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3" r:id="rId7"/>
    <p:sldId id="264" r:id="rId8"/>
    <p:sldId id="266" r:id="rId9"/>
    <p:sldId id="267" r:id="rId10"/>
    <p:sldId id="269" r:id="rId11"/>
    <p:sldId id="271" r:id="rId12"/>
    <p:sldId id="274" r:id="rId13"/>
    <p:sldId id="272" r:id="rId14"/>
    <p:sldId id="268" r:id="rId15"/>
    <p:sldId id="270" r:id="rId16"/>
    <p:sldId id="278" r:id="rId17"/>
    <p:sldId id="279" r:id="rId18"/>
    <p:sldId id="273" r:id="rId19"/>
    <p:sldId id="275" r:id="rId20"/>
    <p:sldId id="276" r:id="rId21"/>
    <p:sldId id="277" r:id="rId22"/>
    <p:sldId id="259" r:id="rId23"/>
    <p:sldId id="262" r:id="rId24"/>
    <p:sldId id="280" r:id="rId25"/>
    <p:sldId id="281" r:id="rId26"/>
    <p:sldId id="265" r:id="rId27"/>
    <p:sldId id="282" r:id="rId2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27/07/2015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266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27/07/2015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3291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27/07/2015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968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27/07/2015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6647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27/07/2015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792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27/07/2015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558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27/07/2015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061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27/07/2015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4296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27/07/2015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759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27/07/2015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2508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AECB2-4F02-460F-81B7-D66FB4FD08E9}" type="datetimeFigureOut">
              <a:rPr lang="es-CO" smtClean="0"/>
              <a:t>27/07/2015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67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AECB2-4F02-460F-81B7-D66FB4FD08E9}" type="datetimeFigureOut">
              <a:rPr lang="es-CO" smtClean="0"/>
              <a:t>27/07/2015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E26F7-FFA0-4CCC-8A1B-57D088044FF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832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Ingenier%C3%ADa_mecatr%C3%B3nica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rcad.malavida.com/" TargetMode="External"/><Relationship Id="rId2" Type="http://schemas.openxmlformats.org/officeDocument/2006/relationships/hyperlink" Target="http://proteus.malavida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cb.malavida.com/" TargetMode="External"/><Relationship Id="rId4" Type="http://schemas.openxmlformats.org/officeDocument/2006/relationships/hyperlink" Target="http://kicad.malavida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Campos de aplicación de la electrónica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65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Comunicaciones guiadas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Telegrafía</a:t>
            </a:r>
          </a:p>
          <a:p>
            <a:r>
              <a:rPr lang="es-CO" dirty="0" smtClean="0"/>
              <a:t>Telefonía convencional –fija-</a:t>
            </a:r>
          </a:p>
          <a:p>
            <a:r>
              <a:rPr lang="es-CO" dirty="0" smtClean="0"/>
              <a:t>Sistemas de red de computadores de área local LAN, de área extendida (WAN), de área metropolitana (MAN) con par trenzado, cable coaxial o fibra óptica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2769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Red de Área Local</a:t>
            </a:r>
            <a:endParaRPr lang="es-CO" dirty="0"/>
          </a:p>
        </p:txBody>
      </p:sp>
      <p:pic>
        <p:nvPicPr>
          <p:cNvPr id="3074" name="Picture 2" descr="http://www.monografias.com/trabajos5/redes/Image342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2086769"/>
            <a:ext cx="662940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57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Red de Área metropolitana</a:t>
            </a:r>
            <a:endParaRPr lang="es-CO" dirty="0"/>
          </a:p>
        </p:txBody>
      </p:sp>
      <p:pic>
        <p:nvPicPr>
          <p:cNvPr id="5122" name="Picture 2" descr="http://4.bp.blogspot.com/_O2UMV5o4sNk/TPMxMqU7NtI/AAAAAAAAADA/Yyou2lHu3xM/s1600/red%2Bman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84720"/>
            <a:ext cx="7416824" cy="472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528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Red de Área Extendida</a:t>
            </a:r>
            <a:endParaRPr lang="es-CO" dirty="0"/>
          </a:p>
        </p:txBody>
      </p:sp>
      <p:pic>
        <p:nvPicPr>
          <p:cNvPr id="4098" name="Picture 2" descr="http://t1.gstatic.com/images?q=tbn:ANd9GcQ7T1FaXbW6CRgz8jmEIjjnTWKtgT63C_-giUavo6uTqrqiuXBEk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10938"/>
            <a:ext cx="6264696" cy="447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61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Comunicaciones inalámbricas</a:t>
            </a:r>
            <a:endParaRPr lang="es-CO" dirty="0"/>
          </a:p>
        </p:txBody>
      </p:sp>
      <p:sp>
        <p:nvSpPr>
          <p:cNvPr id="4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899592" y="1916832"/>
            <a:ext cx="7560840" cy="4032448"/>
            <a:chOff x="2304" y="10123"/>
            <a:chExt cx="8784" cy="3888"/>
          </a:xfrm>
        </p:grpSpPr>
        <p:sp>
          <p:nvSpPr>
            <p:cNvPr id="6" name="Text Box 33"/>
            <p:cNvSpPr txBox="1">
              <a:spLocks noChangeArrowheads="1"/>
            </p:cNvSpPr>
            <p:nvPr/>
          </p:nvSpPr>
          <p:spPr bwMode="auto">
            <a:xfrm>
              <a:off x="2592" y="10555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COD.</a:t>
              </a:r>
              <a:endParaRPr kumimoji="0" lang="es-MX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FUENTE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32"/>
            <p:cNvSpPr txBox="1">
              <a:spLocks noChangeArrowheads="1"/>
            </p:cNvSpPr>
            <p:nvPr/>
          </p:nvSpPr>
          <p:spPr bwMode="auto">
            <a:xfrm>
              <a:off x="8640" y="10555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FI/RF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31"/>
            <p:cNvSpPr txBox="1">
              <a:spLocks noChangeArrowheads="1"/>
            </p:cNvSpPr>
            <p:nvPr/>
          </p:nvSpPr>
          <p:spPr bwMode="auto">
            <a:xfrm>
              <a:off x="7200" y="10555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MOD.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30"/>
            <p:cNvSpPr txBox="1">
              <a:spLocks noChangeArrowheads="1"/>
            </p:cNvSpPr>
            <p:nvPr/>
          </p:nvSpPr>
          <p:spPr bwMode="auto">
            <a:xfrm>
              <a:off x="5760" y="10555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FCP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29"/>
            <p:cNvSpPr txBox="1">
              <a:spLocks noChangeArrowheads="1"/>
            </p:cNvSpPr>
            <p:nvPr/>
          </p:nvSpPr>
          <p:spPr bwMode="auto">
            <a:xfrm>
              <a:off x="4176" y="10555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COD.</a:t>
              </a:r>
              <a:endParaRPr kumimoji="0" lang="es-MX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CANAL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Line 28"/>
            <p:cNvSpPr>
              <a:spLocks noChangeShapeType="1"/>
            </p:cNvSpPr>
            <p:nvPr/>
          </p:nvSpPr>
          <p:spPr bwMode="auto">
            <a:xfrm>
              <a:off x="2304" y="10987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2" name="Line 27"/>
            <p:cNvSpPr>
              <a:spLocks noChangeShapeType="1"/>
            </p:cNvSpPr>
            <p:nvPr/>
          </p:nvSpPr>
          <p:spPr bwMode="auto">
            <a:xfrm>
              <a:off x="3744" y="10987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>
              <a:off x="5328" y="10987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4" name="Line 25"/>
            <p:cNvSpPr>
              <a:spLocks noChangeShapeType="1"/>
            </p:cNvSpPr>
            <p:nvPr/>
          </p:nvSpPr>
          <p:spPr bwMode="auto">
            <a:xfrm>
              <a:off x="6912" y="10987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>
              <a:off x="8352" y="10987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6" name="Line 23"/>
            <p:cNvSpPr>
              <a:spLocks noChangeShapeType="1"/>
            </p:cNvSpPr>
            <p:nvPr/>
          </p:nvSpPr>
          <p:spPr bwMode="auto">
            <a:xfrm>
              <a:off x="9792" y="10987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 flipV="1">
              <a:off x="10368" y="10411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8" name="Line 21"/>
            <p:cNvSpPr>
              <a:spLocks noChangeShapeType="1"/>
            </p:cNvSpPr>
            <p:nvPr/>
          </p:nvSpPr>
          <p:spPr bwMode="auto">
            <a:xfrm flipV="1">
              <a:off x="10368" y="10267"/>
              <a:ext cx="144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9" name="Line 20"/>
            <p:cNvSpPr>
              <a:spLocks noChangeShapeType="1"/>
            </p:cNvSpPr>
            <p:nvPr/>
          </p:nvSpPr>
          <p:spPr bwMode="auto">
            <a:xfrm flipH="1" flipV="1">
              <a:off x="10224" y="10267"/>
              <a:ext cx="144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3312" y="13147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RF/FI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9360" y="13147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DEC.</a:t>
              </a:r>
              <a:endParaRPr kumimoji="0" lang="es-MX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FUENTE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 Box 17"/>
            <p:cNvSpPr txBox="1">
              <a:spLocks noChangeArrowheads="1"/>
            </p:cNvSpPr>
            <p:nvPr/>
          </p:nvSpPr>
          <p:spPr bwMode="auto">
            <a:xfrm>
              <a:off x="7920" y="13147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DEC.</a:t>
              </a:r>
              <a:endParaRPr kumimoji="0" lang="es-MX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CANAL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6480" y="13147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ECUAL.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4896" y="13147"/>
              <a:ext cx="1152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DEM.</a:t>
              </a:r>
              <a:endParaRPr kumimoji="0" lang="es-MX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Line 14"/>
            <p:cNvSpPr>
              <a:spLocks noChangeShapeType="1"/>
            </p:cNvSpPr>
            <p:nvPr/>
          </p:nvSpPr>
          <p:spPr bwMode="auto">
            <a:xfrm>
              <a:off x="2736" y="13579"/>
              <a:ext cx="57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>
              <a:off x="4464" y="13579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7" name="Line 12"/>
            <p:cNvSpPr>
              <a:spLocks noChangeShapeType="1"/>
            </p:cNvSpPr>
            <p:nvPr/>
          </p:nvSpPr>
          <p:spPr bwMode="auto">
            <a:xfrm>
              <a:off x="6048" y="13579"/>
              <a:ext cx="43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8" name="Line 11"/>
            <p:cNvSpPr>
              <a:spLocks noChangeShapeType="1"/>
            </p:cNvSpPr>
            <p:nvPr/>
          </p:nvSpPr>
          <p:spPr bwMode="auto">
            <a:xfrm>
              <a:off x="7632" y="13579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9072" y="13579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0" name="Line 9"/>
            <p:cNvSpPr>
              <a:spLocks noChangeShapeType="1"/>
            </p:cNvSpPr>
            <p:nvPr/>
          </p:nvSpPr>
          <p:spPr bwMode="auto">
            <a:xfrm flipV="1">
              <a:off x="2736" y="13004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 flipV="1">
              <a:off x="10656" y="10123"/>
              <a:ext cx="432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2" name="Line 7"/>
            <p:cNvSpPr>
              <a:spLocks noChangeShapeType="1"/>
            </p:cNvSpPr>
            <p:nvPr/>
          </p:nvSpPr>
          <p:spPr bwMode="auto">
            <a:xfrm flipH="1">
              <a:off x="10800" y="10123"/>
              <a:ext cx="288" cy="8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3" name="Line 6"/>
            <p:cNvSpPr>
              <a:spLocks noChangeShapeType="1"/>
            </p:cNvSpPr>
            <p:nvPr/>
          </p:nvSpPr>
          <p:spPr bwMode="auto">
            <a:xfrm>
              <a:off x="10800" y="10987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4" name="Line 5"/>
            <p:cNvSpPr>
              <a:spLocks noChangeShapeType="1"/>
            </p:cNvSpPr>
            <p:nvPr/>
          </p:nvSpPr>
          <p:spPr bwMode="auto">
            <a:xfrm flipH="1">
              <a:off x="2736" y="10987"/>
              <a:ext cx="8352" cy="15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5" name="Line 4"/>
            <p:cNvSpPr>
              <a:spLocks noChangeShapeType="1"/>
            </p:cNvSpPr>
            <p:nvPr/>
          </p:nvSpPr>
          <p:spPr bwMode="auto">
            <a:xfrm flipH="1" flipV="1">
              <a:off x="2592" y="12860"/>
              <a:ext cx="144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6" name="Line 3"/>
            <p:cNvSpPr>
              <a:spLocks noChangeShapeType="1"/>
            </p:cNvSpPr>
            <p:nvPr/>
          </p:nvSpPr>
          <p:spPr bwMode="auto">
            <a:xfrm flipV="1">
              <a:off x="2736" y="12860"/>
              <a:ext cx="144" cy="2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37" name="Line 2"/>
            <p:cNvSpPr>
              <a:spLocks noChangeShapeType="1"/>
            </p:cNvSpPr>
            <p:nvPr/>
          </p:nvSpPr>
          <p:spPr bwMode="auto">
            <a:xfrm>
              <a:off x="10512" y="13579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</p:grpSp>
      <p:sp>
        <p:nvSpPr>
          <p:cNvPr id="38" name="Rectangle 4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82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Comunicaciones Inalámbricas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Radio </a:t>
            </a:r>
          </a:p>
          <a:p>
            <a:r>
              <a:rPr lang="es-CO" dirty="0" smtClean="0"/>
              <a:t>Microondas (Frecuencias</a:t>
            </a:r>
          </a:p>
          <a:p>
            <a:r>
              <a:rPr lang="es-CO" dirty="0" smtClean="0"/>
              <a:t>Satelitales</a:t>
            </a:r>
          </a:p>
          <a:p>
            <a:r>
              <a:rPr lang="es-CO" dirty="0" smtClean="0"/>
              <a:t>Móviles</a:t>
            </a:r>
          </a:p>
          <a:p>
            <a:r>
              <a:rPr lang="es-CO" dirty="0" smtClean="0"/>
              <a:t>Celular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7966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Bandas de frecuencia</a:t>
            </a:r>
            <a:endParaRPr lang="es-CO" dirty="0"/>
          </a:p>
        </p:txBody>
      </p:sp>
      <p:pic>
        <p:nvPicPr>
          <p:cNvPr id="9218" name="Picture 2" descr="http://t3.gstatic.com/images?q=tbn:ANd9GcRmJAhVCWuCmSiV2O71S8AajiifK9oNHFsaNtrd1rqtnOQL0OX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65" y="1916832"/>
            <a:ext cx="7917000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0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316601"/>
              </p:ext>
            </p:extLst>
          </p:nvPr>
        </p:nvGraphicFramePr>
        <p:xfrm>
          <a:off x="683568" y="429987"/>
          <a:ext cx="7776864" cy="6136992"/>
        </p:xfrm>
        <a:graphic>
          <a:graphicData uri="http://schemas.openxmlformats.org/drawingml/2006/table">
            <a:tbl>
              <a:tblPr/>
              <a:tblGrid>
                <a:gridCol w="2238929"/>
                <a:gridCol w="5537935"/>
              </a:tblGrid>
              <a:tr h="232101">
                <a:tc>
                  <a:txBody>
                    <a:bodyPr/>
                    <a:lstStyle/>
                    <a:p>
                      <a:r>
                        <a:rPr lang="es-CO" sz="1700" dirty="0">
                          <a:latin typeface="Elephant" pitchFamily="18" charset="0"/>
                        </a:rPr>
                        <a:t>Tipo de Banda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C7C4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Rango de Frecuencias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C7C48"/>
                    </a:solidFill>
                  </a:tcPr>
                </a:tc>
              </a:tr>
              <a:tr h="232101">
                <a:tc>
                  <a:txBody>
                    <a:bodyPr/>
                    <a:lstStyle/>
                    <a:p>
                      <a:r>
                        <a:rPr lang="es-CO" sz="1700" dirty="0">
                          <a:latin typeface="Elephant" pitchFamily="18" charset="0"/>
                        </a:rPr>
                        <a:t>HF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1.8-30 MHz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2101">
                <a:tc>
                  <a:txBody>
                    <a:bodyPr/>
                    <a:lstStyle/>
                    <a:p>
                      <a:r>
                        <a:rPr lang="es-CO" sz="1700" dirty="0">
                          <a:latin typeface="Elephant" pitchFamily="18" charset="0"/>
                        </a:rPr>
                        <a:t>VHF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50-146 MHz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2101">
                <a:tc>
                  <a:txBody>
                    <a:bodyPr/>
                    <a:lstStyle/>
                    <a:p>
                      <a:r>
                        <a:rPr lang="es-CO" sz="1700" dirty="0">
                          <a:latin typeface="Elephant" pitchFamily="18" charset="0"/>
                        </a:rPr>
                        <a:t>P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0.230-1.000 GHz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2101">
                <a:tc>
                  <a:txBody>
                    <a:bodyPr/>
                    <a:lstStyle/>
                    <a:p>
                      <a:r>
                        <a:rPr lang="es-CO" sz="1700" dirty="0">
                          <a:latin typeface="Elephant" pitchFamily="18" charset="0"/>
                        </a:rPr>
                        <a:t>UHF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0.430-1.300 GHz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2101"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L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1.530-2.700 GHz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2101"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S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2.700-3.500 GHz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6176"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C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>
                          <a:latin typeface="Elephant" pitchFamily="18" charset="0"/>
                        </a:rPr>
                        <a:t>Downlink: 3.700-4.200 GHz</a:t>
                      </a:r>
                      <a:br>
                        <a:rPr lang="en-US" sz="1700">
                          <a:latin typeface="Elephant" pitchFamily="18" charset="0"/>
                        </a:rPr>
                      </a:br>
                      <a:r>
                        <a:rPr lang="en-US" sz="1700">
                          <a:latin typeface="Elephant" pitchFamily="18" charset="0"/>
                        </a:rPr>
                        <a:t>Uplink: 5.925-6.425 GHz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06176">
                <a:tc>
                  <a:txBody>
                    <a:bodyPr/>
                    <a:lstStyle/>
                    <a:p>
                      <a:r>
                        <a:rPr lang="es-CO" sz="1700" dirty="0">
                          <a:latin typeface="Elephant" pitchFamily="18" charset="0"/>
                        </a:rPr>
                        <a:t>X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latin typeface="Elephant" pitchFamily="18" charset="0"/>
                        </a:rPr>
                        <a:t>Downlink: 7.250-7.745 GHz</a:t>
                      </a:r>
                      <a:br>
                        <a:rPr lang="en-US" sz="1700" dirty="0">
                          <a:latin typeface="Elephant" pitchFamily="18" charset="0"/>
                        </a:rPr>
                      </a:br>
                      <a:r>
                        <a:rPr lang="en-US" sz="1700" dirty="0">
                          <a:latin typeface="Elephant" pitchFamily="18" charset="0"/>
                        </a:rPr>
                        <a:t>Uplink: 7.900-8.395 GHz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02478"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Ku (Europa)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Downlink: FSS: 10.700-11.700 GHz</a:t>
                      </a:r>
                      <a:br>
                        <a:rPr lang="es-CO" sz="1700">
                          <a:latin typeface="Elephant" pitchFamily="18" charset="0"/>
                        </a:rPr>
                      </a:br>
                      <a:r>
                        <a:rPr lang="es-CO" sz="1700">
                          <a:latin typeface="Elephant" pitchFamily="18" charset="0"/>
                        </a:rPr>
                        <a:t>DBS: 11.700-12.500 GHz</a:t>
                      </a:r>
                      <a:br>
                        <a:rPr lang="es-CO" sz="1700">
                          <a:latin typeface="Elephant" pitchFamily="18" charset="0"/>
                        </a:rPr>
                      </a:br>
                      <a:r>
                        <a:rPr lang="es-CO" sz="1700">
                          <a:latin typeface="Elephant" pitchFamily="18" charset="0"/>
                        </a:rPr>
                        <a:t>Telecom: 12.500-12.750 GHz</a:t>
                      </a:r>
                      <a:br>
                        <a:rPr lang="es-CO" sz="1700">
                          <a:latin typeface="Elephant" pitchFamily="18" charset="0"/>
                        </a:rPr>
                      </a:br>
                      <a:r>
                        <a:rPr lang="es-CO" sz="1700">
                          <a:latin typeface="Elephant" pitchFamily="18" charset="0"/>
                        </a:rPr>
                        <a:t>Uplink: FSS y Telecom: 14.000-14.800 GHz;</a:t>
                      </a:r>
                      <a:br>
                        <a:rPr lang="es-CO" sz="1700">
                          <a:latin typeface="Elephant" pitchFamily="18" charset="0"/>
                        </a:rPr>
                      </a:br>
                      <a:r>
                        <a:rPr lang="es-CO" sz="1700">
                          <a:latin typeface="Elephant" pitchFamily="18" charset="0"/>
                        </a:rPr>
                        <a:t>DBS: 17.300-18.100 GHz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54327"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Ku (America)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Downlink: FSS: 11.700-12.200 GHz</a:t>
                      </a:r>
                      <a:br>
                        <a:rPr lang="es-CO" sz="1700">
                          <a:latin typeface="Elephant" pitchFamily="18" charset="0"/>
                        </a:rPr>
                      </a:br>
                      <a:r>
                        <a:rPr lang="es-CO" sz="1700">
                          <a:latin typeface="Elephant" pitchFamily="18" charset="0"/>
                        </a:rPr>
                        <a:t>DBS: 12.200-12.700 GHz</a:t>
                      </a:r>
                      <a:br>
                        <a:rPr lang="es-CO" sz="1700">
                          <a:latin typeface="Elephant" pitchFamily="18" charset="0"/>
                        </a:rPr>
                      </a:br>
                      <a:r>
                        <a:rPr lang="es-CO" sz="1700">
                          <a:latin typeface="Elephant" pitchFamily="18" charset="0"/>
                        </a:rPr>
                        <a:t>Uplink: FSS: 14.000-14.500 GHz</a:t>
                      </a:r>
                      <a:br>
                        <a:rPr lang="es-CO" sz="1700">
                          <a:latin typeface="Elephant" pitchFamily="18" charset="0"/>
                        </a:rPr>
                      </a:br>
                      <a:r>
                        <a:rPr lang="es-CO" sz="1700">
                          <a:latin typeface="Elephant" pitchFamily="18" charset="0"/>
                        </a:rPr>
                        <a:t>DBS: 17.300-17.800 GHz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2101">
                <a:tc>
                  <a:txBody>
                    <a:bodyPr/>
                    <a:lstStyle/>
                    <a:p>
                      <a:r>
                        <a:rPr lang="es-CO" sz="1700">
                          <a:latin typeface="Elephant" pitchFamily="18" charset="0"/>
                        </a:rPr>
                        <a:t>Ka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31318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700" dirty="0">
                          <a:latin typeface="Elephant" pitchFamily="18" charset="0"/>
                        </a:rPr>
                        <a:t>Entre 18 y 31 GHz</a:t>
                      </a:r>
                    </a:p>
                  </a:txBody>
                  <a:tcPr marL="58025" marR="58025" marT="29013" marB="2901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339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Radio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CO" dirty="0" smtClean="0"/>
              <a:t>Análoga(AM Hz y FM MHz) Radio tradicional</a:t>
            </a:r>
          </a:p>
          <a:p>
            <a:pPr lvl="1"/>
            <a:r>
              <a:rPr lang="es-CO" dirty="0" smtClean="0"/>
              <a:t>Digital (PSK, FSK, ASK) Radio de uso específico (seguridad, satelital, móvil)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8529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Comunicaciones satelitales</a:t>
            </a:r>
            <a:endParaRPr lang="es-CO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1409700"/>
            <a:ext cx="7780337" cy="482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04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Contenido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Aplicaciones propias</a:t>
            </a:r>
          </a:p>
          <a:p>
            <a:r>
              <a:rPr lang="es-CO" dirty="0" smtClean="0"/>
              <a:t>Aplicaciones interdisciplinarias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790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Comunicaciones Móviles</a:t>
            </a:r>
            <a:endParaRPr lang="es-CO" dirty="0"/>
          </a:p>
        </p:txBody>
      </p:sp>
      <p:pic>
        <p:nvPicPr>
          <p:cNvPr id="7170" name="Picture 2" descr="S_im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602424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84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Telefonía celular</a:t>
            </a:r>
            <a:endParaRPr lang="es-CO" dirty="0"/>
          </a:p>
        </p:txBody>
      </p:sp>
      <p:pic>
        <p:nvPicPr>
          <p:cNvPr id="8194" name="Picture 2" descr="http://upload.wikimedia.org/wikipedia/commons/thumb/4/48/Reutilizacion_frecuencia.svg/300px-Reutilizacion_frecuencia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5"/>
            <a:ext cx="6120680" cy="452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70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Aplicaciones interdisciplinarias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Domótica</a:t>
            </a:r>
          </a:p>
          <a:p>
            <a:r>
              <a:rPr lang="es-CO" dirty="0" smtClean="0"/>
              <a:t>Electro-medicina</a:t>
            </a:r>
          </a:p>
          <a:p>
            <a:r>
              <a:rPr lang="es-CO" dirty="0" smtClean="0"/>
              <a:t>Automatización industrial</a:t>
            </a:r>
          </a:p>
          <a:p>
            <a:r>
              <a:rPr lang="es-CO" dirty="0" smtClean="0"/>
              <a:t>Instrumentación</a:t>
            </a:r>
          </a:p>
          <a:p>
            <a:r>
              <a:rPr lang="es-CO" dirty="0" err="1" smtClean="0"/>
              <a:t>Agrónica</a:t>
            </a:r>
            <a:endParaRPr lang="es-CO" dirty="0" smtClean="0"/>
          </a:p>
          <a:p>
            <a:r>
              <a:rPr lang="es-CO" dirty="0" err="1" smtClean="0"/>
              <a:t>Mecatrónica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958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Domótica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CO" dirty="0" smtClean="0"/>
              <a:t>Es el uso de la electrónica </a:t>
            </a:r>
            <a:r>
              <a:rPr lang="es-CO" dirty="0"/>
              <a:t>enfocadas al uso de </a:t>
            </a:r>
            <a:r>
              <a:rPr lang="es-CO" b="1" dirty="0"/>
              <a:t>viviendas tecnológicamente </a:t>
            </a:r>
            <a:r>
              <a:rPr lang="es-CO" b="1" dirty="0" smtClean="0"/>
              <a:t>adaptadas (automatizadas)</a:t>
            </a:r>
            <a:r>
              <a:rPr lang="es-CO" dirty="0" smtClean="0"/>
              <a:t>:</a:t>
            </a:r>
          </a:p>
          <a:p>
            <a:pPr lvl="1" algn="just"/>
            <a:r>
              <a:rPr lang="es-CO" dirty="0" smtClean="0"/>
              <a:t>sistema </a:t>
            </a:r>
            <a:r>
              <a:rPr lang="es-CO" dirty="0"/>
              <a:t>de control, </a:t>
            </a:r>
            <a:endParaRPr lang="es-CO" dirty="0" smtClean="0"/>
          </a:p>
          <a:p>
            <a:pPr lvl="1" algn="just"/>
            <a:r>
              <a:rPr lang="es-CO" dirty="0" smtClean="0"/>
              <a:t>subir </a:t>
            </a:r>
            <a:r>
              <a:rPr lang="es-CO" dirty="0"/>
              <a:t>y bajar persianas, </a:t>
            </a:r>
            <a:endParaRPr lang="es-CO" dirty="0" smtClean="0"/>
          </a:p>
          <a:p>
            <a:pPr lvl="1" algn="just"/>
            <a:r>
              <a:rPr lang="es-CO" dirty="0" smtClean="0"/>
              <a:t>enchufar </a:t>
            </a:r>
            <a:r>
              <a:rPr lang="es-CO" dirty="0"/>
              <a:t>luces o </a:t>
            </a:r>
            <a:endParaRPr lang="es-CO" dirty="0" smtClean="0"/>
          </a:p>
          <a:p>
            <a:pPr lvl="1" algn="just"/>
            <a:r>
              <a:rPr lang="es-CO" dirty="0" smtClean="0"/>
              <a:t>activar </a:t>
            </a:r>
            <a:r>
              <a:rPr lang="es-CO" dirty="0"/>
              <a:t>cualquier aparato </a:t>
            </a:r>
            <a:r>
              <a:rPr lang="es-CO" dirty="0" smtClean="0"/>
              <a:t>electrónico (radio, TV, </a:t>
            </a:r>
            <a:r>
              <a:rPr lang="es-CO" dirty="0" err="1" smtClean="0"/>
              <a:t>Diskman</a:t>
            </a:r>
            <a:r>
              <a:rPr lang="es-CO" dirty="0" smtClean="0"/>
              <a:t>, computador).</a:t>
            </a:r>
          </a:p>
          <a:p>
            <a:pPr algn="just"/>
            <a:r>
              <a:rPr lang="es-CO" dirty="0" smtClean="0"/>
              <a:t>Software de diseño:</a:t>
            </a:r>
            <a:r>
              <a:rPr lang="es-CO" dirty="0"/>
              <a:t> </a:t>
            </a:r>
            <a:r>
              <a:rPr lang="es-CO" b="1" dirty="0" err="1" smtClean="0"/>
              <a:t>SpeakHome</a:t>
            </a:r>
            <a:r>
              <a:rPr lang="es-CO" b="1" dirty="0" smtClean="0"/>
              <a:t> (control con la voz),</a:t>
            </a:r>
            <a:r>
              <a:rPr lang="es-CO" dirty="0"/>
              <a:t> </a:t>
            </a:r>
            <a:r>
              <a:rPr lang="es-CO" b="1" dirty="0" err="1"/>
              <a:t>TouchHome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9520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Electro-medicina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CO" sz="2300" dirty="0"/>
              <a:t>La “</a:t>
            </a:r>
            <a:r>
              <a:rPr lang="es-CO" sz="2300" dirty="0" err="1"/>
              <a:t>electromedicina</a:t>
            </a:r>
            <a:r>
              <a:rPr lang="es-CO" sz="2300" dirty="0"/>
              <a:t>” es la especialidad de las Ciencias de la Salud que estudia y analiza el cuidado de la Salud desde el punto de vista de la Tecnología sanitaria.</a:t>
            </a:r>
          </a:p>
          <a:p>
            <a:pPr algn="just"/>
            <a:r>
              <a:rPr lang="es-CO" sz="2300" dirty="0" smtClean="0"/>
              <a:t>Consiste </a:t>
            </a:r>
            <a:r>
              <a:rPr lang="es-CO" sz="2300" dirty="0"/>
              <a:t>en la correcta planificación, aplicación y desarrollo de equipos y técnicas utilizadas en los exámenes y tratamientos médicos, así como el control de calidad de los equipos empleados y el control y prevención de los riesgos asociados.</a:t>
            </a:r>
          </a:p>
          <a:p>
            <a:pPr algn="just"/>
            <a:r>
              <a:rPr lang="es-CO" sz="2300" dirty="0" smtClean="0"/>
              <a:t>Los </a:t>
            </a:r>
            <a:r>
              <a:rPr lang="es-CO" sz="2300" dirty="0"/>
              <a:t>profesionales de la </a:t>
            </a:r>
            <a:r>
              <a:rPr lang="es-CO" sz="2300" dirty="0" err="1"/>
              <a:t>Electromedicina</a:t>
            </a:r>
            <a:r>
              <a:rPr lang="es-CO" sz="2300" dirty="0"/>
              <a:t> son Ingenieros Clínicos, Físicos y Técnicos de </a:t>
            </a:r>
            <a:r>
              <a:rPr lang="es-CO" sz="2300" dirty="0" err="1"/>
              <a:t>Electromedicina</a:t>
            </a:r>
            <a:r>
              <a:rPr lang="es-CO" sz="2300" dirty="0"/>
              <a:t> (en USA BMET) especializados en solucionar y facilitar cualquier problema relacionado con tecnología electrónica en medicina, en todo su ciclo de vida: adquisición, instalación / validación, mantenimiento, uso y retirada al final de su vida útil.</a:t>
            </a:r>
          </a:p>
        </p:txBody>
      </p:sp>
    </p:spTree>
    <p:extLst>
      <p:ext uri="{BB962C8B-B14F-4D97-AF65-F5344CB8AC3E}">
        <p14:creationId xmlns:p14="http://schemas.microsoft.com/office/powerpoint/2010/main" val="36918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CO" dirty="0" err="1" smtClean="0"/>
              <a:t>Agrónica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CO" dirty="0"/>
              <a:t>La </a:t>
            </a:r>
            <a:r>
              <a:rPr lang="es-CO" dirty="0" err="1"/>
              <a:t>Agrónica</a:t>
            </a:r>
            <a:r>
              <a:rPr lang="es-CO" dirty="0"/>
              <a:t> es una </a:t>
            </a:r>
            <a:r>
              <a:rPr lang="es-CO" dirty="0" smtClean="0"/>
              <a:t>rama </a:t>
            </a:r>
            <a:r>
              <a:rPr lang="es-CO" dirty="0"/>
              <a:t>tecnológica que forma parte de una ciencia conocida como </a:t>
            </a:r>
            <a:r>
              <a:rPr lang="es-CO" dirty="0" err="1"/>
              <a:t>agromática</a:t>
            </a:r>
            <a:r>
              <a:rPr lang="es-CO" dirty="0"/>
              <a:t>, una ciencia donde se modelan los procesos agropecuarios con bases matemáticas para ser usados en su monitoreo y control.</a:t>
            </a:r>
          </a:p>
          <a:p>
            <a:pPr algn="just"/>
            <a:r>
              <a:rPr lang="es-CO" dirty="0" smtClean="0"/>
              <a:t>Incluye </a:t>
            </a:r>
            <a:r>
              <a:rPr lang="es-CO" dirty="0"/>
              <a:t>el uso de las telecomunicaciones, los servicios informáticos, la mecánica y la electrónica, aplicados en conjunto a la agricultura y ganadería, tanto en el sector primario de producción como en el almacenamiento, transformación de productos, envasado, conservación y distribución.</a:t>
            </a:r>
          </a:p>
          <a:p>
            <a:pPr algn="just"/>
            <a:r>
              <a:rPr lang="es-CO" dirty="0" smtClean="0"/>
              <a:t>Ejemplos de </a:t>
            </a:r>
            <a:r>
              <a:rPr lang="es-CO" dirty="0"/>
              <a:t>la </a:t>
            </a:r>
            <a:r>
              <a:rPr lang="es-CO" dirty="0" err="1"/>
              <a:t>Agrónica</a:t>
            </a:r>
            <a:r>
              <a:rPr lang="es-CO" dirty="0"/>
              <a:t> como apoyo en la obtención de datos, su procesamiento y en el control del proceso agro productivo son</a:t>
            </a:r>
            <a:r>
              <a:rPr lang="es-CO" dirty="0" smtClean="0"/>
              <a:t>:</a:t>
            </a:r>
          </a:p>
          <a:p>
            <a:pPr lvl="1" algn="just"/>
            <a:r>
              <a:rPr lang="es-CO" dirty="0" smtClean="0"/>
              <a:t> </a:t>
            </a:r>
            <a:r>
              <a:rPr lang="es-CO" dirty="0"/>
              <a:t>estaciones </a:t>
            </a:r>
            <a:r>
              <a:rPr lang="es-CO" dirty="0" err="1"/>
              <a:t>agrometeorológicas</a:t>
            </a:r>
            <a:r>
              <a:rPr lang="es-CO" dirty="0"/>
              <a:t> automáticas, sensores de nutrientes para controlar la </a:t>
            </a:r>
            <a:r>
              <a:rPr lang="es-CO" dirty="0" err="1"/>
              <a:t>fertirrigación</a:t>
            </a:r>
            <a:r>
              <a:rPr lang="es-CO" dirty="0"/>
              <a:t>, control automatizado de invernaderos, </a:t>
            </a:r>
            <a:r>
              <a:rPr lang="es-CO" dirty="0" err="1"/>
              <a:t>geoposicionamiento</a:t>
            </a:r>
            <a:r>
              <a:rPr lang="es-CO" dirty="0"/>
              <a:t> satelital para la agricultura de precisión, </a:t>
            </a:r>
            <a:r>
              <a:rPr lang="es-CO" u="sng" dirty="0"/>
              <a:t>registro</a:t>
            </a:r>
            <a:r>
              <a:rPr lang="es-CO" dirty="0"/>
              <a:t> automático de cosechas con mapeo de rendimientos y procesamiento de imágenes satelitales.</a:t>
            </a:r>
          </a:p>
          <a:p>
            <a:pPr algn="just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24931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Automatización industrial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Conjunto de técnicas usadas desde el Control, las matemáticas y la electrónica para realizar procesos que aseguren procesos con la mayor intendencia de la mano del hombre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079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Mecatrónica</a:t>
            </a:r>
            <a:endParaRPr lang="es-ES" dirty="0"/>
          </a:p>
        </p:txBody>
      </p:sp>
      <p:pic>
        <p:nvPicPr>
          <p:cNvPr id="1026" name="Picture 2" descr="https://upload.wikimedia.org/wikipedia/commons/thumb/3/3e/Meca.svg/250px-Meca.svg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4784"/>
            <a:ext cx="4366373" cy="4366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15616" y="5851157"/>
            <a:ext cx="7115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Ver: </a:t>
            </a:r>
            <a:r>
              <a:rPr lang="es-ES" dirty="0">
                <a:hlinkClick r:id="rId3"/>
              </a:rPr>
              <a:t>https://</a:t>
            </a:r>
            <a:r>
              <a:rPr lang="es-ES" dirty="0" smtClean="0">
                <a:hlinkClick r:id="rId3"/>
              </a:rPr>
              <a:t>es.wikipedia.org/wiki/Ingenier%C3%ADa_mecatr%C3%B3nica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652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Aplicaciones propias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Diseño de circuitos</a:t>
            </a:r>
          </a:p>
          <a:p>
            <a:r>
              <a:rPr lang="es-CO" dirty="0" smtClean="0"/>
              <a:t>Refacciones y desarrollo de pequeñas aplicaciones</a:t>
            </a:r>
          </a:p>
          <a:p>
            <a:r>
              <a:rPr lang="es-CO" dirty="0" smtClean="0"/>
              <a:t>Automatización electrónica</a:t>
            </a:r>
          </a:p>
          <a:p>
            <a:r>
              <a:rPr lang="es-CO" dirty="0" smtClean="0"/>
              <a:t>Control electrónico</a:t>
            </a:r>
          </a:p>
          <a:p>
            <a:r>
              <a:rPr lang="es-CO" dirty="0" smtClean="0"/>
              <a:t>Instrumentación electrónica</a:t>
            </a:r>
          </a:p>
          <a:p>
            <a:r>
              <a:rPr lang="es-CO" dirty="0" smtClean="0"/>
              <a:t>Telecomunicaciones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7692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Diseño de circuitos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/>
              <a:t>Los </a:t>
            </a:r>
            <a:r>
              <a:rPr lang="es-CO" b="1" dirty="0"/>
              <a:t>circuitos electrónicos</a:t>
            </a:r>
            <a:r>
              <a:rPr lang="es-CO" dirty="0"/>
              <a:t> son piezas fundamentales para que un dispositivo </a:t>
            </a:r>
            <a:r>
              <a:rPr lang="es-CO" dirty="0" smtClean="0"/>
              <a:t>funcione</a:t>
            </a:r>
          </a:p>
          <a:p>
            <a:pPr algn="just"/>
            <a:r>
              <a:rPr lang="es-CO" dirty="0" smtClean="0"/>
              <a:t>Antes </a:t>
            </a:r>
            <a:r>
              <a:rPr lang="es-CO" dirty="0"/>
              <a:t>de comenzar a soldar componentes y ensamblar piezas es importante contar con un buen </a:t>
            </a:r>
            <a:r>
              <a:rPr lang="es-CO" dirty="0" smtClean="0"/>
              <a:t>diseño y elaborar la PCB:</a:t>
            </a:r>
          </a:p>
          <a:p>
            <a:pPr lvl="1" algn="just"/>
            <a:r>
              <a:rPr lang="es-CO" dirty="0" smtClean="0"/>
              <a:t>Diseño: </a:t>
            </a:r>
            <a:r>
              <a:rPr lang="es-CO" dirty="0"/>
              <a:t> </a:t>
            </a:r>
            <a:r>
              <a:rPr lang="es-CO" b="1" dirty="0" err="1" smtClean="0">
                <a:hlinkClick r:id="rId2"/>
              </a:rPr>
              <a:t>Proteus</a:t>
            </a:r>
            <a:r>
              <a:rPr lang="es-CO" b="1" dirty="0" smtClean="0"/>
              <a:t>,</a:t>
            </a:r>
            <a:r>
              <a:rPr lang="es-CO" dirty="0"/>
              <a:t> </a:t>
            </a:r>
            <a:r>
              <a:rPr lang="es-CO" b="1" dirty="0" err="1" smtClean="0">
                <a:hlinkClick r:id="rId3"/>
              </a:rPr>
              <a:t>OrCAD</a:t>
            </a:r>
            <a:r>
              <a:rPr lang="es-CO" dirty="0"/>
              <a:t>, </a:t>
            </a:r>
            <a:r>
              <a:rPr lang="es-CO" b="1" dirty="0" err="1" smtClean="0">
                <a:hlinkClick r:id="rId4"/>
              </a:rPr>
              <a:t>KiCad</a:t>
            </a:r>
            <a:r>
              <a:rPr lang="es-CO" b="1" dirty="0" smtClean="0"/>
              <a:t>,</a:t>
            </a:r>
            <a:r>
              <a:rPr lang="es-CO" dirty="0" smtClean="0"/>
              <a:t> </a:t>
            </a:r>
            <a:r>
              <a:rPr lang="es-CO" b="1" dirty="0" smtClean="0">
                <a:hlinkClick r:id="rId5"/>
              </a:rPr>
              <a:t>PCB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2229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Refacciones y Control de dispositivos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8368"/>
          </a:xfrm>
        </p:spPr>
        <p:txBody>
          <a:bodyPr>
            <a:normAutofit fontScale="92500" lnSpcReduction="10000"/>
          </a:bodyPr>
          <a:lstStyle/>
          <a:p>
            <a:pPr algn="just" fontAlgn="base"/>
            <a:r>
              <a:rPr lang="es-CO" b="1" dirty="0" smtClean="0"/>
              <a:t>Configurar </a:t>
            </a:r>
            <a:r>
              <a:rPr lang="es-CO" b="1" dirty="0"/>
              <a:t>y controlar algunos componentes</a:t>
            </a:r>
            <a:r>
              <a:rPr lang="es-CO" dirty="0"/>
              <a:t> que forman parte de un </a:t>
            </a:r>
            <a:r>
              <a:rPr lang="es-CO" dirty="0" smtClean="0"/>
              <a:t>dispositivo:</a:t>
            </a:r>
          </a:p>
          <a:p>
            <a:pPr lvl="1" algn="just" fontAlgn="base"/>
            <a:r>
              <a:rPr lang="es-CO" b="1" dirty="0" smtClean="0"/>
              <a:t>LCD </a:t>
            </a:r>
            <a:r>
              <a:rPr lang="es-CO" b="1" dirty="0"/>
              <a:t>Express</a:t>
            </a:r>
            <a:r>
              <a:rPr lang="es-CO" dirty="0"/>
              <a:t>, la cual está pensada para poder controlar pantallas LDC, o </a:t>
            </a:r>
            <a:endParaRPr lang="es-CO" dirty="0" smtClean="0"/>
          </a:p>
          <a:p>
            <a:pPr lvl="1" algn="just" fontAlgn="base"/>
            <a:r>
              <a:rPr lang="es-CO" b="1" dirty="0" err="1" smtClean="0"/>
              <a:t>ElectroMIL</a:t>
            </a:r>
            <a:r>
              <a:rPr lang="es-CO" b="1" dirty="0" smtClean="0"/>
              <a:t> simuladores de electrotecnia y componentes electrónicos en los circuitos</a:t>
            </a:r>
          </a:p>
          <a:p>
            <a:pPr algn="just" fontAlgn="base"/>
            <a:r>
              <a:rPr lang="es-CO" b="1" dirty="0" smtClean="0"/>
              <a:t>Reparaciones de componentes electrónicos:</a:t>
            </a:r>
          </a:p>
          <a:p>
            <a:pPr lvl="1" algn="just" fontAlgn="base"/>
            <a:r>
              <a:rPr lang="es-CO" b="1" dirty="0" smtClean="0"/>
              <a:t>Multímetro, osciloscopio de amplio rango (Hz a GHz), Generadores, Cautín, soldadura</a:t>
            </a:r>
          </a:p>
          <a:p>
            <a:pPr lvl="1" algn="just" fontAlgn="base"/>
            <a:r>
              <a:rPr lang="es-CO" b="1" dirty="0" smtClean="0"/>
              <a:t>Simuladores </a:t>
            </a: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1643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Sistemas de control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376264"/>
          </a:xfrm>
        </p:spPr>
        <p:txBody>
          <a:bodyPr>
            <a:noAutofit/>
          </a:bodyPr>
          <a:lstStyle/>
          <a:p>
            <a:pPr algn="just"/>
            <a:r>
              <a:rPr lang="es-CO" sz="2400" dirty="0" smtClean="0"/>
              <a:t>Obtener la salida deseada de un sistema dado</a:t>
            </a:r>
          </a:p>
          <a:p>
            <a:pPr algn="just"/>
            <a:r>
              <a:rPr lang="es-CO" sz="2400" dirty="0"/>
              <a:t>Un sistema de control está definido como un conjunto de componentes que pueden regular su propia conducta o la de otro sistema con el fin de lograr un funcionamiento predeterminado, de modo que se reduzcan las probabilidades de fallos y se obtengan los resultados buscados.</a:t>
            </a:r>
          </a:p>
        </p:txBody>
      </p:sp>
      <p:grpSp>
        <p:nvGrpSpPr>
          <p:cNvPr id="17" name="16 Grupo"/>
          <p:cNvGrpSpPr/>
          <p:nvPr/>
        </p:nvGrpSpPr>
        <p:grpSpPr>
          <a:xfrm>
            <a:off x="1475656" y="3888743"/>
            <a:ext cx="6374764" cy="2060537"/>
            <a:chOff x="1475656" y="3212976"/>
            <a:chExt cx="6100435" cy="1872208"/>
          </a:xfrm>
        </p:grpSpPr>
        <p:grpSp>
          <p:nvGrpSpPr>
            <p:cNvPr id="14" name="13 Grupo"/>
            <p:cNvGrpSpPr/>
            <p:nvPr/>
          </p:nvGrpSpPr>
          <p:grpSpPr>
            <a:xfrm>
              <a:off x="2627784" y="3212976"/>
              <a:ext cx="3744416" cy="1872208"/>
              <a:chOff x="3059832" y="3356992"/>
              <a:chExt cx="3744416" cy="1872208"/>
            </a:xfrm>
          </p:grpSpPr>
          <p:sp>
            <p:nvSpPr>
              <p:cNvPr id="4" name="3 Rectángulo"/>
              <p:cNvSpPr/>
              <p:nvPr/>
            </p:nvSpPr>
            <p:spPr>
              <a:xfrm>
                <a:off x="3995936" y="3356992"/>
                <a:ext cx="1872208" cy="187220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CO" sz="2000" dirty="0" smtClean="0"/>
                  <a:t>Caja negra</a:t>
                </a:r>
                <a:endParaRPr lang="es-CO" sz="2000" dirty="0"/>
              </a:p>
            </p:txBody>
          </p:sp>
          <p:cxnSp>
            <p:nvCxnSpPr>
              <p:cNvPr id="6" name="5 Conector recto de flecha"/>
              <p:cNvCxnSpPr/>
              <p:nvPr/>
            </p:nvCxnSpPr>
            <p:spPr>
              <a:xfrm>
                <a:off x="3059832" y="3573016"/>
                <a:ext cx="9361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6 Conector recto de flecha"/>
              <p:cNvCxnSpPr/>
              <p:nvPr/>
            </p:nvCxnSpPr>
            <p:spPr>
              <a:xfrm>
                <a:off x="3059832" y="3789040"/>
                <a:ext cx="9361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7 Conector recto de flecha"/>
              <p:cNvCxnSpPr/>
              <p:nvPr/>
            </p:nvCxnSpPr>
            <p:spPr>
              <a:xfrm>
                <a:off x="5868144" y="3501008"/>
                <a:ext cx="9361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8 Conector recto de flecha"/>
              <p:cNvCxnSpPr/>
              <p:nvPr/>
            </p:nvCxnSpPr>
            <p:spPr>
              <a:xfrm>
                <a:off x="5868144" y="3717032"/>
                <a:ext cx="9361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9 CuadroTexto"/>
              <p:cNvSpPr txBox="1"/>
              <p:nvPr/>
            </p:nvSpPr>
            <p:spPr>
              <a:xfrm>
                <a:off x="3635896" y="4005064"/>
                <a:ext cx="238080" cy="8518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2000" dirty="0" smtClean="0"/>
                  <a:t>.</a:t>
                </a:r>
              </a:p>
              <a:p>
                <a:r>
                  <a:rPr lang="es-CO" sz="2000" dirty="0" smtClean="0"/>
                  <a:t>.</a:t>
                </a:r>
              </a:p>
              <a:p>
                <a:r>
                  <a:rPr lang="es-CO" sz="2000" dirty="0"/>
                  <a:t>.</a:t>
                </a:r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6129826" y="3861048"/>
                <a:ext cx="238080" cy="8518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2000" dirty="0" smtClean="0"/>
                  <a:t>.</a:t>
                </a:r>
              </a:p>
              <a:p>
                <a:r>
                  <a:rPr lang="es-CO" sz="2000" dirty="0" smtClean="0"/>
                  <a:t>.</a:t>
                </a:r>
              </a:p>
              <a:p>
                <a:r>
                  <a:rPr lang="es-CO" sz="2000" dirty="0"/>
                  <a:t>.</a:t>
                </a:r>
              </a:p>
            </p:txBody>
          </p:sp>
          <p:cxnSp>
            <p:nvCxnSpPr>
              <p:cNvPr id="12" name="11 Conector recto de flecha"/>
              <p:cNvCxnSpPr/>
              <p:nvPr/>
            </p:nvCxnSpPr>
            <p:spPr>
              <a:xfrm>
                <a:off x="3059832" y="5013176"/>
                <a:ext cx="9361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2 Conector recto de flecha"/>
              <p:cNvCxnSpPr/>
              <p:nvPr/>
            </p:nvCxnSpPr>
            <p:spPr>
              <a:xfrm>
                <a:off x="5868144" y="5013176"/>
                <a:ext cx="9361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14 CuadroTexto"/>
            <p:cNvSpPr txBox="1"/>
            <p:nvPr/>
          </p:nvSpPr>
          <p:spPr>
            <a:xfrm>
              <a:off x="1475656" y="3717032"/>
              <a:ext cx="1048410" cy="335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 smtClean="0"/>
                <a:t>Entradas</a:t>
              </a:r>
              <a:endParaRPr lang="es-CO" sz="2000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6710596" y="3717032"/>
              <a:ext cx="865495" cy="3355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2000" dirty="0" smtClean="0"/>
                <a:t>Salidas</a:t>
              </a:r>
              <a:endParaRPr lang="es-CO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2738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Los sistemas de control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Aplicación de la Teoría</a:t>
            </a:r>
            <a:r>
              <a:rPr lang="es-CO" dirty="0"/>
              <a:t> </a:t>
            </a:r>
            <a:r>
              <a:rPr lang="es-CO" dirty="0" smtClean="0"/>
              <a:t>cibernética (</a:t>
            </a:r>
            <a:r>
              <a:rPr lang="es-CO" dirty="0"/>
              <a:t> </a:t>
            </a:r>
            <a:r>
              <a:rPr lang="es-CO" dirty="0" smtClean="0"/>
              <a:t>estudio de </a:t>
            </a:r>
            <a:r>
              <a:rPr lang="es-CO" dirty="0"/>
              <a:t>la estructura de los sistemas reguladores</a:t>
            </a:r>
            <a:r>
              <a:rPr lang="es-CO" dirty="0" smtClean="0"/>
              <a:t>) Wiener, </a:t>
            </a:r>
          </a:p>
          <a:p>
            <a:r>
              <a:rPr lang="es-CO" dirty="0" smtClean="0"/>
              <a:t>Aplicable a organismos</a:t>
            </a:r>
            <a:r>
              <a:rPr lang="es-CO" dirty="0"/>
              <a:t> vivos, las máquinas y las organizaciones. </a:t>
            </a:r>
            <a:endParaRPr lang="es-CO" dirty="0" smtClean="0"/>
          </a:p>
          <a:p>
            <a:r>
              <a:rPr lang="es-CO" dirty="0" smtClean="0"/>
              <a:t>Los </a:t>
            </a:r>
            <a:r>
              <a:rPr lang="es-CO" dirty="0"/>
              <a:t>sistemas de control deben conseguir los siguientes objetivos:</a:t>
            </a:r>
          </a:p>
          <a:p>
            <a:pPr lvl="1"/>
            <a:r>
              <a:rPr lang="es-CO" dirty="0" smtClean="0"/>
              <a:t>Ser </a:t>
            </a:r>
            <a:r>
              <a:rPr lang="es-CO" dirty="0"/>
              <a:t>estables y robustos frente a perturbaciones y errores en los modelos.</a:t>
            </a:r>
          </a:p>
          <a:p>
            <a:pPr lvl="1"/>
            <a:r>
              <a:rPr lang="es-CO" dirty="0" smtClean="0"/>
              <a:t>Ser </a:t>
            </a:r>
            <a:r>
              <a:rPr lang="es-CO" dirty="0"/>
              <a:t>eficiente según un criterio </a:t>
            </a:r>
            <a:r>
              <a:rPr lang="es-CO" dirty="0" err="1"/>
              <a:t>preestablecido</a:t>
            </a:r>
            <a:r>
              <a:rPr lang="es-CO" dirty="0"/>
              <a:t> evitando comportamientos bruscos e irreales.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5894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Sistemas de control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ON/OFF</a:t>
            </a:r>
          </a:p>
          <a:p>
            <a:r>
              <a:rPr lang="es-CO" dirty="0" smtClean="0"/>
              <a:t>Proporcional: valores de Entrada afectan directamente a los de la salida</a:t>
            </a:r>
          </a:p>
          <a:p>
            <a:r>
              <a:rPr lang="es-CO" dirty="0" smtClean="0"/>
              <a:t>Derivativo: La velocidad de cambio de la señal de salida depende de la derivada de los valores de entrada </a:t>
            </a:r>
          </a:p>
          <a:p>
            <a:r>
              <a:rPr lang="es-CO" dirty="0" smtClean="0"/>
              <a:t>Integrativo: La velocidad de cambio de la señal de salida depende de la integral delos valores dela señal a la entrada.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4054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Telecomunicaciones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/>
          <a:lstStyle/>
          <a:p>
            <a:r>
              <a:rPr lang="es-CO" dirty="0" smtClean="0"/>
              <a:t>Comunicación a larga distancia</a:t>
            </a:r>
            <a:endParaRPr lang="es-CO" dirty="0"/>
          </a:p>
        </p:txBody>
      </p:sp>
      <p:grpSp>
        <p:nvGrpSpPr>
          <p:cNvPr id="7" name="6 Grupo"/>
          <p:cNvGrpSpPr/>
          <p:nvPr/>
        </p:nvGrpSpPr>
        <p:grpSpPr>
          <a:xfrm>
            <a:off x="1403648" y="3162672"/>
            <a:ext cx="6408712" cy="1562472"/>
            <a:chOff x="1979712" y="3933056"/>
            <a:chExt cx="5234880" cy="914400"/>
          </a:xfrm>
        </p:grpSpPr>
        <p:sp>
          <p:nvSpPr>
            <p:cNvPr id="4" name="3 Rectángulo redondeado"/>
            <p:cNvSpPr/>
            <p:nvPr/>
          </p:nvSpPr>
          <p:spPr>
            <a:xfrm>
              <a:off x="1979712" y="3933056"/>
              <a:ext cx="9144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TX</a:t>
              </a:r>
              <a:endParaRPr lang="es-CO" dirty="0"/>
            </a:p>
          </p:txBody>
        </p:sp>
        <p:sp>
          <p:nvSpPr>
            <p:cNvPr id="5" name="4 Rectángulo redondeado"/>
            <p:cNvSpPr/>
            <p:nvPr/>
          </p:nvSpPr>
          <p:spPr>
            <a:xfrm>
              <a:off x="6300192" y="3933056"/>
              <a:ext cx="914400" cy="9144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RX</a:t>
              </a:r>
              <a:endParaRPr lang="es-CO" dirty="0"/>
            </a:p>
          </p:txBody>
        </p:sp>
        <p:sp>
          <p:nvSpPr>
            <p:cNvPr id="6" name="5 Flecha izquierda y derecha"/>
            <p:cNvSpPr/>
            <p:nvPr/>
          </p:nvSpPr>
          <p:spPr>
            <a:xfrm>
              <a:off x="2894112" y="4128428"/>
              <a:ext cx="3406080" cy="48463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dirty="0" smtClean="0"/>
                <a:t>Medio de transmisión</a:t>
              </a:r>
              <a:endParaRPr lang="es-CO" dirty="0"/>
            </a:p>
          </p:txBody>
        </p:sp>
      </p:grpSp>
    </p:spTree>
    <p:extLst>
      <p:ext uri="{BB962C8B-B14F-4D97-AF65-F5344CB8AC3E}">
        <p14:creationId xmlns:p14="http://schemas.microsoft.com/office/powerpoint/2010/main" val="217107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687</Words>
  <Application>Microsoft Office PowerPoint</Application>
  <PresentationFormat>Presentación en pantalla (4:3)</PresentationFormat>
  <Paragraphs>136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Tema de Office</vt:lpstr>
      <vt:lpstr>Campos de aplicación de la electrónica</vt:lpstr>
      <vt:lpstr>Contenido</vt:lpstr>
      <vt:lpstr>Aplicaciones propias</vt:lpstr>
      <vt:lpstr>Diseño de circuitos</vt:lpstr>
      <vt:lpstr>Refacciones y Control de dispositivos</vt:lpstr>
      <vt:lpstr>Sistemas de control</vt:lpstr>
      <vt:lpstr>Los sistemas de control</vt:lpstr>
      <vt:lpstr>Sistemas de control</vt:lpstr>
      <vt:lpstr>Telecomunicaciones</vt:lpstr>
      <vt:lpstr>Comunicaciones guiadas</vt:lpstr>
      <vt:lpstr>Red de Área Local</vt:lpstr>
      <vt:lpstr>Red de Área metropolitana</vt:lpstr>
      <vt:lpstr>Red de Área Extendida</vt:lpstr>
      <vt:lpstr>Comunicaciones inalámbricas</vt:lpstr>
      <vt:lpstr>Comunicaciones Inalámbricas</vt:lpstr>
      <vt:lpstr>Bandas de frecuencia</vt:lpstr>
      <vt:lpstr>Presentación de PowerPoint</vt:lpstr>
      <vt:lpstr>Radio</vt:lpstr>
      <vt:lpstr>Comunicaciones satelitales</vt:lpstr>
      <vt:lpstr>Comunicaciones Móviles</vt:lpstr>
      <vt:lpstr>Telefonía celular</vt:lpstr>
      <vt:lpstr>Aplicaciones interdisciplinarias</vt:lpstr>
      <vt:lpstr>Domótica</vt:lpstr>
      <vt:lpstr>Electro-medicina</vt:lpstr>
      <vt:lpstr>Agrónica</vt:lpstr>
      <vt:lpstr>Automatización industrial</vt:lpstr>
      <vt:lpstr>Mecatrónica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Campos de aplicación de la electrónica</dc:title>
  <dc:creator>Jairo</dc:creator>
  <cp:lastModifiedBy>Jairo Ruiz</cp:lastModifiedBy>
  <cp:revision>22</cp:revision>
  <dcterms:created xsi:type="dcterms:W3CDTF">2012-05-07T13:15:41Z</dcterms:created>
  <dcterms:modified xsi:type="dcterms:W3CDTF">2015-07-27T20:09:49Z</dcterms:modified>
</cp:coreProperties>
</file>