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157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923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351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90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59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008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050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025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570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420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008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7853-7618-449A-8D71-EB9E4A04E9F1}" type="datetimeFigureOut">
              <a:rPr lang="es-CO" smtClean="0"/>
              <a:t>30/04/2012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FB2A3-12E4-4FF9-812C-C2450C831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72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/>
              <a:t>Tema 6. </a:t>
            </a:r>
            <a:r>
              <a:rPr lang="es-CO" dirty="0"/>
              <a:t>Manejo de equipo de medición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964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Señales de seguridad</a:t>
            </a:r>
            <a:endParaRPr lang="es-CO" dirty="0"/>
          </a:p>
        </p:txBody>
      </p:sp>
      <p:pic>
        <p:nvPicPr>
          <p:cNvPr id="1026" name="Picture 2" descr="http://www.monografias.com/trabajos82/senalizacion-areas-industriales-codigo-colores/image03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97" y="1696460"/>
            <a:ext cx="7574311" cy="446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481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Niveles de corriente permitidos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El umbral para percepción de </a:t>
            </a:r>
            <a:r>
              <a:rPr lang="es-CO" dirty="0" smtClean="0"/>
              <a:t>la corriente </a:t>
            </a:r>
            <a:r>
              <a:rPr lang="es-CO" dirty="0"/>
              <a:t>en la mayoría de </a:t>
            </a:r>
            <a:r>
              <a:rPr lang="es-CO" dirty="0" smtClean="0"/>
              <a:t>las personas </a:t>
            </a:r>
            <a:r>
              <a:rPr lang="es-CO" dirty="0"/>
              <a:t>esta cercano a 1mA.  </a:t>
            </a:r>
            <a:r>
              <a:rPr lang="es-CO" dirty="0" smtClean="0"/>
              <a:t>La sensación </a:t>
            </a:r>
            <a:r>
              <a:rPr lang="es-CO" dirty="0"/>
              <a:t>debida a corrientes </a:t>
            </a:r>
            <a:r>
              <a:rPr lang="es-CO" dirty="0" smtClean="0"/>
              <a:t>de estos </a:t>
            </a:r>
            <a:r>
              <a:rPr lang="es-CO" dirty="0"/>
              <a:t>niveles, es una especie </a:t>
            </a:r>
            <a:r>
              <a:rPr lang="es-CO" dirty="0" smtClean="0"/>
              <a:t>de hormigueo </a:t>
            </a:r>
            <a:r>
              <a:rPr lang="es-CO" dirty="0"/>
              <a:t>o calor en el punto </a:t>
            </a:r>
            <a:r>
              <a:rPr lang="es-CO" dirty="0" smtClean="0"/>
              <a:t>de contacto</a:t>
            </a:r>
            <a:r>
              <a:rPr lang="es-CO" dirty="0"/>
              <a:t>.  </a:t>
            </a:r>
            <a:endParaRPr lang="es-CO" dirty="0" smtClean="0"/>
          </a:p>
          <a:p>
            <a:pPr algn="just"/>
            <a:r>
              <a:rPr lang="es-CO" dirty="0" smtClean="0"/>
              <a:t>Corrientes </a:t>
            </a:r>
            <a:r>
              <a:rPr lang="es-CO" dirty="0"/>
              <a:t>mayores de </a:t>
            </a:r>
            <a:r>
              <a:rPr lang="es-CO" dirty="0" smtClean="0"/>
              <a:t>1mA pero </a:t>
            </a:r>
            <a:r>
              <a:rPr lang="es-CO" dirty="0"/>
              <a:t>inferiores a </a:t>
            </a:r>
            <a:r>
              <a:rPr lang="es-CO" dirty="0" smtClean="0"/>
              <a:t>5mA (</a:t>
            </a:r>
            <a:r>
              <a:rPr lang="es-CO" dirty="0" smtClean="0"/>
              <a:t>es la corriente máxima de fuga que se permite entre chasis y fuga). S</a:t>
            </a:r>
            <a:r>
              <a:rPr lang="es-CO" dirty="0" smtClean="0"/>
              <a:t>e </a:t>
            </a:r>
            <a:r>
              <a:rPr lang="es-CO" dirty="0"/>
              <a:t>sienten </a:t>
            </a:r>
            <a:r>
              <a:rPr lang="es-CO" dirty="0" smtClean="0"/>
              <a:t>mas fuertemente</a:t>
            </a:r>
            <a:r>
              <a:rPr lang="es-CO" dirty="0"/>
              <a:t>, pero normalmente </a:t>
            </a:r>
            <a:r>
              <a:rPr lang="es-CO" dirty="0" smtClean="0"/>
              <a:t>no producen </a:t>
            </a:r>
            <a:r>
              <a:rPr lang="es-CO" dirty="0"/>
              <a:t>dolor, ellas sin </a:t>
            </a:r>
            <a:r>
              <a:rPr lang="es-CO" dirty="0" smtClean="0"/>
              <a:t>embargo pueden </a:t>
            </a:r>
            <a:r>
              <a:rPr lang="es-CO" dirty="0"/>
              <a:t>ser peligrosas por </a:t>
            </a:r>
            <a:r>
              <a:rPr lang="es-CO" dirty="0" smtClean="0"/>
              <a:t>las reacciones </a:t>
            </a:r>
            <a:r>
              <a:rPr lang="es-CO" dirty="0"/>
              <a:t>a las que conduce el </a:t>
            </a:r>
            <a:r>
              <a:rPr lang="es-CO" dirty="0" smtClean="0"/>
              <a:t>susto o </a:t>
            </a:r>
            <a:r>
              <a:rPr lang="es-CO" dirty="0"/>
              <a:t>la sorpresa que producen.  </a:t>
            </a:r>
            <a:r>
              <a:rPr lang="es-CO" dirty="0" smtClean="0"/>
              <a:t>Por ejemplo</a:t>
            </a:r>
            <a:r>
              <a:rPr lang="es-CO" dirty="0"/>
              <a:t>, es posible que la </a:t>
            </a:r>
            <a:r>
              <a:rPr lang="es-CO" dirty="0" smtClean="0"/>
              <a:t>persona salte </a:t>
            </a:r>
            <a:r>
              <a:rPr lang="es-CO" dirty="0"/>
              <a:t>asustada hacia atrás y </a:t>
            </a:r>
            <a:r>
              <a:rPr lang="es-CO" dirty="0" smtClean="0"/>
              <a:t>caiga sobre </a:t>
            </a:r>
            <a:r>
              <a:rPr lang="es-CO" dirty="0"/>
              <a:t>un objeto caliente, una pieza </a:t>
            </a:r>
            <a:r>
              <a:rPr lang="es-CO" dirty="0" smtClean="0"/>
              <a:t>en movimiento </a:t>
            </a:r>
            <a:r>
              <a:rPr lang="es-CO" dirty="0"/>
              <a:t>o se caiga de </a:t>
            </a:r>
            <a:r>
              <a:rPr lang="es-CO" dirty="0" smtClean="0"/>
              <a:t>una escalera</a:t>
            </a:r>
            <a:r>
              <a:rPr lang="es-C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2565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dirty="0" smtClean="0"/>
              <a:t>Por encima de los 10mA la corriente empieza a causar contracciones involuntarias de los músculos.  Debido a estos espasmos la víctima pierde la capacidad de controlar sus movimientos y aun cuando el dolor experimentado es severo, la persona es incapaz de soltarse del conductor que ha sujetado.  Si este nivel se mantiene, puede llegar la fatiga, el colapso y aun la muerte.</a:t>
            </a:r>
          </a:p>
          <a:p>
            <a:pPr algn="just"/>
            <a:r>
              <a:rPr lang="es-CO" dirty="0" smtClean="0"/>
              <a:t>Si </a:t>
            </a:r>
            <a:r>
              <a:rPr lang="es-CO" dirty="0"/>
              <a:t>la corriente en el cuerpo excede </a:t>
            </a:r>
            <a:r>
              <a:rPr lang="es-CO" dirty="0" smtClean="0"/>
              <a:t>los </a:t>
            </a:r>
            <a:r>
              <a:rPr lang="it-IT" dirty="0" smtClean="0"/>
              <a:t>100mA </a:t>
            </a:r>
            <a:r>
              <a:rPr lang="it-IT" dirty="0"/>
              <a:t>se comienza a interferir </a:t>
            </a:r>
            <a:r>
              <a:rPr lang="it-IT" dirty="0" smtClean="0"/>
              <a:t>la </a:t>
            </a:r>
            <a:r>
              <a:rPr lang="es-CO" dirty="0" smtClean="0"/>
              <a:t>coordinación </a:t>
            </a:r>
            <a:r>
              <a:rPr lang="es-CO" dirty="0"/>
              <a:t>de los movimientos </a:t>
            </a:r>
            <a:r>
              <a:rPr lang="es-CO" dirty="0" smtClean="0"/>
              <a:t>del corazón</a:t>
            </a:r>
            <a:r>
              <a:rPr lang="es-CO" dirty="0"/>
              <a:t>.  Esta </a:t>
            </a:r>
            <a:r>
              <a:rPr lang="es-CO" dirty="0" smtClean="0"/>
              <a:t>fibrilación </a:t>
            </a:r>
            <a:r>
              <a:rPr lang="es-CO" dirty="0"/>
              <a:t>no </a:t>
            </a:r>
            <a:r>
              <a:rPr lang="es-CO" dirty="0" smtClean="0"/>
              <a:t>permite que </a:t>
            </a:r>
            <a:r>
              <a:rPr lang="es-CO" dirty="0"/>
              <a:t>el corazón bombee la sangre y </a:t>
            </a:r>
            <a:r>
              <a:rPr lang="es-CO" dirty="0" smtClean="0"/>
              <a:t>la muerte </a:t>
            </a:r>
            <a:r>
              <a:rPr lang="es-CO" dirty="0"/>
              <a:t>puede ocurrir en minutos si </a:t>
            </a:r>
            <a:r>
              <a:rPr lang="es-CO" dirty="0" smtClean="0"/>
              <a:t>la fabricación </a:t>
            </a:r>
            <a:r>
              <a:rPr lang="es-CO" dirty="0"/>
              <a:t>se detiene.  </a:t>
            </a:r>
            <a:endParaRPr lang="es-CO" dirty="0" smtClean="0"/>
          </a:p>
          <a:p>
            <a:pPr algn="just"/>
            <a:r>
              <a:rPr lang="es-CO" dirty="0" smtClean="0"/>
              <a:t>Por encima de 300mA las contracciones de los músculos del corazón son tan severas que no ocurre fibrilación</a:t>
            </a:r>
          </a:p>
          <a:p>
            <a:pPr algn="just"/>
            <a:endParaRPr lang="es-CO" dirty="0" smtClean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332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Identificar el manejo de los equipos de medición</a:t>
            </a:r>
          </a:p>
          <a:p>
            <a:r>
              <a:rPr lang="es-CO" dirty="0" smtClean="0"/>
              <a:t>Aplicar las normas de seguridad en el laboratorio</a:t>
            </a:r>
          </a:p>
          <a:p>
            <a:r>
              <a:rPr lang="es-CO" dirty="0" smtClean="0"/>
              <a:t>Identificar las normas de metrología en electrónica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579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Seguridad industrial</a:t>
            </a:r>
          </a:p>
          <a:p>
            <a:r>
              <a:rPr lang="es-CO" dirty="0" smtClean="0"/>
              <a:t>Caracterización del error en la medición</a:t>
            </a:r>
          </a:p>
          <a:p>
            <a:r>
              <a:rPr lang="es-CO" dirty="0" smtClean="0"/>
              <a:t>Parámetros </a:t>
            </a:r>
            <a:r>
              <a:rPr lang="es-CO" dirty="0"/>
              <a:t>eléctricos y componentes eléctricos básicos </a:t>
            </a:r>
          </a:p>
          <a:p>
            <a:r>
              <a:rPr lang="es-CO" dirty="0" smtClean="0"/>
              <a:t>Valor </a:t>
            </a:r>
            <a:r>
              <a:rPr lang="es-CO" dirty="0"/>
              <a:t>instantáneo, promedio y efectivo. Diferenciación entre las lecturas DC y AC </a:t>
            </a:r>
          </a:p>
          <a:p>
            <a:pPr lvl="0"/>
            <a:r>
              <a:rPr lang="es-CO" dirty="0" smtClean="0"/>
              <a:t>Métodos </a:t>
            </a:r>
            <a:r>
              <a:rPr lang="es-CO" dirty="0"/>
              <a:t>de medición</a:t>
            </a:r>
          </a:p>
          <a:p>
            <a:r>
              <a:rPr lang="es-CO" dirty="0" smtClean="0"/>
              <a:t>Principio </a:t>
            </a:r>
            <a:r>
              <a:rPr lang="es-CO" dirty="0"/>
              <a:t>de funcionamiento y manejo de instrumentos.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489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Seguridad industrial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seguridad es la confianza de realizar un trabajo determinado sin llegar al descuido. Por tanto, la empresa debe brindar un ambiente de trabajo seguro y saludable para todos los trabajadores y al mismo tiempo estimular la prevención de accidentes fuera del área de trabajo</a:t>
            </a:r>
          </a:p>
        </p:txBody>
      </p:sp>
    </p:spTree>
    <p:extLst>
      <p:ext uri="{BB962C8B-B14F-4D97-AF65-F5344CB8AC3E}">
        <p14:creationId xmlns:p14="http://schemas.microsoft.com/office/powerpoint/2010/main" val="184759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 la seguridad industrial, se ha definido como el conjunto de normas y principios encaminados a prevenir la integridad física del trabajo, así como el buen uso y cuidado de las maquinarias, equipos y herramientas de la empresa.</a:t>
            </a:r>
          </a:p>
        </p:txBody>
      </p:sp>
    </p:spTree>
    <p:extLst>
      <p:ext uri="{BB962C8B-B14F-4D97-AF65-F5344CB8AC3E}">
        <p14:creationId xmlns:p14="http://schemas.microsoft.com/office/powerpoint/2010/main" val="223452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Normatividad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Resolución 2400 de </a:t>
            </a:r>
            <a:r>
              <a:rPr lang="es-CO" dirty="0" smtClean="0"/>
              <a:t>1979. Conocida </a:t>
            </a:r>
            <a:r>
              <a:rPr lang="es-CO" dirty="0"/>
              <a:t>como Estatuto General de Seguridad, establece algunas disposiciones sobre vivienda, higiene y seguridad en los establecimientos de </a:t>
            </a:r>
            <a:r>
              <a:rPr lang="es-CO" dirty="0" smtClean="0"/>
              <a:t>trabajo</a:t>
            </a:r>
          </a:p>
          <a:p>
            <a:pPr algn="just"/>
            <a:r>
              <a:rPr lang="es-CO" dirty="0"/>
              <a:t>Ley 9ª de 1979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>Es la ley marco de la salud ocupacional en </a:t>
            </a:r>
            <a:r>
              <a:rPr lang="es-CO" dirty="0" smtClean="0"/>
              <a:t>Colombia</a:t>
            </a:r>
          </a:p>
          <a:p>
            <a:pPr algn="just"/>
            <a:r>
              <a:rPr lang="es-CO" dirty="0"/>
              <a:t>Resolución 132 de enero de 1984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>Normas sobre presentación de informe de accidente de trabajo</a:t>
            </a:r>
            <a:r>
              <a:rPr lang="es-CO" dirty="0" smtClean="0"/>
              <a:t>.</a:t>
            </a:r>
          </a:p>
          <a:p>
            <a:pPr algn="just"/>
            <a:r>
              <a:rPr lang="es-CO" dirty="0"/>
              <a:t>Resolución 001792 de 3 de mayo de 1990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>Valores límites permisibles para la exposición ocupacional al ruido. </a:t>
            </a:r>
          </a:p>
        </p:txBody>
      </p:sp>
    </p:spTree>
    <p:extLst>
      <p:ext uri="{BB962C8B-B14F-4D97-AF65-F5344CB8AC3E}">
        <p14:creationId xmlns:p14="http://schemas.microsoft.com/office/powerpoint/2010/main" val="121756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Decálogo de la seguridad industrial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O" dirty="0" smtClean="0"/>
              <a:t>1</a:t>
            </a:r>
            <a:r>
              <a:rPr lang="es-CO" dirty="0"/>
              <a:t>. El orden y la vigilancia dan seguridad al trabajo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CO" dirty="0" smtClean="0"/>
              <a:t>2</a:t>
            </a:r>
            <a:r>
              <a:rPr lang="es-CO" dirty="0"/>
              <a:t>. Corrige o da aviso de las condiciones peligrosas e inseguras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CO" dirty="0" smtClean="0"/>
              <a:t>3</a:t>
            </a:r>
            <a:r>
              <a:rPr lang="es-CO" dirty="0"/>
              <a:t>. No uses máquinas o vehículos sin estar autorizado para ello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CO" dirty="0" smtClean="0"/>
              <a:t>4</a:t>
            </a:r>
            <a:r>
              <a:rPr lang="es-CO" dirty="0"/>
              <a:t>. Usa las herramientas apropiadas y cuida de su conservación. Al terminar el trabajo déjalas en el sitio adecuado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CO" dirty="0" smtClean="0"/>
              <a:t>5</a:t>
            </a:r>
            <a:r>
              <a:rPr lang="es-CO" dirty="0"/>
              <a:t>. Utiliza, en cada paso, las prendas de protección establecidas. Mantenlas en buen estado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CO" dirty="0" smtClean="0"/>
              <a:t>6</a:t>
            </a:r>
            <a:r>
              <a:rPr lang="es-CO" dirty="0"/>
              <a:t>. No quites sin autorización ninguna protección de seguridad o señal de peligro</a:t>
            </a:r>
            <a:r>
              <a:rPr lang="es-CO" dirty="0" smtClean="0"/>
              <a:t>.</a:t>
            </a:r>
            <a:br>
              <a:rPr lang="es-CO" dirty="0" smtClean="0"/>
            </a:br>
            <a:r>
              <a:rPr lang="es-CO" dirty="0"/>
              <a:t>7. Todas las heridas requieren atención. Acude al servicio médico o botiquín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>8. No gastes bromas en el trabajo</a:t>
            </a:r>
            <a:r>
              <a:rPr lang="es-CO" dirty="0" smtClean="0"/>
              <a:t>.</a:t>
            </a:r>
            <a:br>
              <a:rPr lang="es-CO" dirty="0" smtClean="0"/>
            </a:br>
            <a:r>
              <a:rPr lang="es-CO" dirty="0"/>
              <a:t>9. No improvises, sigue las instrucciones y cumple las normas. Si no las conoces, pregunta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>10. Presta atención al trabajo que estás realizando. </a:t>
            </a:r>
          </a:p>
        </p:txBody>
      </p:sp>
    </p:spTree>
    <p:extLst>
      <p:ext uri="{BB962C8B-B14F-4D97-AF65-F5344CB8AC3E}">
        <p14:creationId xmlns:p14="http://schemas.microsoft.com/office/powerpoint/2010/main" val="387405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 smtClean="0"/>
              <a:t>Riesgos en </a:t>
            </a:r>
            <a:r>
              <a:rPr lang="es-CO" b="1" dirty="0" smtClean="0"/>
              <a:t>Electricidad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Toda </a:t>
            </a:r>
            <a:r>
              <a:rPr lang="es-CO" dirty="0"/>
              <a:t>instalación debe considerarse bajo tensión mientras no se compruebe </a:t>
            </a:r>
            <a:r>
              <a:rPr lang="es-CO" dirty="0" smtClean="0"/>
              <a:t>lo contrario </a:t>
            </a:r>
            <a:r>
              <a:rPr lang="es-CO" dirty="0"/>
              <a:t>con los aparatos adecuados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No </a:t>
            </a:r>
            <a:r>
              <a:rPr lang="es-CO" dirty="0"/>
              <a:t>realices nunca reparaciones en instalaciones o equipos con tensión. Asegúrate y </a:t>
            </a:r>
            <a:r>
              <a:rPr lang="es-CO" dirty="0" smtClean="0"/>
              <a:t>pregunta</a:t>
            </a:r>
          </a:p>
          <a:p>
            <a:pPr marL="514350" indent="-514350">
              <a:buAutoNum type="arabicPeriod"/>
            </a:pPr>
            <a:r>
              <a:rPr lang="es-CO" dirty="0" smtClean="0"/>
              <a:t>Si </a:t>
            </a:r>
            <a:r>
              <a:rPr lang="es-CO" dirty="0"/>
              <a:t>trabajas con máquinas o herramientas alimentadas por tensión eléctrica, aíslate. Utiliza prendas y equipos de seguridad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Si </a:t>
            </a:r>
            <a:r>
              <a:rPr lang="es-CO" dirty="0"/>
              <a:t>observas alguna anomalía en la instalación eléctrica, comunícala. No trates de arreglar lo que no sabes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Si </a:t>
            </a:r>
            <a:r>
              <a:rPr lang="es-CO" dirty="0"/>
              <a:t>los cables están gastados o pelados, o los enchufes rotos se corre un grave peligro, por lo que </a:t>
            </a:r>
            <a:r>
              <a:rPr lang="es-CO" dirty="0" smtClean="0"/>
              <a:t>deben ser </a:t>
            </a:r>
            <a:r>
              <a:rPr lang="es-CO" dirty="0"/>
              <a:t>reparados de forma inmediata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Al </a:t>
            </a:r>
            <a:r>
              <a:rPr lang="es-CO" dirty="0"/>
              <a:t>menor chispazo desconecta el aparato o </a:t>
            </a:r>
            <a:r>
              <a:rPr lang="es-CO" dirty="0" smtClean="0"/>
              <a:t>máquina</a:t>
            </a:r>
          </a:p>
          <a:p>
            <a:pPr marL="514350" indent="-514350">
              <a:buAutoNum type="arabicPeriod"/>
            </a:pPr>
            <a:r>
              <a:rPr lang="es-CO" dirty="0" smtClean="0"/>
              <a:t>resta </a:t>
            </a:r>
            <a:r>
              <a:rPr lang="es-CO" dirty="0"/>
              <a:t>atención a los calentamientos anormales en motores, cables, armarios...notifícalo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Si </a:t>
            </a:r>
            <a:r>
              <a:rPr lang="es-CO" dirty="0"/>
              <a:t>notas cosquilleo al utilizar un aparato, no esperes más: desconéctalo. </a:t>
            </a:r>
            <a:r>
              <a:rPr lang="es-CO" dirty="0" smtClean="0"/>
              <a:t>Notifícalo</a:t>
            </a:r>
          </a:p>
          <a:p>
            <a:pPr marL="514350" indent="-514350">
              <a:buAutoNum type="arabicPeriod"/>
            </a:pPr>
            <a:r>
              <a:rPr lang="es-CO" dirty="0" smtClean="0"/>
              <a:t>Presta </a:t>
            </a:r>
            <a:r>
              <a:rPr lang="es-CO" dirty="0"/>
              <a:t>especial atención a la electricidad si trabajas.</a:t>
            </a:r>
          </a:p>
        </p:txBody>
      </p:sp>
    </p:spTree>
    <p:extLst>
      <p:ext uri="{BB962C8B-B14F-4D97-AF65-F5344CB8AC3E}">
        <p14:creationId xmlns:p14="http://schemas.microsoft.com/office/powerpoint/2010/main" val="119055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 smtClean="0"/>
              <a:t>El riesgo de incendios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s-CO" dirty="0" smtClean="0"/>
              <a:t>Conoce </a:t>
            </a:r>
            <a:r>
              <a:rPr lang="es-CO" dirty="0"/>
              <a:t>las causas que pueden provocar un incendio en tu área de trabajo y las medidas preventivas necesarias</a:t>
            </a:r>
            <a:r>
              <a:rPr lang="es-CO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Recuerda </a:t>
            </a:r>
            <a:r>
              <a:rPr lang="es-CO" dirty="0"/>
              <a:t>que el buen orden y limpieza son los principios más importantes de prevención de incendios</a:t>
            </a:r>
            <a:r>
              <a:rPr lang="es-CO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No </a:t>
            </a:r>
            <a:r>
              <a:rPr lang="es-CO" dirty="0"/>
              <a:t>fumes en lugares prohibidos, ni tires las colillas o cigarros sin apagar</a:t>
            </a:r>
            <a:r>
              <a:rPr lang="es-CO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Controla </a:t>
            </a:r>
            <a:r>
              <a:rPr lang="es-CO" dirty="0"/>
              <a:t>las chispas de cualquier origen ya que pueden ser causa de muchos incendios</a:t>
            </a:r>
            <a:r>
              <a:rPr lang="es-CO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Ante </a:t>
            </a:r>
            <a:r>
              <a:rPr lang="es-CO" dirty="0"/>
              <a:t>un caso de incendio conoce tu posible acción y cometido</a:t>
            </a:r>
            <a:r>
              <a:rPr lang="es-CO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Los </a:t>
            </a:r>
            <a:r>
              <a:rPr lang="es-CO" dirty="0"/>
              <a:t>extintores son fáciles de </a:t>
            </a:r>
            <a:r>
              <a:rPr lang="es-CO" dirty="0" smtClean="0"/>
              <a:t>utilizar; </a:t>
            </a:r>
            <a:r>
              <a:rPr lang="es-CO" dirty="0"/>
              <a:t>entérate de cómo funcionan</a:t>
            </a:r>
            <a:r>
              <a:rPr lang="es-CO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Si </a:t>
            </a:r>
            <a:r>
              <a:rPr lang="es-CO" dirty="0"/>
              <a:t>manejas productos inflamables, presta mucha atención y respeta las normas de seguridad.</a:t>
            </a:r>
          </a:p>
        </p:txBody>
      </p:sp>
    </p:spTree>
    <p:extLst>
      <p:ext uri="{BB962C8B-B14F-4D97-AF65-F5344CB8AC3E}">
        <p14:creationId xmlns:p14="http://schemas.microsoft.com/office/powerpoint/2010/main" val="3393211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770</Words>
  <Application>Microsoft Office PowerPoint</Application>
  <PresentationFormat>Presentación en pantalla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Tema 6. Manejo de equipo de medición </vt:lpstr>
      <vt:lpstr>Objetivo</vt:lpstr>
      <vt:lpstr>Contenido</vt:lpstr>
      <vt:lpstr>Seguridad industrial</vt:lpstr>
      <vt:lpstr>Presentación de PowerPoint</vt:lpstr>
      <vt:lpstr>Normatividad</vt:lpstr>
      <vt:lpstr>Decálogo de la seguridad industrial</vt:lpstr>
      <vt:lpstr>Riesgos en Electricidad</vt:lpstr>
      <vt:lpstr>El riesgo de incendios</vt:lpstr>
      <vt:lpstr>Señales de seguridad</vt:lpstr>
      <vt:lpstr>Niveles de corriente permitidos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6. Manejo de equipo de medición</dc:title>
  <dc:creator>Jairo</dc:creator>
  <cp:lastModifiedBy>Jairo</cp:lastModifiedBy>
  <cp:revision>4</cp:revision>
  <dcterms:created xsi:type="dcterms:W3CDTF">2012-05-01T02:24:28Z</dcterms:created>
  <dcterms:modified xsi:type="dcterms:W3CDTF">2012-05-01T04:38:19Z</dcterms:modified>
</cp:coreProperties>
</file>