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1" r:id="rId5"/>
    <p:sldId id="262" r:id="rId6"/>
    <p:sldId id="267" r:id="rId7"/>
    <p:sldId id="268" r:id="rId8"/>
    <p:sldId id="260" r:id="rId9"/>
    <p:sldId id="269" r:id="rId10"/>
    <p:sldId id="259" r:id="rId11"/>
    <p:sldId id="271" r:id="rId12"/>
    <p:sldId id="273" r:id="rId13"/>
    <p:sldId id="274" r:id="rId14"/>
    <p:sldId id="275" r:id="rId15"/>
    <p:sldId id="276" r:id="rId16"/>
    <p:sldId id="277" r:id="rId17"/>
    <p:sldId id="280" r:id="rId18"/>
    <p:sldId id="281" r:id="rId19"/>
    <p:sldId id="282" r:id="rId20"/>
    <p:sldId id="283" r:id="rId21"/>
    <p:sldId id="285" r:id="rId22"/>
    <p:sldId id="284" r:id="rId23"/>
    <p:sldId id="286" r:id="rId24"/>
    <p:sldId id="287" r:id="rId25"/>
    <p:sldId id="278" r:id="rId26"/>
    <p:sldId id="279" r:id="rId2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2EAD8-F68B-4BA7-A1DF-DD71248F9DD8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7A603-194A-449A-B383-DEA9CD2189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15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DC2D8-832C-4D91-823F-461B4CC96B68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35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706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150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700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294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44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56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19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123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974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929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0E3F-6FC4-4B5D-8FE5-B6AA9839D37B}" type="datetimeFigureOut">
              <a:rPr lang="es-CO" smtClean="0"/>
              <a:t>10/10/2012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51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918648" cy="161161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La ley 30 una segunda fase de la mercantilización de la educación superior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Jairo Ruiz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730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62" y="1052736"/>
            <a:ext cx="7101947" cy="511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7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Cobertura en educación superior</a:t>
            </a:r>
            <a:endParaRPr lang="es-CO" dirty="0"/>
          </a:p>
        </p:txBody>
      </p:sp>
      <p:pic>
        <p:nvPicPr>
          <p:cNvPr id="2050" name="Picture 2" descr="Matrícula Educación Superi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62948"/>
            <a:ext cx="7423454" cy="433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CO" dirty="0" smtClean="0"/>
              <a:t>Datos educación superior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En 2010 asistieron a Educación </a:t>
            </a:r>
            <a:r>
              <a:rPr lang="es-CO" dirty="0" smtClean="0"/>
              <a:t>Superior:</a:t>
            </a:r>
          </a:p>
          <a:p>
            <a:pPr lvl="1" algn="just"/>
            <a:r>
              <a:rPr lang="es-CO" dirty="0" smtClean="0"/>
              <a:t>cerca </a:t>
            </a:r>
            <a:r>
              <a:rPr lang="es-CO" dirty="0"/>
              <a:t>de 1.7 millones de estudiantes, </a:t>
            </a:r>
            <a:endParaRPr lang="es-CO" dirty="0" smtClean="0"/>
          </a:p>
          <a:p>
            <a:pPr lvl="1" algn="just"/>
            <a:r>
              <a:rPr lang="es-CO" dirty="0" smtClean="0"/>
              <a:t>Incremento </a:t>
            </a:r>
            <a:r>
              <a:rPr lang="es-CO" dirty="0"/>
              <a:t>de aproximadamente 13 puntos en la </a:t>
            </a:r>
            <a:r>
              <a:rPr lang="es-CO" b="1" dirty="0"/>
              <a:t>tasa de cobertura bruta </a:t>
            </a:r>
            <a:r>
              <a:rPr lang="es-CO" dirty="0"/>
              <a:t>en los últimos 8 años al pasar de una tasa del 24.4% en 2002 al 37.2% en 2010. </a:t>
            </a:r>
            <a:endParaRPr lang="es-CO" dirty="0" smtClean="0"/>
          </a:p>
          <a:p>
            <a:pPr lvl="1" algn="just"/>
            <a:r>
              <a:rPr lang="es-CO" dirty="0" smtClean="0"/>
              <a:t>El </a:t>
            </a:r>
            <a:r>
              <a:rPr lang="es-CO" dirty="0"/>
              <a:t>55% de la </a:t>
            </a:r>
            <a:r>
              <a:rPr lang="es-CO" b="1" dirty="0"/>
              <a:t>matrícula </a:t>
            </a:r>
            <a:r>
              <a:rPr lang="es-CO" dirty="0" smtClean="0"/>
              <a:t>atendida </a:t>
            </a:r>
            <a:r>
              <a:rPr lang="es-CO" dirty="0"/>
              <a:t>en Instituciones de Educación </a:t>
            </a:r>
            <a:r>
              <a:rPr lang="es-CO" b="1" dirty="0"/>
              <a:t>Superior Públicas </a:t>
            </a:r>
            <a:r>
              <a:rPr lang="es-CO" dirty="0"/>
              <a:t>y </a:t>
            </a:r>
            <a:endParaRPr lang="es-CO" dirty="0" smtClean="0"/>
          </a:p>
          <a:p>
            <a:pPr lvl="1" algn="just"/>
            <a:r>
              <a:rPr lang="es-CO" dirty="0" smtClean="0"/>
              <a:t>el </a:t>
            </a:r>
            <a:r>
              <a:rPr lang="es-CO" dirty="0"/>
              <a:t>45% </a:t>
            </a:r>
            <a:r>
              <a:rPr lang="es-CO" dirty="0" smtClean="0"/>
              <a:t>en </a:t>
            </a:r>
            <a:r>
              <a:rPr lang="es-CO" b="1" dirty="0"/>
              <a:t>Instituciones </a:t>
            </a:r>
            <a:r>
              <a:rPr lang="es-CO" b="1" dirty="0" smtClean="0"/>
              <a:t>privadas</a:t>
            </a:r>
          </a:p>
          <a:p>
            <a:pPr lvl="1" algn="just"/>
            <a:r>
              <a:rPr lang="es-CO" dirty="0" smtClean="0"/>
              <a:t>El </a:t>
            </a:r>
            <a:r>
              <a:rPr lang="es-CO" dirty="0"/>
              <a:t>crecimiento más significativo de matrícula se ha presentado en los </a:t>
            </a:r>
            <a:r>
              <a:rPr lang="es-CO" b="1" dirty="0"/>
              <a:t>niveles de formación técnica y tecnológica </a:t>
            </a:r>
            <a:r>
              <a:rPr lang="es-CO" dirty="0"/>
              <a:t>que pasaron de representar en 2002 el 19.5% del total de la matrícula en pregrado al 34% en 2010. </a:t>
            </a:r>
            <a:endParaRPr lang="es-CO" dirty="0" smtClean="0"/>
          </a:p>
          <a:p>
            <a:pPr lvl="1" algn="just"/>
            <a:r>
              <a:rPr lang="es-CO" dirty="0" smtClean="0"/>
              <a:t>292 </a:t>
            </a:r>
            <a:r>
              <a:rPr lang="es-CO" b="1" dirty="0"/>
              <a:t>Instituciones de Educación </a:t>
            </a:r>
            <a:r>
              <a:rPr lang="es-CO" b="1" dirty="0" smtClean="0"/>
              <a:t>Superior</a:t>
            </a:r>
            <a:r>
              <a:rPr lang="es-CO" dirty="0" smtClean="0"/>
              <a:t>,</a:t>
            </a:r>
          </a:p>
          <a:p>
            <a:pPr lvl="2" algn="just"/>
            <a:r>
              <a:rPr lang="es-CO" dirty="0" smtClean="0"/>
              <a:t>81 </a:t>
            </a:r>
            <a:r>
              <a:rPr lang="es-CO" dirty="0"/>
              <a:t>son oficiales y </a:t>
            </a:r>
            <a:r>
              <a:rPr lang="es-CO" dirty="0" smtClean="0"/>
              <a:t>211 </a:t>
            </a:r>
            <a:r>
              <a:rPr lang="es-CO" dirty="0"/>
              <a:t>privadas </a:t>
            </a:r>
          </a:p>
        </p:txBody>
      </p:sp>
    </p:spTree>
    <p:extLst>
      <p:ext uri="{BB962C8B-B14F-4D97-AF65-F5344CB8AC3E}">
        <p14:creationId xmlns:p14="http://schemas.microsoft.com/office/powerpoint/2010/main" val="37855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Desarrollos de la ley 30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 smtClean="0"/>
              <a:t>Decreto 1444 de </a:t>
            </a:r>
            <a:r>
              <a:rPr lang="es-CO" dirty="0" smtClean="0"/>
              <a:t>1992 </a:t>
            </a:r>
            <a:r>
              <a:rPr lang="es-CO" dirty="0" smtClean="0"/>
              <a:t>Régimen docente y 2912 del 2001 y el 1279 del 2002 </a:t>
            </a:r>
          </a:p>
          <a:p>
            <a:pPr algn="just"/>
            <a:r>
              <a:rPr lang="es-CO" dirty="0"/>
              <a:t>Leyes y decretos de reglamentación de programas de </a:t>
            </a:r>
            <a:r>
              <a:rPr lang="es-CO" dirty="0" smtClean="0"/>
              <a:t>pregrado (1992 y 2000)</a:t>
            </a:r>
            <a:endParaRPr lang="es-CO" dirty="0"/>
          </a:p>
          <a:p>
            <a:pPr algn="just"/>
            <a:r>
              <a:rPr lang="es-CO" dirty="0" smtClean="0"/>
              <a:t>Ley 749 de 2002 Modalidad técnica, tecnológica y profesional</a:t>
            </a:r>
          </a:p>
          <a:p>
            <a:pPr algn="just"/>
            <a:r>
              <a:rPr lang="es-CO" dirty="0" smtClean="0"/>
              <a:t>Leyes y decretos de reglamentación de programas de pre y posgrado </a:t>
            </a:r>
          </a:p>
          <a:p>
            <a:pPr algn="just"/>
            <a:r>
              <a:rPr lang="es-CO" dirty="0" smtClean="0"/>
              <a:t>Decreto 2566 de 2003condiciones mínimas de calidad y las resoluciones de cada área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121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Decretos instituciones técnicas y tecnológicas (2216 de 2003)</a:t>
            </a:r>
          </a:p>
          <a:p>
            <a:r>
              <a:rPr lang="es-CO" dirty="0"/>
              <a:t>Ley 1188 de Abril 25 de </a:t>
            </a:r>
            <a:r>
              <a:rPr lang="es-CO" dirty="0" smtClean="0"/>
              <a:t>2008 Por </a:t>
            </a:r>
            <a:r>
              <a:rPr lang="es-CO" dirty="0"/>
              <a:t>la cual se regula el registro calificado de los programas de educación </a:t>
            </a:r>
            <a:r>
              <a:rPr lang="es-CO" dirty="0" smtClean="0"/>
              <a:t>superior. Y su decreto reglamentario  1295 de 2010</a:t>
            </a:r>
          </a:p>
          <a:p>
            <a:r>
              <a:rPr lang="es-CO" dirty="0" smtClean="0"/>
              <a:t>Ley 1324 de 2009 Sistema de evaluación de la educación superior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936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Virtudes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Dos posiciones en conflicto Autonomía vs inspección y vigilancia.</a:t>
            </a:r>
          </a:p>
          <a:p>
            <a:r>
              <a:rPr lang="es-CO" dirty="0" smtClean="0"/>
              <a:t>Principios y objetivos en contradicción pero  hay criterios de construcción colectiva al llamar a la CN que refiere a tal construcción</a:t>
            </a:r>
          </a:p>
          <a:p>
            <a:r>
              <a:rPr lang="es-CO" dirty="0" smtClean="0"/>
              <a:t>Un proceso de financiación que se queda corto porque no se proyecta crecimiento en la planta física, en la cobertura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40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Atentados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Criterio mercantil de la educación</a:t>
            </a:r>
          </a:p>
          <a:p>
            <a:r>
              <a:rPr lang="es-CO" dirty="0" smtClean="0"/>
              <a:t>Educación un servicio publico</a:t>
            </a:r>
          </a:p>
          <a:p>
            <a:r>
              <a:rPr lang="es-CO" dirty="0" smtClean="0"/>
              <a:t>Inspección y vigilancia a la luz de una mercancía y violando la autonomía planteada. Inicios de la concepción de Friedman</a:t>
            </a:r>
          </a:p>
          <a:p>
            <a:r>
              <a:rPr lang="es-CO" dirty="0" smtClean="0"/>
              <a:t>Procesos de acreditación de orden mercantil</a:t>
            </a:r>
          </a:p>
          <a:p>
            <a:r>
              <a:rPr lang="es-CO" dirty="0" smtClean="0"/>
              <a:t>Proceso de privatización en marcha vía créditos educativos.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427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Algunos datos de interés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642187"/>
              </p:ext>
            </p:extLst>
          </p:nvPr>
        </p:nvGraphicFramePr>
        <p:xfrm>
          <a:off x="251521" y="2132856"/>
          <a:ext cx="8640960" cy="33528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184575"/>
                <a:gridCol w="1885301"/>
                <a:gridCol w="15710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CO" sz="2800" dirty="0"/>
                        <a:t/>
                      </a:r>
                      <a:br>
                        <a:rPr lang="es-CO" sz="2800" dirty="0"/>
                      </a:br>
                      <a:r>
                        <a:rPr lang="es-CO" sz="2800" dirty="0" smtClean="0"/>
                        <a:t>                                         </a:t>
                      </a:r>
                      <a:endParaRPr lang="es-CO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/>
                        <a:t>   Cifras                             </a:t>
                      </a:r>
                      <a:endParaRPr lang="es-CO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sz="2800" dirty="0" smtClean="0"/>
                        <a:t>Fecha</a:t>
                      </a:r>
                      <a:endParaRPr lang="es-CO" sz="2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800">
                          <a:effectLst/>
                        </a:rPr>
                        <a:t>Desempleo Nacional (Total Nacional)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10.8%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2011</a:t>
                      </a:r>
                    </a:p>
                  </a:txBody>
                  <a:tcPr marR="53969"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800">
                          <a:effectLst/>
                        </a:rPr>
                        <a:t>Desempleo Nacional (Total Nacional)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9,7%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Agosto de 2012</a:t>
                      </a:r>
                    </a:p>
                  </a:txBody>
                  <a:tcPr marR="53969"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800">
                          <a:effectLst/>
                        </a:rPr>
                        <a:t>Salario Mínimo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$566.700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2012</a:t>
                      </a:r>
                    </a:p>
                  </a:txBody>
                  <a:tcPr marR="5396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0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413761"/>
              </p:ext>
            </p:extLst>
          </p:nvPr>
        </p:nvGraphicFramePr>
        <p:xfrm>
          <a:off x="683568" y="2583021"/>
          <a:ext cx="8064896" cy="31394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132206"/>
                <a:gridCol w="1466345"/>
                <a:gridCol w="1466345"/>
              </a:tblGrid>
              <a:tr h="0">
                <a:tc>
                  <a:txBody>
                    <a:bodyPr/>
                    <a:lstStyle/>
                    <a:p>
                      <a:r>
                        <a:rPr lang="es-CO" sz="2600" dirty="0" smtClean="0"/>
                        <a:t>Indicador</a:t>
                      </a:r>
                      <a:endParaRPr lang="es-CO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/>
                        <a:t>Cifras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/>
                        <a:t>Fecha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600">
                          <a:effectLst/>
                        </a:rPr>
                        <a:t>IPC (Indice de Precios al Consumidor)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>
                          <a:effectLst/>
                        </a:rPr>
                        <a:t>0,29%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>
                          <a:effectLst/>
                        </a:rPr>
                        <a:t>Septiembre 2012</a:t>
                      </a:r>
                    </a:p>
                  </a:txBody>
                  <a:tcPr marR="53654"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600">
                          <a:effectLst/>
                        </a:rPr>
                        <a:t>IPC (Indice de Precios al Consumidor)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2600">
                          <a:effectLst/>
                        </a:rPr>
                        <a:t>3,73%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>
                          <a:effectLst/>
                        </a:rPr>
                        <a:t>Enero - Diciembre 2011</a:t>
                      </a:r>
                    </a:p>
                  </a:txBody>
                  <a:tcPr marR="53654"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600">
                          <a:effectLst/>
                        </a:rPr>
                        <a:t>PIB (Producto Interno Bruto)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>
                          <a:effectLst/>
                        </a:rPr>
                        <a:t>4,3%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dirty="0">
                          <a:effectLst/>
                        </a:rPr>
                        <a:t> 2010</a:t>
                      </a:r>
                    </a:p>
                  </a:txBody>
                  <a:tcPr marR="5365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Urbanización</a:t>
            </a:r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186993"/>
              </p:ext>
            </p:extLst>
          </p:nvPr>
        </p:nvGraphicFramePr>
        <p:xfrm>
          <a:off x="467547" y="1306026"/>
          <a:ext cx="8136900" cy="49911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158770"/>
                <a:gridCol w="996355"/>
                <a:gridCol w="996355"/>
                <a:gridCol w="996355"/>
                <a:gridCol w="996355"/>
                <a:gridCol w="996355"/>
                <a:gridCol w="996355"/>
              </a:tblGrid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 y Regiones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2015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2025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Argentina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85,8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89,6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94,0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1119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Bolivia (Estado Plurinacional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64,2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66,4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71,5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Brasil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74,7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83,4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85,0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86,2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87,6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Chile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85,3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86,6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87,5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88,3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89,4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  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69,3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74,5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76,6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78,5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80,1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82,6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Cuba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74,8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76,2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77,4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78,6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80,6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Ecuador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55,1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60,4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65,0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67,0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México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70,6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74,8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76,5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78,0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79,4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Perú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71,9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72,7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73,4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73,9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911578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84,0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90,9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93,6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94,0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94,4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1119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América Latina y el Caribe 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70,3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75,5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77,7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79,6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81,2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83,8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7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Contenido básico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Antecedentes</a:t>
            </a:r>
          </a:p>
          <a:p>
            <a:r>
              <a:rPr lang="es-CO" dirty="0" smtClean="0"/>
              <a:t>Elementos centrales de la ley 30 de 1992</a:t>
            </a:r>
          </a:p>
          <a:p>
            <a:r>
              <a:rPr lang="es-CO" dirty="0" smtClean="0"/>
              <a:t>Ejecutorias de ley</a:t>
            </a:r>
          </a:p>
          <a:p>
            <a:r>
              <a:rPr lang="es-CO" dirty="0" smtClean="0"/>
              <a:t>¿Por que requiere reformarse?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88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Sector agrícola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495039"/>
              </p:ext>
            </p:extLst>
          </p:nvPr>
        </p:nvGraphicFramePr>
        <p:xfrm>
          <a:off x="539552" y="1556792"/>
          <a:ext cx="8064895" cy="435292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503904"/>
                <a:gridCol w="664448"/>
                <a:gridCol w="720080"/>
                <a:gridCol w="720080"/>
                <a:gridCol w="648072"/>
                <a:gridCol w="792088"/>
                <a:gridCol w="557049"/>
                <a:gridCol w="591557"/>
                <a:gridCol w="591557"/>
                <a:gridCol w="27606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2004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2005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2008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2010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Argentina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0,8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Brasil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16,9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16,5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Chile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11,4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23,0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18,1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Costa Rica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14,7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15,0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12,3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15,0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Ecuador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29,0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30,4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28,0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27,6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10,4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6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Sector servicios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827880"/>
              </p:ext>
            </p:extLst>
          </p:nvPr>
        </p:nvGraphicFramePr>
        <p:xfrm>
          <a:off x="467543" y="1484784"/>
          <a:ext cx="8136906" cy="43924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92962"/>
                <a:gridCol w="617993"/>
                <a:gridCol w="617993"/>
                <a:gridCol w="617993"/>
                <a:gridCol w="617993"/>
                <a:gridCol w="617993"/>
                <a:gridCol w="617993"/>
                <a:gridCol w="617993"/>
                <a:gridCol w="617993"/>
              </a:tblGrid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Argentina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78,6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2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Bolivia (Estado Plurinacional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43,0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41,7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46,0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Brasil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57,5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62,0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61,8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62,0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Costa Rica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57,2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61,9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63,2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63,4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66,1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Ecuador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52,6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52,1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53,0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52,7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53,6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2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67,1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67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Sector industrial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840441"/>
              </p:ext>
            </p:extLst>
          </p:nvPr>
        </p:nvGraphicFramePr>
        <p:xfrm>
          <a:off x="539551" y="1484784"/>
          <a:ext cx="8064896" cy="406717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25890"/>
                <a:gridCol w="585656"/>
                <a:gridCol w="585656"/>
                <a:gridCol w="585656"/>
                <a:gridCol w="585656"/>
                <a:gridCol w="585656"/>
                <a:gridCol w="585656"/>
                <a:gridCol w="585656"/>
                <a:gridCol w="939414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Argentina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Bolivia (Estado Plurinacional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Brasil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Chile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19,8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19,5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Costa Rica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Ecuador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17,6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3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Desempleo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663727"/>
              </p:ext>
            </p:extLst>
          </p:nvPr>
        </p:nvGraphicFramePr>
        <p:xfrm>
          <a:off x="539550" y="1484784"/>
          <a:ext cx="8136907" cy="50520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024338"/>
                <a:gridCol w="619669"/>
                <a:gridCol w="463783"/>
                <a:gridCol w="463783"/>
                <a:gridCol w="463783"/>
                <a:gridCol w="463783"/>
                <a:gridCol w="463783"/>
                <a:gridCol w="434797"/>
                <a:gridCol w="434797"/>
                <a:gridCol w="434797"/>
                <a:gridCol w="434797"/>
                <a:gridCol w="434797"/>
              </a:tblGrid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Países y Regiones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1990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95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06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10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22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Argentina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17,5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15,1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17,4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17,3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13,6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Bolivia (Estado </a:t>
                      </a:r>
                      <a:r>
                        <a:rPr lang="es-CO" sz="1800" u="none" strike="noStrike" dirty="0" err="1" smtClean="0">
                          <a:effectLst/>
                        </a:rPr>
                        <a:t>Plurinac</a:t>
                      </a:r>
                      <a:r>
                        <a:rPr lang="es-CO" sz="1800" u="none" strike="noStrike" dirty="0" smtClean="0">
                          <a:effectLst/>
                        </a:rPr>
                        <a:t>. </a:t>
                      </a:r>
                      <a:r>
                        <a:rPr lang="es-CO" sz="1800" u="none" strike="noStrike" dirty="0">
                          <a:effectLst/>
                        </a:rPr>
                        <a:t>de)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3,6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Brasil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12,3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11,5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Colombia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10,5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8,8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17,3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18,2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17,1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15,8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13,1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11,4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11,5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13,0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12,4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Costa Rica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625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Cuba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2,3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2,5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847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Ecuador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México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2,7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3,4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3,6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Perú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Venezuela (República Bolivariana de)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13,9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13,3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18,0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15,3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América Latina y el Caribe 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...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10,0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10,4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10,2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11,1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10,3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8,6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7,3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8,1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7,3</a:t>
                      </a:r>
                      <a:endParaRPr lang="es-CO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1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Gasto público en educación (%del PIB)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760499"/>
              </p:ext>
            </p:extLst>
          </p:nvPr>
        </p:nvGraphicFramePr>
        <p:xfrm>
          <a:off x="611562" y="1443608"/>
          <a:ext cx="7776861" cy="44729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718634"/>
                <a:gridCol w="679201"/>
                <a:gridCol w="679201"/>
                <a:gridCol w="679201"/>
                <a:gridCol w="662222"/>
                <a:gridCol w="679201"/>
                <a:gridCol w="679201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Países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2010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Argentina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Bolivia (Estado Plurinacional de)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6,2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6,3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Brasil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Chile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 dirty="0">
                          <a:effectLst/>
                        </a:rPr>
                        <a:t>Colombia 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3,5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4,3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4,1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3,9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3,9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4,8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Cuba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7,7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9,6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10,3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9,1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13,6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México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Perú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Uruguay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Venezuela (República Bolivariana de)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 dirty="0">
                          <a:effectLst/>
                        </a:rPr>
                        <a:t> 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¿Por qué reformar en el marco tecnocrático?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En sus propósitos privatizadores se quedo corta</a:t>
            </a:r>
          </a:p>
          <a:p>
            <a:pPr algn="just"/>
            <a:r>
              <a:rPr lang="es-CO" dirty="0" smtClean="0"/>
              <a:t>En sus procesos de inspección y vigilancia ya no es posible violentar más la autonomía académica.</a:t>
            </a:r>
          </a:p>
          <a:p>
            <a:pPr algn="just"/>
            <a:r>
              <a:rPr lang="es-CO" dirty="0" smtClean="0"/>
              <a:t>La concepción mercantil que requiere minimizar la educación para ponerlo a tono con el TLC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68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¿Por que reformar en el marco progresista?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O" dirty="0" smtClean="0"/>
              <a:t>Se requiere una concepción de país, de soberanía y de nación que se debe construir desde las comunidades y la Universidad de be hacer parte de esa construcción.</a:t>
            </a:r>
          </a:p>
          <a:p>
            <a:pPr algn="just"/>
            <a:r>
              <a:rPr lang="es-CO" dirty="0" smtClean="0"/>
              <a:t>Vital rescatar del carácter mercantil a la educación y reivindicarla como un derecho fundamental (autonomía, financiación, cobertura, excelencia)</a:t>
            </a:r>
          </a:p>
          <a:p>
            <a:pPr algn="just"/>
            <a:r>
              <a:rPr lang="es-CO" dirty="0" smtClean="0"/>
              <a:t>Necesario armonizar el sistema educativo de la nación</a:t>
            </a:r>
          </a:p>
          <a:p>
            <a:pPr algn="just"/>
            <a:r>
              <a:rPr lang="es-CO" dirty="0" smtClean="0"/>
              <a:t>Fortalecer la concepción del proyecto de nación, los PUI que impulsen tal construcción en forma autónoma.</a:t>
            </a:r>
          </a:p>
          <a:p>
            <a:pPr algn="just"/>
            <a:r>
              <a:rPr lang="es-CO" dirty="0" smtClean="0"/>
              <a:t>Sobre los PUI realizar los procesos de autoevaluación como parte del proceso de construcción de nación y no por estándares que desvirtúan la identidad de la nación y e proyecto en construcción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60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mtClean="0"/>
              <a:t>Antecedentes</a:t>
            </a:r>
            <a:endParaRPr lang="es-CO" dirty="0"/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smtClean="0"/>
              <a:t>Plan </a:t>
            </a:r>
            <a:r>
              <a:rPr lang="es-CO" dirty="0" err="1" smtClean="0"/>
              <a:t>Atcon</a:t>
            </a:r>
            <a:r>
              <a:rPr lang="es-CO" dirty="0" smtClean="0"/>
              <a:t> y Plan Básico</a:t>
            </a:r>
          </a:p>
          <a:p>
            <a:r>
              <a:rPr lang="es-CO" dirty="0" smtClean="0"/>
              <a:t>Decreto-Ley 080 de 1980</a:t>
            </a:r>
          </a:p>
          <a:p>
            <a:r>
              <a:rPr lang="es-CO" dirty="0" smtClean="0"/>
              <a:t>Friedman “Libertad de Elegir” 1980</a:t>
            </a:r>
          </a:p>
          <a:p>
            <a:r>
              <a:rPr lang="es-CO" dirty="0" smtClean="0"/>
              <a:t>Tendencias Reformistas en A.L a finales del siglo XX (JJ Bruner y B de Souza)</a:t>
            </a:r>
          </a:p>
          <a:p>
            <a:r>
              <a:rPr lang="es-CO" dirty="0" smtClean="0"/>
              <a:t>Caída de la </a:t>
            </a:r>
            <a:r>
              <a:rPr lang="es-CO" dirty="0" smtClean="0"/>
              <a:t>URSS</a:t>
            </a:r>
          </a:p>
          <a:p>
            <a:r>
              <a:rPr lang="es-CO" dirty="0" smtClean="0"/>
              <a:t>Fenómeno del narcotráfico y el paramilitarismo</a:t>
            </a:r>
            <a:endParaRPr lang="es-CO" dirty="0" smtClean="0"/>
          </a:p>
          <a:p>
            <a:r>
              <a:rPr lang="es-CO" dirty="0" smtClean="0"/>
              <a:t>La Apertura educativa</a:t>
            </a:r>
          </a:p>
          <a:p>
            <a:r>
              <a:rPr lang="es-CO" dirty="0" smtClean="0"/>
              <a:t>Constituyente de 1991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456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Plan </a:t>
            </a:r>
            <a:r>
              <a:rPr lang="es-CO" dirty="0" err="1" smtClean="0"/>
              <a:t>Atcon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Planeación educativa – planeación social</a:t>
            </a:r>
          </a:p>
          <a:p>
            <a:pPr algn="just"/>
            <a:r>
              <a:rPr lang="es-CO" dirty="0"/>
              <a:t>Transformación educación estatal en función privada</a:t>
            </a:r>
          </a:p>
          <a:p>
            <a:pPr algn="just"/>
            <a:r>
              <a:rPr lang="es-CO" dirty="0"/>
              <a:t>Reforma académica estructural que cope de tiempo completo a los estudiantes</a:t>
            </a:r>
          </a:p>
          <a:p>
            <a:pPr algn="just"/>
            <a:r>
              <a:rPr lang="es-CO" dirty="0"/>
              <a:t>Prescindir de los estudiantes en la administración universitaria</a:t>
            </a:r>
          </a:p>
          <a:p>
            <a:pPr algn="just"/>
            <a:r>
              <a:rPr lang="es-CO" dirty="0"/>
              <a:t>Independencia financiera del sector educativo (El Estado debe dejar que las universidades se </a:t>
            </a:r>
            <a:r>
              <a:rPr lang="es-CO" dirty="0" smtClean="0"/>
              <a:t>autofinancien)</a:t>
            </a:r>
            <a:endParaRPr lang="es-CO" dirty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2240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Decreto ley 080 de 1980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Estatuto de seguridad - Objetivos del plan </a:t>
            </a:r>
            <a:r>
              <a:rPr lang="es-CO" dirty="0" err="1" smtClean="0"/>
              <a:t>Atcon</a:t>
            </a:r>
            <a:r>
              <a:rPr lang="es-CO" dirty="0" smtClean="0"/>
              <a:t> para la formación terciaria</a:t>
            </a:r>
          </a:p>
          <a:p>
            <a:pPr algn="just"/>
            <a:r>
              <a:rPr lang="es-CO" dirty="0" smtClean="0"/>
              <a:t>Se </a:t>
            </a:r>
            <a:r>
              <a:rPr lang="es-CO" dirty="0"/>
              <a:t>establecen los requisitos que debe tener un establecimiento de educación superior</a:t>
            </a:r>
          </a:p>
          <a:p>
            <a:pPr algn="just"/>
            <a:r>
              <a:rPr lang="es-CO" dirty="0"/>
              <a:t>Define las funciones del ICFES frente a las universidades. </a:t>
            </a:r>
          </a:p>
          <a:p>
            <a:pPr algn="just"/>
            <a:r>
              <a:rPr lang="es-CO" dirty="0"/>
              <a:t>Se institucionaliza el control y vigilancia</a:t>
            </a:r>
          </a:p>
          <a:p>
            <a:pPr algn="just"/>
            <a:r>
              <a:rPr lang="es-CO" dirty="0"/>
              <a:t>Se inicia la evaluación periódica de instituciones reafirmándose la investigación como actividad de la educación superior. </a:t>
            </a:r>
          </a:p>
          <a:p>
            <a:pPr algn="just"/>
            <a:r>
              <a:rPr lang="es-CO" dirty="0"/>
              <a:t>El poder de las universidades se concentra en el rector y en los consejos superiores que, en la práctica, son asesores.</a:t>
            </a:r>
          </a:p>
          <a:p>
            <a:pPr algn="just"/>
            <a:r>
              <a:rPr lang="es-CO" dirty="0"/>
              <a:t>Se consagra la autofinanciación y las universidades privadas siguen en crecimiento acelerado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409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 smtClean="0"/>
              <a:t>De Sousa Santos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O" dirty="0" smtClean="0"/>
              <a:t>De Sousa, incorpora la existencia de una triple crisis en la vida universitaria: </a:t>
            </a:r>
          </a:p>
          <a:p>
            <a:pPr algn="just"/>
            <a:r>
              <a:rPr lang="es-CO" dirty="0" smtClean="0"/>
              <a:t>crisis de hegemonía (</a:t>
            </a:r>
            <a:r>
              <a:rPr lang="es-CO" dirty="0" err="1" smtClean="0"/>
              <a:t>Gramsci</a:t>
            </a:r>
            <a:r>
              <a:rPr lang="es-CO" dirty="0"/>
              <a:t>) - centralidad de la </a:t>
            </a:r>
            <a:r>
              <a:rPr lang="es-CO" dirty="0" smtClean="0"/>
              <a:t>universidad-; </a:t>
            </a:r>
          </a:p>
          <a:p>
            <a:pPr algn="just"/>
            <a:r>
              <a:rPr lang="es-CO" dirty="0" smtClean="0"/>
              <a:t>crisis de legitimidad (Weber</a:t>
            </a:r>
            <a:r>
              <a:rPr lang="es-CO" dirty="0"/>
              <a:t>) </a:t>
            </a:r>
            <a:r>
              <a:rPr lang="es-CO" dirty="0" smtClean="0"/>
              <a:t>en cuestión su validez </a:t>
            </a:r>
            <a:r>
              <a:rPr lang="es-CO" dirty="0"/>
              <a:t>; </a:t>
            </a:r>
            <a:r>
              <a:rPr lang="es-CO" dirty="0" smtClean="0"/>
              <a:t>y </a:t>
            </a:r>
          </a:p>
          <a:p>
            <a:pPr algn="just"/>
            <a:r>
              <a:rPr lang="es-CO" dirty="0" smtClean="0"/>
              <a:t>crisis institucional (</a:t>
            </a:r>
            <a:r>
              <a:rPr lang="es-CO" dirty="0" err="1" smtClean="0"/>
              <a:t>Habermas</a:t>
            </a:r>
            <a:r>
              <a:rPr lang="es-CO" dirty="0"/>
              <a:t>). </a:t>
            </a:r>
            <a:r>
              <a:rPr lang="es-CO" dirty="0" smtClean="0"/>
              <a:t>Formas </a:t>
            </a:r>
            <a:r>
              <a:rPr lang="es-CO" dirty="0"/>
              <a:t>organizativas institucionales e históricas de la universidad son puestas en tela de juicio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91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JJ Bruner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escasa calidad de los procesos y productos, </a:t>
            </a:r>
          </a:p>
          <a:p>
            <a:pPr algn="just"/>
            <a:r>
              <a:rPr lang="es-CO" dirty="0"/>
              <a:t>baja equidad de los sistemas y </a:t>
            </a:r>
          </a:p>
          <a:p>
            <a:pPr algn="just"/>
            <a:r>
              <a:rPr lang="es-CO" dirty="0"/>
              <a:t>abundantes problemas de eficiencia interna (calidad y eficiencia en la misma dimensión)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555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Ley </a:t>
            </a:r>
            <a:r>
              <a:rPr lang="es-CO" smtClean="0"/>
              <a:t>30 de 1992 –estructura-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TÍTULO I. </a:t>
            </a:r>
            <a:r>
              <a:rPr lang="es-CO" dirty="0" smtClean="0"/>
              <a:t>Fundamentos de la educación superior</a:t>
            </a:r>
          </a:p>
          <a:p>
            <a:pPr algn="just"/>
            <a:r>
              <a:rPr lang="es-CO" dirty="0" smtClean="0"/>
              <a:t>TÍTULO </a:t>
            </a:r>
            <a:r>
              <a:rPr lang="es-CO" dirty="0"/>
              <a:t>II. </a:t>
            </a:r>
            <a:r>
              <a:rPr lang="es-CO" dirty="0" smtClean="0"/>
              <a:t>Del Consejo Nacional de Educación Superior </a:t>
            </a:r>
            <a:r>
              <a:rPr lang="es-CO" dirty="0"/>
              <a:t>(CESU) Y </a:t>
            </a:r>
            <a:r>
              <a:rPr lang="es-CO" dirty="0" smtClean="0"/>
              <a:t>Del Instituto Colombiano para el Fomento de la Educación superior </a:t>
            </a:r>
            <a:r>
              <a:rPr lang="es-CO" dirty="0"/>
              <a:t>(</a:t>
            </a:r>
            <a:r>
              <a:rPr lang="es-CO" dirty="0" smtClean="0"/>
              <a:t>ICFES)</a:t>
            </a:r>
          </a:p>
          <a:p>
            <a:pPr algn="just"/>
            <a:r>
              <a:rPr lang="es-CO" dirty="0"/>
              <a:t>TÍTULO III. </a:t>
            </a:r>
            <a:r>
              <a:rPr lang="es-CO" dirty="0" smtClean="0"/>
              <a:t>Del régimen especial de las universidades del estado y de las otras instituciones de educación superior estatales u oficiales</a:t>
            </a:r>
          </a:p>
          <a:p>
            <a:pPr algn="just"/>
            <a:r>
              <a:rPr lang="es-CO" dirty="0"/>
              <a:t>TÍTULO V. </a:t>
            </a:r>
            <a:r>
              <a:rPr lang="es-CO" dirty="0" smtClean="0"/>
              <a:t>Del régimen estudiantil</a:t>
            </a:r>
          </a:p>
          <a:p>
            <a:pPr algn="just"/>
            <a:r>
              <a:rPr lang="es-CO" dirty="0" smtClean="0"/>
              <a:t>TÍTULO </a:t>
            </a:r>
            <a:r>
              <a:rPr lang="es-CO" dirty="0"/>
              <a:t>VI. </a:t>
            </a:r>
            <a:r>
              <a:rPr lang="es-CO" dirty="0" smtClean="0"/>
              <a:t>Disposiciones generales, especiales y transitorias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156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Rezagos de la ley 30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La educación superior esta desconectada de la educación media y básica.</a:t>
            </a:r>
          </a:p>
          <a:p>
            <a:pPr algn="just"/>
            <a:r>
              <a:rPr lang="es-CO" dirty="0"/>
              <a:t>El sistema educativo está diseñado para pobres por una vía  o para ricos en otra línea desde la escuela inicial.</a:t>
            </a:r>
          </a:p>
          <a:p>
            <a:pPr algn="just"/>
            <a:r>
              <a:rPr lang="es-CO" dirty="0"/>
              <a:t>Procesos de verificación y control  introducen procesos mercantiles en la educación</a:t>
            </a:r>
          </a:p>
          <a:p>
            <a:pPr algn="just"/>
            <a:r>
              <a:rPr lang="es-CO" dirty="0"/>
              <a:t>Acreditación persigue calidad con base en las </a:t>
            </a:r>
            <a:r>
              <a:rPr lang="es-CO" dirty="0" smtClean="0"/>
              <a:t>competencias</a:t>
            </a:r>
          </a:p>
          <a:p>
            <a:pPr algn="just"/>
            <a:r>
              <a:rPr lang="es-CO" dirty="0" smtClean="0"/>
              <a:t>Sistema de financiación se quedo corto</a:t>
            </a:r>
          </a:p>
          <a:p>
            <a:pPr algn="just"/>
            <a:r>
              <a:rPr lang="es-CO" dirty="0" smtClean="0"/>
              <a:t>Violación de la autonomía universitaria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15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1994</Words>
  <Application>Microsoft Office PowerPoint</Application>
  <PresentationFormat>Presentación en pantalla (4:3)</PresentationFormat>
  <Paragraphs>689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La ley 30 una segunda fase de la mercantilización de la educación superior</vt:lpstr>
      <vt:lpstr>Contenido básico</vt:lpstr>
      <vt:lpstr>Presentación de PowerPoint</vt:lpstr>
      <vt:lpstr>Plan Atcon</vt:lpstr>
      <vt:lpstr>Decreto ley 080 de 1980</vt:lpstr>
      <vt:lpstr>De Sousa Santos</vt:lpstr>
      <vt:lpstr>JJ Bruner</vt:lpstr>
      <vt:lpstr>Ley 30 de 1992 –estructura-</vt:lpstr>
      <vt:lpstr>Rezagos de la ley 30</vt:lpstr>
      <vt:lpstr>Presentación de PowerPoint</vt:lpstr>
      <vt:lpstr>Cobertura en educación superior</vt:lpstr>
      <vt:lpstr>Datos educación superior</vt:lpstr>
      <vt:lpstr>Desarrollos de la ley 30</vt:lpstr>
      <vt:lpstr>Presentación de PowerPoint</vt:lpstr>
      <vt:lpstr>Virtudes</vt:lpstr>
      <vt:lpstr>Atentados</vt:lpstr>
      <vt:lpstr>Algunos datos de interés</vt:lpstr>
      <vt:lpstr>Presentación de PowerPoint</vt:lpstr>
      <vt:lpstr>Urbanización</vt:lpstr>
      <vt:lpstr>Sector agrícola</vt:lpstr>
      <vt:lpstr>Sector servicios</vt:lpstr>
      <vt:lpstr>Sector industrial</vt:lpstr>
      <vt:lpstr>Desempleo</vt:lpstr>
      <vt:lpstr>Gasto público en educación (%del PIB)</vt:lpstr>
      <vt:lpstr>¿Por qué reformar en el marco tecnocrático?</vt:lpstr>
      <vt:lpstr>¿Por que reformar en el marco progresista?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ley 30 una segunda fase de la mercantilización de la educación superior</dc:title>
  <dc:creator>Jairo</dc:creator>
  <cp:lastModifiedBy>Jairo</cp:lastModifiedBy>
  <cp:revision>34</cp:revision>
  <dcterms:created xsi:type="dcterms:W3CDTF">2012-10-08T14:38:22Z</dcterms:created>
  <dcterms:modified xsi:type="dcterms:W3CDTF">2012-10-10T21:01:56Z</dcterms:modified>
</cp:coreProperties>
</file>