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Jairo%20Ruiz\Documents\jairo\2015\catedra\An&#225;lisis%20cr&#237;tico%20al%20eje%20de%20extensi&#243;n%20o%20proyecci&#243;n.pptx" TargetMode="External"/><Relationship Id="rId2" Type="http://schemas.openxmlformats.org/officeDocument/2006/relationships/hyperlink" Target="file:///C:\Users\Jairo%20Ruiz\Documents\jairo\2015\catedra\An&#225;lisis%20cr&#237;tico%20a%20los%20ejes%20de%20investigaci&#243;n,.pptx" TargetMode="External"/><Relationship Id="rId1" Type="http://schemas.openxmlformats.org/officeDocument/2006/relationships/hyperlink" Target="file:///C:\Users\Jairo%20Ruiz\Documents\jairo\2015\catedra\An&#225;lisis%20cr&#237;tico%20al%20eje%20docencia.pptx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Jairo%20Ruiz\Documents\jairo\2015\catedra\An&#225;lisis%20cr&#237;tico%20al%20eje%20de%20extensi&#243;n%20o%20proyecci&#243;n.pptx" TargetMode="External"/><Relationship Id="rId2" Type="http://schemas.openxmlformats.org/officeDocument/2006/relationships/hyperlink" Target="file:///C:\Users\Jairo%20Ruiz\Documents\jairo\2015\catedra\An&#225;lisis%20cr&#237;tico%20a%20los%20ejes%20de%20investigaci&#243;n,.pptx" TargetMode="External"/><Relationship Id="rId1" Type="http://schemas.openxmlformats.org/officeDocument/2006/relationships/hyperlink" Target="file:///C:\Users\Jairo%20Ruiz\Documents\jairo\2015\catedra\An&#225;lisis%20cr&#237;tico%20al%20eje%20docencia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4F8A3-FDD6-4AD1-8989-F27816E859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9A4E6A2-2966-4BBF-A273-4790632679AA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1" action="ppaction://hlinkpres?slideindex=1&amp;slidetitle="/>
            </a:rPr>
            <a:t>Docencia</a:t>
          </a:r>
          <a:endParaRPr lang="es-ES" dirty="0"/>
        </a:p>
      </dgm:t>
    </dgm:pt>
    <dgm:pt modelId="{7F1925BE-2ED4-4785-AD29-A0164194F0FA}" type="parTrans" cxnId="{4E00673F-3DDD-486D-9CA3-E66D9CB7F10F}">
      <dgm:prSet/>
      <dgm:spPr/>
      <dgm:t>
        <a:bodyPr/>
        <a:lstStyle/>
        <a:p>
          <a:endParaRPr lang="es-ES"/>
        </a:p>
      </dgm:t>
    </dgm:pt>
    <dgm:pt modelId="{108F27D8-B71C-4819-8344-64EFA465FC95}" type="sibTrans" cxnId="{4E00673F-3DDD-486D-9CA3-E66D9CB7F10F}">
      <dgm:prSet/>
      <dgm:spPr/>
      <dgm:t>
        <a:bodyPr/>
        <a:lstStyle/>
        <a:p>
          <a:endParaRPr lang="es-ES"/>
        </a:p>
      </dgm:t>
    </dgm:pt>
    <dgm:pt modelId="{1E586494-D078-447C-85A1-84E61CA43FF9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2" action="ppaction://hlinkpres?slideindex=1&amp;slidetitle="/>
            </a:rPr>
            <a:t>Investigación</a:t>
          </a:r>
          <a:endParaRPr lang="es-ES" dirty="0"/>
        </a:p>
      </dgm:t>
    </dgm:pt>
    <dgm:pt modelId="{382CCA85-22A2-4620-9C4A-0EA343ACF8E9}" type="parTrans" cxnId="{D69A003A-95AA-4B92-819A-2425781F4465}">
      <dgm:prSet/>
      <dgm:spPr/>
      <dgm:t>
        <a:bodyPr/>
        <a:lstStyle/>
        <a:p>
          <a:endParaRPr lang="es-ES"/>
        </a:p>
      </dgm:t>
    </dgm:pt>
    <dgm:pt modelId="{AC19E961-D3BB-4AFB-9AAC-F185F5653265}" type="sibTrans" cxnId="{D69A003A-95AA-4B92-819A-2425781F4465}">
      <dgm:prSet/>
      <dgm:spPr/>
      <dgm:t>
        <a:bodyPr/>
        <a:lstStyle/>
        <a:p>
          <a:endParaRPr lang="es-ES"/>
        </a:p>
      </dgm:t>
    </dgm:pt>
    <dgm:pt modelId="{AE0E0286-6C9E-44C4-A471-388CF19152B0}">
      <dgm:prSet phldrT="[Texto]"/>
      <dgm:spPr/>
      <dgm:t>
        <a:bodyPr/>
        <a:lstStyle/>
        <a:p>
          <a:r>
            <a:rPr lang="es-ES" dirty="0" smtClean="0">
              <a:hlinkClick xmlns:r="http://schemas.openxmlformats.org/officeDocument/2006/relationships" r:id="rId3" action="ppaction://hlinkpres?slideindex=1&amp;slidetitle="/>
            </a:rPr>
            <a:t>Proyección social</a:t>
          </a:r>
          <a:endParaRPr lang="es-ES" dirty="0"/>
        </a:p>
      </dgm:t>
    </dgm:pt>
    <dgm:pt modelId="{4582F630-9463-4473-BAA0-D96A26AC6BF6}" type="parTrans" cxnId="{F937CB16-7CA2-4538-8654-08BE7911C206}">
      <dgm:prSet/>
      <dgm:spPr/>
      <dgm:t>
        <a:bodyPr/>
        <a:lstStyle/>
        <a:p>
          <a:endParaRPr lang="es-ES"/>
        </a:p>
      </dgm:t>
    </dgm:pt>
    <dgm:pt modelId="{4FC9C283-09B3-4AA2-8DDA-66414F6E22DC}" type="sibTrans" cxnId="{F937CB16-7CA2-4538-8654-08BE7911C206}">
      <dgm:prSet/>
      <dgm:spPr/>
      <dgm:t>
        <a:bodyPr/>
        <a:lstStyle/>
        <a:p>
          <a:endParaRPr lang="es-ES"/>
        </a:p>
      </dgm:t>
    </dgm:pt>
    <dgm:pt modelId="{EBAE7B1A-5720-4BC0-980C-6EC20DB865A3}" type="pres">
      <dgm:prSet presAssocID="{F754F8A3-FDD6-4AD1-8989-F27816E859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E3D2B2F-DF83-4AD6-82D4-5BF364CC1BCA}" type="pres">
      <dgm:prSet presAssocID="{19A4E6A2-2966-4BBF-A273-4790632679AA}" presName="parentLin" presStyleCnt="0"/>
      <dgm:spPr/>
    </dgm:pt>
    <dgm:pt modelId="{D99B61AE-792B-4D04-A838-96F7A1D2F4DF}" type="pres">
      <dgm:prSet presAssocID="{19A4E6A2-2966-4BBF-A273-4790632679AA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EC0597A9-CC2F-4250-96BF-17EAA66CB0F6}" type="pres">
      <dgm:prSet presAssocID="{19A4E6A2-2966-4BBF-A273-4790632679A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4C04DD-8AEE-42AB-AE9E-8375B98DF393}" type="pres">
      <dgm:prSet presAssocID="{19A4E6A2-2966-4BBF-A273-4790632679AA}" presName="negativeSpace" presStyleCnt="0"/>
      <dgm:spPr/>
    </dgm:pt>
    <dgm:pt modelId="{BDA40898-1E5E-40E6-8A59-A92338859708}" type="pres">
      <dgm:prSet presAssocID="{19A4E6A2-2966-4BBF-A273-4790632679AA}" presName="childText" presStyleLbl="conFgAcc1" presStyleIdx="0" presStyleCnt="3">
        <dgm:presLayoutVars>
          <dgm:bulletEnabled val="1"/>
        </dgm:presLayoutVars>
      </dgm:prSet>
      <dgm:spPr/>
    </dgm:pt>
    <dgm:pt modelId="{4D7077D3-B239-4FCD-B352-5B46AD8C4F84}" type="pres">
      <dgm:prSet presAssocID="{108F27D8-B71C-4819-8344-64EFA465FC95}" presName="spaceBetweenRectangles" presStyleCnt="0"/>
      <dgm:spPr/>
    </dgm:pt>
    <dgm:pt modelId="{83BFFD66-E5AD-4AE7-BB30-55D96CBCDFA1}" type="pres">
      <dgm:prSet presAssocID="{1E586494-D078-447C-85A1-84E61CA43FF9}" presName="parentLin" presStyleCnt="0"/>
      <dgm:spPr/>
    </dgm:pt>
    <dgm:pt modelId="{548E9507-C3BF-408C-AB5B-3CD97DB31908}" type="pres">
      <dgm:prSet presAssocID="{1E586494-D078-447C-85A1-84E61CA43FF9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4D674069-20E6-41DB-989D-06BA64ED1641}" type="pres">
      <dgm:prSet presAssocID="{1E586494-D078-447C-85A1-84E61CA43F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EBD85D-4537-42D2-8A02-9F34A35A781A}" type="pres">
      <dgm:prSet presAssocID="{1E586494-D078-447C-85A1-84E61CA43FF9}" presName="negativeSpace" presStyleCnt="0"/>
      <dgm:spPr/>
    </dgm:pt>
    <dgm:pt modelId="{E77F5EB2-CD6A-4802-903E-EF421BF74C81}" type="pres">
      <dgm:prSet presAssocID="{1E586494-D078-447C-85A1-84E61CA43FF9}" presName="childText" presStyleLbl="conFgAcc1" presStyleIdx="1" presStyleCnt="3">
        <dgm:presLayoutVars>
          <dgm:bulletEnabled val="1"/>
        </dgm:presLayoutVars>
      </dgm:prSet>
      <dgm:spPr/>
    </dgm:pt>
    <dgm:pt modelId="{23E6C3AE-2927-45D2-ADB1-AEF5447BB17C}" type="pres">
      <dgm:prSet presAssocID="{AC19E961-D3BB-4AFB-9AAC-F185F5653265}" presName="spaceBetweenRectangles" presStyleCnt="0"/>
      <dgm:spPr/>
    </dgm:pt>
    <dgm:pt modelId="{410B4014-2EE2-4E0A-8181-E7F64FCEB233}" type="pres">
      <dgm:prSet presAssocID="{AE0E0286-6C9E-44C4-A471-388CF19152B0}" presName="parentLin" presStyleCnt="0"/>
      <dgm:spPr/>
    </dgm:pt>
    <dgm:pt modelId="{698AFABC-6868-43A5-B8FA-8EE3740FA5AC}" type="pres">
      <dgm:prSet presAssocID="{AE0E0286-6C9E-44C4-A471-388CF19152B0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F232FB21-8CBB-490A-A8DC-BB9223FDE6B2}" type="pres">
      <dgm:prSet presAssocID="{AE0E0286-6C9E-44C4-A471-388CF19152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6397D7-64CC-44D2-837B-24F50DFD8168}" type="pres">
      <dgm:prSet presAssocID="{AE0E0286-6C9E-44C4-A471-388CF19152B0}" presName="negativeSpace" presStyleCnt="0"/>
      <dgm:spPr/>
    </dgm:pt>
    <dgm:pt modelId="{2D428599-0B8E-400E-9A2F-60A2E83BCB10}" type="pres">
      <dgm:prSet presAssocID="{AE0E0286-6C9E-44C4-A471-388CF19152B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62F1945-870E-477A-98B3-5F458A640311}" type="presOf" srcId="{AE0E0286-6C9E-44C4-A471-388CF19152B0}" destId="{F232FB21-8CBB-490A-A8DC-BB9223FDE6B2}" srcOrd="1" destOrd="0" presId="urn:microsoft.com/office/officeart/2005/8/layout/list1"/>
    <dgm:cxn modelId="{5F70CB4D-2604-423C-BF4A-FCA65147C43C}" type="presOf" srcId="{AE0E0286-6C9E-44C4-A471-388CF19152B0}" destId="{698AFABC-6868-43A5-B8FA-8EE3740FA5AC}" srcOrd="0" destOrd="0" presId="urn:microsoft.com/office/officeart/2005/8/layout/list1"/>
    <dgm:cxn modelId="{147B3527-25E8-4C87-B3A1-20C967CD3E59}" type="presOf" srcId="{1E586494-D078-447C-85A1-84E61CA43FF9}" destId="{4D674069-20E6-41DB-989D-06BA64ED1641}" srcOrd="1" destOrd="0" presId="urn:microsoft.com/office/officeart/2005/8/layout/list1"/>
    <dgm:cxn modelId="{4E00673F-3DDD-486D-9CA3-E66D9CB7F10F}" srcId="{F754F8A3-FDD6-4AD1-8989-F27816E8594D}" destId="{19A4E6A2-2966-4BBF-A273-4790632679AA}" srcOrd="0" destOrd="0" parTransId="{7F1925BE-2ED4-4785-AD29-A0164194F0FA}" sibTransId="{108F27D8-B71C-4819-8344-64EFA465FC95}"/>
    <dgm:cxn modelId="{CD84B848-8DB8-4359-9A15-D399AD3378AC}" type="presOf" srcId="{19A4E6A2-2966-4BBF-A273-4790632679AA}" destId="{EC0597A9-CC2F-4250-96BF-17EAA66CB0F6}" srcOrd="1" destOrd="0" presId="urn:microsoft.com/office/officeart/2005/8/layout/list1"/>
    <dgm:cxn modelId="{1325AA90-0977-45C4-8CEA-D1767107E4CF}" type="presOf" srcId="{19A4E6A2-2966-4BBF-A273-4790632679AA}" destId="{D99B61AE-792B-4D04-A838-96F7A1D2F4DF}" srcOrd="0" destOrd="0" presId="urn:microsoft.com/office/officeart/2005/8/layout/list1"/>
    <dgm:cxn modelId="{354B734C-775C-49DE-B4F6-AA18D3818464}" type="presOf" srcId="{1E586494-D078-447C-85A1-84E61CA43FF9}" destId="{548E9507-C3BF-408C-AB5B-3CD97DB31908}" srcOrd="0" destOrd="0" presId="urn:microsoft.com/office/officeart/2005/8/layout/list1"/>
    <dgm:cxn modelId="{D69A003A-95AA-4B92-819A-2425781F4465}" srcId="{F754F8A3-FDD6-4AD1-8989-F27816E8594D}" destId="{1E586494-D078-447C-85A1-84E61CA43FF9}" srcOrd="1" destOrd="0" parTransId="{382CCA85-22A2-4620-9C4A-0EA343ACF8E9}" sibTransId="{AC19E961-D3BB-4AFB-9AAC-F185F5653265}"/>
    <dgm:cxn modelId="{F937CB16-7CA2-4538-8654-08BE7911C206}" srcId="{F754F8A3-FDD6-4AD1-8989-F27816E8594D}" destId="{AE0E0286-6C9E-44C4-A471-388CF19152B0}" srcOrd="2" destOrd="0" parTransId="{4582F630-9463-4473-BAA0-D96A26AC6BF6}" sibTransId="{4FC9C283-09B3-4AA2-8DDA-66414F6E22DC}"/>
    <dgm:cxn modelId="{E37674C5-516E-45D8-8454-736110AEB1EF}" type="presOf" srcId="{F754F8A3-FDD6-4AD1-8989-F27816E8594D}" destId="{EBAE7B1A-5720-4BC0-980C-6EC20DB865A3}" srcOrd="0" destOrd="0" presId="urn:microsoft.com/office/officeart/2005/8/layout/list1"/>
    <dgm:cxn modelId="{F0C97C0E-2EF7-4266-AA1E-6FB318192C68}" type="presParOf" srcId="{EBAE7B1A-5720-4BC0-980C-6EC20DB865A3}" destId="{9E3D2B2F-DF83-4AD6-82D4-5BF364CC1BCA}" srcOrd="0" destOrd="0" presId="urn:microsoft.com/office/officeart/2005/8/layout/list1"/>
    <dgm:cxn modelId="{B8D07547-FF99-437B-ACBE-206D0D52DB6D}" type="presParOf" srcId="{9E3D2B2F-DF83-4AD6-82D4-5BF364CC1BCA}" destId="{D99B61AE-792B-4D04-A838-96F7A1D2F4DF}" srcOrd="0" destOrd="0" presId="urn:microsoft.com/office/officeart/2005/8/layout/list1"/>
    <dgm:cxn modelId="{A49F3D0C-398D-4581-AEB0-FC71AFA42312}" type="presParOf" srcId="{9E3D2B2F-DF83-4AD6-82D4-5BF364CC1BCA}" destId="{EC0597A9-CC2F-4250-96BF-17EAA66CB0F6}" srcOrd="1" destOrd="0" presId="urn:microsoft.com/office/officeart/2005/8/layout/list1"/>
    <dgm:cxn modelId="{5D58D30C-9473-4A6F-A370-D19AC6E0E0A3}" type="presParOf" srcId="{EBAE7B1A-5720-4BC0-980C-6EC20DB865A3}" destId="{CE4C04DD-8AEE-42AB-AE9E-8375B98DF393}" srcOrd="1" destOrd="0" presId="urn:microsoft.com/office/officeart/2005/8/layout/list1"/>
    <dgm:cxn modelId="{BBA8B41D-A8F2-4AC9-B659-F20BB4817041}" type="presParOf" srcId="{EBAE7B1A-5720-4BC0-980C-6EC20DB865A3}" destId="{BDA40898-1E5E-40E6-8A59-A92338859708}" srcOrd="2" destOrd="0" presId="urn:microsoft.com/office/officeart/2005/8/layout/list1"/>
    <dgm:cxn modelId="{EE62D098-406E-4FE6-B2C3-D16175B9C70A}" type="presParOf" srcId="{EBAE7B1A-5720-4BC0-980C-6EC20DB865A3}" destId="{4D7077D3-B239-4FCD-B352-5B46AD8C4F84}" srcOrd="3" destOrd="0" presId="urn:microsoft.com/office/officeart/2005/8/layout/list1"/>
    <dgm:cxn modelId="{ABE17848-7B10-4BA6-94C6-ECBE08F3847F}" type="presParOf" srcId="{EBAE7B1A-5720-4BC0-980C-6EC20DB865A3}" destId="{83BFFD66-E5AD-4AE7-BB30-55D96CBCDFA1}" srcOrd="4" destOrd="0" presId="urn:microsoft.com/office/officeart/2005/8/layout/list1"/>
    <dgm:cxn modelId="{A5C032B7-2D3F-46EE-B92A-09EAFCB83675}" type="presParOf" srcId="{83BFFD66-E5AD-4AE7-BB30-55D96CBCDFA1}" destId="{548E9507-C3BF-408C-AB5B-3CD97DB31908}" srcOrd="0" destOrd="0" presId="urn:microsoft.com/office/officeart/2005/8/layout/list1"/>
    <dgm:cxn modelId="{54463969-C2EE-46E8-94E1-E16FD5730322}" type="presParOf" srcId="{83BFFD66-E5AD-4AE7-BB30-55D96CBCDFA1}" destId="{4D674069-20E6-41DB-989D-06BA64ED1641}" srcOrd="1" destOrd="0" presId="urn:microsoft.com/office/officeart/2005/8/layout/list1"/>
    <dgm:cxn modelId="{4B2990F0-BFFF-4DBD-98F1-606D82949F11}" type="presParOf" srcId="{EBAE7B1A-5720-4BC0-980C-6EC20DB865A3}" destId="{38EBD85D-4537-42D2-8A02-9F34A35A781A}" srcOrd="5" destOrd="0" presId="urn:microsoft.com/office/officeart/2005/8/layout/list1"/>
    <dgm:cxn modelId="{88ACE736-94E2-40C9-A197-B571344E1B89}" type="presParOf" srcId="{EBAE7B1A-5720-4BC0-980C-6EC20DB865A3}" destId="{E77F5EB2-CD6A-4802-903E-EF421BF74C81}" srcOrd="6" destOrd="0" presId="urn:microsoft.com/office/officeart/2005/8/layout/list1"/>
    <dgm:cxn modelId="{972F7982-4B3B-4AC4-A9C2-90CA9E787537}" type="presParOf" srcId="{EBAE7B1A-5720-4BC0-980C-6EC20DB865A3}" destId="{23E6C3AE-2927-45D2-ADB1-AEF5447BB17C}" srcOrd="7" destOrd="0" presId="urn:microsoft.com/office/officeart/2005/8/layout/list1"/>
    <dgm:cxn modelId="{0175ACC4-0620-458C-8E18-907389C11790}" type="presParOf" srcId="{EBAE7B1A-5720-4BC0-980C-6EC20DB865A3}" destId="{410B4014-2EE2-4E0A-8181-E7F64FCEB233}" srcOrd="8" destOrd="0" presId="urn:microsoft.com/office/officeart/2005/8/layout/list1"/>
    <dgm:cxn modelId="{1C83CB4E-5867-4D85-B9B2-58B5B94F87D5}" type="presParOf" srcId="{410B4014-2EE2-4E0A-8181-E7F64FCEB233}" destId="{698AFABC-6868-43A5-B8FA-8EE3740FA5AC}" srcOrd="0" destOrd="0" presId="urn:microsoft.com/office/officeart/2005/8/layout/list1"/>
    <dgm:cxn modelId="{0A915F4B-8ADF-465E-A337-EEE483493DF0}" type="presParOf" srcId="{410B4014-2EE2-4E0A-8181-E7F64FCEB233}" destId="{F232FB21-8CBB-490A-A8DC-BB9223FDE6B2}" srcOrd="1" destOrd="0" presId="urn:microsoft.com/office/officeart/2005/8/layout/list1"/>
    <dgm:cxn modelId="{C59253A4-415E-4D97-ADDA-E76E6273921C}" type="presParOf" srcId="{EBAE7B1A-5720-4BC0-980C-6EC20DB865A3}" destId="{366397D7-64CC-44D2-837B-24F50DFD8168}" srcOrd="9" destOrd="0" presId="urn:microsoft.com/office/officeart/2005/8/layout/list1"/>
    <dgm:cxn modelId="{EFF32E49-7803-4C95-89D6-A3866BA08518}" type="presParOf" srcId="{EBAE7B1A-5720-4BC0-980C-6EC20DB865A3}" destId="{2D428599-0B8E-400E-9A2F-60A2E83BCB1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40898-1E5E-40E6-8A59-A92338859708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597A9-CC2F-4250-96BF-17EAA66CB0F6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>
              <a:hlinkClick xmlns:r="http://schemas.openxmlformats.org/officeDocument/2006/relationships" r:id="rId1" action="ppaction://hlinkpres?slideindex=1&amp;slidetitle="/>
            </a:rPr>
            <a:t>Docencia</a:t>
          </a:r>
          <a:endParaRPr lang="es-ES" sz="3400" kern="1200" dirty="0"/>
        </a:p>
      </dsp:txBody>
      <dsp:txXfrm>
        <a:off x="460476" y="90417"/>
        <a:ext cx="5662728" cy="905688"/>
      </dsp:txXfrm>
    </dsp:sp>
    <dsp:sp modelId="{E77F5EB2-CD6A-4802-903E-EF421BF74C81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74069-20E6-41DB-989D-06BA64ED1641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>
              <a:hlinkClick xmlns:r="http://schemas.openxmlformats.org/officeDocument/2006/relationships" r:id="rId2" action="ppaction://hlinkpres?slideindex=1&amp;slidetitle="/>
            </a:rPr>
            <a:t>Investigación</a:t>
          </a:r>
          <a:endParaRPr lang="es-ES" sz="3400" kern="1200" dirty="0"/>
        </a:p>
      </dsp:txBody>
      <dsp:txXfrm>
        <a:off x="460476" y="1632657"/>
        <a:ext cx="5662728" cy="905688"/>
      </dsp:txXfrm>
    </dsp:sp>
    <dsp:sp modelId="{2D428599-0B8E-400E-9A2F-60A2E83BCB10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2FB21-8CBB-490A-A8DC-BB9223FDE6B2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>
              <a:hlinkClick xmlns:r="http://schemas.openxmlformats.org/officeDocument/2006/relationships" r:id="rId3" action="ppaction://hlinkpres?slideindex=1&amp;slidetitle="/>
            </a:rPr>
            <a:t>Proyección social</a:t>
          </a:r>
          <a:endParaRPr lang="es-ES" sz="3400" kern="1200" dirty="0"/>
        </a:p>
      </dsp:txBody>
      <dsp:txXfrm>
        <a:off x="460476" y="3174897"/>
        <a:ext cx="566272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49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80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29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23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27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0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81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2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tile tx="12700" ty="12700" sx="95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A722-9B2A-4989-A78D-A48A7C63CCA4}" type="datetimeFigureOut">
              <a:rPr lang="es-ES" smtClean="0"/>
              <a:t>02/03/2015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405E8-521D-49AA-99DE-B7DE6B0F5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12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Análisis crítico de la Academia en la U.D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Jairo Ruiz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413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Academia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7141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De Sousa y la Universidad del Siglo XXI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Situación de finales de siglo:</a:t>
            </a:r>
          </a:p>
          <a:p>
            <a:pPr lvl="1"/>
            <a:r>
              <a:rPr lang="es-ES" dirty="0" smtClean="0"/>
              <a:t>Crisis de hegemonía (Otras instituciones hacen investigación y producen conocimiento)</a:t>
            </a:r>
          </a:p>
          <a:p>
            <a:pPr lvl="1"/>
            <a:r>
              <a:rPr lang="es-ES" dirty="0" smtClean="0"/>
              <a:t>Crisis de legitimidad (segmentación del sistema universitario y desprestigio de las profesiones)</a:t>
            </a:r>
          </a:p>
          <a:p>
            <a:pPr lvl="1"/>
            <a:r>
              <a:rPr lang="es-ES" dirty="0" smtClean="0"/>
              <a:t>Crisis de institucionalidad (Autonomía universitaria vs financiación)</a:t>
            </a:r>
          </a:p>
          <a:p>
            <a:r>
              <a:rPr lang="es-ES" dirty="0" smtClean="0"/>
              <a:t>Produjo:</a:t>
            </a:r>
          </a:p>
          <a:p>
            <a:pPr lvl="1"/>
            <a:r>
              <a:rPr lang="es-ES" dirty="0" smtClean="0"/>
              <a:t>Mercantilización de la educación</a:t>
            </a:r>
          </a:p>
          <a:p>
            <a:pPr lvl="1"/>
            <a:r>
              <a:rPr lang="es-ES" dirty="0" smtClean="0"/>
              <a:t>Descapitalización de la U. pública</a:t>
            </a:r>
          </a:p>
          <a:p>
            <a:pPr lvl="1"/>
            <a:r>
              <a:rPr lang="es-ES" smtClean="0"/>
              <a:t>Del conocimiento </a:t>
            </a:r>
            <a:r>
              <a:rPr lang="es-ES" dirty="0" smtClean="0"/>
              <a:t>universitario al </a:t>
            </a:r>
            <a:r>
              <a:rPr lang="es-ES" dirty="0" err="1" smtClean="0"/>
              <a:t>pluriuniversitario</a:t>
            </a:r>
            <a:endParaRPr lang="es-ES" dirty="0" smtClean="0"/>
          </a:p>
          <a:p>
            <a:pPr lvl="1"/>
            <a:r>
              <a:rPr lang="es-ES" dirty="0" smtClean="0"/>
              <a:t>Segmentación de la formación universitaria</a:t>
            </a:r>
          </a:p>
          <a:p>
            <a:pPr lvl="1"/>
            <a:r>
              <a:rPr lang="es-ES" dirty="0" smtClean="0"/>
              <a:t>Perdida de los proyectos de nación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291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hacer?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174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 Sousa y la Universidad del Siglo XXI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¿Que hacer?</a:t>
            </a:r>
          </a:p>
          <a:p>
            <a:r>
              <a:rPr lang="es-ES" dirty="0" smtClean="0"/>
              <a:t>“</a:t>
            </a:r>
            <a:r>
              <a:rPr lang="es-ES" dirty="0"/>
              <a:t>La resistencia debe involucrar la promoción de </a:t>
            </a:r>
            <a:r>
              <a:rPr lang="es-ES" dirty="0" smtClean="0"/>
              <a:t>alternativas de </a:t>
            </a:r>
            <a:r>
              <a:rPr lang="es-ES" dirty="0"/>
              <a:t>investigación, de formación, de extensión y de </a:t>
            </a:r>
            <a:r>
              <a:rPr lang="es-ES" dirty="0" smtClean="0"/>
              <a:t>organización que </a:t>
            </a:r>
            <a:r>
              <a:rPr lang="es-ES" dirty="0"/>
              <a:t>apunten hacia la democratización del bien público universitario</a:t>
            </a:r>
            <a:r>
              <a:rPr lang="es-ES" dirty="0" smtClean="0"/>
              <a:t>, es </a:t>
            </a:r>
            <a:r>
              <a:rPr lang="es-ES" dirty="0"/>
              <a:t>decir, para la contribución específica de la </a:t>
            </a:r>
            <a:r>
              <a:rPr lang="es-ES" dirty="0" smtClean="0"/>
              <a:t>universidad en </a:t>
            </a:r>
            <a:r>
              <a:rPr lang="es-ES" dirty="0"/>
              <a:t>la definición y solución colectiva de los problemas sociales</a:t>
            </a:r>
            <a:r>
              <a:rPr lang="es-ES" dirty="0" smtClean="0"/>
              <a:t>, nacionales </a:t>
            </a:r>
            <a:r>
              <a:rPr lang="es-ES" dirty="0"/>
              <a:t>y globales</a:t>
            </a:r>
            <a:r>
              <a:rPr lang="es-ES" dirty="0" smtClean="0"/>
              <a:t>.” (2007: 57)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00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Sousa, </a:t>
            </a:r>
            <a:r>
              <a:rPr lang="es-ES" dirty="0" err="1" smtClean="0"/>
              <a:t>Boaventura</a:t>
            </a:r>
            <a:r>
              <a:rPr lang="es-ES" dirty="0" smtClean="0"/>
              <a:t> (2007). “La </a:t>
            </a:r>
            <a:r>
              <a:rPr lang="es-ES" dirty="0"/>
              <a:t>Universidad en el siglo </a:t>
            </a:r>
            <a:r>
              <a:rPr lang="es-ES" dirty="0" smtClean="0"/>
              <a:t>xxi. Para </a:t>
            </a:r>
            <a:r>
              <a:rPr lang="es-ES" dirty="0"/>
              <a:t>una reforma democrática y </a:t>
            </a:r>
            <a:r>
              <a:rPr lang="es-ES" dirty="0" err="1"/>
              <a:t>emancipatoria</a:t>
            </a:r>
            <a:r>
              <a:rPr lang="es-ES" dirty="0"/>
              <a:t> de la </a:t>
            </a:r>
            <a:r>
              <a:rPr lang="es-ES" dirty="0" smtClean="0"/>
              <a:t>universidad”. Buenos Aires 4ta Edición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122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197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Análisis crítico de la Academia en la U.D</vt:lpstr>
      <vt:lpstr>Academia</vt:lpstr>
      <vt:lpstr>De Sousa y la Universidad del Siglo XXI</vt:lpstr>
      <vt:lpstr>¿Qué hacer?</vt:lpstr>
      <vt:lpstr>De Sousa y la Universidad del Siglo XXI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crítico de la Academia en la U.D</dc:title>
  <dc:creator>Jairo Ruiz</dc:creator>
  <cp:lastModifiedBy>Jairo Ruiz</cp:lastModifiedBy>
  <cp:revision>6</cp:revision>
  <dcterms:created xsi:type="dcterms:W3CDTF">2015-03-02T19:28:23Z</dcterms:created>
  <dcterms:modified xsi:type="dcterms:W3CDTF">2015-03-03T14:23:09Z</dcterms:modified>
</cp:coreProperties>
</file>