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39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22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23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37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69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07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69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83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56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03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56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FD5F3-072F-4522-B79B-13274C0CD04A}" type="datetimeFigureOut">
              <a:rPr lang="es-ES" smtClean="0"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DA84-515E-43C1-BA88-EB70DD6DC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34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Análisis crítico al eje de extensión o proyección social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3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Resolución 668 de 2008 Reglamentación y </a:t>
            </a:r>
            <a:r>
              <a:rPr lang="es-ES" sz="2800" dirty="0" err="1" smtClean="0"/>
              <a:t>fortalecimeinto</a:t>
            </a:r>
            <a:r>
              <a:rPr lang="es-ES" sz="2800" dirty="0" smtClean="0"/>
              <a:t> dela Extensión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200" y="3726021"/>
          <a:ext cx="8229600" cy="274320"/>
        </p:xfrm>
        <a:graphic>
          <a:graphicData uri="http://schemas.openxmlformats.org/drawingml/2006/table">
            <a:tbl>
              <a:tblPr/>
              <a:tblGrid>
                <a:gridCol w="3538728"/>
                <a:gridCol w="469087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NOMBRE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CARGO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608169"/>
              </p:ext>
            </p:extLst>
          </p:nvPr>
        </p:nvGraphicFramePr>
        <p:xfrm>
          <a:off x="518864" y="1628800"/>
          <a:ext cx="8229600" cy="5150096"/>
        </p:xfrm>
        <a:graphic>
          <a:graphicData uri="http://schemas.openxmlformats.org/drawingml/2006/table">
            <a:tbl>
              <a:tblPr/>
              <a:tblGrid>
                <a:gridCol w="3538728"/>
                <a:gridCol w="4690872"/>
              </a:tblGrid>
              <a:tr h="328593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BORYS RAFAEL BUSTAMANTE BOHÓRQUEZ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VICERRECTOR ACADÉMICO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96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WILSON ERNESTO VARGAS </a:t>
                      </a:r>
                      <a:r>
                        <a:rPr lang="es-ES" dirty="0" err="1">
                          <a:effectLst/>
                        </a:rPr>
                        <a:t>VARGAS</a:t>
                      </a:r>
                      <a:endParaRPr lang="es-E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DELEGADO DEL RECTOR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96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WILMAN MUÑOZ PRIETO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DIRECTOR(A) IDEXUD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2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ALEXIS ADAMY ORTIZ MORALES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DIRECTOR DEL CENTRO DE RELACIONES INTERINSTITUCIONALES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344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EDNA ROCÍO MÉNDEZ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COORDINADOR UNIDAD DE EXTENSIÓN FACULTAD DE ARTES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52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JOSÉ ALEJANDRO MURAD PEDRAZA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COORDINADOR UNIDAD DE EXTENSIÓN FACULTAD DEL MEDIO AMBIENTE Y RECURSOS NATURALES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176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EDWIN RIVAS TRUJILLO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COORDINADOR UNIDAD DE EXTENSIÓN FACULTAD DE INGENIERÍA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92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ABELARDO RODRIGUEZ BOLAÑOS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COORDINADOR UNIDAD DE EXTENSIÓN FACULTAD DE CIENCIAS Y EDUCACIÓN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ROBINSON PACHECO GARCIA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COORDINADOR UNIDAD DE EXTENSIÓN FACULTAD TECNOLÓGICA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01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Normas</a:t>
            </a:r>
          </a:p>
          <a:p>
            <a:r>
              <a:rPr lang="es-ES" dirty="0" smtClean="0"/>
              <a:t>Visión de la extensión en la Universidad</a:t>
            </a:r>
          </a:p>
          <a:p>
            <a:r>
              <a:rPr lang="es-ES" dirty="0" smtClean="0"/>
              <a:t>Visión de la extensión en Colombia</a:t>
            </a:r>
          </a:p>
          <a:p>
            <a:r>
              <a:rPr lang="es-ES" dirty="0" smtClean="0"/>
              <a:t>Visión de la extensión en la U.D.</a:t>
            </a:r>
          </a:p>
          <a:p>
            <a:r>
              <a:rPr lang="es-ES" dirty="0" smtClean="0"/>
              <a:t>Visión extensión Facultad Tecnológica</a:t>
            </a:r>
          </a:p>
          <a:p>
            <a:r>
              <a:rPr lang="es-ES" dirty="0" smtClean="0"/>
              <a:t>Datos estadísticos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004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30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Artículo 120 La extensión comprende los </a:t>
            </a:r>
            <a:r>
              <a:rPr lang="es-ES" dirty="0" smtClean="0"/>
              <a:t>programas </a:t>
            </a:r>
            <a:r>
              <a:rPr lang="es-ES" dirty="0"/>
              <a:t>de educación permanente, cursos, seminarios y </a:t>
            </a:r>
            <a:r>
              <a:rPr lang="es-ES" dirty="0" smtClean="0"/>
              <a:t>demás programas </a:t>
            </a:r>
            <a:r>
              <a:rPr lang="es-ES" dirty="0"/>
              <a:t>destinados a la difusión de los conocimientos, al intercambio de experiencias, así como las </a:t>
            </a:r>
            <a:r>
              <a:rPr lang="es-ES" dirty="0" smtClean="0"/>
              <a:t>actividades de </a:t>
            </a:r>
            <a:r>
              <a:rPr lang="es-ES" dirty="0"/>
              <a:t>servicio tendientes a procurar el bienestar general de la comunidad y la satisfacción </a:t>
            </a:r>
            <a:r>
              <a:rPr lang="es-ES" dirty="0" smtClean="0"/>
              <a:t>de  </a:t>
            </a:r>
            <a:r>
              <a:rPr lang="es-ES" dirty="0"/>
              <a:t>las necesidades de </a:t>
            </a:r>
            <a:r>
              <a:rPr lang="es-ES" dirty="0" smtClean="0"/>
              <a:t>la sociedad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23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/>
              <a:t>Artículo 12. Los programas de maestría, doctorado y post-doctorado tienen a la investigación como fundamento </a:t>
            </a:r>
            <a:r>
              <a:rPr lang="es-ES" dirty="0" smtClean="0"/>
              <a:t>y ámbito </a:t>
            </a:r>
            <a:r>
              <a:rPr lang="es-ES" dirty="0"/>
              <a:t>necesarios de su actividad. Las maestrías buscan ampliar y desarrollar los conocimientos para la </a:t>
            </a:r>
            <a:r>
              <a:rPr lang="es-ES" dirty="0" smtClean="0"/>
              <a:t>solución de </a:t>
            </a:r>
            <a:r>
              <a:rPr lang="es-ES" dirty="0"/>
              <a:t>problemas disciplinarios, interdisciplinarios o profesionales y dotar a la persona de los instrumentos </a:t>
            </a:r>
            <a:r>
              <a:rPr lang="es-ES" dirty="0" smtClean="0"/>
              <a:t>básicos que </a:t>
            </a:r>
            <a:r>
              <a:rPr lang="es-ES" dirty="0"/>
              <a:t>la habilitan como investigador en un área específica de las ciencias o de las tecnologías o que le </a:t>
            </a:r>
            <a:r>
              <a:rPr lang="es-ES" dirty="0" smtClean="0"/>
              <a:t>permitan profundizar </a:t>
            </a:r>
            <a:r>
              <a:rPr lang="es-ES" dirty="0"/>
              <a:t>teórica y conceptualmente en un campo de la filosofía, de las humanidades y de las a artes.</a:t>
            </a:r>
          </a:p>
          <a:p>
            <a:pPr marL="0" indent="0">
              <a:buNone/>
            </a:pPr>
            <a:r>
              <a:rPr lang="es-ES" dirty="0"/>
              <a:t>Parágrafo. La maestría no es condición para acceder a los programas de doctorado. Culmina con un trabajo </a:t>
            </a:r>
            <a:r>
              <a:rPr lang="es-ES" dirty="0" smtClean="0"/>
              <a:t>de investigación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37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Artículo 19. Son universidades las reconocidas actualmente como tales y las instituciones que acrediten </a:t>
            </a:r>
            <a:r>
              <a:rPr lang="es-ES" dirty="0" smtClean="0"/>
              <a:t>su desempeño </a:t>
            </a:r>
            <a:r>
              <a:rPr lang="es-ES" dirty="0"/>
              <a:t>con criterio de universalidad en las siguientes actividades: La investigación científica o tecnológica; </a:t>
            </a:r>
            <a:r>
              <a:rPr lang="es-ES" dirty="0" smtClean="0"/>
              <a:t>la formación </a:t>
            </a:r>
            <a:r>
              <a:rPr lang="es-ES" dirty="0"/>
              <a:t>académica en profesiones o disciplinas y la producción, desarrollo y transmisión del conocimiento y </a:t>
            </a:r>
            <a:r>
              <a:rPr lang="es-ES" dirty="0" smtClean="0"/>
              <a:t>de la </a:t>
            </a:r>
            <a:r>
              <a:rPr lang="es-ES" dirty="0"/>
              <a:t>cultura universal y nacional.</a:t>
            </a:r>
          </a:p>
        </p:txBody>
      </p:sp>
    </p:spTree>
    <p:extLst>
      <p:ext uri="{BB962C8B-B14F-4D97-AF65-F5344CB8AC3E}">
        <p14:creationId xmlns:p14="http://schemas.microsoft.com/office/powerpoint/2010/main" val="25275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Artículo 81. Créase el Sistema de Universidades del Estado, integrado por todas las universidades estatales </a:t>
            </a:r>
            <a:r>
              <a:rPr lang="es-ES" dirty="0" smtClean="0"/>
              <a:t>u oficiales </a:t>
            </a:r>
            <a:r>
              <a:rPr lang="es-ES" dirty="0"/>
              <a:t>el cual tendrá los siguientes objetivos:</a:t>
            </a:r>
          </a:p>
          <a:p>
            <a:pPr marL="0" indent="0">
              <a:buNone/>
            </a:pPr>
            <a:r>
              <a:rPr lang="es-ES" dirty="0"/>
              <a:t>a) Racionalizar y optimizar los recursos humanos, físicos, técnicos y financieros.</a:t>
            </a:r>
          </a:p>
          <a:p>
            <a:pPr marL="0" indent="0">
              <a:buNone/>
            </a:pPr>
            <a:r>
              <a:rPr lang="es-ES" dirty="0"/>
              <a:t>b) Implementar la transferencia de estudiantes, el intercambio de docentes, </a:t>
            </a:r>
            <a:r>
              <a:rPr lang="es-ES" dirty="0">
                <a:solidFill>
                  <a:srgbClr val="FF0000"/>
                </a:solidFill>
              </a:rPr>
              <a:t>la creación o fusión de </a:t>
            </a:r>
            <a:r>
              <a:rPr lang="es-ES" dirty="0" smtClean="0">
                <a:solidFill>
                  <a:srgbClr val="FF0000"/>
                </a:solidFill>
              </a:rPr>
              <a:t>programas   académicos </a:t>
            </a:r>
            <a:r>
              <a:rPr lang="es-ES" dirty="0">
                <a:solidFill>
                  <a:srgbClr val="FF0000"/>
                </a:solidFill>
              </a:rPr>
              <a:t>y de investigación, </a:t>
            </a:r>
            <a:r>
              <a:rPr lang="es-ES" dirty="0"/>
              <a:t>la creación de programas académicos conjuntos, y</a:t>
            </a:r>
          </a:p>
          <a:p>
            <a:pPr marL="0" indent="0">
              <a:buNone/>
            </a:pPr>
            <a:r>
              <a:rPr lang="es-ES" dirty="0"/>
              <a:t>c) Crear condiciones para la realización de evaluación en las instituciones pertenecientes al sistema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Artículo </a:t>
            </a:r>
            <a:r>
              <a:rPr lang="es-ES" dirty="0"/>
              <a:t>125. Las instituciones dedicadas exclusiva o primordialmente a la investigación, podrán ofrecer </a:t>
            </a:r>
            <a:r>
              <a:rPr lang="es-ES" dirty="0" smtClean="0"/>
              <a:t>previo convenio </a:t>
            </a:r>
            <a:r>
              <a:rPr lang="es-ES" dirty="0"/>
              <a:t>con universidades y conjuntamente con éstas, programas de formación avanzada.</a:t>
            </a:r>
          </a:p>
        </p:txBody>
      </p:sp>
    </p:spTree>
    <p:extLst>
      <p:ext uri="{BB962C8B-B14F-4D97-AF65-F5344CB8AC3E}">
        <p14:creationId xmlns:p14="http://schemas.microsoft.com/office/powerpoint/2010/main" val="146319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Artículo 126. El Gobierno Nacional destinará recursos presupuestales para la promoción de la </a:t>
            </a:r>
            <a:r>
              <a:rPr lang="es-ES" dirty="0" smtClean="0"/>
              <a:t>investigación científica </a:t>
            </a:r>
            <a:r>
              <a:rPr lang="es-ES" dirty="0"/>
              <a:t>y tecnológica de las universidades estatales u oficiales, privadas y demás instituciones de </a:t>
            </a:r>
            <a:r>
              <a:rPr lang="es-ES" dirty="0" smtClean="0"/>
              <a:t>Educación Superior</a:t>
            </a:r>
            <a:r>
              <a:rPr lang="es-ES" dirty="0"/>
              <a:t>, los cuales serán asignados con criterios de prioridad social y excelencia académica.</a:t>
            </a:r>
          </a:p>
        </p:txBody>
      </p:sp>
    </p:spTree>
    <p:extLst>
      <p:ext uri="{BB962C8B-B14F-4D97-AF65-F5344CB8AC3E}">
        <p14:creationId xmlns:p14="http://schemas.microsoft.com/office/powerpoint/2010/main" val="7764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 02 del 2000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Creación del IDEXUD</a:t>
            </a:r>
          </a:p>
          <a:p>
            <a:r>
              <a:rPr lang="es-ES" dirty="0" smtClean="0"/>
              <a:t>Establecimiento de funciones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238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Acuerdo 01/2000 Facultad Tecnológica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Creación unidad de extensión de la Facultad Tecnológica</a:t>
            </a:r>
          </a:p>
          <a:p>
            <a:r>
              <a:rPr lang="es-ES" dirty="0" smtClean="0"/>
              <a:t>Creación comité de extensión de la F.T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1382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553</Words>
  <Application>Microsoft Office PowerPoint</Application>
  <PresentationFormat>Presentación en pantalla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Análisis crítico al eje de extensión o proyección social</vt:lpstr>
      <vt:lpstr>Contenido</vt:lpstr>
      <vt:lpstr>Ley 30</vt:lpstr>
      <vt:lpstr>Presentación de PowerPoint</vt:lpstr>
      <vt:lpstr>Presentación de PowerPoint</vt:lpstr>
      <vt:lpstr>Presentación de PowerPoint</vt:lpstr>
      <vt:lpstr>Presentación de PowerPoint</vt:lpstr>
      <vt:lpstr>Acuerdo 02 del 2000</vt:lpstr>
      <vt:lpstr>Acuerdo 01/2000 Facultad Tecnológica</vt:lpstr>
      <vt:lpstr>Resolución 668 de 2008 Reglamentación y fortalecimeinto dela Extensión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crítico al eje de extensión o proyección social</dc:title>
  <dc:creator>Jairo Ruiz</dc:creator>
  <cp:lastModifiedBy>Jairo Ruiz</cp:lastModifiedBy>
  <cp:revision>11</cp:revision>
  <dcterms:created xsi:type="dcterms:W3CDTF">2015-03-01T02:10:41Z</dcterms:created>
  <dcterms:modified xsi:type="dcterms:W3CDTF">2015-03-17T19:16:34Z</dcterms:modified>
</cp:coreProperties>
</file>