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4" r:id="rId5"/>
    <p:sldId id="271" r:id="rId6"/>
    <p:sldId id="276" r:id="rId7"/>
    <p:sldId id="272" r:id="rId8"/>
    <p:sldId id="273" r:id="rId9"/>
    <p:sldId id="274" r:id="rId10"/>
    <p:sldId id="275" r:id="rId11"/>
    <p:sldId id="277" r:id="rId12"/>
    <p:sldId id="265" r:id="rId13"/>
    <p:sldId id="262" r:id="rId14"/>
    <p:sldId id="279" r:id="rId15"/>
    <p:sldId id="258" r:id="rId16"/>
    <p:sldId id="259" r:id="rId17"/>
    <p:sldId id="263" r:id="rId18"/>
    <p:sldId id="283" r:id="rId19"/>
    <p:sldId id="284" r:id="rId20"/>
    <p:sldId id="285" r:id="rId21"/>
    <p:sldId id="286" r:id="rId22"/>
    <p:sldId id="287" r:id="rId23"/>
    <p:sldId id="266" r:id="rId24"/>
    <p:sldId id="289" r:id="rId25"/>
    <p:sldId id="288" r:id="rId26"/>
    <p:sldId id="290" r:id="rId27"/>
    <p:sldId id="291" r:id="rId28"/>
    <p:sldId id="292" r:id="rId29"/>
    <p:sldId id="293" r:id="rId30"/>
    <p:sldId id="296" r:id="rId31"/>
    <p:sldId id="294" r:id="rId32"/>
    <p:sldId id="297" r:id="rId33"/>
    <p:sldId id="295" r:id="rId34"/>
    <p:sldId id="300" r:id="rId35"/>
    <p:sldId id="301" r:id="rId36"/>
    <p:sldId id="304" r:id="rId37"/>
    <p:sldId id="303" r:id="rId38"/>
    <p:sldId id="305" r:id="rId39"/>
    <p:sldId id="306" r:id="rId40"/>
    <p:sldId id="299" r:id="rId41"/>
    <p:sldId id="307" r:id="rId42"/>
    <p:sldId id="308" r:id="rId43"/>
    <p:sldId id="310" r:id="rId44"/>
    <p:sldId id="309" r:id="rId45"/>
    <p:sldId id="311" r:id="rId46"/>
    <p:sldId id="318" r:id="rId47"/>
    <p:sldId id="315" r:id="rId48"/>
    <p:sldId id="314" r:id="rId49"/>
    <p:sldId id="316" r:id="rId50"/>
    <p:sldId id="312" r:id="rId51"/>
    <p:sldId id="313" r:id="rId52"/>
    <p:sldId id="319" r:id="rId53"/>
    <p:sldId id="323" r:id="rId54"/>
    <p:sldId id="324" r:id="rId55"/>
    <p:sldId id="325" r:id="rId56"/>
    <p:sldId id="320" r:id="rId57"/>
    <p:sldId id="321" r:id="rId58"/>
    <p:sldId id="322" r:id="rId59"/>
    <p:sldId id="326" r:id="rId60"/>
    <p:sldId id="327" r:id="rId61"/>
    <p:sldId id="328" r:id="rId62"/>
    <p:sldId id="268" r:id="rId63"/>
    <p:sldId id="331" r:id="rId64"/>
    <p:sldId id="335" r:id="rId65"/>
    <p:sldId id="332" r:id="rId66"/>
    <p:sldId id="333" r:id="rId67"/>
    <p:sldId id="334" r:id="rId68"/>
    <p:sldId id="336" r:id="rId69"/>
    <p:sldId id="337" r:id="rId70"/>
    <p:sldId id="338" r:id="rId71"/>
    <p:sldId id="339" r:id="rId72"/>
    <p:sldId id="340" r:id="rId73"/>
    <p:sldId id="341" r:id="rId74"/>
    <p:sldId id="342" r:id="rId75"/>
    <p:sldId id="343" r:id="rId76"/>
    <p:sldId id="269" r:id="rId77"/>
    <p:sldId id="329" r:id="rId78"/>
    <p:sldId id="282" r:id="rId79"/>
    <p:sldId id="270" r:id="rId80"/>
    <p:sldId id="261" r:id="rId8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showGuides="1">
      <p:cViewPr varScale="1">
        <p:scale>
          <a:sx n="74" d="100"/>
          <a:sy n="74" d="100"/>
        </p:scale>
        <p:origin x="4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59D3B51E-415E-43DB-9854-976895FC4FCB}" type="datetimeFigureOut">
              <a:rPr lang="es-CO" smtClean="0"/>
              <a:t>04/10/2016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395408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9D3B51E-415E-43DB-9854-976895FC4FCB}" type="datetimeFigureOut">
              <a:rPr lang="es-CO" smtClean="0"/>
              <a:t>04/10/2016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3053703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9D3B51E-415E-43DB-9854-976895FC4FCB}" type="datetimeFigureOut">
              <a:rPr lang="es-CO" smtClean="0"/>
              <a:t>04/10/2016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406505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9D3B51E-415E-43DB-9854-976895FC4FCB}" type="datetimeFigureOut">
              <a:rPr lang="es-CO" smtClean="0"/>
              <a:t>04/10/2016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113854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9D3B51E-415E-43DB-9854-976895FC4FCB}" type="datetimeFigureOut">
              <a:rPr lang="es-CO" smtClean="0"/>
              <a:t>04/10/2016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744933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59D3B51E-415E-43DB-9854-976895FC4FCB}" type="datetimeFigureOut">
              <a:rPr lang="es-CO" smtClean="0"/>
              <a:t>04/10/2016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408883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59D3B51E-415E-43DB-9854-976895FC4FCB}" type="datetimeFigureOut">
              <a:rPr lang="es-CO" smtClean="0"/>
              <a:t>04/10/2016</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1930287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59D3B51E-415E-43DB-9854-976895FC4FCB}" type="datetimeFigureOut">
              <a:rPr lang="es-CO" smtClean="0"/>
              <a:t>04/10/2016</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275853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9D3B51E-415E-43DB-9854-976895FC4FCB}" type="datetimeFigureOut">
              <a:rPr lang="es-CO" smtClean="0"/>
              <a:t>04/10/2016</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609637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9D3B51E-415E-43DB-9854-976895FC4FCB}" type="datetimeFigureOut">
              <a:rPr lang="es-CO" smtClean="0"/>
              <a:t>04/10/2016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3126479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9D3B51E-415E-43DB-9854-976895FC4FCB}" type="datetimeFigureOut">
              <a:rPr lang="es-CO" smtClean="0"/>
              <a:t>04/10/2016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FFFC5C0F-A937-481C-AFC3-1C2CAD6E1CF5}" type="slidenum">
              <a:rPr lang="es-CO" smtClean="0"/>
              <a:t>‹Nº›</a:t>
            </a:fld>
            <a:endParaRPr lang="es-CO"/>
          </a:p>
        </p:txBody>
      </p:sp>
    </p:spTree>
    <p:extLst>
      <p:ext uri="{BB962C8B-B14F-4D97-AF65-F5344CB8AC3E}">
        <p14:creationId xmlns:p14="http://schemas.microsoft.com/office/powerpoint/2010/main" val="224293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3B51E-415E-43DB-9854-976895FC4FCB}" type="datetimeFigureOut">
              <a:rPr lang="es-CO" smtClean="0"/>
              <a:t>04/10/2016</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C5C0F-A937-481C-AFC3-1C2CAD6E1CF5}" type="slidenum">
              <a:rPr lang="es-CO" smtClean="0"/>
              <a:t>‹Nº›</a:t>
            </a:fld>
            <a:endParaRPr lang="es-CO"/>
          </a:p>
        </p:txBody>
      </p:sp>
    </p:spTree>
    <p:extLst>
      <p:ext uri="{BB962C8B-B14F-4D97-AF65-F5344CB8AC3E}">
        <p14:creationId xmlns:p14="http://schemas.microsoft.com/office/powerpoint/2010/main" val="3011407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drgdiaz.com/eco/salud/contaminacionindustrialenbogota.shtml"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O" dirty="0" smtClean="0"/>
              <a:t>Formulación de un proyecto de investigación con base en la concepción de Marco Lógico</a:t>
            </a:r>
            <a:endParaRPr lang="es-CO" dirty="0"/>
          </a:p>
        </p:txBody>
      </p:sp>
      <p:sp>
        <p:nvSpPr>
          <p:cNvPr id="3" name="Subtítulo 2"/>
          <p:cNvSpPr>
            <a:spLocks noGrp="1"/>
          </p:cNvSpPr>
          <p:nvPr>
            <p:ph type="subTitle" idx="1"/>
          </p:nvPr>
        </p:nvSpPr>
        <p:spPr/>
        <p:txBody>
          <a:bodyPr/>
          <a:lstStyle/>
          <a:p>
            <a:r>
              <a:rPr lang="es-CO" dirty="0"/>
              <a:t>http://www.fiti.gov.co/Images/Recursos/estructuracion-proyectos-bajo-esquemas-internacionales-acac.pdf</a:t>
            </a:r>
          </a:p>
        </p:txBody>
      </p:sp>
    </p:spTree>
    <p:extLst>
      <p:ext uri="{BB962C8B-B14F-4D97-AF65-F5344CB8AC3E}">
        <p14:creationId xmlns:p14="http://schemas.microsoft.com/office/powerpoint/2010/main" val="4176731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15155"/>
            <a:ext cx="10515600" cy="5661808"/>
          </a:xfrm>
        </p:spPr>
        <p:txBody>
          <a:bodyPr>
            <a:normAutofit fontScale="85000" lnSpcReduction="20000"/>
          </a:bodyPr>
          <a:lstStyle/>
          <a:p>
            <a:pPr marL="0" lvl="1" indent="0">
              <a:spcBef>
                <a:spcPts val="1000"/>
              </a:spcBef>
              <a:buNone/>
            </a:pPr>
            <a:r>
              <a:rPr lang="es-CO" dirty="0"/>
              <a:t>Programa de descontaminación de las aguas residuales de santa </a:t>
            </a:r>
            <a:r>
              <a:rPr lang="es-CO" dirty="0" err="1"/>
              <a:t>Fé</a:t>
            </a:r>
            <a:r>
              <a:rPr lang="es-CO" dirty="0"/>
              <a:t> de </a:t>
            </a:r>
            <a:r>
              <a:rPr lang="es-CO" dirty="0" smtClean="0"/>
              <a:t>Bogotá.</a:t>
            </a:r>
          </a:p>
          <a:p>
            <a:pPr marL="228600" lvl="1" algn="just">
              <a:spcBef>
                <a:spcPts val="1000"/>
              </a:spcBef>
            </a:pPr>
            <a:r>
              <a:rPr lang="es-CO" dirty="0" smtClean="0"/>
              <a:t>Debido </a:t>
            </a:r>
            <a:r>
              <a:rPr lang="es-CO" dirty="0"/>
              <a:t>a la magnitud y trascendencia nacional de la problemática ambiental del río Bogotá y el impacto sobre la región de la sabana, el Distrito se ha comprometido con la recuperación de la cuenca media a través de un programa integral de control en la fuente, recolección y tratamiento de las aguas residuales. Con el programa más ambicioso de la historia de Bogotá se está construyendo interceptores y colectores con una inversión superior a los $200.000 millones de pesos, las obras de alcantarillado local con un costo superior a los $35.000 millones y obras en licitación por $140.000 millones adicionales, en redes troncales de alcantarillado se están construyendo obras por $49.000 millones y abriendo licitaciones por $100.000 millones adicionales</a:t>
            </a:r>
            <a:r>
              <a:rPr lang="es-CO" dirty="0" smtClean="0"/>
              <a:t>.</a:t>
            </a:r>
          </a:p>
          <a:p>
            <a:pPr marL="228600" lvl="1" algn="just">
              <a:spcBef>
                <a:spcPts val="1000"/>
              </a:spcBef>
            </a:pPr>
            <a:r>
              <a:rPr lang="es-CO" dirty="0" smtClean="0"/>
              <a:t>A </a:t>
            </a:r>
            <a:r>
              <a:rPr lang="es-CO" dirty="0"/>
              <a:t>través del DAMA se está ejecutando una estrategia integral de saneamiento teniendo en cuenta que aproximadamente el 90% de la contaminación de Bogotá es generada por los vertimientos de las aguas residuales domésticas y el 10% por los vertimientos industriales, que generan la mayor cantidad de problemas de salubridad. Un gran esfuerzo se dirige al control en la fuente con el programa de Control y Monitoreo de Vertimientos Industriales. Paralelamente se ejecutan los proyectos de Transferencia de Tecnología a la Pequeña y Mediana Empresa – PYME y el Manejo y Conservación de las rondas de los ríos y humedales</a:t>
            </a:r>
            <a:r>
              <a:rPr lang="es-CO" dirty="0" smtClean="0"/>
              <a:t>.</a:t>
            </a:r>
          </a:p>
          <a:p>
            <a:pPr marL="228600" lvl="1" algn="just">
              <a:spcBef>
                <a:spcPts val="1000"/>
              </a:spcBef>
            </a:pPr>
            <a:r>
              <a:rPr lang="es-CO" dirty="0" smtClean="0"/>
              <a:t>La </a:t>
            </a:r>
            <a:r>
              <a:rPr lang="es-CO" dirty="0"/>
              <a:t>Planta del Salitre. Las obras civiles se iniciaron a finales de 1997 y se espera que a partir del 20 de septiembre del año 2000 la planta opere con un caudal de tratamiento de 4 m3/</a:t>
            </a:r>
            <a:r>
              <a:rPr lang="es-CO" dirty="0" err="1"/>
              <a:t>seg</a:t>
            </a:r>
            <a:r>
              <a:rPr lang="es-CO" dirty="0"/>
              <a:t> de aguas residuales. Las siguientes Figuras muestras una panorámica del área de construcción de la Planta El Salitre y Detalles de la construcción de la Bocatoma.</a:t>
            </a:r>
            <a:br>
              <a:rPr lang="es-CO" dirty="0"/>
            </a:br>
            <a:r>
              <a:rPr lang="es-CO" dirty="0"/>
              <a:t>La planta de tratamiento El Salitre se diseño para recuperar el 9 por ciento de las aguas negras y lluvias que caen al río Bogotá. De tres plantas proyectadas, ésta es la única que está en funcionamiento, pero ni siquiera ha entrado en la segunda fase.</a:t>
            </a:r>
          </a:p>
          <a:p>
            <a:endParaRPr lang="es-CO" dirty="0"/>
          </a:p>
        </p:txBody>
      </p:sp>
    </p:spTree>
    <p:extLst>
      <p:ext uri="{BB962C8B-B14F-4D97-AF65-F5344CB8AC3E}">
        <p14:creationId xmlns:p14="http://schemas.microsoft.com/office/powerpoint/2010/main" val="510181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Contexto</a:t>
            </a:r>
            <a:endParaRPr lang="es-CO" dirty="0"/>
          </a:p>
        </p:txBody>
      </p:sp>
      <p:sp>
        <p:nvSpPr>
          <p:cNvPr id="3" name="Marcador de contenido 2"/>
          <p:cNvSpPr>
            <a:spLocks noGrp="1"/>
          </p:cNvSpPr>
          <p:nvPr>
            <p:ph idx="1"/>
          </p:nvPr>
        </p:nvSpPr>
        <p:spPr/>
        <p:txBody>
          <a:bodyPr>
            <a:normAutofit fontScale="92500" lnSpcReduction="20000"/>
          </a:bodyPr>
          <a:lstStyle/>
          <a:p>
            <a:r>
              <a:rPr lang="es-CO" dirty="0" smtClean="0"/>
              <a:t>Proyecto que desde una Universidad Pública se desarrolla para contribuir a implementar la política publica de </a:t>
            </a:r>
            <a:r>
              <a:rPr lang="es-CO" i="1" dirty="0" smtClean="0"/>
              <a:t>la </a:t>
            </a:r>
            <a:r>
              <a:rPr lang="es-CO" i="1" dirty="0" err="1" smtClean="0"/>
              <a:t>Alcaldia</a:t>
            </a:r>
            <a:r>
              <a:rPr lang="es-CO" i="1" dirty="0" smtClean="0"/>
              <a:t> Mayor, en particular de la Secretaria de Medio Ambiente.</a:t>
            </a:r>
          </a:p>
          <a:p>
            <a:r>
              <a:rPr lang="es-CO" dirty="0" smtClean="0"/>
              <a:t>En tal sentido dentro de la Universidad corresponde a un proyecto de investigación. </a:t>
            </a:r>
          </a:p>
          <a:p>
            <a:r>
              <a:rPr lang="es-CO" dirty="0" smtClean="0"/>
              <a:t>La línea del proyecto es desarrollo local e institucional y dentro del proyecto de electrónica está dentro de la línea de telecomunicaciones y también dentro de la línea de </a:t>
            </a:r>
            <a:r>
              <a:rPr lang="es-CO" dirty="0"/>
              <a:t>Instrumentación, Control y Automatización Electrónica</a:t>
            </a:r>
          </a:p>
          <a:p>
            <a:r>
              <a:rPr lang="es-CO" dirty="0" smtClean="0"/>
              <a:t>El proyecto general tendrá varios </a:t>
            </a:r>
            <a:r>
              <a:rPr lang="es-CO" dirty="0" err="1" smtClean="0"/>
              <a:t>subproyectos</a:t>
            </a:r>
            <a:r>
              <a:rPr lang="es-CO" dirty="0" smtClean="0"/>
              <a:t> (Construcción de instrumentos, red de instrumentos, sistemas de lazo abierto y sistemas de lazo abierto y sistemas de lazo cerrado) Inscritos en problemas ambientales del DC en ríos, aire, sonoros y visual.</a:t>
            </a:r>
            <a:endParaRPr lang="es-CO" dirty="0"/>
          </a:p>
        </p:txBody>
      </p:sp>
    </p:spTree>
    <p:extLst>
      <p:ext uri="{BB962C8B-B14F-4D97-AF65-F5344CB8AC3E}">
        <p14:creationId xmlns:p14="http://schemas.microsoft.com/office/powerpoint/2010/main" val="231244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90188"/>
          </a:xfrm>
        </p:spPr>
        <p:txBody>
          <a:bodyPr>
            <a:normAutofit/>
          </a:bodyPr>
          <a:lstStyle/>
          <a:p>
            <a:r>
              <a:rPr lang="es-CO" sz="3600" b="1" dirty="0" smtClean="0"/>
              <a:t>Errores en la aplicación de la Metodología del ML</a:t>
            </a:r>
            <a:endParaRPr lang="es-CO" sz="3600" b="1" dirty="0"/>
          </a:p>
        </p:txBody>
      </p:sp>
      <p:sp>
        <p:nvSpPr>
          <p:cNvPr id="3" name="Marcador de contenido 2"/>
          <p:cNvSpPr>
            <a:spLocks noGrp="1"/>
          </p:cNvSpPr>
          <p:nvPr>
            <p:ph idx="1"/>
          </p:nvPr>
        </p:nvSpPr>
        <p:spPr>
          <a:xfrm>
            <a:off x="838200" y="1455314"/>
            <a:ext cx="10515600" cy="5402685"/>
          </a:xfrm>
        </p:spPr>
        <p:txBody>
          <a:bodyPr>
            <a:normAutofit fontScale="55000" lnSpcReduction="20000"/>
          </a:bodyPr>
          <a:lstStyle/>
          <a:p>
            <a:r>
              <a:rPr lang="es-CO" sz="3800" dirty="0" smtClean="0"/>
              <a:t>No se sigue la secuencia de la metodología del ML </a:t>
            </a:r>
          </a:p>
          <a:p>
            <a:r>
              <a:rPr lang="es-CO" sz="3800" dirty="0" smtClean="0"/>
              <a:t>Definición poco precisa de los beneficiarios y los demás involucrados en la problemática </a:t>
            </a:r>
          </a:p>
          <a:p>
            <a:r>
              <a:rPr lang="es-CO" sz="3800" dirty="0" smtClean="0"/>
              <a:t>Determinación de los problemas y sus causas sin contar suficientemente con los actores involucrados </a:t>
            </a:r>
          </a:p>
          <a:p>
            <a:r>
              <a:rPr lang="es-CO" sz="3800" dirty="0" smtClean="0"/>
              <a:t>Formulación de los objetivos de forma imprecisa o poco realista </a:t>
            </a:r>
          </a:p>
          <a:p>
            <a:r>
              <a:rPr lang="es-CO" sz="3800" dirty="0" smtClean="0"/>
              <a:t>Existencia de más de un propósito por proyecto </a:t>
            </a:r>
          </a:p>
          <a:p>
            <a:r>
              <a:rPr lang="es-CO" sz="3800" dirty="0" smtClean="0"/>
              <a:t>Falta de justificación de la alternativa seleccionada </a:t>
            </a:r>
          </a:p>
          <a:p>
            <a:r>
              <a:rPr lang="es-CO" sz="3800" dirty="0" smtClean="0"/>
              <a:t>Inversión de la lógica vertical </a:t>
            </a:r>
          </a:p>
          <a:p>
            <a:r>
              <a:rPr lang="es-CO" sz="3800" dirty="0" smtClean="0"/>
              <a:t>Inclusión de indicadores no verificables </a:t>
            </a:r>
          </a:p>
          <a:p>
            <a:r>
              <a:rPr lang="es-CO" sz="3800" dirty="0" smtClean="0"/>
              <a:t>Escasa atención a los supuestos o riesgos (factores externos) </a:t>
            </a:r>
          </a:p>
          <a:p>
            <a:r>
              <a:rPr lang="es-CO" sz="3800" dirty="0" smtClean="0"/>
              <a:t>Olvido de la “razón de ser” de las condiciones previas </a:t>
            </a:r>
          </a:p>
          <a:p>
            <a:r>
              <a:rPr lang="es-CO" sz="3800" dirty="0" smtClean="0"/>
              <a:t>Elaboración de presupuestos sin la debida solidez </a:t>
            </a:r>
          </a:p>
          <a:p>
            <a:r>
              <a:rPr lang="es-CO" sz="3800" dirty="0" smtClean="0"/>
              <a:t>Consideración de la sostenibilidad “en el último minuto” </a:t>
            </a:r>
          </a:p>
          <a:p>
            <a:r>
              <a:rPr lang="es-CO" sz="3800" dirty="0" smtClean="0"/>
              <a:t>Documentos de formulación difusos y poco articulados </a:t>
            </a:r>
          </a:p>
          <a:p>
            <a:r>
              <a:rPr lang="es-CO" dirty="0" smtClean="0"/>
              <a:t>Fuente: </a:t>
            </a:r>
            <a:r>
              <a:rPr lang="es-CO" dirty="0" err="1" smtClean="0"/>
              <a:t>CIDEAL</a:t>
            </a:r>
            <a:r>
              <a:rPr lang="es-CO" dirty="0" smtClean="0"/>
              <a:t> Orientaciones para la aplicación del enfoque del marco lógico. Errores frecuentes y sugerencias para evitarlos. Manuel Gómez Galán - Luis Cámara, Madrid, 2003. Adaptación de Mauricio Penagos, Bogotá, 2008.</a:t>
            </a:r>
            <a:endParaRPr lang="es-CO" dirty="0"/>
          </a:p>
        </p:txBody>
      </p:sp>
    </p:spTree>
    <p:extLst>
      <p:ext uri="{BB962C8B-B14F-4D97-AF65-F5344CB8AC3E}">
        <p14:creationId xmlns:p14="http://schemas.microsoft.com/office/powerpoint/2010/main" val="4152721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914400" y="582902"/>
            <a:ext cx="10251583" cy="5972443"/>
          </a:xfrm>
          <a:prstGeom prst="rect">
            <a:avLst/>
          </a:prstGeom>
        </p:spPr>
      </p:pic>
    </p:spTree>
    <p:extLst>
      <p:ext uri="{BB962C8B-B14F-4D97-AF65-F5344CB8AC3E}">
        <p14:creationId xmlns:p14="http://schemas.microsoft.com/office/powerpoint/2010/main" val="2186242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590844" y="393895"/>
            <a:ext cx="10199076" cy="6063176"/>
            <a:chOff x="0" y="0"/>
            <a:chExt cx="6648450" cy="7058025"/>
          </a:xfrm>
        </p:grpSpPr>
        <p:sp>
          <p:nvSpPr>
            <p:cNvPr id="3" name="Rectángulo 2"/>
            <p:cNvSpPr/>
            <p:nvPr/>
          </p:nvSpPr>
          <p:spPr>
            <a:xfrm>
              <a:off x="1981200" y="0"/>
              <a:ext cx="2857500" cy="561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Impactar y sensibilizar a la comunidad frente a los indicadores medio.ambientales</a:t>
              </a:r>
            </a:p>
          </p:txBody>
        </p:sp>
        <p:sp>
          <p:nvSpPr>
            <p:cNvPr id="4" name="Rectángulo 3"/>
            <p:cNvSpPr/>
            <p:nvPr/>
          </p:nvSpPr>
          <p:spPr>
            <a:xfrm>
              <a:off x="1400175" y="4105275"/>
              <a:ext cx="4352925" cy="781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Evaluación económica, social y ambiental</a:t>
              </a:r>
            </a:p>
            <a:p>
              <a:pPr algn="ctr">
                <a:lnSpc>
                  <a:spcPct val="107000"/>
                </a:lnSpc>
                <a:spcAft>
                  <a:spcPts val="800"/>
                </a:spcAft>
              </a:pPr>
              <a:r>
                <a:rPr lang="es-CO" sz="1400">
                  <a:effectLst/>
                  <a:ea typeface="Calibri" panose="020F0502020204030204" pitchFamily="34" charset="0"/>
                  <a:cs typeface="Times New Roman" panose="02020603050405020304" pitchFamily="18" charset="0"/>
                </a:rPr>
                <a:t>Revisión en mercado de instrumentos y uso de redes de monitoreo, impacto social e impacto ambienta</a:t>
              </a:r>
            </a:p>
          </p:txBody>
        </p:sp>
        <p:sp>
          <p:nvSpPr>
            <p:cNvPr id="5" name="Rectángulo 4"/>
            <p:cNvSpPr/>
            <p:nvPr/>
          </p:nvSpPr>
          <p:spPr>
            <a:xfrm>
              <a:off x="1943100" y="2257425"/>
              <a:ext cx="2867025"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Cada instrumento $5´000.000 y su vinculación a la red. Valoración por fases</a:t>
              </a:r>
            </a:p>
            <a:p>
              <a:pPr algn="ctr">
                <a:lnSpc>
                  <a:spcPct val="107000"/>
                </a:lnSpc>
                <a:spcAft>
                  <a:spcPts val="800"/>
                </a:spcAft>
              </a:pPr>
              <a:r>
                <a:rPr lang="es-CO" sz="1400">
                  <a:effectLst/>
                  <a:ea typeface="Calibri" panose="020F0502020204030204" pitchFamily="34" charset="0"/>
                  <a:cs typeface="Times New Roman" panose="02020603050405020304" pitchFamily="18" charset="0"/>
                </a:rPr>
                <a:t> </a:t>
              </a:r>
            </a:p>
          </p:txBody>
        </p:sp>
        <p:sp>
          <p:nvSpPr>
            <p:cNvPr id="6" name="Rectángulo 5"/>
            <p:cNvSpPr/>
            <p:nvPr/>
          </p:nvSpPr>
          <p:spPr>
            <a:xfrm>
              <a:off x="1323975" y="3038475"/>
              <a:ext cx="4486275" cy="733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200">
                  <a:effectLst/>
                  <a:ea typeface="Calibri" panose="020F0502020204030204" pitchFamily="34" charset="0"/>
                  <a:cs typeface="Times New Roman" panose="02020603050405020304" pitchFamily="18" charset="0"/>
                </a:rPr>
                <a:t>Evaluación de Alternativas: Instrumentos: (1. FPGA, con multipropósito  2. PIC con multipropósito). Red inalámbrica (1. microondas, 2. celular,radio) Selección de puertos(inhalambrioc –usb-, rs232, otro)</a:t>
              </a:r>
            </a:p>
          </p:txBody>
        </p:sp>
        <p:sp>
          <p:nvSpPr>
            <p:cNvPr id="7" name="Rectángulo 6"/>
            <p:cNvSpPr/>
            <p:nvPr/>
          </p:nvSpPr>
          <p:spPr>
            <a:xfrm>
              <a:off x="342900" y="1466850"/>
              <a:ext cx="5857875"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Presupuesto financiado por  diferentes entidades para cada sub-proyecto de acuerdo a fase de cada uno: </a:t>
              </a:r>
            </a:p>
          </p:txBody>
        </p:sp>
        <p:sp>
          <p:nvSpPr>
            <p:cNvPr id="8" name="Rectángulo 7"/>
            <p:cNvSpPr/>
            <p:nvPr/>
          </p:nvSpPr>
          <p:spPr>
            <a:xfrm>
              <a:off x="5248275" y="609600"/>
              <a:ext cx="1400175"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100" dirty="0">
                  <a:effectLst/>
                  <a:ea typeface="Calibri" panose="020F0502020204030204" pitchFamily="34" charset="0"/>
                  <a:cs typeface="Times New Roman" panose="02020603050405020304" pitchFamily="18" charset="0"/>
                </a:rPr>
                <a:t>Comparación</a:t>
              </a:r>
              <a:r>
                <a:rPr lang="es-CO" sz="1400" dirty="0">
                  <a:effectLst/>
                  <a:ea typeface="Calibri" panose="020F0502020204030204" pitchFamily="34" charset="0"/>
                  <a:cs typeface="Times New Roman" panose="02020603050405020304" pitchFamily="18" charset="0"/>
                </a:rPr>
                <a:t> actual vs </a:t>
              </a:r>
              <a:r>
                <a:rPr lang="es-CO" sz="1400" dirty="0" err="1">
                  <a:effectLst/>
                  <a:ea typeface="Calibri" panose="020F0502020204030204" pitchFamily="34" charset="0"/>
                  <a:cs typeface="Times New Roman" panose="02020603050405020304" pitchFamily="18" charset="0"/>
                </a:rPr>
                <a:t>Nvos</a:t>
              </a:r>
              <a:r>
                <a:rPr lang="es-CO" sz="1400" dirty="0">
                  <a:effectLst/>
                  <a:ea typeface="Calibri" panose="020F0502020204030204" pitchFamily="34" charset="0"/>
                  <a:cs typeface="Times New Roman" panose="02020603050405020304" pitchFamily="18" charset="0"/>
                </a:rPr>
                <a:t> Instrumentos y resultados</a:t>
              </a:r>
            </a:p>
          </p:txBody>
        </p:sp>
        <p:sp>
          <p:nvSpPr>
            <p:cNvPr id="9" name="Rectángulo 8"/>
            <p:cNvSpPr/>
            <p:nvPr/>
          </p:nvSpPr>
          <p:spPr>
            <a:xfrm>
              <a:off x="285750" y="619125"/>
              <a:ext cx="150495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Estudios de secretaria de MA</a:t>
              </a:r>
            </a:p>
          </p:txBody>
        </p:sp>
        <p:sp>
          <p:nvSpPr>
            <p:cNvPr id="10" name="Rectángulo 9"/>
            <p:cNvSpPr/>
            <p:nvPr/>
          </p:nvSpPr>
          <p:spPr>
            <a:xfrm>
              <a:off x="2057400" y="619125"/>
              <a:ext cx="12954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Gerencia  y ejecutores de P.</a:t>
              </a:r>
            </a:p>
          </p:txBody>
        </p:sp>
        <p:sp>
          <p:nvSpPr>
            <p:cNvPr id="11" name="Rectángulo 10"/>
            <p:cNvSpPr/>
            <p:nvPr/>
          </p:nvSpPr>
          <p:spPr>
            <a:xfrm>
              <a:off x="3657600" y="619125"/>
              <a:ext cx="1295400"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Convenio U.D - SMA</a:t>
              </a:r>
            </a:p>
          </p:txBody>
        </p:sp>
        <p:cxnSp>
          <p:nvCxnSpPr>
            <p:cNvPr id="12" name="Conector recto 11"/>
            <p:cNvCxnSpPr/>
            <p:nvPr/>
          </p:nvCxnSpPr>
          <p:spPr>
            <a:xfrm flipV="1">
              <a:off x="923925" y="400050"/>
              <a:ext cx="4972050"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2657475" y="419100"/>
              <a:ext cx="9525" cy="238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a:off x="4295775" y="409575"/>
              <a:ext cx="9525" cy="209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a:off x="5876925" y="419100"/>
              <a:ext cx="9525" cy="19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flipV="1">
              <a:off x="1000125" y="1238250"/>
              <a:ext cx="4972050"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2743200" y="1028700"/>
              <a:ext cx="9525" cy="238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4343400" y="1047750"/>
              <a:ext cx="9525" cy="209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a:off x="5962650" y="1057275"/>
              <a:ext cx="9525" cy="19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p:nvPr/>
          </p:nvCxnSpPr>
          <p:spPr>
            <a:xfrm>
              <a:off x="3152775" y="1266825"/>
              <a:ext cx="9525" cy="200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ángulo 20"/>
            <p:cNvSpPr/>
            <p:nvPr/>
          </p:nvSpPr>
          <p:spPr>
            <a:xfrm>
              <a:off x="0" y="2867025"/>
              <a:ext cx="791845" cy="1962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Análisis de riesgos</a:t>
              </a:r>
            </a:p>
          </p:txBody>
        </p:sp>
        <p:sp>
          <p:nvSpPr>
            <p:cNvPr id="22" name="Rectángulo 21"/>
            <p:cNvSpPr/>
            <p:nvPr/>
          </p:nvSpPr>
          <p:spPr>
            <a:xfrm>
              <a:off x="1266825" y="5200650"/>
              <a:ext cx="1190625" cy="438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Corrección y ajustes</a:t>
              </a:r>
            </a:p>
          </p:txBody>
        </p:sp>
        <p:sp>
          <p:nvSpPr>
            <p:cNvPr id="23" name="Rectángulo 22"/>
            <p:cNvSpPr/>
            <p:nvPr/>
          </p:nvSpPr>
          <p:spPr>
            <a:xfrm>
              <a:off x="2752725" y="5200650"/>
              <a:ext cx="1190625" cy="438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Rechazo</a:t>
              </a:r>
            </a:p>
          </p:txBody>
        </p:sp>
        <p:sp>
          <p:nvSpPr>
            <p:cNvPr id="24" name="Rectángulo 23"/>
            <p:cNvSpPr/>
            <p:nvPr/>
          </p:nvSpPr>
          <p:spPr>
            <a:xfrm>
              <a:off x="4343400" y="5191125"/>
              <a:ext cx="1190625" cy="323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Aprobación</a:t>
              </a:r>
            </a:p>
          </p:txBody>
        </p:sp>
        <p:sp>
          <p:nvSpPr>
            <p:cNvPr id="25" name="Rectángulo 24"/>
            <p:cNvSpPr/>
            <p:nvPr/>
          </p:nvSpPr>
          <p:spPr>
            <a:xfrm>
              <a:off x="4371975" y="5743575"/>
              <a:ext cx="1190625" cy="314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Ejecución</a:t>
              </a:r>
            </a:p>
          </p:txBody>
        </p:sp>
        <p:sp>
          <p:nvSpPr>
            <p:cNvPr id="26" name="Rectángulo 25"/>
            <p:cNvSpPr/>
            <p:nvPr/>
          </p:nvSpPr>
          <p:spPr>
            <a:xfrm>
              <a:off x="4352925" y="6181725"/>
              <a:ext cx="1190625" cy="342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Operación</a:t>
              </a:r>
            </a:p>
          </p:txBody>
        </p:sp>
        <p:sp>
          <p:nvSpPr>
            <p:cNvPr id="27" name="Rectángulo 26"/>
            <p:cNvSpPr/>
            <p:nvPr/>
          </p:nvSpPr>
          <p:spPr>
            <a:xfrm>
              <a:off x="4371975" y="6715125"/>
              <a:ext cx="1190625" cy="342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s-CO" sz="1400">
                  <a:effectLst/>
                  <a:ea typeface="Calibri" panose="020F0502020204030204" pitchFamily="34" charset="0"/>
                  <a:cs typeface="Times New Roman" panose="02020603050405020304" pitchFamily="18" charset="0"/>
                </a:rPr>
                <a:t>Cierre</a:t>
              </a:r>
            </a:p>
          </p:txBody>
        </p:sp>
      </p:grpSp>
      <p:cxnSp>
        <p:nvCxnSpPr>
          <p:cNvPr id="31" name="Conector recto de flecha 30"/>
          <p:cNvCxnSpPr/>
          <p:nvPr/>
        </p:nvCxnSpPr>
        <p:spPr>
          <a:xfrm>
            <a:off x="2008194" y="753922"/>
            <a:ext cx="0" cy="2045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p:nvPr/>
        </p:nvCxnSpPr>
        <p:spPr>
          <a:xfrm>
            <a:off x="2125089" y="1465792"/>
            <a:ext cx="0" cy="1881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p:cNvCxnSpPr/>
          <p:nvPr/>
        </p:nvCxnSpPr>
        <p:spPr>
          <a:xfrm>
            <a:off x="5441981" y="2022197"/>
            <a:ext cx="0" cy="3109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p:cNvCxnSpPr/>
          <p:nvPr/>
        </p:nvCxnSpPr>
        <p:spPr>
          <a:xfrm>
            <a:off x="5441981" y="2701338"/>
            <a:ext cx="0" cy="302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Conector recto de flecha 38"/>
          <p:cNvCxnSpPr/>
          <p:nvPr/>
        </p:nvCxnSpPr>
        <p:spPr>
          <a:xfrm>
            <a:off x="5441981" y="3634135"/>
            <a:ext cx="0" cy="286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p:cNvCxnSpPr/>
          <p:nvPr/>
        </p:nvCxnSpPr>
        <p:spPr>
          <a:xfrm>
            <a:off x="3571663" y="4591479"/>
            <a:ext cx="0" cy="270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44"/>
          <p:cNvCxnSpPr>
            <a:endCxn id="23" idx="0"/>
          </p:cNvCxnSpPr>
          <p:nvPr/>
        </p:nvCxnSpPr>
        <p:spPr>
          <a:xfrm flipH="1">
            <a:off x="5726912" y="4591479"/>
            <a:ext cx="7306" cy="270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Conector recto de flecha 46"/>
          <p:cNvCxnSpPr>
            <a:endCxn id="24" idx="0"/>
          </p:cNvCxnSpPr>
          <p:nvPr/>
        </p:nvCxnSpPr>
        <p:spPr>
          <a:xfrm flipH="1">
            <a:off x="8167092" y="4591479"/>
            <a:ext cx="21918" cy="2618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4181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Visión integrada de los elementos del proyecto</a:t>
            </a:r>
            <a:endParaRPr lang="es-CO" dirty="0"/>
          </a:p>
        </p:txBody>
      </p:sp>
      <p:pic>
        <p:nvPicPr>
          <p:cNvPr id="4" name="Marcador de contenido 3"/>
          <p:cNvPicPr>
            <a:picLocks noGrp="1" noChangeAspect="1"/>
          </p:cNvPicPr>
          <p:nvPr>
            <p:ph idx="1"/>
          </p:nvPr>
        </p:nvPicPr>
        <p:blipFill>
          <a:blip r:embed="rId2"/>
          <a:stretch>
            <a:fillRect/>
          </a:stretch>
        </p:blipFill>
        <p:spPr>
          <a:xfrm>
            <a:off x="3078051" y="1692486"/>
            <a:ext cx="5950039" cy="4551931"/>
          </a:xfrm>
          <a:prstGeom prst="rect">
            <a:avLst/>
          </a:prstGeom>
        </p:spPr>
      </p:pic>
    </p:spTree>
    <p:extLst>
      <p:ext uri="{BB962C8B-B14F-4D97-AF65-F5344CB8AC3E}">
        <p14:creationId xmlns:p14="http://schemas.microsoft.com/office/powerpoint/2010/main" val="448264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Estructura lógica del proyecto</a:t>
            </a:r>
            <a:endParaRPr lang="es-CO" dirty="0"/>
          </a:p>
        </p:txBody>
      </p:sp>
      <p:pic>
        <p:nvPicPr>
          <p:cNvPr id="4" name="Imagen 3"/>
          <p:cNvPicPr>
            <a:picLocks noChangeAspect="1"/>
          </p:cNvPicPr>
          <p:nvPr/>
        </p:nvPicPr>
        <p:blipFill>
          <a:blip r:embed="rId2"/>
          <a:stretch>
            <a:fillRect/>
          </a:stretch>
        </p:blipFill>
        <p:spPr>
          <a:xfrm>
            <a:off x="1329368" y="1755750"/>
            <a:ext cx="8664637" cy="4442204"/>
          </a:xfrm>
          <a:prstGeom prst="rect">
            <a:avLst/>
          </a:prstGeom>
        </p:spPr>
      </p:pic>
    </p:spTree>
    <p:extLst>
      <p:ext uri="{BB962C8B-B14F-4D97-AF65-F5344CB8AC3E}">
        <p14:creationId xmlns:p14="http://schemas.microsoft.com/office/powerpoint/2010/main" val="2102161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2. Análisis de los actores o partes involucradas</a:t>
            </a:r>
            <a:endParaRPr lang="es-CO" dirty="0"/>
          </a:p>
        </p:txBody>
      </p:sp>
      <p:sp>
        <p:nvSpPr>
          <p:cNvPr id="3" name="Marcador de texto 2"/>
          <p:cNvSpPr>
            <a:spLocks noGrp="1"/>
          </p:cNvSpPr>
          <p:nvPr>
            <p:ph type="body" idx="1"/>
          </p:nvPr>
        </p:nvSpPr>
        <p:spPr/>
        <p:txBody>
          <a:bodyPr/>
          <a:lstStyle/>
          <a:p>
            <a:endParaRPr lang="es-CO"/>
          </a:p>
        </p:txBody>
      </p:sp>
    </p:spTree>
    <p:extLst>
      <p:ext uri="{BB962C8B-B14F-4D97-AF65-F5344CB8AC3E}">
        <p14:creationId xmlns:p14="http://schemas.microsoft.com/office/powerpoint/2010/main" val="677926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Qué analizar?</a:t>
            </a:r>
            <a:endParaRPr lang="es-CO" dirty="0"/>
          </a:p>
        </p:txBody>
      </p:sp>
      <p:sp>
        <p:nvSpPr>
          <p:cNvPr id="3" name="Marcador de contenido 2"/>
          <p:cNvSpPr>
            <a:spLocks noGrp="1"/>
          </p:cNvSpPr>
          <p:nvPr>
            <p:ph idx="1"/>
          </p:nvPr>
        </p:nvSpPr>
        <p:spPr/>
        <p:txBody>
          <a:bodyPr/>
          <a:lstStyle/>
          <a:p>
            <a:r>
              <a:rPr lang="es-CO" dirty="0"/>
              <a:t>Importante comprender los intereses colectivos y particulares de cada uno en relación con la problemática identificada </a:t>
            </a:r>
            <a:endParaRPr lang="es-CO" dirty="0" smtClean="0"/>
          </a:p>
          <a:p>
            <a:r>
              <a:rPr lang="es-CO" dirty="0" smtClean="0"/>
              <a:t>Sus </a:t>
            </a:r>
            <a:r>
              <a:rPr lang="es-CO" dirty="0"/>
              <a:t>percepciones de los problemas relacionados con la </a:t>
            </a:r>
            <a:r>
              <a:rPr lang="es-CO" dirty="0" smtClean="0"/>
              <a:t>problemática</a:t>
            </a:r>
          </a:p>
          <a:p>
            <a:r>
              <a:rPr lang="es-CO" dirty="0" smtClean="0"/>
              <a:t>Los </a:t>
            </a:r>
            <a:r>
              <a:rPr lang="es-CO" dirty="0"/>
              <a:t>recursos (conocimiento, financieros, políticos, legales, humanos, etc.) que disponen para contribuir a resolver dicha </a:t>
            </a:r>
            <a:r>
              <a:rPr lang="es-CO" dirty="0" smtClean="0"/>
              <a:t>problemática</a:t>
            </a:r>
          </a:p>
          <a:p>
            <a:r>
              <a:rPr lang="es-CO" dirty="0" smtClean="0"/>
              <a:t>Cómo </a:t>
            </a:r>
            <a:r>
              <a:rPr lang="es-CO" dirty="0"/>
              <a:t>pueden reaccionar ante una posible estrategia para el proyecto, y los conflictos existentes o potenciales entre ellos. </a:t>
            </a:r>
            <a:endParaRPr lang="es-CO" dirty="0" smtClean="0"/>
          </a:p>
          <a:p>
            <a:r>
              <a:rPr lang="es-CO" dirty="0" smtClean="0"/>
              <a:t>El </a:t>
            </a:r>
            <a:r>
              <a:rPr lang="es-CO" dirty="0"/>
              <a:t>análisis de actores permite detectar oportunidades y amenazas para la estructuración y evaluación del proyecto.</a:t>
            </a:r>
          </a:p>
        </p:txBody>
      </p:sp>
    </p:spTree>
    <p:extLst>
      <p:ext uri="{BB962C8B-B14F-4D97-AF65-F5344CB8AC3E}">
        <p14:creationId xmlns:p14="http://schemas.microsoft.com/office/powerpoint/2010/main" val="444725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Cuadro resumen de actores</a:t>
            </a:r>
            <a:endParaRPr lang="es-CO" dirty="0"/>
          </a:p>
        </p:txBody>
      </p:sp>
      <p:pic>
        <p:nvPicPr>
          <p:cNvPr id="4" name="Marcador de contenido 3"/>
          <p:cNvPicPr>
            <a:picLocks noGrp="1" noChangeAspect="1"/>
          </p:cNvPicPr>
          <p:nvPr>
            <p:ph idx="1"/>
          </p:nvPr>
        </p:nvPicPr>
        <p:blipFill>
          <a:blip r:embed="rId2"/>
          <a:stretch>
            <a:fillRect/>
          </a:stretch>
        </p:blipFill>
        <p:spPr>
          <a:xfrm>
            <a:off x="1094704" y="1766562"/>
            <a:ext cx="9182637" cy="4926470"/>
          </a:xfrm>
          <a:prstGeom prst="rect">
            <a:avLst/>
          </a:prstGeom>
        </p:spPr>
      </p:pic>
    </p:spTree>
    <p:extLst>
      <p:ext uri="{BB962C8B-B14F-4D97-AF65-F5344CB8AC3E}">
        <p14:creationId xmlns:p14="http://schemas.microsoft.com/office/powerpoint/2010/main" val="54296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Proceso general</a:t>
            </a:r>
            <a:endParaRPr lang="es-CO" dirty="0"/>
          </a:p>
        </p:txBody>
      </p:sp>
      <p:sp>
        <p:nvSpPr>
          <p:cNvPr id="3" name="Marcador de contenido 2"/>
          <p:cNvSpPr>
            <a:spLocks noGrp="1"/>
          </p:cNvSpPr>
          <p:nvPr>
            <p:ph idx="1"/>
          </p:nvPr>
        </p:nvSpPr>
        <p:spPr/>
        <p:txBody>
          <a:bodyPr>
            <a:normAutofit/>
          </a:bodyPr>
          <a:lstStyle/>
          <a:p>
            <a:pPr marL="514350" indent="-514350">
              <a:buFont typeface="+mj-lt"/>
              <a:buAutoNum type="arabicPeriod"/>
            </a:pPr>
            <a:r>
              <a:rPr lang="es-CO" dirty="0" smtClean="0"/>
              <a:t>Análisis del Contexto del Proyecto </a:t>
            </a:r>
          </a:p>
          <a:p>
            <a:pPr marL="514350" indent="-514350">
              <a:buFont typeface="+mj-lt"/>
              <a:buAutoNum type="arabicPeriod"/>
            </a:pPr>
            <a:r>
              <a:rPr lang="es-CO" dirty="0" smtClean="0"/>
              <a:t>Análisis de los actores o partes involucradas</a:t>
            </a:r>
          </a:p>
          <a:p>
            <a:pPr marL="514350" indent="-514350">
              <a:buFont typeface="+mj-lt"/>
              <a:buAutoNum type="arabicPeriod"/>
            </a:pPr>
            <a:r>
              <a:rPr lang="es-CO" dirty="0" smtClean="0"/>
              <a:t>Análisis de problemas </a:t>
            </a:r>
          </a:p>
          <a:p>
            <a:pPr marL="514350" indent="-514350">
              <a:buFont typeface="+mj-lt"/>
              <a:buAutoNum type="arabicPeriod"/>
            </a:pPr>
            <a:r>
              <a:rPr lang="es-CO" dirty="0" smtClean="0"/>
              <a:t>Análisis de objetivos </a:t>
            </a:r>
          </a:p>
          <a:p>
            <a:pPr marL="514350" indent="-514350">
              <a:buFont typeface="+mj-lt"/>
              <a:buAutoNum type="arabicPeriod"/>
            </a:pPr>
            <a:r>
              <a:rPr lang="es-CO" dirty="0" smtClean="0"/>
              <a:t>Análisis de alternativas </a:t>
            </a:r>
          </a:p>
          <a:p>
            <a:pPr marL="514350" indent="-514350">
              <a:buFont typeface="+mj-lt"/>
              <a:buAutoNum type="arabicPeriod"/>
            </a:pPr>
            <a:r>
              <a:rPr lang="es-CO" dirty="0" smtClean="0"/>
              <a:t>Desarrollo matriz de planificación </a:t>
            </a:r>
          </a:p>
          <a:p>
            <a:pPr marL="514350" indent="-514350">
              <a:buFont typeface="+mj-lt"/>
              <a:buAutoNum type="arabicPeriod"/>
            </a:pPr>
            <a:r>
              <a:rPr lang="es-CO" dirty="0" smtClean="0"/>
              <a:t>Desarrollo plan operativo</a:t>
            </a:r>
          </a:p>
        </p:txBody>
      </p:sp>
    </p:spTree>
    <p:extLst>
      <p:ext uri="{BB962C8B-B14F-4D97-AF65-F5344CB8AC3E}">
        <p14:creationId xmlns:p14="http://schemas.microsoft.com/office/powerpoint/2010/main" val="3817595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Ejemplo Proyecto Medioambiental</a:t>
            </a:r>
            <a:endParaRPr lang="es-CO"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718499019"/>
              </p:ext>
            </p:extLst>
          </p:nvPr>
        </p:nvGraphicFramePr>
        <p:xfrm>
          <a:off x="838200" y="1957589"/>
          <a:ext cx="9645203" cy="4777603"/>
        </p:xfrm>
        <a:graphic>
          <a:graphicData uri="http://schemas.openxmlformats.org/drawingml/2006/table">
            <a:tbl>
              <a:tblPr>
                <a:tableStyleId>{7DF18680-E054-41AD-8BC1-D1AEF772440D}</a:tableStyleId>
              </a:tblPr>
              <a:tblGrid>
                <a:gridCol w="1638100"/>
                <a:gridCol w="837808"/>
                <a:gridCol w="712761"/>
                <a:gridCol w="800293"/>
                <a:gridCol w="787789"/>
                <a:gridCol w="1350495"/>
                <a:gridCol w="1617260"/>
                <a:gridCol w="612724"/>
                <a:gridCol w="625230"/>
                <a:gridCol w="662743"/>
              </a:tblGrid>
              <a:tr h="481533">
                <a:tc rowSpan="2">
                  <a:txBody>
                    <a:bodyPr/>
                    <a:lstStyle/>
                    <a:p>
                      <a:pPr algn="ctr" fontAlgn="b"/>
                      <a:r>
                        <a:rPr lang="es-CO" sz="1400" b="1" u="none" strike="noStrike" dirty="0">
                          <a:effectLst/>
                        </a:rPr>
                        <a:t>Actores</a:t>
                      </a:r>
                      <a:endParaRPr lang="es-CO" sz="1400" b="1" i="0" u="none" strike="noStrike" dirty="0">
                        <a:solidFill>
                          <a:srgbClr val="000000"/>
                        </a:solidFill>
                        <a:effectLst/>
                        <a:latin typeface="Calibri" panose="020F0502020204030204" pitchFamily="34" charset="0"/>
                      </a:endParaRPr>
                    </a:p>
                  </a:txBody>
                  <a:tcPr marL="9525" marR="9525" marT="9525" marB="0" anchor="b"/>
                </a:tc>
                <a:tc gridSpan="4">
                  <a:txBody>
                    <a:bodyPr/>
                    <a:lstStyle/>
                    <a:p>
                      <a:pPr algn="ctr" fontAlgn="b"/>
                      <a:r>
                        <a:rPr lang="es-CO" sz="1400" b="1" u="none" strike="noStrike">
                          <a:effectLst/>
                        </a:rPr>
                        <a:t>Tipo entidad</a:t>
                      </a:r>
                      <a:endParaRPr lang="es-CO" sz="14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s-CO"/>
                    </a:p>
                  </a:txBody>
                  <a:tcPr/>
                </a:tc>
                <a:tc hMerge="1">
                  <a:txBody>
                    <a:bodyPr/>
                    <a:lstStyle/>
                    <a:p>
                      <a:endParaRPr lang="es-CO"/>
                    </a:p>
                  </a:txBody>
                  <a:tcPr/>
                </a:tc>
                <a:tc hMerge="1">
                  <a:txBody>
                    <a:bodyPr/>
                    <a:lstStyle/>
                    <a:p>
                      <a:endParaRPr lang="es-CO"/>
                    </a:p>
                  </a:txBody>
                  <a:tcPr/>
                </a:tc>
                <a:tc rowSpan="2">
                  <a:txBody>
                    <a:bodyPr/>
                    <a:lstStyle/>
                    <a:p>
                      <a:pPr algn="ctr" fontAlgn="b"/>
                      <a:r>
                        <a:rPr lang="es-CO" sz="1400" b="1" u="none" strike="noStrike">
                          <a:effectLst/>
                        </a:rPr>
                        <a:t>Roles de los actores</a:t>
                      </a:r>
                      <a:endParaRPr lang="es-CO" sz="1400" b="1" i="0" u="none" strike="noStrike">
                        <a:solidFill>
                          <a:srgbClr val="000000"/>
                        </a:solidFill>
                        <a:effectLst/>
                        <a:latin typeface="Calibri" panose="020F0502020204030204" pitchFamily="34" charset="0"/>
                      </a:endParaRPr>
                    </a:p>
                  </a:txBody>
                  <a:tcPr marL="9525" marR="9525" marT="9525" marB="0" anchor="b"/>
                </a:tc>
                <a:tc rowSpan="2">
                  <a:txBody>
                    <a:bodyPr/>
                    <a:lstStyle/>
                    <a:p>
                      <a:pPr algn="ctr" fontAlgn="b"/>
                      <a:r>
                        <a:rPr lang="es-CO" sz="1400" b="1" u="none" strike="noStrike">
                          <a:effectLst/>
                        </a:rPr>
                        <a:t>Intereses de participar en el proyecto</a:t>
                      </a:r>
                      <a:endParaRPr lang="es-CO" sz="1400" b="1" i="0" u="none" strike="noStrike">
                        <a:solidFill>
                          <a:srgbClr val="000000"/>
                        </a:solidFill>
                        <a:effectLst/>
                        <a:latin typeface="Calibri" panose="020F0502020204030204" pitchFamily="34" charset="0"/>
                      </a:endParaRPr>
                    </a:p>
                  </a:txBody>
                  <a:tcPr marL="9525" marR="9525" marT="9525" marB="0" anchor="b"/>
                </a:tc>
                <a:tc gridSpan="3">
                  <a:txBody>
                    <a:bodyPr/>
                    <a:lstStyle/>
                    <a:p>
                      <a:pPr algn="ctr" fontAlgn="b"/>
                      <a:r>
                        <a:rPr lang="es-CO" sz="1400" b="1" u="none" strike="noStrike">
                          <a:effectLst/>
                        </a:rPr>
                        <a:t>Tipo de actitud</a:t>
                      </a:r>
                      <a:endParaRPr lang="es-CO" sz="14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s-CO"/>
                    </a:p>
                  </a:txBody>
                  <a:tcPr/>
                </a:tc>
                <a:tc hMerge="1">
                  <a:txBody>
                    <a:bodyPr/>
                    <a:lstStyle/>
                    <a:p>
                      <a:endParaRPr lang="es-CO"/>
                    </a:p>
                  </a:txBody>
                  <a:tcPr/>
                </a:tc>
              </a:tr>
              <a:tr h="246940">
                <a:tc vMerge="1">
                  <a:txBody>
                    <a:bodyPr/>
                    <a:lstStyle/>
                    <a:p>
                      <a:endParaRPr lang="es-CO"/>
                    </a:p>
                  </a:txBody>
                  <a:tcPr/>
                </a:tc>
                <a:tc>
                  <a:txBody>
                    <a:bodyPr/>
                    <a:lstStyle/>
                    <a:p>
                      <a:pPr algn="l" fontAlgn="b"/>
                      <a:r>
                        <a:rPr lang="es-CO" sz="1400" b="1" u="none" strike="noStrike" dirty="0">
                          <a:effectLst/>
                        </a:rPr>
                        <a:t>Publica</a:t>
                      </a:r>
                      <a:endParaRPr lang="es-CO"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400" b="1" u="none" strike="noStrike" dirty="0">
                          <a:effectLst/>
                        </a:rPr>
                        <a:t>ONG</a:t>
                      </a:r>
                      <a:endParaRPr lang="es-CO"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400" b="1" u="none" strike="noStrike" dirty="0" err="1">
                          <a:effectLst/>
                        </a:rPr>
                        <a:t>Org</a:t>
                      </a:r>
                      <a:r>
                        <a:rPr lang="es-CO" sz="1400" b="1" u="none" strike="noStrike" dirty="0">
                          <a:effectLst/>
                        </a:rPr>
                        <a:t>. Corp.</a:t>
                      </a:r>
                      <a:endParaRPr lang="es-CO"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400" b="1" u="none" strike="noStrike" dirty="0">
                          <a:effectLst/>
                        </a:rPr>
                        <a:t>Personas</a:t>
                      </a:r>
                      <a:endParaRPr lang="es-CO" sz="1400" b="1"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es-CO"/>
                    </a:p>
                  </a:txBody>
                  <a:tcPr/>
                </a:tc>
                <a:tc vMerge="1">
                  <a:txBody>
                    <a:bodyPr/>
                    <a:lstStyle/>
                    <a:p>
                      <a:endParaRPr lang="es-CO"/>
                    </a:p>
                  </a:txBody>
                  <a:tcPr/>
                </a:tc>
                <a:tc>
                  <a:txBody>
                    <a:bodyPr/>
                    <a:lstStyle/>
                    <a:p>
                      <a:pPr algn="ctr" fontAlgn="b"/>
                      <a:r>
                        <a:rPr lang="es-CO" sz="1400" b="1" u="none" strike="noStrike" dirty="0">
                          <a:effectLst/>
                        </a:rPr>
                        <a:t>+</a:t>
                      </a:r>
                      <a:endParaRPr lang="es-CO"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400" b="1" u="none" strike="noStrike" dirty="0">
                          <a:effectLst/>
                        </a:rPr>
                        <a:t>-</a:t>
                      </a:r>
                      <a:endParaRPr lang="es-CO"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400" b="1" u="none" strike="noStrike" dirty="0" err="1">
                          <a:effectLst/>
                        </a:rPr>
                        <a:t>Ind</a:t>
                      </a:r>
                      <a:endParaRPr lang="es-CO" sz="1400" b="1" i="0" u="none" strike="noStrike" dirty="0">
                        <a:solidFill>
                          <a:srgbClr val="000000"/>
                        </a:solidFill>
                        <a:effectLst/>
                        <a:latin typeface="Calibri" panose="020F0502020204030204" pitchFamily="34" charset="0"/>
                      </a:endParaRPr>
                    </a:p>
                  </a:txBody>
                  <a:tcPr marL="9525" marR="9525" marT="9525" marB="0" anchor="b"/>
                </a:tc>
              </a:tr>
              <a:tr h="493880">
                <a:tc>
                  <a:txBody>
                    <a:bodyPr/>
                    <a:lstStyle/>
                    <a:p>
                      <a:pPr algn="l" fontAlgn="b"/>
                      <a:r>
                        <a:rPr lang="es-CO" sz="1400" u="none" strike="noStrike">
                          <a:effectLst/>
                        </a:rPr>
                        <a:t>Director</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Dirigente, representane</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Total</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r>
              <a:tr h="246940">
                <a:tc>
                  <a:txBody>
                    <a:bodyPr/>
                    <a:lstStyle/>
                    <a:p>
                      <a:pPr algn="l" fontAlgn="b"/>
                      <a:r>
                        <a:rPr lang="es-CO" sz="1400" u="none" strike="noStrike">
                          <a:effectLst/>
                        </a:rPr>
                        <a:t>Coautores directos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Ejecutores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Total</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r>
              <a:tr h="246940">
                <a:tc>
                  <a:txBody>
                    <a:bodyPr/>
                    <a:lstStyle/>
                    <a:p>
                      <a:pPr algn="l" fontAlgn="b"/>
                      <a:r>
                        <a:rPr lang="es-CO" sz="1400" u="none" strike="noStrike">
                          <a:effectLst/>
                        </a:rPr>
                        <a:t>Unidad Investiga UD</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Dirección Geral</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Según conven</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r>
              <a:tr h="246940">
                <a:tc>
                  <a:txBody>
                    <a:bodyPr/>
                    <a:lstStyle/>
                    <a:p>
                      <a:pPr algn="l" fontAlgn="b"/>
                      <a:r>
                        <a:rPr lang="es-CO" sz="1400" u="none" strike="noStrike">
                          <a:effectLst/>
                        </a:rPr>
                        <a:t>Comunidad FT</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Afectados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Según necesidades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r>
              <a:tr h="246940">
                <a:tc>
                  <a:txBody>
                    <a:bodyPr/>
                    <a:lstStyle/>
                    <a:p>
                      <a:pPr algn="l" fontAlgn="b"/>
                      <a:r>
                        <a:rPr lang="es-CO" sz="1400" u="none" strike="noStrike">
                          <a:effectLst/>
                        </a:rPr>
                        <a:t>Comunidad Univer</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Viven</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Según necesidades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r>
              <a:tr h="246940">
                <a:tc>
                  <a:txBody>
                    <a:bodyPr/>
                    <a:lstStyle/>
                    <a:p>
                      <a:pPr algn="l" fontAlgn="b"/>
                      <a:r>
                        <a:rPr lang="es-CO" sz="1400" u="none" strike="noStrike">
                          <a:effectLst/>
                        </a:rPr>
                        <a:t>Directivas U.D</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Represntates legales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Según necesidades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r>
              <a:tr h="493880">
                <a:tc>
                  <a:txBody>
                    <a:bodyPr/>
                    <a:lstStyle/>
                    <a:p>
                      <a:pPr algn="l" fontAlgn="b"/>
                      <a:r>
                        <a:rPr lang="es-CO" sz="1400" u="none" strike="noStrike">
                          <a:effectLst/>
                        </a:rPr>
                        <a:t>Comunidad General Bogotá</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Afectados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Según necesidades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r>
              <a:tr h="493880">
                <a:tc>
                  <a:txBody>
                    <a:bodyPr/>
                    <a:lstStyle/>
                    <a:p>
                      <a:pPr algn="l" fontAlgn="b"/>
                      <a:r>
                        <a:rPr lang="es-CO" sz="1400" u="none" strike="noStrike">
                          <a:effectLst/>
                        </a:rPr>
                        <a:t>Organizaciones ambientales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Afectados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Según necesidades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r>
              <a:tr h="246940">
                <a:tc>
                  <a:txBody>
                    <a:bodyPr/>
                    <a:lstStyle/>
                    <a:p>
                      <a:pPr algn="l" fontAlgn="b"/>
                      <a:r>
                        <a:rPr lang="es-CO" sz="1400" u="none" strike="noStrike">
                          <a:effectLst/>
                        </a:rPr>
                        <a:t>Secretaria de MA</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Afectados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r>
              <a:tr h="2469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CO" sz="1400" u="none" strike="noStrike" dirty="0" smtClean="0">
                          <a:effectLst/>
                        </a:rPr>
                        <a:t>Entidades (CAR,</a:t>
                      </a:r>
                      <a:r>
                        <a:rPr lang="es-CO" sz="1400" u="none" strike="noStrike" baseline="0" dirty="0" smtClean="0">
                          <a:effectLst/>
                        </a:rPr>
                        <a:t> </a:t>
                      </a:r>
                      <a:r>
                        <a:rPr lang="es-CO" sz="1400" u="none" strike="noStrike" baseline="0" dirty="0" err="1" smtClean="0">
                          <a:effectLst/>
                        </a:rPr>
                        <a:t>EAAB</a:t>
                      </a:r>
                      <a:r>
                        <a:rPr lang="es-CO" sz="1400" u="none" strike="noStrike" baseline="0" dirty="0" smtClean="0">
                          <a:effectLst/>
                        </a:rPr>
                        <a:t>, </a:t>
                      </a:r>
                      <a:r>
                        <a:rPr lang="es-CO" sz="1400" u="none" strike="noStrike" baseline="0" dirty="0" err="1" smtClean="0">
                          <a:effectLst/>
                        </a:rPr>
                        <a:t>UAESPSUMAPAZ</a:t>
                      </a:r>
                      <a:r>
                        <a:rPr lang="es-CO" sz="1400" u="none" strike="noStrike" baseline="0" dirty="0" smtClean="0">
                          <a:effectLst/>
                        </a:rPr>
                        <a:t>)</a:t>
                      </a:r>
                      <a:endParaRPr lang="es-CO" sz="1400" b="0" i="0" u="none" strike="noStrike" dirty="0" smtClean="0">
                        <a:solidFill>
                          <a:srgbClr val="000000"/>
                        </a:solidFill>
                        <a:effectLst/>
                        <a:latin typeface="Calibri" panose="020F0502020204030204" pitchFamily="34" charset="0"/>
                      </a:endParaRPr>
                    </a:p>
                    <a:p>
                      <a:pPr algn="l" fontAlgn="b"/>
                      <a:r>
                        <a:rPr lang="es-CO" sz="1400" u="none" strike="noStrike" dirty="0" smtClean="0">
                          <a:effectLst/>
                        </a:rPr>
                        <a:t>financiadoras</a:t>
                      </a:r>
                      <a:endParaRPr lang="es-CO"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Financiadoras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r>
              <a:tr h="246940">
                <a:tc>
                  <a:txBody>
                    <a:bodyPr/>
                    <a:lstStyle/>
                    <a:p>
                      <a:pPr algn="l" fontAlgn="b"/>
                      <a:r>
                        <a:rPr lang="es-CO" sz="1400" u="none" strike="noStrike">
                          <a:effectLst/>
                        </a:rPr>
                        <a:t>Comunidad CB</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Afectados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Según necesidades</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x</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400" u="none" strike="noStrike" dirty="0">
                          <a:effectLst/>
                        </a:rPr>
                        <a:t> </a:t>
                      </a:r>
                      <a:endParaRPr lang="es-CO"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809974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Otra opción</a:t>
            </a:r>
            <a:endParaRPr lang="es-CO" dirty="0"/>
          </a:p>
        </p:txBody>
      </p:sp>
      <p:pic>
        <p:nvPicPr>
          <p:cNvPr id="4" name="Marcador de contenido 3"/>
          <p:cNvPicPr>
            <a:picLocks noGrp="1" noChangeAspect="1"/>
          </p:cNvPicPr>
          <p:nvPr>
            <p:ph idx="1"/>
          </p:nvPr>
        </p:nvPicPr>
        <p:blipFill>
          <a:blip r:embed="rId2"/>
          <a:stretch>
            <a:fillRect/>
          </a:stretch>
        </p:blipFill>
        <p:spPr>
          <a:xfrm>
            <a:off x="1451430" y="2073731"/>
            <a:ext cx="9517018" cy="3949698"/>
          </a:xfrm>
          <a:prstGeom prst="rect">
            <a:avLst/>
          </a:prstGeom>
        </p:spPr>
      </p:pic>
    </p:spTree>
    <p:extLst>
      <p:ext uri="{BB962C8B-B14F-4D97-AF65-F5344CB8AC3E}">
        <p14:creationId xmlns:p14="http://schemas.microsoft.com/office/powerpoint/2010/main" val="392932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Ejemplo</a:t>
            </a:r>
            <a:endParaRPr lang="es-CO"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933904342"/>
              </p:ext>
            </p:extLst>
          </p:nvPr>
        </p:nvGraphicFramePr>
        <p:xfrm>
          <a:off x="1030513" y="1576057"/>
          <a:ext cx="9840686" cy="5082615"/>
        </p:xfrm>
        <a:graphic>
          <a:graphicData uri="http://schemas.openxmlformats.org/drawingml/2006/table">
            <a:tbl>
              <a:tblPr>
                <a:tableStyleId>{5C22544A-7EE6-4342-B048-85BDC9FD1C3A}</a:tableStyleId>
              </a:tblPr>
              <a:tblGrid>
                <a:gridCol w="1947272"/>
                <a:gridCol w="1768441"/>
                <a:gridCol w="1311430"/>
                <a:gridCol w="1311430"/>
                <a:gridCol w="1311430"/>
                <a:gridCol w="2190683"/>
              </a:tblGrid>
              <a:tr h="641037">
                <a:tc>
                  <a:txBody>
                    <a:bodyPr/>
                    <a:lstStyle/>
                    <a:p>
                      <a:pPr algn="l" fontAlgn="b"/>
                      <a:r>
                        <a:rPr lang="es-CO" sz="1400" u="none" strike="noStrike" dirty="0">
                          <a:effectLst/>
                        </a:rPr>
                        <a:t>Grupos</a:t>
                      </a:r>
                      <a:endParaRPr lang="es-CO" sz="1400" b="1"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Intereses o expectativas frente al proyecto</a:t>
                      </a:r>
                      <a:endParaRPr lang="es-CO" sz="1400" b="1"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Capacidades actuales</a:t>
                      </a:r>
                      <a:endParaRPr lang="es-CO" sz="1400" b="1"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Posibles problemas</a:t>
                      </a:r>
                      <a:endParaRPr lang="es-CO" sz="1400" b="1"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Recursos con que cuenta</a:t>
                      </a:r>
                      <a:endParaRPr lang="es-CO" sz="1400" b="1"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Conflictos frente al proyecto</a:t>
                      </a:r>
                      <a:endParaRPr lang="es-CO" sz="1400" b="1" i="0" u="none" strike="noStrike">
                        <a:solidFill>
                          <a:srgbClr val="000000"/>
                        </a:solidFill>
                        <a:effectLst/>
                        <a:latin typeface="Calibri" panose="020F0502020204030204" pitchFamily="34" charset="0"/>
                      </a:endParaRPr>
                    </a:p>
                  </a:txBody>
                  <a:tcPr marL="8720" marR="8720" marT="8720" marB="0" anchor="b"/>
                </a:tc>
              </a:tr>
              <a:tr h="430230">
                <a:tc>
                  <a:txBody>
                    <a:bodyPr/>
                    <a:lstStyle/>
                    <a:p>
                      <a:pPr algn="l" fontAlgn="b"/>
                      <a:r>
                        <a:rPr lang="es-CO" sz="1400" u="none" strike="noStrike">
                          <a:effectLst/>
                        </a:rPr>
                        <a:t>Director</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Culminacion exitosa</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En desarrollo</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Presupuesto bajo</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Mano de obra</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Ninguno</a:t>
                      </a:r>
                      <a:endParaRPr lang="es-CO" sz="1400" b="0" i="0" u="none" strike="noStrike">
                        <a:solidFill>
                          <a:srgbClr val="000000"/>
                        </a:solidFill>
                        <a:effectLst/>
                        <a:latin typeface="Calibri" panose="020F0502020204030204" pitchFamily="34" charset="0"/>
                      </a:endParaRPr>
                    </a:p>
                  </a:txBody>
                  <a:tcPr marL="8720" marR="8720" marT="8720" marB="0" anchor="b"/>
                </a:tc>
              </a:tr>
              <a:tr h="430230">
                <a:tc>
                  <a:txBody>
                    <a:bodyPr/>
                    <a:lstStyle/>
                    <a:p>
                      <a:pPr algn="l" fontAlgn="b"/>
                      <a:r>
                        <a:rPr lang="es-CO" sz="1400" u="none" strike="noStrike">
                          <a:effectLst/>
                        </a:rPr>
                        <a:t>Coautores directos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Culminacion exitosa</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En desarrollo</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Presupuesto bajo</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Mano de obra</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Ninguno</a:t>
                      </a:r>
                      <a:endParaRPr lang="es-CO" sz="1400" b="0" i="0" u="none" strike="noStrike">
                        <a:solidFill>
                          <a:srgbClr val="000000"/>
                        </a:solidFill>
                        <a:effectLst/>
                        <a:latin typeface="Calibri" panose="020F0502020204030204" pitchFamily="34" charset="0"/>
                      </a:endParaRPr>
                    </a:p>
                  </a:txBody>
                  <a:tcPr marL="8720" marR="8720" marT="8720" marB="0" anchor="b"/>
                </a:tc>
              </a:tr>
              <a:tr h="516947">
                <a:tc>
                  <a:txBody>
                    <a:bodyPr/>
                    <a:lstStyle/>
                    <a:p>
                      <a:pPr algn="l" fontAlgn="b"/>
                      <a:r>
                        <a:rPr lang="es-CO" sz="1400" u="none" strike="noStrike" dirty="0">
                          <a:effectLst/>
                        </a:rPr>
                        <a:t>Unidad Investiga UD</a:t>
                      </a:r>
                      <a:endParaRPr lang="es-CO" sz="14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Si hay finanaciación CE</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Limitadas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Presupuesto bajo</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Dinero (5 millones)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Según grupos de Inves</a:t>
                      </a:r>
                      <a:endParaRPr lang="es-CO" sz="1400" b="0" i="0" u="none" strike="noStrike">
                        <a:solidFill>
                          <a:srgbClr val="000000"/>
                        </a:solidFill>
                        <a:effectLst/>
                        <a:latin typeface="Calibri" panose="020F0502020204030204" pitchFamily="34" charset="0"/>
                      </a:endParaRPr>
                    </a:p>
                  </a:txBody>
                  <a:tcPr marL="8720" marR="8720" marT="8720" marB="0" anchor="b"/>
                </a:tc>
              </a:tr>
              <a:tr h="219423">
                <a:tc>
                  <a:txBody>
                    <a:bodyPr/>
                    <a:lstStyle/>
                    <a:p>
                      <a:pPr algn="l" fontAlgn="b"/>
                      <a:r>
                        <a:rPr lang="es-CO" sz="1400" u="none" strike="noStrike">
                          <a:effectLst/>
                        </a:rPr>
                        <a:t>Comunidad FT</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Indiferente</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Potenciales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Intereses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Potencial MO</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Intereses particulares</a:t>
                      </a:r>
                      <a:endParaRPr lang="es-CO" sz="1400" b="0" i="0" u="none" strike="noStrike">
                        <a:solidFill>
                          <a:srgbClr val="000000"/>
                        </a:solidFill>
                        <a:effectLst/>
                        <a:latin typeface="Calibri" panose="020F0502020204030204" pitchFamily="34" charset="0"/>
                      </a:endParaRPr>
                    </a:p>
                  </a:txBody>
                  <a:tcPr marL="8720" marR="8720" marT="8720" marB="0" anchor="b"/>
                </a:tc>
              </a:tr>
              <a:tr h="219423">
                <a:tc>
                  <a:txBody>
                    <a:bodyPr/>
                    <a:lstStyle/>
                    <a:p>
                      <a:pPr algn="l" fontAlgn="b"/>
                      <a:r>
                        <a:rPr lang="es-CO" sz="1400" u="none" strike="noStrike">
                          <a:effectLst/>
                        </a:rPr>
                        <a:t>Comunidad Univer</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Si acredita CE</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Potenciales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Intereses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Potencial MO</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Intereses particulares</a:t>
                      </a:r>
                      <a:endParaRPr lang="es-CO" sz="1400" b="0" i="0" u="none" strike="noStrike">
                        <a:solidFill>
                          <a:srgbClr val="000000"/>
                        </a:solidFill>
                        <a:effectLst/>
                        <a:latin typeface="Calibri" panose="020F0502020204030204" pitchFamily="34" charset="0"/>
                      </a:endParaRPr>
                    </a:p>
                  </a:txBody>
                  <a:tcPr marL="8720" marR="8720" marT="8720" marB="0" anchor="b"/>
                </a:tc>
              </a:tr>
              <a:tr h="430230">
                <a:tc>
                  <a:txBody>
                    <a:bodyPr/>
                    <a:lstStyle/>
                    <a:p>
                      <a:pPr algn="l" fontAlgn="b"/>
                      <a:r>
                        <a:rPr lang="es-CO" sz="1400" u="none" strike="noStrike">
                          <a:effectLst/>
                        </a:rPr>
                        <a:t>Directivas U.D</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Si acredita CE</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Potenciales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Presupuesto bajo</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Finan Limitada</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Acreditación</a:t>
                      </a:r>
                      <a:endParaRPr lang="es-CO" sz="1400" b="0" i="0" u="none" strike="noStrike">
                        <a:solidFill>
                          <a:srgbClr val="000000"/>
                        </a:solidFill>
                        <a:effectLst/>
                        <a:latin typeface="Calibri" panose="020F0502020204030204" pitchFamily="34" charset="0"/>
                      </a:endParaRPr>
                    </a:p>
                  </a:txBody>
                  <a:tcPr marL="8720" marR="8720" marT="8720" marB="0" anchor="b"/>
                </a:tc>
              </a:tr>
              <a:tr h="430230">
                <a:tc>
                  <a:txBody>
                    <a:bodyPr/>
                    <a:lstStyle/>
                    <a:p>
                      <a:pPr algn="l" fontAlgn="b"/>
                      <a:r>
                        <a:rPr lang="es-CO" sz="1400" u="none" strike="noStrike">
                          <a:effectLst/>
                        </a:rPr>
                        <a:t>Comunidad General Bogotá</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Según necsidaes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Potenciales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Intereses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 </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Intereses particulares</a:t>
                      </a:r>
                      <a:endParaRPr lang="es-CO" sz="1400" b="0" i="0" u="none" strike="noStrike">
                        <a:solidFill>
                          <a:srgbClr val="000000"/>
                        </a:solidFill>
                        <a:effectLst/>
                        <a:latin typeface="Calibri" panose="020F0502020204030204" pitchFamily="34" charset="0"/>
                      </a:endParaRPr>
                    </a:p>
                  </a:txBody>
                  <a:tcPr marL="8720" marR="8720" marT="8720" marB="0" anchor="b"/>
                </a:tc>
              </a:tr>
              <a:tr h="430230">
                <a:tc>
                  <a:txBody>
                    <a:bodyPr/>
                    <a:lstStyle/>
                    <a:p>
                      <a:pPr algn="l" fontAlgn="b"/>
                      <a:r>
                        <a:rPr lang="es-CO" sz="1400" u="none" strike="noStrike">
                          <a:effectLst/>
                        </a:rPr>
                        <a:t>Organizaciones ambientales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Expectativas de culminación</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Potenciales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Expectativas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Expectativas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Intereses particulares</a:t>
                      </a:r>
                      <a:endParaRPr lang="es-CO" sz="1400" b="0" i="0" u="none" strike="noStrike">
                        <a:solidFill>
                          <a:srgbClr val="000000"/>
                        </a:solidFill>
                        <a:effectLst/>
                        <a:latin typeface="Calibri" panose="020F0502020204030204" pitchFamily="34" charset="0"/>
                      </a:endParaRPr>
                    </a:p>
                  </a:txBody>
                  <a:tcPr marL="8720" marR="8720" marT="8720" marB="0" anchor="b"/>
                </a:tc>
              </a:tr>
              <a:tr h="430230">
                <a:tc>
                  <a:txBody>
                    <a:bodyPr/>
                    <a:lstStyle/>
                    <a:p>
                      <a:pPr algn="l" fontAlgn="b"/>
                      <a:r>
                        <a:rPr lang="es-CO" sz="1400" u="none" strike="noStrike" dirty="0">
                          <a:effectLst/>
                        </a:rPr>
                        <a:t>Secretaria de </a:t>
                      </a:r>
                      <a:r>
                        <a:rPr lang="es-CO" sz="1400" u="none" strike="noStrike" dirty="0" err="1" smtClean="0">
                          <a:effectLst/>
                        </a:rPr>
                        <a:t>MA</a:t>
                      </a:r>
                      <a:r>
                        <a:rPr lang="es-CO" sz="1400" u="none" strike="noStrike" dirty="0" smtClean="0">
                          <a:effectLst/>
                        </a:rPr>
                        <a:t> (CAR,</a:t>
                      </a:r>
                      <a:r>
                        <a:rPr lang="es-CO" sz="1400" u="none" strike="noStrike" baseline="0" dirty="0" smtClean="0">
                          <a:effectLst/>
                        </a:rPr>
                        <a:t> </a:t>
                      </a:r>
                      <a:r>
                        <a:rPr lang="es-CO" sz="1400" u="none" strike="noStrike" baseline="0" dirty="0" err="1" smtClean="0">
                          <a:effectLst/>
                        </a:rPr>
                        <a:t>EAAB</a:t>
                      </a:r>
                      <a:r>
                        <a:rPr lang="es-CO" sz="1400" u="none" strike="noStrike" baseline="0" dirty="0" smtClean="0">
                          <a:effectLst/>
                        </a:rPr>
                        <a:t>, </a:t>
                      </a:r>
                      <a:r>
                        <a:rPr lang="es-CO" sz="1400" u="none" strike="noStrike" baseline="0" dirty="0" err="1" smtClean="0">
                          <a:effectLst/>
                        </a:rPr>
                        <a:t>UAESPSUMAPAZ</a:t>
                      </a:r>
                      <a:r>
                        <a:rPr lang="es-CO" sz="1400" u="none" strike="noStrike" baseline="0" dirty="0" smtClean="0">
                          <a:effectLst/>
                        </a:rPr>
                        <a:t>)</a:t>
                      </a:r>
                      <a:endParaRPr lang="es-CO" sz="14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Expectativas de culminación</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Potenciales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Expectativas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Expectativas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dirty="0" smtClean="0">
                          <a:effectLst/>
                        </a:rPr>
                        <a:t>Tecnologías e impacto</a:t>
                      </a:r>
                      <a:endParaRPr lang="es-CO" sz="1400" b="0" i="0" u="none" strike="noStrike" dirty="0">
                        <a:solidFill>
                          <a:srgbClr val="000000"/>
                        </a:solidFill>
                        <a:effectLst/>
                        <a:latin typeface="Calibri" panose="020F0502020204030204" pitchFamily="34" charset="0"/>
                      </a:endParaRPr>
                    </a:p>
                  </a:txBody>
                  <a:tcPr marL="8720" marR="8720" marT="8720" marB="0" anchor="b"/>
                </a:tc>
              </a:tr>
              <a:tr h="430230">
                <a:tc>
                  <a:txBody>
                    <a:bodyPr/>
                    <a:lstStyle/>
                    <a:p>
                      <a:pPr algn="l" fontAlgn="b"/>
                      <a:r>
                        <a:rPr lang="es-CO" sz="1400" u="none" strike="noStrike">
                          <a:effectLst/>
                        </a:rPr>
                        <a:t>Entiades financiadoras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Culminación exitosa</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Potenciales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Expectativas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1 Billon</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Ejecución de acuerdoa a flujo de caja</a:t>
                      </a:r>
                      <a:endParaRPr lang="es-CO" sz="1400" b="0" i="0" u="none" strike="noStrike">
                        <a:solidFill>
                          <a:srgbClr val="000000"/>
                        </a:solidFill>
                        <a:effectLst/>
                        <a:latin typeface="Calibri" panose="020F0502020204030204" pitchFamily="34" charset="0"/>
                      </a:endParaRPr>
                    </a:p>
                  </a:txBody>
                  <a:tcPr marL="8720" marR="8720" marT="8720" marB="0" anchor="b"/>
                </a:tc>
              </a:tr>
              <a:tr h="448021">
                <a:tc>
                  <a:txBody>
                    <a:bodyPr/>
                    <a:lstStyle/>
                    <a:p>
                      <a:pPr algn="l" fontAlgn="b"/>
                      <a:r>
                        <a:rPr lang="es-CO" sz="1400" u="none" strike="noStrike">
                          <a:effectLst/>
                        </a:rPr>
                        <a:t>Comunidad CB</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Según necesiades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Potenciales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Intereses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a:effectLst/>
                        </a:rPr>
                        <a:t>Expectativas</a:t>
                      </a:r>
                      <a:endParaRPr lang="es-CO" sz="14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s-CO" sz="1400" u="none" strike="noStrike" dirty="0">
                          <a:effectLst/>
                        </a:rPr>
                        <a:t>De acuerdo </a:t>
                      </a:r>
                      <a:r>
                        <a:rPr lang="es-CO" sz="1400" u="none" strike="noStrike" dirty="0" err="1">
                          <a:effectLst/>
                        </a:rPr>
                        <a:t>cercania</a:t>
                      </a:r>
                      <a:r>
                        <a:rPr lang="es-CO" sz="1400" u="none" strike="noStrike" dirty="0">
                          <a:effectLst/>
                        </a:rPr>
                        <a:t> </a:t>
                      </a:r>
                      <a:r>
                        <a:rPr lang="es-CO" sz="1400" u="none" strike="noStrike" dirty="0" smtClean="0">
                          <a:effectLst/>
                        </a:rPr>
                        <a:t>fuetes </a:t>
                      </a:r>
                      <a:r>
                        <a:rPr lang="es-CO" sz="1400" u="none" strike="noStrike" dirty="0">
                          <a:effectLst/>
                        </a:rPr>
                        <a:t>de </a:t>
                      </a:r>
                      <a:r>
                        <a:rPr lang="es-CO" sz="1400" u="none" strike="noStrike" dirty="0" err="1">
                          <a:effectLst/>
                        </a:rPr>
                        <a:t>contaminacion</a:t>
                      </a:r>
                      <a:endParaRPr lang="es-CO" sz="1400" b="0" i="0" u="none" strike="noStrike" dirty="0">
                        <a:solidFill>
                          <a:srgbClr val="000000"/>
                        </a:solidFill>
                        <a:effectLst/>
                        <a:latin typeface="Calibri" panose="020F0502020204030204" pitchFamily="34" charset="0"/>
                      </a:endParaRPr>
                    </a:p>
                  </a:txBody>
                  <a:tcPr marL="8720" marR="8720" marT="8720" marB="0" anchor="b"/>
                </a:tc>
              </a:tr>
            </a:tbl>
          </a:graphicData>
        </a:graphic>
      </p:graphicFrame>
    </p:spTree>
    <p:extLst>
      <p:ext uri="{BB962C8B-B14F-4D97-AF65-F5344CB8AC3E}">
        <p14:creationId xmlns:p14="http://schemas.microsoft.com/office/powerpoint/2010/main" val="2657280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3. Análisis y Planteamiento del Problema</a:t>
            </a:r>
            <a:endParaRPr lang="es-CO" dirty="0"/>
          </a:p>
        </p:txBody>
      </p:sp>
      <p:sp>
        <p:nvSpPr>
          <p:cNvPr id="3" name="Marcador de texto 2"/>
          <p:cNvSpPr>
            <a:spLocks noGrp="1"/>
          </p:cNvSpPr>
          <p:nvPr>
            <p:ph type="body" idx="1"/>
          </p:nvPr>
        </p:nvSpPr>
        <p:spPr/>
        <p:txBody>
          <a:bodyPr/>
          <a:lstStyle/>
          <a:p>
            <a:endParaRPr lang="es-CO"/>
          </a:p>
        </p:txBody>
      </p:sp>
    </p:spTree>
    <p:extLst>
      <p:ext uri="{BB962C8B-B14F-4D97-AF65-F5344CB8AC3E}">
        <p14:creationId xmlns:p14="http://schemas.microsoft.com/office/powerpoint/2010/main" val="30649055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03797" y="657238"/>
            <a:ext cx="8873544" cy="5293317"/>
          </a:xfrm>
          <a:prstGeom prst="rect">
            <a:avLst/>
          </a:prstGeom>
        </p:spPr>
      </p:pic>
    </p:spTree>
    <p:extLst>
      <p:ext uri="{BB962C8B-B14F-4D97-AF65-F5344CB8AC3E}">
        <p14:creationId xmlns:p14="http://schemas.microsoft.com/office/powerpoint/2010/main" val="2119098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Análisis y Planteamiento del Problema</a:t>
            </a:r>
          </a:p>
        </p:txBody>
      </p:sp>
      <p:sp>
        <p:nvSpPr>
          <p:cNvPr id="3" name="Marcador de contenido 2"/>
          <p:cNvSpPr>
            <a:spLocks noGrp="1"/>
          </p:cNvSpPr>
          <p:nvPr>
            <p:ph idx="1"/>
          </p:nvPr>
        </p:nvSpPr>
        <p:spPr/>
        <p:txBody>
          <a:bodyPr>
            <a:normAutofit fontScale="77500" lnSpcReduction="20000"/>
          </a:bodyPr>
          <a:lstStyle/>
          <a:p>
            <a:r>
              <a:rPr lang="es-CO" dirty="0" smtClean="0"/>
              <a:t>A </a:t>
            </a:r>
            <a:r>
              <a:rPr lang="es-CO" dirty="0"/>
              <a:t>partir de un diagnóstico, identificar un único Problema Central o prioritario para los grupos de interés </a:t>
            </a:r>
            <a:endParaRPr lang="es-CO" dirty="0" smtClean="0"/>
          </a:p>
          <a:p>
            <a:r>
              <a:rPr lang="es-CO" dirty="0" smtClean="0"/>
              <a:t>Focalizar </a:t>
            </a:r>
            <a:r>
              <a:rPr lang="es-CO" dirty="0"/>
              <a:t>el problema geográficamente </a:t>
            </a:r>
            <a:endParaRPr lang="es-CO" dirty="0" smtClean="0"/>
          </a:p>
          <a:p>
            <a:r>
              <a:rPr lang="es-CO" dirty="0" smtClean="0"/>
              <a:t>Formular </a:t>
            </a:r>
            <a:r>
              <a:rPr lang="es-CO" dirty="0"/>
              <a:t>el problema como un ESTADO NEGATIVO o PREGUNTA </a:t>
            </a:r>
            <a:endParaRPr lang="es-CO" dirty="0" smtClean="0"/>
          </a:p>
          <a:p>
            <a:r>
              <a:rPr lang="es-CO" dirty="0" smtClean="0"/>
              <a:t>Determinar </a:t>
            </a:r>
            <a:r>
              <a:rPr lang="es-CO" dirty="0"/>
              <a:t>los actores afectados por el problema </a:t>
            </a:r>
            <a:endParaRPr lang="es-CO" dirty="0" smtClean="0"/>
          </a:p>
          <a:p>
            <a:r>
              <a:rPr lang="es-CO" dirty="0" smtClean="0"/>
              <a:t>Determinar </a:t>
            </a:r>
            <a:r>
              <a:rPr lang="es-CO" dirty="0"/>
              <a:t>los actores beneficiarios que se van a atender </a:t>
            </a:r>
            <a:endParaRPr lang="es-CO" dirty="0" smtClean="0"/>
          </a:p>
          <a:p>
            <a:r>
              <a:rPr lang="es-CO" dirty="0" smtClean="0"/>
              <a:t>Conformar </a:t>
            </a:r>
            <a:r>
              <a:rPr lang="es-CO" dirty="0"/>
              <a:t>el comité de expertos </a:t>
            </a:r>
            <a:endParaRPr lang="es-CO" dirty="0" smtClean="0"/>
          </a:p>
          <a:p>
            <a:r>
              <a:rPr lang="es-CO" dirty="0" smtClean="0"/>
              <a:t>Armar </a:t>
            </a:r>
            <a:r>
              <a:rPr lang="es-CO" dirty="0"/>
              <a:t>el árbol de problemas: </a:t>
            </a:r>
            <a:endParaRPr lang="es-CO" dirty="0" smtClean="0"/>
          </a:p>
          <a:p>
            <a:pPr lvl="1"/>
            <a:r>
              <a:rPr lang="es-CO" dirty="0" smtClean="0"/>
              <a:t>Identificar </a:t>
            </a:r>
            <a:r>
              <a:rPr lang="es-CO" dirty="0"/>
              <a:t>las causas críticas o directas del problema, así como otras causas indirectas que influyen en el problema </a:t>
            </a:r>
            <a:endParaRPr lang="es-CO" dirty="0" smtClean="0"/>
          </a:p>
          <a:p>
            <a:pPr lvl="1"/>
            <a:r>
              <a:rPr lang="es-CO" dirty="0" smtClean="0"/>
              <a:t>Identificar </a:t>
            </a:r>
            <a:r>
              <a:rPr lang="es-CO" dirty="0"/>
              <a:t>las consecuencias directas e indirectas del problema </a:t>
            </a:r>
            <a:endParaRPr lang="es-CO" dirty="0" smtClean="0"/>
          </a:p>
          <a:p>
            <a:r>
              <a:rPr lang="es-CO" dirty="0" smtClean="0"/>
              <a:t>Priorización </a:t>
            </a:r>
            <a:r>
              <a:rPr lang="es-CO" dirty="0"/>
              <a:t>de variables del problema </a:t>
            </a:r>
            <a:endParaRPr lang="es-CO" dirty="0" smtClean="0"/>
          </a:p>
          <a:p>
            <a:r>
              <a:rPr lang="es-CO" dirty="0" smtClean="0"/>
              <a:t>Depuración </a:t>
            </a:r>
            <a:r>
              <a:rPr lang="es-CO" dirty="0"/>
              <a:t>de las causas y consecuencias</a:t>
            </a:r>
          </a:p>
        </p:txBody>
      </p:sp>
    </p:spTree>
    <p:extLst>
      <p:ext uri="{BB962C8B-B14F-4D97-AF65-F5344CB8AC3E}">
        <p14:creationId xmlns:p14="http://schemas.microsoft.com/office/powerpoint/2010/main" val="2766990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Estructura del árbol de problemas</a:t>
            </a:r>
            <a:endParaRPr lang="es-CO" dirty="0"/>
          </a:p>
        </p:txBody>
      </p:sp>
      <p:pic>
        <p:nvPicPr>
          <p:cNvPr id="4" name="Marcador de contenido 3"/>
          <p:cNvPicPr>
            <a:picLocks noGrp="1" noChangeAspect="1"/>
          </p:cNvPicPr>
          <p:nvPr>
            <p:ph idx="1"/>
          </p:nvPr>
        </p:nvPicPr>
        <p:blipFill>
          <a:blip r:embed="rId2"/>
          <a:stretch>
            <a:fillRect/>
          </a:stretch>
        </p:blipFill>
        <p:spPr>
          <a:xfrm>
            <a:off x="1494971" y="1857829"/>
            <a:ext cx="9056915" cy="4430951"/>
          </a:xfrm>
          <a:prstGeom prst="rect">
            <a:avLst/>
          </a:prstGeom>
        </p:spPr>
      </p:pic>
    </p:spTree>
    <p:extLst>
      <p:ext uri="{BB962C8B-B14F-4D97-AF65-F5344CB8AC3E}">
        <p14:creationId xmlns:p14="http://schemas.microsoft.com/office/powerpoint/2010/main" val="3099208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Árbol de problemas</a:t>
            </a:r>
            <a:endParaRPr lang="es-CO" dirty="0"/>
          </a:p>
        </p:txBody>
      </p:sp>
      <p:sp>
        <p:nvSpPr>
          <p:cNvPr id="3" name="Marcador de contenido 2"/>
          <p:cNvSpPr>
            <a:spLocks noGrp="1"/>
          </p:cNvSpPr>
          <p:nvPr>
            <p:ph idx="1"/>
          </p:nvPr>
        </p:nvSpPr>
        <p:spPr/>
        <p:txBody>
          <a:bodyPr/>
          <a:lstStyle/>
          <a:p>
            <a:r>
              <a:rPr lang="es-CO" dirty="0"/>
              <a:t>Es una ayuda importante para entender la problemática a resolver. En él se expresan, en encadenamiento tipo causa/efecto, las condiciones negativas percibidas por los involucrados en relación con el problema en cuestión. </a:t>
            </a:r>
            <a:endParaRPr lang="es-CO" dirty="0" smtClean="0"/>
          </a:p>
          <a:p>
            <a:r>
              <a:rPr lang="es-CO" dirty="0" smtClean="0"/>
              <a:t>Se </a:t>
            </a:r>
            <a:r>
              <a:rPr lang="es-CO" dirty="0"/>
              <a:t>ordenan los problemas principales, identificando el conjunto de problemas sobre el cual se concentrarán los objetivos del proyecto</a:t>
            </a:r>
            <a:r>
              <a:rPr lang="es-CO" dirty="0" smtClean="0"/>
              <a:t>.</a:t>
            </a:r>
          </a:p>
          <a:p>
            <a:r>
              <a:rPr lang="es-CO" dirty="0" smtClean="0"/>
              <a:t>Mejora </a:t>
            </a:r>
            <a:r>
              <a:rPr lang="es-CO" dirty="0"/>
              <a:t>el diseño y permite efectuar un monitoreo de los "supuestos" del proyecto durante su ejecución y, una vez terminado el proyecto, facilita la tarea del evaluador, quien debe determinar si los problemas han sido resueltos (o no) como resultado del proyecto.</a:t>
            </a:r>
          </a:p>
        </p:txBody>
      </p:sp>
    </p:spTree>
    <p:extLst>
      <p:ext uri="{BB962C8B-B14F-4D97-AF65-F5344CB8AC3E}">
        <p14:creationId xmlns:p14="http://schemas.microsoft.com/office/powerpoint/2010/main" val="2967285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320800" y="1750258"/>
            <a:ext cx="8824686" cy="4760395"/>
          </a:xfrm>
          <a:prstGeom prst="rect">
            <a:avLst/>
          </a:prstGeom>
        </p:spPr>
      </p:pic>
      <p:sp>
        <p:nvSpPr>
          <p:cNvPr id="2" name="Título 1"/>
          <p:cNvSpPr>
            <a:spLocks noGrp="1"/>
          </p:cNvSpPr>
          <p:nvPr>
            <p:ph type="title"/>
          </p:nvPr>
        </p:nvSpPr>
        <p:spPr/>
        <p:txBody>
          <a:bodyPr/>
          <a:lstStyle/>
          <a:p>
            <a:r>
              <a:rPr lang="es-CO" dirty="0" smtClean="0"/>
              <a:t>Ejemplo árbol de problemas</a:t>
            </a:r>
            <a:endParaRPr lang="es-CO" dirty="0"/>
          </a:p>
        </p:txBody>
      </p:sp>
    </p:spTree>
    <p:extLst>
      <p:ext uri="{BB962C8B-B14F-4D97-AF65-F5344CB8AC3E}">
        <p14:creationId xmlns:p14="http://schemas.microsoft.com/office/powerpoint/2010/main" val="364095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La matriz de </a:t>
            </a:r>
            <a:r>
              <a:rPr lang="es-CO" dirty="0" err="1" smtClean="0"/>
              <a:t>Vester</a:t>
            </a:r>
            <a:endParaRPr lang="es-CO" dirty="0"/>
          </a:p>
        </p:txBody>
      </p:sp>
      <p:pic>
        <p:nvPicPr>
          <p:cNvPr id="4" name="Marcador de contenido 3"/>
          <p:cNvPicPr>
            <a:picLocks noGrp="1" noChangeAspect="1"/>
          </p:cNvPicPr>
          <p:nvPr>
            <p:ph idx="1"/>
          </p:nvPr>
        </p:nvPicPr>
        <p:blipFill>
          <a:blip r:embed="rId2"/>
          <a:stretch>
            <a:fillRect/>
          </a:stretch>
        </p:blipFill>
        <p:spPr>
          <a:xfrm>
            <a:off x="1509485" y="1690688"/>
            <a:ext cx="8515369" cy="5007987"/>
          </a:xfrm>
          <a:prstGeom prst="rect">
            <a:avLst/>
          </a:prstGeom>
        </p:spPr>
      </p:pic>
    </p:spTree>
    <p:extLst>
      <p:ext uri="{BB962C8B-B14F-4D97-AF65-F5344CB8AC3E}">
        <p14:creationId xmlns:p14="http://schemas.microsoft.com/office/powerpoint/2010/main" val="223505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5400" dirty="0" smtClean="0"/>
              <a:t>1. Análisis del Contexto del Proyecto </a:t>
            </a:r>
            <a:br>
              <a:rPr lang="es-CO" sz="5400" dirty="0" smtClean="0"/>
            </a:br>
            <a:endParaRPr lang="es-CO" sz="5400" dirty="0"/>
          </a:p>
        </p:txBody>
      </p:sp>
      <p:sp>
        <p:nvSpPr>
          <p:cNvPr id="3" name="Marcador de texto 2"/>
          <p:cNvSpPr>
            <a:spLocks noGrp="1"/>
          </p:cNvSpPr>
          <p:nvPr>
            <p:ph type="body" idx="1"/>
          </p:nvPr>
        </p:nvSpPr>
        <p:spPr/>
        <p:txBody>
          <a:bodyPr/>
          <a:lstStyle/>
          <a:p>
            <a:endParaRPr lang="es-CO"/>
          </a:p>
        </p:txBody>
      </p:sp>
    </p:spTree>
    <p:extLst>
      <p:ext uri="{BB962C8B-B14F-4D97-AF65-F5344CB8AC3E}">
        <p14:creationId xmlns:p14="http://schemas.microsoft.com/office/powerpoint/2010/main" val="16114926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Lista de problemas</a:t>
            </a:r>
            <a:endParaRPr lang="es-CO"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051088261"/>
              </p:ext>
            </p:extLst>
          </p:nvPr>
        </p:nvGraphicFramePr>
        <p:xfrm>
          <a:off x="838200" y="1690693"/>
          <a:ext cx="10515600" cy="4838196"/>
        </p:xfrm>
        <a:graphic>
          <a:graphicData uri="http://schemas.openxmlformats.org/drawingml/2006/table">
            <a:tbl>
              <a:tblPr>
                <a:tableStyleId>{5C22544A-7EE6-4342-B048-85BDC9FD1C3A}</a:tableStyleId>
              </a:tblPr>
              <a:tblGrid>
                <a:gridCol w="623111"/>
                <a:gridCol w="9892489"/>
              </a:tblGrid>
              <a:tr h="231151">
                <a:tc>
                  <a:txBody>
                    <a:bodyPr/>
                    <a:lstStyle/>
                    <a:p>
                      <a:pPr algn="l" fontAlgn="b"/>
                      <a:r>
                        <a:rPr lang="es-CO" sz="1600" u="none" strike="noStrike" dirty="0">
                          <a:effectLst/>
                        </a:rPr>
                        <a:t> </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Listado d eproblemas</a:t>
                      </a:r>
                      <a:endParaRPr lang="es-CO" sz="1600" b="1"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1</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Hay dos embalses Regadera (partealta) y Cantarrana (Parte media)</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2</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Uso frecuente de agroquimicos en la parte alta y media del rio</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3</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dirty="0">
                          <a:effectLst/>
                        </a:rPr>
                        <a:t>Caza de vida silvestre en la rivera alta y media del río</a:t>
                      </a:r>
                      <a:endParaRPr lang="es-CO" sz="1600" b="0" i="0" u="none" strike="noStrike" dirty="0">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4</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Proceso de urbanización desde la cuenca media sin control</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5</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Se ha desplazado fauna y flora en cuenca media y baja (ya no existe)</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6</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Se  ocasionan inundaciones en cuenca media y baja</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7</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Vertimeinto de lexiviados en cuenca media y baja</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8</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dirty="0" smtClean="0">
                          <a:effectLst/>
                        </a:rPr>
                        <a:t>Actividad </a:t>
                      </a:r>
                      <a:r>
                        <a:rPr lang="es-CO" sz="1600" u="none" strike="noStrike" dirty="0">
                          <a:effectLst/>
                        </a:rPr>
                        <a:t>minera y extractiva en </a:t>
                      </a:r>
                      <a:r>
                        <a:rPr lang="es-CO" sz="1600" u="none" strike="noStrike" dirty="0" smtClean="0">
                          <a:effectLst/>
                        </a:rPr>
                        <a:t>cuenca </a:t>
                      </a:r>
                      <a:r>
                        <a:rPr lang="es-CO" sz="1600" u="none" strike="noStrike" dirty="0">
                          <a:effectLst/>
                        </a:rPr>
                        <a:t>media</a:t>
                      </a:r>
                      <a:endParaRPr lang="es-CO" sz="1600" b="0" i="0" u="none" strike="noStrike" dirty="0">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9</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Represamiento en cuenca media y baja</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10</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La extracción minera a cielo abierto afecta a lauenca</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11</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Calidad del agua en cuenca media y baja esta muy deteriorada y llega no ser apta para consumo humano</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12</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EAAB en cuenca baja no cuenta con mecanismos para controlar inundaciones</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13</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No estan separadas las aguas lluvias de las aguas negras</a:t>
                      </a:r>
                      <a:endParaRPr lang="es-CO" sz="1600" b="0" i="0" u="none" strike="noStrike">
                        <a:solidFill>
                          <a:srgbClr val="000000"/>
                        </a:solidFill>
                        <a:effectLst/>
                        <a:latin typeface="Calibri" panose="020F0502020204030204" pitchFamily="34" charset="0"/>
                      </a:endParaRPr>
                    </a:p>
                  </a:txBody>
                  <a:tcPr marL="9525" marR="9525" marT="9525" marB="0" anchor="b"/>
                </a:tc>
              </a:tr>
              <a:tr h="277626">
                <a:tc>
                  <a:txBody>
                    <a:bodyPr/>
                    <a:lstStyle/>
                    <a:p>
                      <a:pPr algn="ctr" fontAlgn="b"/>
                      <a:r>
                        <a:rPr lang="es-CO" sz="1600" u="none" strike="noStrike" dirty="0">
                          <a:effectLst/>
                        </a:rPr>
                        <a:t>14</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dirty="0" smtClean="0">
                          <a:effectLst/>
                        </a:rPr>
                        <a:t>A pesar del </a:t>
                      </a:r>
                      <a:r>
                        <a:rPr lang="es-CO" sz="1600" u="none" strike="noStrike" dirty="0">
                          <a:effectLst/>
                        </a:rPr>
                        <a:t>seguimiento a las curtiembres, mataderos e industrias químicas siguen </a:t>
                      </a:r>
                      <a:r>
                        <a:rPr lang="es-CO" sz="1600" u="none" strike="noStrike" dirty="0" smtClean="0">
                          <a:effectLst/>
                        </a:rPr>
                        <a:t>haciéndose </a:t>
                      </a:r>
                      <a:r>
                        <a:rPr lang="es-CO" sz="1600" u="none" strike="noStrike" dirty="0">
                          <a:effectLst/>
                        </a:rPr>
                        <a:t>vertimientos a la cuenca</a:t>
                      </a:r>
                      <a:endParaRPr lang="es-CO" sz="1600" b="0" i="0" u="none" strike="noStrike" dirty="0">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15</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Poco espacio para la conservación de las riveras y la cuenca</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16</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Los afluentes estan sin canalizar y sobre ellos se disponen las bsuras</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17</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Faltaobservatoirio permanente</a:t>
                      </a:r>
                      <a:endParaRPr lang="es-CO" sz="1600" b="0" i="0" u="none" strike="noStrike">
                        <a:solidFill>
                          <a:srgbClr val="000000"/>
                        </a:solidFill>
                        <a:effectLst/>
                        <a:latin typeface="Calibri" panose="020F0502020204030204" pitchFamily="34" charset="0"/>
                      </a:endParaRPr>
                    </a:p>
                  </a:txBody>
                  <a:tcPr marL="9525" marR="9525" marT="9525" marB="0" anchor="b"/>
                </a:tc>
              </a:tr>
              <a:tr h="231151">
                <a:tc>
                  <a:txBody>
                    <a:bodyPr/>
                    <a:lstStyle/>
                    <a:p>
                      <a:pPr algn="ctr" fontAlgn="b"/>
                      <a:r>
                        <a:rPr lang="es-CO" sz="1600" u="none" strike="noStrike" dirty="0">
                          <a:effectLst/>
                        </a:rPr>
                        <a:t>18</a:t>
                      </a:r>
                      <a:endParaRPr lang="es-C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dirty="0">
                          <a:effectLst/>
                        </a:rPr>
                        <a:t>Ampliación de cultivos en zonas medias</a:t>
                      </a:r>
                      <a:endParaRPr lang="es-CO"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252312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376760889"/>
              </p:ext>
            </p:extLst>
          </p:nvPr>
        </p:nvGraphicFramePr>
        <p:xfrm>
          <a:off x="493492" y="725713"/>
          <a:ext cx="11187650" cy="5644572"/>
        </p:xfrm>
        <a:graphic>
          <a:graphicData uri="http://schemas.openxmlformats.org/drawingml/2006/table">
            <a:tbl>
              <a:tblPr>
                <a:tableStyleId>{5C22544A-7EE6-4342-B048-85BDC9FD1C3A}</a:tableStyleId>
              </a:tblPr>
              <a:tblGrid>
                <a:gridCol w="456423"/>
                <a:gridCol w="3937961"/>
                <a:gridCol w="353816"/>
                <a:gridCol w="353816"/>
                <a:gridCol w="353816"/>
                <a:gridCol w="353816"/>
                <a:gridCol w="353816"/>
                <a:gridCol w="353816"/>
                <a:gridCol w="353816"/>
                <a:gridCol w="353816"/>
                <a:gridCol w="353816"/>
                <a:gridCol w="353816"/>
                <a:gridCol w="353816"/>
                <a:gridCol w="353816"/>
                <a:gridCol w="353816"/>
                <a:gridCol w="353816"/>
                <a:gridCol w="353816"/>
                <a:gridCol w="353816"/>
                <a:gridCol w="353816"/>
                <a:gridCol w="353816"/>
                <a:gridCol w="424578"/>
              </a:tblGrid>
              <a:tr h="713358">
                <a:tc>
                  <a:txBody>
                    <a:bodyPr/>
                    <a:lstStyle/>
                    <a:p>
                      <a:pPr algn="l" fontAlgn="b"/>
                      <a:r>
                        <a:rPr lang="es-CO" sz="1100" u="none" strike="noStrike" dirty="0">
                          <a:effectLst/>
                        </a:rPr>
                        <a:t> </a:t>
                      </a:r>
                      <a:endParaRPr lang="es-CO" sz="1100" b="0"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l" fontAlgn="b"/>
                      <a:endParaRPr lang="es-CO" sz="1100" b="1" u="none" strike="noStrike" dirty="0">
                        <a:effectLst/>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1</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2</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3</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4</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5</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6</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7</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8</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9</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10</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11</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12</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13</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14</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15</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16</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17</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r" fontAlgn="b"/>
                      <a:r>
                        <a:rPr lang="es-CO" sz="1100" b="1" u="none" strike="noStrike" dirty="0">
                          <a:effectLst/>
                        </a:rPr>
                        <a:t>18</a:t>
                      </a:r>
                      <a:endParaRPr lang="es-CO" sz="1100" b="1" i="0" u="none" strike="noStrike" dirty="0">
                        <a:solidFill>
                          <a:srgbClr val="000000"/>
                        </a:solidFill>
                        <a:effectLst/>
                        <a:latin typeface="Calibri" panose="020F0502020204030204" pitchFamily="34" charset="0"/>
                      </a:endParaRPr>
                    </a:p>
                  </a:txBody>
                  <a:tcPr marL="7471" marR="7471" marT="7471" marB="0" anchor="b">
                    <a:solidFill>
                      <a:schemeClr val="tx1">
                        <a:lumMod val="50000"/>
                        <a:lumOff val="50000"/>
                      </a:schemeClr>
                    </a:solidFill>
                  </a:tcPr>
                </a:tc>
                <a:tc>
                  <a:txBody>
                    <a:bodyPr/>
                    <a:lstStyle/>
                    <a:p>
                      <a:pPr algn="l" fontAlgn="b"/>
                      <a:r>
                        <a:rPr lang="es-CO" sz="1100" b="1" u="none" strike="noStrike" dirty="0">
                          <a:effectLst/>
                        </a:rPr>
                        <a:t>Total Influencia (x)</a:t>
                      </a:r>
                      <a:endParaRPr lang="es-CO" sz="1100" b="1"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41">
                <a:tc>
                  <a:txBody>
                    <a:bodyPr/>
                    <a:lstStyle/>
                    <a:p>
                      <a:pPr algn="r" fontAlgn="b"/>
                      <a:r>
                        <a:rPr lang="es-CO" sz="1200" u="none" strike="noStrike" dirty="0">
                          <a:effectLst/>
                        </a:rPr>
                        <a:t>1</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Hay dos embalses Regadera </a:t>
                      </a:r>
                      <a:r>
                        <a:rPr lang="es-CO" sz="1400" u="none" strike="noStrike" dirty="0" smtClean="0">
                          <a:effectLst/>
                        </a:rPr>
                        <a:t>(alta</a:t>
                      </a:r>
                      <a:r>
                        <a:rPr lang="es-CO" sz="1400" u="none" strike="noStrike" dirty="0">
                          <a:effectLst/>
                        </a:rPr>
                        <a:t>) y Cantarrana </a:t>
                      </a:r>
                      <a:r>
                        <a:rPr lang="es-CO" sz="1400" u="none" strike="noStrike" dirty="0" smtClean="0">
                          <a:effectLst/>
                        </a:rPr>
                        <a:t>(</a:t>
                      </a:r>
                      <a:r>
                        <a:rPr lang="es-CO" sz="1400" u="none" strike="noStrike" dirty="0" err="1" smtClean="0">
                          <a:effectLst/>
                        </a:rPr>
                        <a:t>med</a:t>
                      </a:r>
                      <a:r>
                        <a:rPr lang="es-CO" sz="1400" u="none" strike="noStrike" dirty="0" smtClean="0">
                          <a:effectLst/>
                        </a:rPr>
                        <a:t>.)</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10</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244698">
                <a:tc>
                  <a:txBody>
                    <a:bodyPr/>
                    <a:lstStyle/>
                    <a:p>
                      <a:pPr algn="r" fontAlgn="b"/>
                      <a:r>
                        <a:rPr lang="es-CO" sz="1200" u="none" strike="noStrike" dirty="0">
                          <a:effectLst/>
                        </a:rPr>
                        <a:t>2</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Uso frecuente de </a:t>
                      </a:r>
                      <a:r>
                        <a:rPr lang="es-CO" sz="1400" u="none" strike="noStrike" dirty="0" err="1">
                          <a:effectLst/>
                        </a:rPr>
                        <a:t>agroquimicos</a:t>
                      </a:r>
                      <a:r>
                        <a:rPr lang="es-CO" sz="1400" u="none" strike="noStrike" dirty="0">
                          <a:effectLst/>
                        </a:rPr>
                        <a:t> en la parte alta y </a:t>
                      </a:r>
                      <a:r>
                        <a:rPr lang="es-CO" sz="1400" u="none" strike="noStrike" dirty="0" err="1" smtClean="0">
                          <a:effectLst/>
                        </a:rPr>
                        <a:t>med</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9</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r" fontAlgn="b"/>
                      <a:r>
                        <a:rPr lang="es-CO" sz="1200" u="none" strike="noStrike" dirty="0">
                          <a:effectLst/>
                        </a:rPr>
                        <a:t>3</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Caza de vida silvestre en la rivera alta y media del río</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5</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r" fontAlgn="b"/>
                      <a:r>
                        <a:rPr lang="es-CO" sz="1200" u="none" strike="noStrike" dirty="0">
                          <a:effectLst/>
                        </a:rPr>
                        <a:t>4</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Proceso </a:t>
                      </a:r>
                      <a:r>
                        <a:rPr lang="es-CO" sz="1400" u="none" strike="noStrike" dirty="0" smtClean="0">
                          <a:effectLst/>
                        </a:rPr>
                        <a:t>urbanización </a:t>
                      </a:r>
                      <a:r>
                        <a:rPr lang="es-CO" sz="1400" u="none" strike="noStrike" dirty="0">
                          <a:effectLst/>
                        </a:rPr>
                        <a:t>desde la cuenca media sin </a:t>
                      </a:r>
                      <a:r>
                        <a:rPr lang="es-CO" sz="1400" u="none" strike="noStrike" dirty="0" err="1" smtClean="0">
                          <a:effectLst/>
                        </a:rPr>
                        <a:t>contr</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19</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65115">
                <a:tc>
                  <a:txBody>
                    <a:bodyPr/>
                    <a:lstStyle/>
                    <a:p>
                      <a:pPr algn="r" fontAlgn="b"/>
                      <a:r>
                        <a:rPr lang="es-CO" sz="1200" u="none" strike="noStrike">
                          <a:effectLst/>
                        </a:rPr>
                        <a:t>5</a:t>
                      </a:r>
                      <a:endParaRPr lang="es-CO" sz="1200" b="0" i="0" u="none" strike="noStrike">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Se ha desplazado fauna y flora en cuenca media y </a:t>
                      </a:r>
                      <a:r>
                        <a:rPr lang="es-CO" sz="1400" u="none" strike="noStrike" dirty="0" smtClean="0">
                          <a:effectLst/>
                        </a:rPr>
                        <a:t>baja</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2</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r" fontAlgn="b"/>
                      <a:r>
                        <a:rPr lang="es-CO" sz="1200" u="none" strike="noStrike">
                          <a:effectLst/>
                        </a:rPr>
                        <a:t>6</a:t>
                      </a:r>
                      <a:endParaRPr lang="es-CO" sz="1200" b="0" i="0" u="none" strike="noStrike">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Se  ocasionan inundaciones en cuenca media y baja</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r" fontAlgn="b"/>
                      <a:r>
                        <a:rPr lang="es-CO" sz="1200" u="none" strike="noStrike" dirty="0">
                          <a:effectLst/>
                        </a:rPr>
                        <a:t>7</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smtClean="0">
                          <a:effectLst/>
                        </a:rPr>
                        <a:t>Vertimiento </a:t>
                      </a:r>
                      <a:r>
                        <a:rPr lang="es-CO" sz="1400" u="none" strike="noStrike" dirty="0">
                          <a:effectLst/>
                        </a:rPr>
                        <a:t>de </a:t>
                      </a:r>
                      <a:r>
                        <a:rPr lang="es-CO" sz="1400" u="none" strike="noStrike" dirty="0" smtClean="0">
                          <a:effectLst/>
                        </a:rPr>
                        <a:t>lixiviados </a:t>
                      </a:r>
                      <a:r>
                        <a:rPr lang="es-CO" sz="1400" u="none" strike="noStrike" dirty="0">
                          <a:effectLst/>
                        </a:rPr>
                        <a:t>en cuenca media y baja</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6</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r" fontAlgn="b"/>
                      <a:r>
                        <a:rPr lang="es-CO" sz="1200" u="none" strike="noStrike">
                          <a:effectLst/>
                        </a:rPr>
                        <a:t>8</a:t>
                      </a:r>
                      <a:endParaRPr lang="es-CO" sz="1200" b="0" i="0" u="none" strike="noStrike">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smtClean="0">
                          <a:effectLst/>
                        </a:rPr>
                        <a:t>Actividad </a:t>
                      </a:r>
                      <a:r>
                        <a:rPr lang="es-CO" sz="1400" u="none" strike="noStrike" dirty="0">
                          <a:effectLst/>
                        </a:rPr>
                        <a:t>minera y extractiva en </a:t>
                      </a:r>
                      <a:r>
                        <a:rPr lang="es-CO" sz="1400" u="none" strike="noStrike" dirty="0" smtClean="0">
                          <a:effectLst/>
                        </a:rPr>
                        <a:t>cuenca </a:t>
                      </a:r>
                      <a:r>
                        <a:rPr lang="es-CO" sz="1400" u="none" strike="noStrike" dirty="0">
                          <a:effectLst/>
                        </a:rPr>
                        <a:t>media</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3</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10</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r" fontAlgn="b"/>
                      <a:r>
                        <a:rPr lang="es-CO" sz="1200" u="none" strike="noStrike" dirty="0">
                          <a:effectLst/>
                        </a:rPr>
                        <a:t>9</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Represamiento en cuenca media y baja</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2</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5</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r" fontAlgn="b"/>
                      <a:r>
                        <a:rPr lang="es-CO" sz="1200" u="none" strike="noStrike" dirty="0">
                          <a:effectLst/>
                        </a:rPr>
                        <a:t>10</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La extracción minera a cielo abierto afecta a </a:t>
                      </a:r>
                      <a:r>
                        <a:rPr lang="es-CO" sz="1400" u="none" strike="noStrike" dirty="0" smtClean="0">
                          <a:effectLst/>
                        </a:rPr>
                        <a:t>la cuenca</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12</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279101">
                <a:tc>
                  <a:txBody>
                    <a:bodyPr/>
                    <a:lstStyle/>
                    <a:p>
                      <a:pPr algn="r" fontAlgn="b"/>
                      <a:r>
                        <a:rPr lang="es-CO" sz="1200" u="none" strike="noStrike" dirty="0">
                          <a:effectLst/>
                        </a:rPr>
                        <a:t>11</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Calidad </a:t>
                      </a:r>
                      <a:r>
                        <a:rPr lang="es-CO" sz="1400" u="none" strike="noStrike" dirty="0" smtClean="0">
                          <a:effectLst/>
                        </a:rPr>
                        <a:t>agua </a:t>
                      </a:r>
                      <a:r>
                        <a:rPr lang="es-CO" sz="1400" u="none" strike="noStrike" dirty="0">
                          <a:effectLst/>
                        </a:rPr>
                        <a:t>en </a:t>
                      </a:r>
                      <a:r>
                        <a:rPr lang="es-CO" sz="1400" u="none" strike="noStrike" dirty="0" smtClean="0">
                          <a:effectLst/>
                        </a:rPr>
                        <a:t>c. </a:t>
                      </a:r>
                      <a:r>
                        <a:rPr lang="es-CO" sz="1400" u="none" strike="noStrike" dirty="0">
                          <a:effectLst/>
                        </a:rPr>
                        <a:t>media y baja esta muy </a:t>
                      </a:r>
                      <a:r>
                        <a:rPr lang="es-CO" sz="1400" u="none" strike="noStrike" dirty="0" smtClean="0">
                          <a:effectLst/>
                        </a:rPr>
                        <a:t>deteriorada</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4</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361471">
                <a:tc>
                  <a:txBody>
                    <a:bodyPr/>
                    <a:lstStyle/>
                    <a:p>
                      <a:pPr algn="r" fontAlgn="b"/>
                      <a:r>
                        <a:rPr lang="es-CO" sz="1200" u="none" strike="noStrike" dirty="0">
                          <a:effectLst/>
                        </a:rPr>
                        <a:t>12</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err="1">
                          <a:effectLst/>
                        </a:rPr>
                        <a:t>EAAB</a:t>
                      </a:r>
                      <a:r>
                        <a:rPr lang="es-CO" sz="1400" u="none" strike="noStrike" dirty="0">
                          <a:effectLst/>
                        </a:rPr>
                        <a:t> en </a:t>
                      </a:r>
                      <a:r>
                        <a:rPr lang="es-CO" sz="1400" u="none" strike="noStrike" dirty="0" smtClean="0">
                          <a:effectLst/>
                        </a:rPr>
                        <a:t>c. </a:t>
                      </a:r>
                      <a:r>
                        <a:rPr lang="es-CO" sz="1400" u="none" strike="noStrike" dirty="0">
                          <a:effectLst/>
                        </a:rPr>
                        <a:t>baja </a:t>
                      </a:r>
                      <a:r>
                        <a:rPr lang="es-CO" sz="1400" u="none" strike="noStrike" dirty="0" smtClean="0">
                          <a:effectLst/>
                        </a:rPr>
                        <a:t>no </a:t>
                      </a:r>
                      <a:r>
                        <a:rPr lang="es-CO" sz="1400" u="none" strike="noStrike" dirty="0">
                          <a:effectLst/>
                        </a:rPr>
                        <a:t>mecanismos para </a:t>
                      </a:r>
                      <a:r>
                        <a:rPr lang="es-CO" sz="1400" u="none" strike="noStrike" dirty="0" smtClean="0">
                          <a:effectLst/>
                        </a:rPr>
                        <a:t>cont. </a:t>
                      </a:r>
                      <a:r>
                        <a:rPr lang="es-CO" sz="1400" u="none" strike="noStrike" dirty="0" err="1" smtClean="0">
                          <a:effectLst/>
                        </a:rPr>
                        <a:t>Inundacio</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14</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r" fontAlgn="b"/>
                      <a:r>
                        <a:rPr lang="es-CO" sz="1200" u="none" strike="noStrike" dirty="0">
                          <a:effectLst/>
                        </a:rPr>
                        <a:t>13</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No </a:t>
                      </a:r>
                      <a:r>
                        <a:rPr lang="es-CO" sz="1400" u="none" strike="noStrike" dirty="0" smtClean="0">
                          <a:effectLst/>
                        </a:rPr>
                        <a:t>están </a:t>
                      </a:r>
                      <a:r>
                        <a:rPr lang="es-CO" sz="1400" u="none" strike="noStrike" dirty="0">
                          <a:effectLst/>
                        </a:rPr>
                        <a:t>separadas </a:t>
                      </a:r>
                      <a:r>
                        <a:rPr lang="es-CO" sz="1400" u="none" strike="noStrike" dirty="0" smtClean="0">
                          <a:effectLst/>
                        </a:rPr>
                        <a:t>aguas </a:t>
                      </a:r>
                      <a:r>
                        <a:rPr lang="es-CO" sz="1400" u="none" strike="noStrike" dirty="0">
                          <a:effectLst/>
                        </a:rPr>
                        <a:t>lluvias de las aguas negras</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11</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537414">
                <a:tc>
                  <a:txBody>
                    <a:bodyPr/>
                    <a:lstStyle/>
                    <a:p>
                      <a:pPr algn="r" fontAlgn="b"/>
                      <a:r>
                        <a:rPr lang="es-CO" sz="1200" u="none" strike="noStrike" dirty="0">
                          <a:effectLst/>
                        </a:rPr>
                        <a:t>14</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smtClean="0">
                          <a:effectLst/>
                        </a:rPr>
                        <a:t>las </a:t>
                      </a:r>
                      <a:r>
                        <a:rPr lang="es-CO" sz="1400" u="none" strike="noStrike" dirty="0">
                          <a:effectLst/>
                        </a:rPr>
                        <a:t>curtiembres, mataderos e industrias químicas siguen </a:t>
                      </a:r>
                      <a:r>
                        <a:rPr lang="es-CO" sz="1400" u="none" strike="noStrike" dirty="0" smtClean="0">
                          <a:effectLst/>
                        </a:rPr>
                        <a:t>haciéndose </a:t>
                      </a:r>
                      <a:r>
                        <a:rPr lang="es-CO" sz="1400" u="none" strike="noStrike" dirty="0">
                          <a:effectLst/>
                        </a:rPr>
                        <a:t>vertimientos a la cuenca</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12</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r" fontAlgn="b"/>
                      <a:r>
                        <a:rPr lang="es-CO" sz="1200" u="none" strike="noStrike" dirty="0">
                          <a:effectLst/>
                        </a:rPr>
                        <a:t>15</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Poco espacio para la conservación </a:t>
                      </a:r>
                      <a:r>
                        <a:rPr lang="es-CO" sz="1400" u="none" strike="noStrike" dirty="0" smtClean="0">
                          <a:effectLst/>
                        </a:rPr>
                        <a:t>riveras </a:t>
                      </a:r>
                      <a:r>
                        <a:rPr lang="es-CO" sz="1400" u="none" strike="noStrike" dirty="0">
                          <a:effectLst/>
                        </a:rPr>
                        <a:t>y la cuenca</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11</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361471">
                <a:tc>
                  <a:txBody>
                    <a:bodyPr/>
                    <a:lstStyle/>
                    <a:p>
                      <a:pPr algn="r" fontAlgn="b"/>
                      <a:r>
                        <a:rPr lang="es-CO" sz="1200" u="none" strike="noStrike" dirty="0">
                          <a:effectLst/>
                        </a:rPr>
                        <a:t>16</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Los afluentes </a:t>
                      </a:r>
                      <a:r>
                        <a:rPr lang="es-CO" sz="1400" u="none" strike="noStrike" dirty="0" err="1">
                          <a:effectLst/>
                        </a:rPr>
                        <a:t>estan</a:t>
                      </a:r>
                      <a:r>
                        <a:rPr lang="es-CO" sz="1400" u="none" strike="noStrike" dirty="0">
                          <a:effectLst/>
                        </a:rPr>
                        <a:t> sin canalizar y </a:t>
                      </a:r>
                      <a:r>
                        <a:rPr lang="es-CO" sz="1400" u="none" strike="noStrike" dirty="0" smtClean="0">
                          <a:effectLst/>
                        </a:rPr>
                        <a:t>se </a:t>
                      </a:r>
                      <a:r>
                        <a:rPr lang="es-CO" sz="1400" u="none" strike="noStrike" dirty="0">
                          <a:effectLst/>
                        </a:rPr>
                        <a:t>disponen </a:t>
                      </a:r>
                      <a:r>
                        <a:rPr lang="es-CO" sz="1400" u="none" strike="noStrike" dirty="0" smtClean="0">
                          <a:effectLst/>
                        </a:rPr>
                        <a:t>basura</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19</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r" fontAlgn="b"/>
                      <a:r>
                        <a:rPr lang="es-CO" sz="1200" u="none" strike="noStrike" dirty="0">
                          <a:effectLst/>
                        </a:rPr>
                        <a:t>17</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smtClean="0">
                          <a:effectLst/>
                        </a:rPr>
                        <a:t>Falta observatorio </a:t>
                      </a:r>
                      <a:r>
                        <a:rPr lang="es-CO" sz="1400" u="none" strike="noStrike" dirty="0">
                          <a:effectLst/>
                        </a:rPr>
                        <a:t>permanente</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21</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276256">
                <a:tc>
                  <a:txBody>
                    <a:bodyPr/>
                    <a:lstStyle/>
                    <a:p>
                      <a:pPr algn="r" fontAlgn="b"/>
                      <a:r>
                        <a:rPr lang="es-CO" sz="1200" u="none" strike="noStrike" dirty="0">
                          <a:effectLst/>
                        </a:rPr>
                        <a:t>18</a:t>
                      </a:r>
                      <a:endParaRPr lang="es-CO" sz="1200" b="0" i="0" u="none" strike="noStrike" dirty="0">
                        <a:solidFill>
                          <a:srgbClr val="000000"/>
                        </a:solidFill>
                        <a:effectLst/>
                        <a:latin typeface="Calibri" panose="020F0502020204030204" pitchFamily="34" charset="0"/>
                      </a:endParaRPr>
                    </a:p>
                  </a:txBody>
                  <a:tcPr marL="7471" marR="7471" marT="7471" marB="0" anchor="b"/>
                </a:tc>
                <a:tc>
                  <a:txBody>
                    <a:bodyPr/>
                    <a:lstStyle/>
                    <a:p>
                      <a:pPr algn="l" fontAlgn="b"/>
                      <a:r>
                        <a:rPr lang="es-CO" sz="1400" u="none" strike="noStrike" dirty="0">
                          <a:effectLst/>
                        </a:rPr>
                        <a:t>Ampliación de cultivos en zonas medias</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2</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3</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0</a:t>
                      </a:r>
                      <a:endParaRPr lang="es-CO" sz="1400" b="0" i="0" u="none" strike="noStrike" dirty="0">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a:effectLst/>
                        </a:rPr>
                        <a:t>0</a:t>
                      </a:r>
                      <a:endParaRPr lang="es-CO" sz="1400" b="0" i="0" u="none" strike="noStrike">
                        <a:solidFill>
                          <a:srgbClr val="000000"/>
                        </a:solidFill>
                        <a:effectLst/>
                        <a:latin typeface="Calibri" panose="020F0502020204030204" pitchFamily="34" charset="0"/>
                      </a:endParaRPr>
                    </a:p>
                  </a:txBody>
                  <a:tcPr marL="7471" marR="7471" marT="7471" marB="0" anchor="b"/>
                </a:tc>
                <a:tc>
                  <a:txBody>
                    <a:bodyPr/>
                    <a:lstStyle/>
                    <a:p>
                      <a:pPr algn="r" fontAlgn="b"/>
                      <a:r>
                        <a:rPr lang="es-CO" sz="1400" u="none" strike="noStrike" dirty="0">
                          <a:effectLst/>
                        </a:rPr>
                        <a:t>20</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r h="191681">
                <a:tc>
                  <a:txBody>
                    <a:bodyPr/>
                    <a:lstStyle/>
                    <a:p>
                      <a:pPr algn="l" fontAlgn="b"/>
                      <a:r>
                        <a:rPr lang="es-CO" sz="1100" u="none" strike="noStrike">
                          <a:effectLst/>
                        </a:rPr>
                        <a:t> </a:t>
                      </a:r>
                      <a:endParaRPr lang="es-CO" sz="11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l" fontAlgn="b"/>
                      <a:r>
                        <a:rPr lang="es-CO" sz="1400" u="none" strike="noStrike" dirty="0">
                          <a:effectLst/>
                        </a:rPr>
                        <a:t>Total dependencia</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1</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4</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5</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8</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25</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18</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dirty="0">
                          <a:effectLst/>
                        </a:rPr>
                        <a:t>14</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dirty="0">
                          <a:effectLst/>
                        </a:rPr>
                        <a:t>3</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16</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2</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33</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dirty="0">
                          <a:effectLst/>
                        </a:rPr>
                        <a:t>2</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3</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6</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a:effectLst/>
                        </a:rPr>
                        <a:t>13</a:t>
                      </a:r>
                      <a:endParaRPr lang="es-CO" sz="1400" b="0" i="0" u="none" strike="noStrike">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dirty="0">
                          <a:effectLst/>
                        </a:rPr>
                        <a:t>3</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dirty="0">
                          <a:effectLst/>
                        </a:rPr>
                        <a:t>7</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r" fontAlgn="b"/>
                      <a:r>
                        <a:rPr lang="es-CO" sz="1400" u="none" strike="noStrike" dirty="0">
                          <a:effectLst/>
                        </a:rPr>
                        <a:t>8</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92D050"/>
                    </a:solidFill>
                  </a:tcPr>
                </a:tc>
                <a:tc>
                  <a:txBody>
                    <a:bodyPr/>
                    <a:lstStyle/>
                    <a:p>
                      <a:pPr algn="l" fontAlgn="b"/>
                      <a:r>
                        <a:rPr lang="es-CO" sz="1400" u="none" strike="noStrike" dirty="0">
                          <a:effectLst/>
                        </a:rPr>
                        <a:t> </a:t>
                      </a:r>
                      <a:endParaRPr lang="es-CO" sz="1400" b="0" i="0" u="none" strike="noStrike" dirty="0">
                        <a:solidFill>
                          <a:srgbClr val="000000"/>
                        </a:solidFill>
                        <a:effectLst/>
                        <a:latin typeface="Calibri" panose="020F0502020204030204" pitchFamily="34" charset="0"/>
                      </a:endParaRPr>
                    </a:p>
                  </a:txBody>
                  <a:tcPr marL="7471" marR="7471" marT="7471" marB="0" anchor="b">
                    <a:solidFill>
                      <a:srgbClr val="FFC000"/>
                    </a:solidFill>
                  </a:tcPr>
                </a:tc>
              </a:tr>
            </a:tbl>
          </a:graphicData>
        </a:graphic>
      </p:graphicFrame>
    </p:spTree>
    <p:extLst>
      <p:ext uri="{BB962C8B-B14F-4D97-AF65-F5344CB8AC3E}">
        <p14:creationId xmlns:p14="http://schemas.microsoft.com/office/powerpoint/2010/main" val="2450372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Plano cartesiano</a:t>
            </a:r>
            <a:endParaRPr lang="es-CO" dirty="0"/>
          </a:p>
        </p:txBody>
      </p:sp>
      <p:pic>
        <p:nvPicPr>
          <p:cNvPr id="4" name="Marcador de contenido 3"/>
          <p:cNvPicPr>
            <a:picLocks noGrp="1" noChangeAspect="1"/>
          </p:cNvPicPr>
          <p:nvPr>
            <p:ph idx="1"/>
          </p:nvPr>
        </p:nvPicPr>
        <p:blipFill>
          <a:blip r:embed="rId2"/>
          <a:stretch>
            <a:fillRect/>
          </a:stretch>
        </p:blipFill>
        <p:spPr>
          <a:xfrm>
            <a:off x="2612571" y="1690688"/>
            <a:ext cx="6400800" cy="5023024"/>
          </a:xfrm>
          <a:prstGeom prst="rect">
            <a:avLst/>
          </a:prstGeom>
        </p:spPr>
      </p:pic>
    </p:spTree>
    <p:extLst>
      <p:ext uri="{BB962C8B-B14F-4D97-AF65-F5344CB8AC3E}">
        <p14:creationId xmlns:p14="http://schemas.microsoft.com/office/powerpoint/2010/main" val="2344541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Ejes de la M de V</a:t>
            </a:r>
            <a:endParaRPr lang="es-CO" dirty="0"/>
          </a:p>
        </p:txBody>
      </p:sp>
      <mc:AlternateContent xmlns:mc="http://schemas.openxmlformats.org/markup-compatibility/2006" xmlns:a14="http://schemas.microsoft.com/office/drawing/2010/main">
        <mc:Choice Requires="a14">
          <p:sp>
            <p:nvSpPr>
              <p:cNvPr id="4" name="Marcador de texto 3"/>
              <p:cNvSpPr>
                <a:spLocks noGrp="1"/>
              </p:cNvSpPr>
              <p:nvPr>
                <p:ph type="body" sz="half" idx="2"/>
              </p:nvPr>
            </p:nvSpPr>
            <p:spPr>
              <a:xfrm>
                <a:off x="839788" y="2057400"/>
                <a:ext cx="5256212" cy="3811588"/>
              </a:xfrm>
            </p:spPr>
            <p:txBody>
              <a:bodyPr/>
              <a:lstStyle/>
              <a:p>
                <a:pPr/>
                <a14:m>
                  <m:oMathPara xmlns:m="http://schemas.openxmlformats.org/officeDocument/2006/math">
                    <m:oMathParaPr>
                      <m:jc m:val="centerGroup"/>
                    </m:oMathParaPr>
                    <m:oMath xmlns:m="http://schemas.openxmlformats.org/officeDocument/2006/math">
                      <m:r>
                        <a:rPr lang="es-CO" b="0" i="1" smtClean="0">
                          <a:latin typeface="Cambria Math" panose="02040503050406030204" pitchFamily="18" charset="0"/>
                        </a:rPr>
                        <m:t>𝐸𝑗𝑒</m:t>
                      </m:r>
                      <m:r>
                        <a:rPr lang="es-CO" b="0" i="1" smtClean="0">
                          <a:latin typeface="Cambria Math" panose="02040503050406030204" pitchFamily="18" charset="0"/>
                        </a:rPr>
                        <m:t> </m:t>
                      </m:r>
                      <m:r>
                        <a:rPr lang="es-CO" b="0" i="1" smtClean="0">
                          <a:latin typeface="Cambria Math" panose="02040503050406030204" pitchFamily="18" charset="0"/>
                        </a:rPr>
                        <m:t>𝑥</m:t>
                      </m:r>
                      <m:r>
                        <a:rPr lang="es-CO" b="0" i="1" smtClean="0">
                          <a:latin typeface="Cambria Math" panose="02040503050406030204" pitchFamily="18" charset="0"/>
                        </a:rPr>
                        <m:t>=</m:t>
                      </m:r>
                      <m:f>
                        <m:fPr>
                          <m:ctrlPr>
                            <a:rPr lang="es-CO" b="0" i="1" smtClean="0">
                              <a:latin typeface="Cambria Math" panose="02040503050406030204" pitchFamily="18" charset="0"/>
                            </a:rPr>
                          </m:ctrlPr>
                        </m:fPr>
                        <m:num>
                          <m:r>
                            <a:rPr lang="es-CO" b="0" i="1" smtClean="0">
                              <a:latin typeface="Cambria Math" panose="02040503050406030204" pitchFamily="18" charset="0"/>
                            </a:rPr>
                            <m:t>𝑉𝑎𝑙𝑜𝑟</m:t>
                          </m:r>
                          <m:r>
                            <a:rPr lang="es-CO" b="0" i="1" smtClean="0">
                              <a:latin typeface="Cambria Math" panose="02040503050406030204" pitchFamily="18" charset="0"/>
                            </a:rPr>
                            <m:t> </m:t>
                          </m:r>
                          <m:r>
                            <a:rPr lang="es-CO" b="0" i="1" smtClean="0">
                              <a:latin typeface="Cambria Math" panose="02040503050406030204" pitchFamily="18" charset="0"/>
                            </a:rPr>
                            <m:t>𝑀𝑎𝑥𝑖𝑚𝑜</m:t>
                          </m:r>
                          <m:r>
                            <a:rPr lang="es-CO" b="0" i="1" smtClean="0">
                              <a:latin typeface="Cambria Math" panose="02040503050406030204" pitchFamily="18" charset="0"/>
                            </a:rPr>
                            <m:t> −</m:t>
                          </m:r>
                          <m:r>
                            <a:rPr lang="es-CO" b="0" i="1" smtClean="0">
                              <a:latin typeface="Cambria Math" panose="02040503050406030204" pitchFamily="18" charset="0"/>
                            </a:rPr>
                            <m:t>𝑉𝑎𝑙𝑜𝑟</m:t>
                          </m:r>
                          <m:r>
                            <a:rPr lang="es-CO" b="0" i="1" smtClean="0">
                              <a:latin typeface="Cambria Math" panose="02040503050406030204" pitchFamily="18" charset="0"/>
                            </a:rPr>
                            <m:t> </m:t>
                          </m:r>
                          <m:r>
                            <a:rPr lang="es-CO" b="0" i="1" smtClean="0">
                              <a:latin typeface="Cambria Math" panose="02040503050406030204" pitchFamily="18" charset="0"/>
                            </a:rPr>
                            <m:t>𝑀</m:t>
                          </m:r>
                          <m:r>
                            <a:rPr lang="es-CO" b="0" i="1" smtClean="0">
                              <a:latin typeface="Cambria Math" panose="02040503050406030204" pitchFamily="18" charset="0"/>
                            </a:rPr>
                            <m:t>í</m:t>
                          </m:r>
                          <m:r>
                            <a:rPr lang="es-CO" b="0" i="1" smtClean="0">
                              <a:latin typeface="Cambria Math" panose="02040503050406030204" pitchFamily="18" charset="0"/>
                            </a:rPr>
                            <m:t>𝑛𝑖𝑚𝑜</m:t>
                          </m:r>
                        </m:num>
                        <m:den>
                          <m:r>
                            <a:rPr lang="es-CO" b="0" i="1" smtClean="0">
                              <a:latin typeface="Cambria Math" panose="02040503050406030204" pitchFamily="18" charset="0"/>
                            </a:rPr>
                            <m:t>2</m:t>
                          </m:r>
                        </m:den>
                      </m:f>
                      <m:r>
                        <a:rPr lang="es-CO" b="0" i="1" smtClean="0">
                          <a:latin typeface="Cambria Math" panose="02040503050406030204" pitchFamily="18" charset="0"/>
                        </a:rPr>
                        <m:t>+</m:t>
                      </m:r>
                      <m:r>
                        <a:rPr lang="es-CO" b="0" i="1" smtClean="0">
                          <a:latin typeface="Cambria Math" panose="02040503050406030204" pitchFamily="18" charset="0"/>
                        </a:rPr>
                        <m:t>𝑉𝑎𝑙𝑜𝑟</m:t>
                      </m:r>
                      <m:r>
                        <a:rPr lang="es-CO" b="0" i="1" smtClean="0">
                          <a:latin typeface="Cambria Math" panose="02040503050406030204" pitchFamily="18" charset="0"/>
                        </a:rPr>
                        <m:t> </m:t>
                      </m:r>
                      <m:r>
                        <a:rPr lang="es-CO" b="0" i="1" smtClean="0">
                          <a:latin typeface="Cambria Math" panose="02040503050406030204" pitchFamily="18" charset="0"/>
                        </a:rPr>
                        <m:t>𝑀</m:t>
                      </m:r>
                      <m:r>
                        <a:rPr lang="es-CO" b="0" i="1" smtClean="0">
                          <a:latin typeface="Cambria Math" panose="02040503050406030204" pitchFamily="18" charset="0"/>
                        </a:rPr>
                        <m:t>í</m:t>
                      </m:r>
                      <m:r>
                        <a:rPr lang="es-CO" b="0" i="1" smtClean="0">
                          <a:latin typeface="Cambria Math" panose="02040503050406030204" pitchFamily="18" charset="0"/>
                        </a:rPr>
                        <m:t>𝑛𝑖𝑚𝑜</m:t>
                      </m:r>
                    </m:oMath>
                  </m:oMathPara>
                </a14:m>
                <a:endParaRPr lang="es-CO" dirty="0" smtClean="0"/>
              </a:p>
              <a:p>
                <a:endParaRPr lang="es-CO" dirty="0"/>
              </a:p>
              <a:p>
                <a14:m>
                  <m:oMath xmlns:m="http://schemas.openxmlformats.org/officeDocument/2006/math">
                    <m:r>
                      <a:rPr lang="es-CO" sz="2400" b="0" i="1" smtClean="0">
                        <a:latin typeface="Cambria Math" panose="02040503050406030204" pitchFamily="18" charset="0"/>
                      </a:rPr>
                      <m:t>𝐸𝑗𝑒</m:t>
                    </m:r>
                    <m:r>
                      <a:rPr lang="es-CO" sz="2400" b="0" i="1" smtClean="0">
                        <a:latin typeface="Cambria Math" panose="02040503050406030204" pitchFamily="18" charset="0"/>
                      </a:rPr>
                      <m:t> </m:t>
                    </m:r>
                    <m:r>
                      <a:rPr lang="es-CO" sz="2400" b="0" i="1" smtClean="0">
                        <a:latin typeface="Cambria Math" panose="02040503050406030204" pitchFamily="18" charset="0"/>
                      </a:rPr>
                      <m:t>𝑥</m:t>
                    </m:r>
                    <m:r>
                      <a:rPr lang="es-CO" sz="2400" b="0" i="1" smtClean="0">
                        <a:latin typeface="Cambria Math" panose="02040503050406030204" pitchFamily="18" charset="0"/>
                      </a:rPr>
                      <m:t>=</m:t>
                    </m:r>
                    <m:f>
                      <m:fPr>
                        <m:ctrlPr>
                          <a:rPr lang="es-CO" sz="2400" b="0" i="1" smtClean="0">
                            <a:latin typeface="Cambria Math" panose="02040503050406030204" pitchFamily="18" charset="0"/>
                          </a:rPr>
                        </m:ctrlPr>
                      </m:fPr>
                      <m:num>
                        <m:r>
                          <a:rPr lang="es-CO" sz="2400" b="0" i="1" smtClean="0">
                            <a:latin typeface="Cambria Math" panose="02040503050406030204" pitchFamily="18" charset="0"/>
                          </a:rPr>
                          <m:t>21−1</m:t>
                        </m:r>
                      </m:num>
                      <m:den>
                        <m:r>
                          <a:rPr lang="es-CO" sz="2400" b="0" i="1" smtClean="0">
                            <a:latin typeface="Cambria Math" panose="02040503050406030204" pitchFamily="18" charset="0"/>
                          </a:rPr>
                          <m:t>2</m:t>
                        </m:r>
                      </m:den>
                    </m:f>
                    <m:r>
                      <a:rPr lang="es-CO" sz="2400" b="0" i="1" smtClean="0">
                        <a:latin typeface="Cambria Math" panose="02040503050406030204" pitchFamily="18" charset="0"/>
                      </a:rPr>
                      <m:t>+1</m:t>
                    </m:r>
                  </m:oMath>
                </a14:m>
                <a:r>
                  <a:rPr lang="es-CO" sz="2400" dirty="0" smtClean="0"/>
                  <a:t>=11</a:t>
                </a:r>
              </a:p>
              <a:p>
                <a:endParaRPr lang="es-CO" dirty="0" smtClean="0"/>
              </a:p>
              <a:p>
                <a:pPr/>
                <a14:m>
                  <m:oMathPara xmlns:m="http://schemas.openxmlformats.org/officeDocument/2006/math">
                    <m:oMathParaPr>
                      <m:jc m:val="centerGroup"/>
                    </m:oMathParaPr>
                    <m:oMath xmlns:m="http://schemas.openxmlformats.org/officeDocument/2006/math">
                      <m:r>
                        <a:rPr lang="es-CO" i="1">
                          <a:latin typeface="Cambria Math" panose="02040503050406030204" pitchFamily="18" charset="0"/>
                        </a:rPr>
                        <m:t>𝐸𝑗𝑒</m:t>
                      </m:r>
                      <m:r>
                        <a:rPr lang="es-CO" i="1">
                          <a:latin typeface="Cambria Math" panose="02040503050406030204" pitchFamily="18" charset="0"/>
                        </a:rPr>
                        <m:t> </m:t>
                      </m:r>
                      <m:r>
                        <a:rPr lang="es-CO" b="0" i="1" smtClean="0">
                          <a:latin typeface="Cambria Math" panose="02040503050406030204" pitchFamily="18" charset="0"/>
                        </a:rPr>
                        <m:t>𝑦</m:t>
                      </m:r>
                      <m:r>
                        <a:rPr lang="es-CO" i="1">
                          <a:latin typeface="Cambria Math" panose="02040503050406030204" pitchFamily="18" charset="0"/>
                        </a:rPr>
                        <m:t>=</m:t>
                      </m:r>
                      <m:f>
                        <m:fPr>
                          <m:ctrlPr>
                            <a:rPr lang="es-CO" i="1">
                              <a:latin typeface="Cambria Math" panose="02040503050406030204" pitchFamily="18" charset="0"/>
                            </a:rPr>
                          </m:ctrlPr>
                        </m:fPr>
                        <m:num>
                          <m:r>
                            <a:rPr lang="es-CO" i="1">
                              <a:latin typeface="Cambria Math" panose="02040503050406030204" pitchFamily="18" charset="0"/>
                            </a:rPr>
                            <m:t>𝑉𝑎𝑙𝑜𝑟</m:t>
                          </m:r>
                          <m:r>
                            <a:rPr lang="es-CO" i="1">
                              <a:latin typeface="Cambria Math" panose="02040503050406030204" pitchFamily="18" charset="0"/>
                            </a:rPr>
                            <m:t> </m:t>
                          </m:r>
                          <m:r>
                            <a:rPr lang="es-CO" i="1">
                              <a:latin typeface="Cambria Math" panose="02040503050406030204" pitchFamily="18" charset="0"/>
                            </a:rPr>
                            <m:t>𝑀𝑎𝑥𝑖𝑚𝑜</m:t>
                          </m:r>
                          <m:r>
                            <a:rPr lang="es-CO" i="1">
                              <a:latin typeface="Cambria Math" panose="02040503050406030204" pitchFamily="18" charset="0"/>
                            </a:rPr>
                            <m:t> −</m:t>
                          </m:r>
                          <m:r>
                            <a:rPr lang="es-CO" i="1">
                              <a:latin typeface="Cambria Math" panose="02040503050406030204" pitchFamily="18" charset="0"/>
                            </a:rPr>
                            <m:t>𝑉𝑎𝑙𝑜𝑟</m:t>
                          </m:r>
                          <m:r>
                            <a:rPr lang="es-CO" i="1">
                              <a:latin typeface="Cambria Math" panose="02040503050406030204" pitchFamily="18" charset="0"/>
                            </a:rPr>
                            <m:t> </m:t>
                          </m:r>
                          <m:r>
                            <a:rPr lang="es-CO" i="1">
                              <a:latin typeface="Cambria Math" panose="02040503050406030204" pitchFamily="18" charset="0"/>
                            </a:rPr>
                            <m:t>𝑀</m:t>
                          </m:r>
                          <m:r>
                            <a:rPr lang="es-CO" i="1">
                              <a:latin typeface="Cambria Math" panose="02040503050406030204" pitchFamily="18" charset="0"/>
                            </a:rPr>
                            <m:t>í</m:t>
                          </m:r>
                          <m:r>
                            <a:rPr lang="es-CO" i="1">
                              <a:latin typeface="Cambria Math" panose="02040503050406030204" pitchFamily="18" charset="0"/>
                            </a:rPr>
                            <m:t>𝑛𝑖𝑚𝑜</m:t>
                          </m:r>
                        </m:num>
                        <m:den>
                          <m:r>
                            <a:rPr lang="es-CO" i="1">
                              <a:latin typeface="Cambria Math" panose="02040503050406030204" pitchFamily="18" charset="0"/>
                            </a:rPr>
                            <m:t>2</m:t>
                          </m:r>
                        </m:den>
                      </m:f>
                      <m:r>
                        <a:rPr lang="es-CO" i="1">
                          <a:latin typeface="Cambria Math" panose="02040503050406030204" pitchFamily="18" charset="0"/>
                        </a:rPr>
                        <m:t>+</m:t>
                      </m:r>
                      <m:r>
                        <a:rPr lang="es-CO" i="1">
                          <a:latin typeface="Cambria Math" panose="02040503050406030204" pitchFamily="18" charset="0"/>
                        </a:rPr>
                        <m:t>𝑉𝑎𝑙𝑜𝑟</m:t>
                      </m:r>
                      <m:r>
                        <a:rPr lang="es-CO" i="1">
                          <a:latin typeface="Cambria Math" panose="02040503050406030204" pitchFamily="18" charset="0"/>
                        </a:rPr>
                        <m:t> </m:t>
                      </m:r>
                      <m:r>
                        <a:rPr lang="es-CO" i="1">
                          <a:latin typeface="Cambria Math" panose="02040503050406030204" pitchFamily="18" charset="0"/>
                        </a:rPr>
                        <m:t>𝑀</m:t>
                      </m:r>
                      <m:r>
                        <a:rPr lang="es-CO" i="1">
                          <a:latin typeface="Cambria Math" panose="02040503050406030204" pitchFamily="18" charset="0"/>
                        </a:rPr>
                        <m:t>í</m:t>
                      </m:r>
                      <m:r>
                        <a:rPr lang="es-CO" i="1">
                          <a:latin typeface="Cambria Math" panose="02040503050406030204" pitchFamily="18" charset="0"/>
                        </a:rPr>
                        <m:t>𝑛𝑖𝑚𝑜</m:t>
                      </m:r>
                    </m:oMath>
                  </m:oMathPara>
                </a14:m>
                <a:endParaRPr lang="es-CO" dirty="0"/>
              </a:p>
              <a:p>
                <a:endParaRPr lang="es-CO" dirty="0"/>
              </a:p>
              <a:p>
                <a14:m>
                  <m:oMath xmlns:m="http://schemas.openxmlformats.org/officeDocument/2006/math">
                    <m:r>
                      <a:rPr lang="es-CO" sz="2400" i="1">
                        <a:latin typeface="Cambria Math" panose="02040503050406030204" pitchFamily="18" charset="0"/>
                      </a:rPr>
                      <m:t>𝐸𝑗𝑒</m:t>
                    </m:r>
                    <m:r>
                      <a:rPr lang="es-CO" sz="2400" i="1">
                        <a:latin typeface="Cambria Math" panose="02040503050406030204" pitchFamily="18" charset="0"/>
                      </a:rPr>
                      <m:t> </m:t>
                    </m:r>
                    <m:r>
                      <a:rPr lang="es-CO" sz="2400" b="0" i="1" smtClean="0">
                        <a:latin typeface="Cambria Math" panose="02040503050406030204" pitchFamily="18" charset="0"/>
                      </a:rPr>
                      <m:t>𝑦</m:t>
                    </m:r>
                    <m:r>
                      <a:rPr lang="es-CO" sz="2400" i="1">
                        <a:latin typeface="Cambria Math" panose="02040503050406030204" pitchFamily="18" charset="0"/>
                      </a:rPr>
                      <m:t>=</m:t>
                    </m:r>
                    <m:f>
                      <m:fPr>
                        <m:ctrlPr>
                          <a:rPr lang="es-CO" sz="2400" i="1">
                            <a:latin typeface="Cambria Math" panose="02040503050406030204" pitchFamily="18" charset="0"/>
                          </a:rPr>
                        </m:ctrlPr>
                      </m:fPr>
                      <m:num>
                        <m:r>
                          <a:rPr lang="es-CO" sz="2400" b="0" i="1" smtClean="0">
                            <a:latin typeface="Cambria Math" panose="02040503050406030204" pitchFamily="18" charset="0"/>
                          </a:rPr>
                          <m:t>33−</m:t>
                        </m:r>
                        <m:r>
                          <a:rPr lang="es-CO" sz="2400" i="1">
                            <a:latin typeface="Cambria Math" panose="02040503050406030204" pitchFamily="18" charset="0"/>
                          </a:rPr>
                          <m:t>1</m:t>
                        </m:r>
                      </m:num>
                      <m:den>
                        <m:r>
                          <a:rPr lang="es-CO" sz="2400" i="1">
                            <a:latin typeface="Cambria Math" panose="02040503050406030204" pitchFamily="18" charset="0"/>
                          </a:rPr>
                          <m:t>2</m:t>
                        </m:r>
                      </m:den>
                    </m:f>
                    <m:r>
                      <a:rPr lang="es-CO" sz="2400" i="1">
                        <a:latin typeface="Cambria Math" panose="02040503050406030204" pitchFamily="18" charset="0"/>
                      </a:rPr>
                      <m:t>+1</m:t>
                    </m:r>
                  </m:oMath>
                </a14:m>
                <a:r>
                  <a:rPr lang="es-CO" sz="2400" dirty="0"/>
                  <a:t>=1</a:t>
                </a:r>
                <a:r>
                  <a:rPr lang="es-CO" sz="2400" dirty="0" smtClean="0"/>
                  <a:t>7</a:t>
                </a:r>
                <a:endParaRPr lang="es-CO" sz="2400" dirty="0"/>
              </a:p>
              <a:p>
                <a:endParaRPr lang="es-CO" dirty="0"/>
              </a:p>
            </p:txBody>
          </p:sp>
        </mc:Choice>
        <mc:Fallback xmlns="">
          <p:sp>
            <p:nvSpPr>
              <p:cNvPr id="4" name="Marcador de texto 3"/>
              <p:cNvSpPr>
                <a:spLocks noGrp="1" noRot="1" noChangeAspect="1" noMove="1" noResize="1" noEditPoints="1" noAdjustHandles="1" noChangeArrowheads="1" noChangeShapeType="1" noTextEdit="1"/>
              </p:cNvSpPr>
              <p:nvPr>
                <p:ph type="body" sz="half" idx="2"/>
              </p:nvPr>
            </p:nvSpPr>
            <p:spPr>
              <a:xfrm>
                <a:off x="839788" y="2057400"/>
                <a:ext cx="5256212" cy="3811588"/>
              </a:xfrm>
              <a:blipFill rotWithShape="0">
                <a:blip r:embed="rId2"/>
                <a:stretch>
                  <a:fillRect/>
                </a:stretch>
              </a:blipFill>
            </p:spPr>
            <p:txBody>
              <a:bodyPr/>
              <a:lstStyle/>
              <a:p>
                <a:r>
                  <a:rPr lang="es-CO">
                    <a:noFill/>
                  </a:rPr>
                  <a:t> </a:t>
                </a:r>
              </a:p>
            </p:txBody>
          </p:sp>
        </mc:Fallback>
      </mc:AlternateContent>
      <p:graphicFrame>
        <p:nvGraphicFramePr>
          <p:cNvPr id="6" name="Marcador de posición de imagen 5"/>
          <p:cNvGraphicFramePr>
            <a:graphicFrameLocks noGrp="1"/>
          </p:cNvGraphicFramePr>
          <p:nvPr>
            <p:ph type="pic" idx="1"/>
            <p:extLst>
              <p:ext uri="{D42A27DB-BD31-4B8C-83A1-F6EECF244321}">
                <p14:modId xmlns:p14="http://schemas.microsoft.com/office/powerpoint/2010/main" val="1462399077"/>
              </p:ext>
            </p:extLst>
          </p:nvPr>
        </p:nvGraphicFramePr>
        <p:xfrm>
          <a:off x="7227887" y="1045025"/>
          <a:ext cx="3454627" cy="5254166"/>
        </p:xfrm>
        <a:graphic>
          <a:graphicData uri="http://schemas.openxmlformats.org/drawingml/2006/table">
            <a:tbl>
              <a:tblPr>
                <a:tableStyleId>{5C22544A-7EE6-4342-B048-85BDC9FD1C3A}</a:tableStyleId>
              </a:tblPr>
              <a:tblGrid>
                <a:gridCol w="678307"/>
                <a:gridCol w="1388160"/>
                <a:gridCol w="1388160"/>
              </a:tblGrid>
              <a:tr h="259465">
                <a:tc>
                  <a:txBody>
                    <a:bodyPr/>
                    <a:lstStyle/>
                    <a:p>
                      <a:pPr algn="l" fontAlgn="b"/>
                      <a:r>
                        <a:rPr lang="es-CO" sz="1600" u="none" strike="noStrike">
                          <a:effectLst/>
                        </a:rPr>
                        <a:t> </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x ACTIVOS</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y PASIVOS</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1</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10</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2</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9</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4</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3</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5</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5</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4</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19</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8</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5</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25</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6</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18</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7</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6</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14</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8</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10</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3</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9</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5</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16</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10</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12</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11</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4</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33</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12</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14</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13</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11</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3</a:t>
                      </a:r>
                      <a:endParaRPr lang="es-CO" sz="1600" b="1" i="0" u="none" strike="noStrike">
                        <a:solidFill>
                          <a:srgbClr val="000000"/>
                        </a:solidFill>
                        <a:effectLst/>
                        <a:latin typeface="Calibri" panose="020F0502020204030204" pitchFamily="34" charset="0"/>
                      </a:endParaRPr>
                    </a:p>
                  </a:txBody>
                  <a:tcPr marL="9525" marR="9525" marT="9525" marB="0" anchor="b"/>
                </a:tc>
              </a:tr>
              <a:tr h="324331">
                <a:tc>
                  <a:txBody>
                    <a:bodyPr/>
                    <a:lstStyle/>
                    <a:p>
                      <a:pPr algn="r" fontAlgn="b"/>
                      <a:r>
                        <a:rPr lang="es-CO" sz="1600" u="none" strike="noStrike">
                          <a:effectLst/>
                        </a:rPr>
                        <a:t>14</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12</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6</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15</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11</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13</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16</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19</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3</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17</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21</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7</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r" fontAlgn="b"/>
                      <a:r>
                        <a:rPr lang="es-CO" sz="1600" u="none" strike="noStrike">
                          <a:effectLst/>
                        </a:rPr>
                        <a:t>18</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20</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8</a:t>
                      </a:r>
                      <a:endParaRPr lang="es-CO" sz="1600" b="1" i="0" u="none" strike="noStrike">
                        <a:solidFill>
                          <a:srgbClr val="000000"/>
                        </a:solidFill>
                        <a:effectLst/>
                        <a:latin typeface="Calibri" panose="020F0502020204030204" pitchFamily="34" charset="0"/>
                      </a:endParaRPr>
                    </a:p>
                  </a:txBody>
                  <a:tcPr marL="9525" marR="9525" marT="9525" marB="0" anchor="b"/>
                </a:tc>
              </a:tr>
              <a:tr h="259465">
                <a:tc>
                  <a:txBody>
                    <a:bodyPr/>
                    <a:lstStyle/>
                    <a:p>
                      <a:pPr algn="l" fontAlgn="b"/>
                      <a:r>
                        <a:rPr lang="es-CO" sz="1600" u="none" strike="noStrike">
                          <a:effectLst/>
                        </a:rPr>
                        <a:t> </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171</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dirty="0">
                          <a:effectLst/>
                        </a:rPr>
                        <a:t>171</a:t>
                      </a:r>
                      <a:endParaRPr lang="es-CO" sz="16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045921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970468" y="446126"/>
            <a:ext cx="6439435" cy="6040534"/>
          </a:xfrm>
          <a:prstGeom prst="rect">
            <a:avLst/>
          </a:prstGeom>
        </p:spPr>
      </p:pic>
    </p:spTree>
    <p:extLst>
      <p:ext uri="{BB962C8B-B14F-4D97-AF65-F5344CB8AC3E}">
        <p14:creationId xmlns:p14="http://schemas.microsoft.com/office/powerpoint/2010/main" val="893677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3116687" y="605308"/>
            <a:ext cx="5486400" cy="5968330"/>
          </a:xfrm>
          <a:prstGeom prst="rect">
            <a:avLst/>
          </a:prstGeom>
        </p:spPr>
      </p:pic>
    </p:spTree>
    <p:extLst>
      <p:ext uri="{BB962C8B-B14F-4D97-AF65-F5344CB8AC3E}">
        <p14:creationId xmlns:p14="http://schemas.microsoft.com/office/powerpoint/2010/main" val="1079764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592426" y="746968"/>
          <a:ext cx="11140227" cy="5410410"/>
        </p:xfrm>
        <a:graphic>
          <a:graphicData uri="http://schemas.openxmlformats.org/drawingml/2006/table">
            <a:tbl>
              <a:tblPr>
                <a:tableStyleId>{5C22544A-7EE6-4342-B048-85BDC9FD1C3A}</a:tableStyleId>
              </a:tblPr>
              <a:tblGrid>
                <a:gridCol w="350766"/>
                <a:gridCol w="5568750"/>
                <a:gridCol w="271912"/>
                <a:gridCol w="271912"/>
                <a:gridCol w="271912"/>
                <a:gridCol w="271912"/>
                <a:gridCol w="271912"/>
                <a:gridCol w="271912"/>
                <a:gridCol w="271912"/>
                <a:gridCol w="271912"/>
                <a:gridCol w="271912"/>
                <a:gridCol w="271912"/>
                <a:gridCol w="271912"/>
                <a:gridCol w="271912"/>
                <a:gridCol w="271912"/>
                <a:gridCol w="271912"/>
                <a:gridCol w="271912"/>
                <a:gridCol w="271912"/>
                <a:gridCol w="271912"/>
                <a:gridCol w="271912"/>
                <a:gridCol w="326295"/>
              </a:tblGrid>
              <a:tr h="815512">
                <a:tc>
                  <a:txBody>
                    <a:bodyPr/>
                    <a:lstStyle/>
                    <a:p>
                      <a:pPr algn="l" fontAlgn="b"/>
                      <a:r>
                        <a:rPr lang="es-CO" sz="1100" u="none" strike="noStrike">
                          <a:effectLst/>
                        </a:rPr>
                        <a:t> </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Listado d eproblemas</a:t>
                      </a:r>
                      <a:endParaRPr lang="es-CO" sz="1100" b="1"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4</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5</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6</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7</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8</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9</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14</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15</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16</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17</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18</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Total Influencia (x)</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1</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Hay dos embalses Regadera (partealta) y Cantarrana (Parte media)</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10</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2</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Uso frecuente de agroquimicos en la parte alta y media del rio</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1</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9</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a:effectLst/>
                        </a:rPr>
                        <a:t>3</a:t>
                      </a:r>
                      <a:endParaRPr lang="es-CO" sz="1200" b="0" i="0" u="none" strike="noStrike">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Caza de vida silvestre en la rivera alta y media del río</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5</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4</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Proceso de urbanización desde la cuenca media sin control</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2</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18</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5</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Se ha desplazado fauna y flora en cuenca media y baja (ya no existe)</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6</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Se  ocasionan inundaciones en cuenca media y baja</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a:effectLst/>
                        </a:rPr>
                        <a:t>7</a:t>
                      </a:r>
                      <a:endParaRPr lang="es-CO" sz="1200" b="0" i="0" u="none" strike="noStrike">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Vertimeinto de lexiviados en cuenca media y baja</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6</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8</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Activida minera y extractiva en cuanca media</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2</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10</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a:effectLst/>
                        </a:rPr>
                        <a:t>9</a:t>
                      </a:r>
                      <a:endParaRPr lang="es-CO" sz="1200" b="0" i="0" u="none" strike="noStrike">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Represamiento en cuenca media y baja</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10</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La extracción minera a cielo abierto afecta a la cuenca</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1</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12</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11</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Calidad del agua en cuenca media y baja esta muy deteriorada y llega no ser apta para consumo humano</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a:effectLst/>
                        </a:rPr>
                        <a:t>12</a:t>
                      </a:r>
                      <a:endParaRPr lang="es-CO" sz="1200" b="0" i="0" u="none" strike="noStrike">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EAAB en cuenca baja no cuenta con mecanismos para controlar inundaciones</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1</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14</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13</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No estan separadas las aguas lluvias de las aguas negras</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11</a:t>
                      </a:r>
                      <a:endParaRPr lang="es-CO" sz="1100" b="0" i="0" u="none" strike="noStrike">
                        <a:solidFill>
                          <a:srgbClr val="000000"/>
                        </a:solidFill>
                        <a:effectLst/>
                        <a:latin typeface="Calibri" panose="020F0502020204030204" pitchFamily="34" charset="0"/>
                      </a:endParaRPr>
                    </a:p>
                  </a:txBody>
                  <a:tcPr marL="7702" marR="7702" marT="7702" marB="0" anchor="b"/>
                </a:tc>
              </a:tr>
              <a:tr h="413401">
                <a:tc>
                  <a:txBody>
                    <a:bodyPr/>
                    <a:lstStyle/>
                    <a:p>
                      <a:pPr algn="ctr" fontAlgn="b"/>
                      <a:r>
                        <a:rPr lang="es-CO" sz="1200" u="none" strike="noStrike" dirty="0">
                          <a:effectLst/>
                        </a:rPr>
                        <a:t>14</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Aun cuando se ha mejorado el seguimiento a las curtiembres, mataderos e industrias químicas siguen haciednose vertimientos a la cuenca</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12</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15</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Poco espacio para la conservación de las riveras y la cuenca</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11</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16</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Los afluentes estan sin canalizar y sobre ellos se disponen las basuras</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18</a:t>
                      </a:r>
                      <a:endParaRPr lang="es-CO" sz="1100" b="0" i="0" u="none" strike="noStrike">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17</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Faltaobservatoirio permanente</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2</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23</a:t>
                      </a:r>
                      <a:endParaRPr lang="es-CO" sz="1100" b="0" i="0" u="none" strike="noStrike" dirty="0">
                        <a:solidFill>
                          <a:srgbClr val="000000"/>
                        </a:solidFill>
                        <a:effectLst/>
                        <a:latin typeface="Calibri" panose="020F0502020204030204" pitchFamily="34" charset="0"/>
                      </a:endParaRPr>
                    </a:p>
                  </a:txBody>
                  <a:tcPr marL="7702" marR="7702" marT="7702" marB="0" anchor="b"/>
                </a:tc>
              </a:tr>
              <a:tr h="225795">
                <a:tc>
                  <a:txBody>
                    <a:bodyPr/>
                    <a:lstStyle/>
                    <a:p>
                      <a:pPr algn="ctr" fontAlgn="b"/>
                      <a:r>
                        <a:rPr lang="es-CO" sz="1200" u="none" strike="noStrike" dirty="0">
                          <a:effectLst/>
                        </a:rPr>
                        <a:t>18</a:t>
                      </a:r>
                      <a:endParaRPr lang="es-CO" sz="12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Ampliación de cultivos en zonas medias</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0</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20</a:t>
                      </a:r>
                      <a:endParaRPr lang="es-CO" sz="1100" b="0" i="0" u="none" strike="noStrike" dirty="0">
                        <a:solidFill>
                          <a:srgbClr val="000000"/>
                        </a:solidFill>
                        <a:effectLst/>
                        <a:latin typeface="Calibri" panose="020F0502020204030204" pitchFamily="34" charset="0"/>
                      </a:endParaRPr>
                    </a:p>
                  </a:txBody>
                  <a:tcPr marL="7702" marR="7702" marT="7702" marB="0" anchor="b"/>
                </a:tc>
              </a:tr>
              <a:tr h="225795">
                <a:tc>
                  <a:txBody>
                    <a:bodyPr/>
                    <a:lstStyle/>
                    <a:p>
                      <a:pPr algn="l" fontAlgn="b"/>
                      <a:r>
                        <a:rPr lang="es-CO" sz="1100" u="none" strike="noStrike" dirty="0">
                          <a:effectLst/>
                        </a:rPr>
                        <a:t> </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a:effectLst/>
                        </a:rPr>
                        <a:t>Total dependencia</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0</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4</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6</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6</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25</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18</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14</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16</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2</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6</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13</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4</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a:effectLst/>
                        </a:rPr>
                        <a:t>4</a:t>
                      </a:r>
                      <a:endParaRPr lang="es-CO" sz="1100" b="0" i="0" u="none" strike="noStrike">
                        <a:solidFill>
                          <a:srgbClr val="000000"/>
                        </a:solidFill>
                        <a:effectLst/>
                        <a:latin typeface="Calibri" panose="020F0502020204030204" pitchFamily="34" charset="0"/>
                      </a:endParaRPr>
                    </a:p>
                  </a:txBody>
                  <a:tcPr marL="7702" marR="7702" marT="7702" marB="0" anchor="b"/>
                </a:tc>
                <a:tc>
                  <a:txBody>
                    <a:bodyPr/>
                    <a:lstStyle/>
                    <a:p>
                      <a:pPr algn="r" fontAlgn="b"/>
                      <a:r>
                        <a:rPr lang="es-CO" sz="1100" u="none" strike="noStrike" dirty="0">
                          <a:effectLst/>
                        </a:rPr>
                        <a:t>8</a:t>
                      </a:r>
                      <a:endParaRPr lang="es-CO" sz="1100" b="0" i="0" u="none" strike="noStrike" dirty="0">
                        <a:solidFill>
                          <a:srgbClr val="000000"/>
                        </a:solidFill>
                        <a:effectLst/>
                        <a:latin typeface="Calibri" panose="020F0502020204030204" pitchFamily="34" charset="0"/>
                      </a:endParaRPr>
                    </a:p>
                  </a:txBody>
                  <a:tcPr marL="7702" marR="7702" marT="7702" marB="0" anchor="b"/>
                </a:tc>
                <a:tc>
                  <a:txBody>
                    <a:bodyPr/>
                    <a:lstStyle/>
                    <a:p>
                      <a:pPr algn="l" fontAlgn="b"/>
                      <a:r>
                        <a:rPr lang="es-CO" sz="1100" u="none" strike="noStrike" dirty="0">
                          <a:effectLst/>
                        </a:rPr>
                        <a:t> </a:t>
                      </a:r>
                      <a:endParaRPr lang="es-CO" sz="1100" b="0" i="0" u="none" strike="noStrike" dirty="0">
                        <a:solidFill>
                          <a:srgbClr val="000000"/>
                        </a:solidFill>
                        <a:effectLst/>
                        <a:latin typeface="Calibri" panose="020F0502020204030204" pitchFamily="34" charset="0"/>
                      </a:endParaRPr>
                    </a:p>
                  </a:txBody>
                  <a:tcPr marL="7702" marR="7702" marT="7702" marB="0" anchor="b"/>
                </a:tc>
              </a:tr>
            </a:tbl>
          </a:graphicData>
        </a:graphic>
      </p:graphicFrame>
    </p:spTree>
    <p:extLst>
      <p:ext uri="{BB962C8B-B14F-4D97-AF65-F5344CB8AC3E}">
        <p14:creationId xmlns:p14="http://schemas.microsoft.com/office/powerpoint/2010/main" val="2479364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Ejes de la M de V</a:t>
            </a:r>
            <a:endParaRPr lang="es-CO" dirty="0"/>
          </a:p>
        </p:txBody>
      </p:sp>
      <mc:AlternateContent xmlns:mc="http://schemas.openxmlformats.org/markup-compatibility/2006" xmlns:a14="http://schemas.microsoft.com/office/drawing/2010/main">
        <mc:Choice Requires="a14">
          <p:sp>
            <p:nvSpPr>
              <p:cNvPr id="4" name="Marcador de texto 3"/>
              <p:cNvSpPr>
                <a:spLocks noGrp="1"/>
              </p:cNvSpPr>
              <p:nvPr>
                <p:ph type="body" sz="half" idx="2"/>
              </p:nvPr>
            </p:nvSpPr>
            <p:spPr>
              <a:xfrm>
                <a:off x="839788" y="2057400"/>
                <a:ext cx="5256212" cy="3811588"/>
              </a:xfrm>
            </p:spPr>
            <p:txBody>
              <a:bodyPr/>
              <a:lstStyle/>
              <a:p>
                <a:pPr/>
                <a14:m>
                  <m:oMathPara xmlns:m="http://schemas.openxmlformats.org/officeDocument/2006/math">
                    <m:oMathParaPr>
                      <m:jc m:val="centerGroup"/>
                    </m:oMathParaPr>
                    <m:oMath xmlns:m="http://schemas.openxmlformats.org/officeDocument/2006/math">
                      <m:r>
                        <a:rPr lang="es-CO" b="0" i="1" smtClean="0">
                          <a:latin typeface="Cambria Math" panose="02040503050406030204" pitchFamily="18" charset="0"/>
                        </a:rPr>
                        <m:t>𝐸𝑗𝑒</m:t>
                      </m:r>
                      <m:r>
                        <a:rPr lang="es-CO" b="0" i="1" smtClean="0">
                          <a:latin typeface="Cambria Math" panose="02040503050406030204" pitchFamily="18" charset="0"/>
                        </a:rPr>
                        <m:t> </m:t>
                      </m:r>
                      <m:r>
                        <a:rPr lang="es-CO" b="0" i="1" smtClean="0">
                          <a:latin typeface="Cambria Math" panose="02040503050406030204" pitchFamily="18" charset="0"/>
                        </a:rPr>
                        <m:t>𝑥</m:t>
                      </m:r>
                      <m:r>
                        <a:rPr lang="es-CO" b="0" i="1" smtClean="0">
                          <a:latin typeface="Cambria Math" panose="02040503050406030204" pitchFamily="18" charset="0"/>
                        </a:rPr>
                        <m:t>=</m:t>
                      </m:r>
                      <m:f>
                        <m:fPr>
                          <m:ctrlPr>
                            <a:rPr lang="es-CO" b="0" i="1" smtClean="0">
                              <a:latin typeface="Cambria Math" panose="02040503050406030204" pitchFamily="18" charset="0"/>
                            </a:rPr>
                          </m:ctrlPr>
                        </m:fPr>
                        <m:num>
                          <m:r>
                            <a:rPr lang="es-CO" b="0" i="1" smtClean="0">
                              <a:latin typeface="Cambria Math" panose="02040503050406030204" pitchFamily="18" charset="0"/>
                            </a:rPr>
                            <m:t>𝑉𝑎𝑙𝑜𝑟</m:t>
                          </m:r>
                          <m:r>
                            <a:rPr lang="es-CO" b="0" i="1" smtClean="0">
                              <a:latin typeface="Cambria Math" panose="02040503050406030204" pitchFamily="18" charset="0"/>
                            </a:rPr>
                            <m:t> </m:t>
                          </m:r>
                          <m:r>
                            <a:rPr lang="es-CO" b="0" i="1" smtClean="0">
                              <a:latin typeface="Cambria Math" panose="02040503050406030204" pitchFamily="18" charset="0"/>
                            </a:rPr>
                            <m:t>𝑀𝑎𝑥𝑖𝑚𝑜</m:t>
                          </m:r>
                          <m:r>
                            <a:rPr lang="es-CO" b="0" i="1" smtClean="0">
                              <a:latin typeface="Cambria Math" panose="02040503050406030204" pitchFamily="18" charset="0"/>
                            </a:rPr>
                            <m:t> −</m:t>
                          </m:r>
                          <m:r>
                            <a:rPr lang="es-CO" b="0" i="1" smtClean="0">
                              <a:latin typeface="Cambria Math" panose="02040503050406030204" pitchFamily="18" charset="0"/>
                            </a:rPr>
                            <m:t>𝑉𝑎𝑙𝑜𝑟</m:t>
                          </m:r>
                          <m:r>
                            <a:rPr lang="es-CO" b="0" i="1" smtClean="0">
                              <a:latin typeface="Cambria Math" panose="02040503050406030204" pitchFamily="18" charset="0"/>
                            </a:rPr>
                            <m:t> </m:t>
                          </m:r>
                          <m:r>
                            <a:rPr lang="es-CO" b="0" i="1" smtClean="0">
                              <a:latin typeface="Cambria Math" panose="02040503050406030204" pitchFamily="18" charset="0"/>
                            </a:rPr>
                            <m:t>𝑀</m:t>
                          </m:r>
                          <m:r>
                            <a:rPr lang="es-CO" b="0" i="1" smtClean="0">
                              <a:latin typeface="Cambria Math" panose="02040503050406030204" pitchFamily="18" charset="0"/>
                            </a:rPr>
                            <m:t>í</m:t>
                          </m:r>
                          <m:r>
                            <a:rPr lang="es-CO" b="0" i="1" smtClean="0">
                              <a:latin typeface="Cambria Math" panose="02040503050406030204" pitchFamily="18" charset="0"/>
                            </a:rPr>
                            <m:t>𝑛𝑖𝑚𝑜</m:t>
                          </m:r>
                        </m:num>
                        <m:den>
                          <m:r>
                            <a:rPr lang="es-CO" b="0" i="1" smtClean="0">
                              <a:latin typeface="Cambria Math" panose="02040503050406030204" pitchFamily="18" charset="0"/>
                            </a:rPr>
                            <m:t>2</m:t>
                          </m:r>
                        </m:den>
                      </m:f>
                      <m:r>
                        <a:rPr lang="es-CO" b="0" i="1" smtClean="0">
                          <a:latin typeface="Cambria Math" panose="02040503050406030204" pitchFamily="18" charset="0"/>
                        </a:rPr>
                        <m:t>+</m:t>
                      </m:r>
                      <m:r>
                        <a:rPr lang="es-CO" b="0" i="1" smtClean="0">
                          <a:latin typeface="Cambria Math" panose="02040503050406030204" pitchFamily="18" charset="0"/>
                        </a:rPr>
                        <m:t>𝑉𝑎𝑙𝑜𝑟</m:t>
                      </m:r>
                      <m:r>
                        <a:rPr lang="es-CO" b="0" i="1" smtClean="0">
                          <a:latin typeface="Cambria Math" panose="02040503050406030204" pitchFamily="18" charset="0"/>
                        </a:rPr>
                        <m:t> </m:t>
                      </m:r>
                      <m:r>
                        <a:rPr lang="es-CO" b="0" i="1" smtClean="0">
                          <a:latin typeface="Cambria Math" panose="02040503050406030204" pitchFamily="18" charset="0"/>
                        </a:rPr>
                        <m:t>𝑀</m:t>
                      </m:r>
                      <m:r>
                        <a:rPr lang="es-CO" b="0" i="1" smtClean="0">
                          <a:latin typeface="Cambria Math" panose="02040503050406030204" pitchFamily="18" charset="0"/>
                        </a:rPr>
                        <m:t>í</m:t>
                      </m:r>
                      <m:r>
                        <a:rPr lang="es-CO" b="0" i="1" smtClean="0">
                          <a:latin typeface="Cambria Math" panose="02040503050406030204" pitchFamily="18" charset="0"/>
                        </a:rPr>
                        <m:t>𝑛𝑖𝑚𝑜</m:t>
                      </m:r>
                    </m:oMath>
                  </m:oMathPara>
                </a14:m>
                <a:endParaRPr lang="es-CO" dirty="0" smtClean="0"/>
              </a:p>
              <a:p>
                <a:endParaRPr lang="es-CO" dirty="0"/>
              </a:p>
              <a:p>
                <a14:m>
                  <m:oMath xmlns:m="http://schemas.openxmlformats.org/officeDocument/2006/math">
                    <m:r>
                      <a:rPr lang="es-CO" sz="2400" b="0" i="1" smtClean="0">
                        <a:latin typeface="Cambria Math" panose="02040503050406030204" pitchFamily="18" charset="0"/>
                      </a:rPr>
                      <m:t>𝐸𝑗𝑒</m:t>
                    </m:r>
                    <m:r>
                      <a:rPr lang="es-CO" sz="2400" b="0" i="1" smtClean="0">
                        <a:latin typeface="Cambria Math" panose="02040503050406030204" pitchFamily="18" charset="0"/>
                      </a:rPr>
                      <m:t> </m:t>
                    </m:r>
                    <m:r>
                      <a:rPr lang="es-CO" sz="2400" b="0" i="1" smtClean="0">
                        <a:latin typeface="Cambria Math" panose="02040503050406030204" pitchFamily="18" charset="0"/>
                      </a:rPr>
                      <m:t>𝑥</m:t>
                    </m:r>
                    <m:r>
                      <a:rPr lang="es-CO" sz="2400" b="0" i="1" smtClean="0">
                        <a:latin typeface="Cambria Math" panose="02040503050406030204" pitchFamily="18" charset="0"/>
                      </a:rPr>
                      <m:t>=</m:t>
                    </m:r>
                    <m:f>
                      <m:fPr>
                        <m:ctrlPr>
                          <a:rPr lang="es-CO" sz="2400" b="0" i="1" smtClean="0">
                            <a:latin typeface="Cambria Math" panose="02040503050406030204" pitchFamily="18" charset="0"/>
                          </a:rPr>
                        </m:ctrlPr>
                      </m:fPr>
                      <m:num>
                        <m:r>
                          <a:rPr lang="es-CO" sz="2400" b="0" i="1" smtClean="0">
                            <a:latin typeface="Cambria Math" panose="02040503050406030204" pitchFamily="18" charset="0"/>
                          </a:rPr>
                          <m:t>23−1</m:t>
                        </m:r>
                      </m:num>
                      <m:den>
                        <m:r>
                          <a:rPr lang="es-CO" sz="2400" b="0" i="1" smtClean="0">
                            <a:latin typeface="Cambria Math" panose="02040503050406030204" pitchFamily="18" charset="0"/>
                          </a:rPr>
                          <m:t>2</m:t>
                        </m:r>
                      </m:den>
                    </m:f>
                    <m:r>
                      <a:rPr lang="es-CO" sz="2400" b="0" i="1" smtClean="0">
                        <a:latin typeface="Cambria Math" panose="02040503050406030204" pitchFamily="18" charset="0"/>
                      </a:rPr>
                      <m:t>+1</m:t>
                    </m:r>
                  </m:oMath>
                </a14:m>
                <a:r>
                  <a:rPr lang="es-CO" sz="2400" dirty="0" smtClean="0"/>
                  <a:t>=12</a:t>
                </a:r>
              </a:p>
              <a:p>
                <a:endParaRPr lang="es-CO" dirty="0" smtClean="0"/>
              </a:p>
              <a:p>
                <a:pPr/>
                <a14:m>
                  <m:oMathPara xmlns:m="http://schemas.openxmlformats.org/officeDocument/2006/math">
                    <m:oMathParaPr>
                      <m:jc m:val="centerGroup"/>
                    </m:oMathParaPr>
                    <m:oMath xmlns:m="http://schemas.openxmlformats.org/officeDocument/2006/math">
                      <m:r>
                        <a:rPr lang="es-CO" i="1">
                          <a:latin typeface="Cambria Math" panose="02040503050406030204" pitchFamily="18" charset="0"/>
                        </a:rPr>
                        <m:t>𝐸𝑗𝑒</m:t>
                      </m:r>
                      <m:r>
                        <a:rPr lang="es-CO" i="1">
                          <a:latin typeface="Cambria Math" panose="02040503050406030204" pitchFamily="18" charset="0"/>
                        </a:rPr>
                        <m:t> </m:t>
                      </m:r>
                      <m:r>
                        <a:rPr lang="es-CO" b="0" i="1" smtClean="0">
                          <a:latin typeface="Cambria Math" panose="02040503050406030204" pitchFamily="18" charset="0"/>
                        </a:rPr>
                        <m:t>𝑦</m:t>
                      </m:r>
                      <m:r>
                        <a:rPr lang="es-CO" i="1">
                          <a:latin typeface="Cambria Math" panose="02040503050406030204" pitchFamily="18" charset="0"/>
                        </a:rPr>
                        <m:t>=</m:t>
                      </m:r>
                      <m:f>
                        <m:fPr>
                          <m:ctrlPr>
                            <a:rPr lang="es-CO" i="1">
                              <a:latin typeface="Cambria Math" panose="02040503050406030204" pitchFamily="18" charset="0"/>
                            </a:rPr>
                          </m:ctrlPr>
                        </m:fPr>
                        <m:num>
                          <m:r>
                            <a:rPr lang="es-CO" i="1">
                              <a:latin typeface="Cambria Math" panose="02040503050406030204" pitchFamily="18" charset="0"/>
                            </a:rPr>
                            <m:t>𝑉𝑎𝑙𝑜𝑟</m:t>
                          </m:r>
                          <m:r>
                            <a:rPr lang="es-CO" i="1">
                              <a:latin typeface="Cambria Math" panose="02040503050406030204" pitchFamily="18" charset="0"/>
                            </a:rPr>
                            <m:t> </m:t>
                          </m:r>
                          <m:r>
                            <a:rPr lang="es-CO" i="1">
                              <a:latin typeface="Cambria Math" panose="02040503050406030204" pitchFamily="18" charset="0"/>
                            </a:rPr>
                            <m:t>𝑀𝑎𝑥𝑖𝑚𝑜</m:t>
                          </m:r>
                          <m:r>
                            <a:rPr lang="es-CO" i="1">
                              <a:latin typeface="Cambria Math" panose="02040503050406030204" pitchFamily="18" charset="0"/>
                            </a:rPr>
                            <m:t> −</m:t>
                          </m:r>
                          <m:r>
                            <a:rPr lang="es-CO" i="1">
                              <a:latin typeface="Cambria Math" panose="02040503050406030204" pitchFamily="18" charset="0"/>
                            </a:rPr>
                            <m:t>𝑉𝑎𝑙𝑜𝑟</m:t>
                          </m:r>
                          <m:r>
                            <a:rPr lang="es-CO" i="1">
                              <a:latin typeface="Cambria Math" panose="02040503050406030204" pitchFamily="18" charset="0"/>
                            </a:rPr>
                            <m:t> </m:t>
                          </m:r>
                          <m:r>
                            <a:rPr lang="es-CO" i="1">
                              <a:latin typeface="Cambria Math" panose="02040503050406030204" pitchFamily="18" charset="0"/>
                            </a:rPr>
                            <m:t>𝑀</m:t>
                          </m:r>
                          <m:r>
                            <a:rPr lang="es-CO" i="1">
                              <a:latin typeface="Cambria Math" panose="02040503050406030204" pitchFamily="18" charset="0"/>
                            </a:rPr>
                            <m:t>í</m:t>
                          </m:r>
                          <m:r>
                            <a:rPr lang="es-CO" i="1">
                              <a:latin typeface="Cambria Math" panose="02040503050406030204" pitchFamily="18" charset="0"/>
                            </a:rPr>
                            <m:t>𝑛𝑖𝑚𝑜</m:t>
                          </m:r>
                        </m:num>
                        <m:den>
                          <m:r>
                            <a:rPr lang="es-CO" i="1">
                              <a:latin typeface="Cambria Math" panose="02040503050406030204" pitchFamily="18" charset="0"/>
                            </a:rPr>
                            <m:t>2</m:t>
                          </m:r>
                        </m:den>
                      </m:f>
                      <m:r>
                        <a:rPr lang="es-CO" i="1">
                          <a:latin typeface="Cambria Math" panose="02040503050406030204" pitchFamily="18" charset="0"/>
                        </a:rPr>
                        <m:t>+</m:t>
                      </m:r>
                      <m:r>
                        <a:rPr lang="es-CO" i="1">
                          <a:latin typeface="Cambria Math" panose="02040503050406030204" pitchFamily="18" charset="0"/>
                        </a:rPr>
                        <m:t>𝑉𝑎𝑙𝑜𝑟</m:t>
                      </m:r>
                      <m:r>
                        <a:rPr lang="es-CO" i="1">
                          <a:latin typeface="Cambria Math" panose="02040503050406030204" pitchFamily="18" charset="0"/>
                        </a:rPr>
                        <m:t> </m:t>
                      </m:r>
                      <m:r>
                        <a:rPr lang="es-CO" i="1">
                          <a:latin typeface="Cambria Math" panose="02040503050406030204" pitchFamily="18" charset="0"/>
                        </a:rPr>
                        <m:t>𝑀</m:t>
                      </m:r>
                      <m:r>
                        <a:rPr lang="es-CO" i="1">
                          <a:latin typeface="Cambria Math" panose="02040503050406030204" pitchFamily="18" charset="0"/>
                        </a:rPr>
                        <m:t>í</m:t>
                      </m:r>
                      <m:r>
                        <a:rPr lang="es-CO" i="1">
                          <a:latin typeface="Cambria Math" panose="02040503050406030204" pitchFamily="18" charset="0"/>
                        </a:rPr>
                        <m:t>𝑛𝑖𝑚𝑜</m:t>
                      </m:r>
                    </m:oMath>
                  </m:oMathPara>
                </a14:m>
                <a:endParaRPr lang="es-CO" dirty="0"/>
              </a:p>
              <a:p>
                <a:endParaRPr lang="es-CO" dirty="0"/>
              </a:p>
              <a:p>
                <a14:m>
                  <m:oMath xmlns:m="http://schemas.openxmlformats.org/officeDocument/2006/math">
                    <m:r>
                      <a:rPr lang="es-CO" sz="2400" i="1">
                        <a:latin typeface="Cambria Math" panose="02040503050406030204" pitchFamily="18" charset="0"/>
                      </a:rPr>
                      <m:t>𝐸𝑗𝑒</m:t>
                    </m:r>
                    <m:r>
                      <a:rPr lang="es-CO" sz="2400" i="1">
                        <a:latin typeface="Cambria Math" panose="02040503050406030204" pitchFamily="18" charset="0"/>
                      </a:rPr>
                      <m:t> </m:t>
                    </m:r>
                    <m:r>
                      <a:rPr lang="es-CO" sz="2400" b="0" i="1" smtClean="0">
                        <a:latin typeface="Cambria Math" panose="02040503050406030204" pitchFamily="18" charset="0"/>
                      </a:rPr>
                      <m:t>𝑦</m:t>
                    </m:r>
                    <m:r>
                      <a:rPr lang="es-CO" sz="2400" i="1">
                        <a:latin typeface="Cambria Math" panose="02040503050406030204" pitchFamily="18" charset="0"/>
                      </a:rPr>
                      <m:t>=</m:t>
                    </m:r>
                    <m:f>
                      <m:fPr>
                        <m:ctrlPr>
                          <a:rPr lang="es-CO" sz="2400" i="1">
                            <a:latin typeface="Cambria Math" panose="02040503050406030204" pitchFamily="18" charset="0"/>
                          </a:rPr>
                        </m:ctrlPr>
                      </m:fPr>
                      <m:num>
                        <m:r>
                          <a:rPr lang="es-CO" sz="2400" b="0" i="1" smtClean="0">
                            <a:latin typeface="Cambria Math" panose="02040503050406030204" pitchFamily="18" charset="0"/>
                          </a:rPr>
                          <m:t>33−0</m:t>
                        </m:r>
                      </m:num>
                      <m:den>
                        <m:r>
                          <a:rPr lang="es-CO" sz="2400" i="1">
                            <a:latin typeface="Cambria Math" panose="02040503050406030204" pitchFamily="18" charset="0"/>
                          </a:rPr>
                          <m:t>2</m:t>
                        </m:r>
                      </m:den>
                    </m:f>
                    <m:r>
                      <a:rPr lang="es-CO" sz="2400" i="1">
                        <a:latin typeface="Cambria Math" panose="02040503050406030204" pitchFamily="18" charset="0"/>
                      </a:rPr>
                      <m:t>+</m:t>
                    </m:r>
                    <m:r>
                      <a:rPr lang="es-CO" sz="2400" b="0" i="1" smtClean="0">
                        <a:latin typeface="Cambria Math" panose="02040503050406030204" pitchFamily="18" charset="0"/>
                      </a:rPr>
                      <m:t>0</m:t>
                    </m:r>
                  </m:oMath>
                </a14:m>
                <a:r>
                  <a:rPr lang="es-CO" sz="2400" dirty="0"/>
                  <a:t>=1</a:t>
                </a:r>
                <a:r>
                  <a:rPr lang="es-CO" sz="2400" dirty="0" smtClean="0"/>
                  <a:t>6,5</a:t>
                </a:r>
                <a:endParaRPr lang="es-CO" sz="2400" dirty="0"/>
              </a:p>
              <a:p>
                <a:endParaRPr lang="es-CO" dirty="0"/>
              </a:p>
            </p:txBody>
          </p:sp>
        </mc:Choice>
        <mc:Fallback xmlns="">
          <p:sp>
            <p:nvSpPr>
              <p:cNvPr id="4" name="Marcador de texto 3"/>
              <p:cNvSpPr>
                <a:spLocks noGrp="1" noRot="1" noChangeAspect="1" noMove="1" noResize="1" noEditPoints="1" noAdjustHandles="1" noChangeArrowheads="1" noChangeShapeType="1" noTextEdit="1"/>
              </p:cNvSpPr>
              <p:nvPr>
                <p:ph type="body" sz="half" idx="2"/>
              </p:nvPr>
            </p:nvSpPr>
            <p:spPr>
              <a:xfrm>
                <a:off x="839788" y="2057400"/>
                <a:ext cx="5256212" cy="3811588"/>
              </a:xfrm>
              <a:blipFill rotWithShape="0">
                <a:blip r:embed="rId2"/>
                <a:stretch>
                  <a:fillRect/>
                </a:stretch>
              </a:blipFill>
            </p:spPr>
            <p:txBody>
              <a:bodyPr/>
              <a:lstStyle/>
              <a:p>
                <a:r>
                  <a:rPr lang="es-CO">
                    <a:noFill/>
                  </a:rPr>
                  <a:t> </a:t>
                </a:r>
              </a:p>
            </p:txBody>
          </p:sp>
        </mc:Fallback>
      </mc:AlternateContent>
      <p:graphicFrame>
        <p:nvGraphicFramePr>
          <p:cNvPr id="5" name="Marcador de posición de imagen 4"/>
          <p:cNvGraphicFramePr>
            <a:graphicFrameLocks noGrp="1"/>
          </p:cNvGraphicFramePr>
          <p:nvPr>
            <p:ph type="pic" idx="1"/>
            <p:extLst>
              <p:ext uri="{D42A27DB-BD31-4B8C-83A1-F6EECF244321}">
                <p14:modId xmlns:p14="http://schemas.microsoft.com/office/powerpoint/2010/main" val="189999228"/>
              </p:ext>
            </p:extLst>
          </p:nvPr>
        </p:nvGraphicFramePr>
        <p:xfrm>
          <a:off x="6967470" y="965906"/>
          <a:ext cx="3232597" cy="5123187"/>
        </p:xfrm>
        <a:graphic>
          <a:graphicData uri="http://schemas.openxmlformats.org/drawingml/2006/table">
            <a:tbl>
              <a:tblPr>
                <a:tableStyleId>{5C22544A-7EE6-4342-B048-85BDC9FD1C3A}</a:tableStyleId>
              </a:tblPr>
              <a:tblGrid>
                <a:gridCol w="634711"/>
                <a:gridCol w="1298943"/>
                <a:gridCol w="1298943"/>
              </a:tblGrid>
              <a:tr h="247402">
                <a:tc>
                  <a:txBody>
                    <a:bodyPr/>
                    <a:lstStyle/>
                    <a:p>
                      <a:pPr algn="l" fontAlgn="b"/>
                      <a:r>
                        <a:rPr lang="es-CO" sz="1600" u="none" strike="noStrike">
                          <a:effectLst/>
                        </a:rPr>
                        <a:t> </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x ACTIVOS</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1600" u="none" strike="noStrike">
                          <a:effectLst/>
                        </a:rPr>
                        <a:t>y PASIVOS</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1</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10</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0</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2</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9</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4</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3</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5</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6</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4</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18</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6</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5</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25</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6</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18</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7</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6</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14</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8</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10</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3</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9</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3</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16</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10</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12</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3</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11</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3</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33</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12</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14</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13</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11</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3</a:t>
                      </a:r>
                      <a:endParaRPr lang="es-CO" sz="1600" b="1" i="0" u="none" strike="noStrike">
                        <a:solidFill>
                          <a:srgbClr val="000000"/>
                        </a:solidFill>
                        <a:effectLst/>
                        <a:latin typeface="Calibri" panose="020F0502020204030204" pitchFamily="34" charset="0"/>
                      </a:endParaRPr>
                    </a:p>
                  </a:txBody>
                  <a:tcPr marL="9525" marR="9525" marT="9525" marB="0" anchor="b"/>
                </a:tc>
              </a:tr>
              <a:tr h="309252">
                <a:tc>
                  <a:txBody>
                    <a:bodyPr/>
                    <a:lstStyle/>
                    <a:p>
                      <a:pPr algn="r" fontAlgn="b"/>
                      <a:r>
                        <a:rPr lang="es-CO" sz="1600" u="none" strike="noStrike">
                          <a:effectLst/>
                        </a:rPr>
                        <a:t>14</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12</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6</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15</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11</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13</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16</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18</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4</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17</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23</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4</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r" fontAlgn="b"/>
                      <a:r>
                        <a:rPr lang="es-CO" sz="1600" u="none" strike="noStrike">
                          <a:effectLst/>
                        </a:rPr>
                        <a:t>18</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20</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8</a:t>
                      </a:r>
                      <a:endParaRPr lang="es-CO" sz="1600" b="1" i="0" u="none" strike="noStrike">
                        <a:solidFill>
                          <a:srgbClr val="000000"/>
                        </a:solidFill>
                        <a:effectLst/>
                        <a:latin typeface="Calibri" panose="020F0502020204030204" pitchFamily="34" charset="0"/>
                      </a:endParaRPr>
                    </a:p>
                  </a:txBody>
                  <a:tcPr marL="9525" marR="9525" marT="9525" marB="0" anchor="b"/>
                </a:tc>
              </a:tr>
              <a:tr h="247402">
                <a:tc>
                  <a:txBody>
                    <a:bodyPr/>
                    <a:lstStyle/>
                    <a:p>
                      <a:pPr algn="l" fontAlgn="b"/>
                      <a:r>
                        <a:rPr lang="es-CO" sz="1600" u="none" strike="noStrike">
                          <a:effectLst/>
                        </a:rPr>
                        <a:t> </a:t>
                      </a:r>
                      <a:endParaRPr lang="es-CO"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a:effectLst/>
                        </a:rPr>
                        <a:t>168</a:t>
                      </a:r>
                      <a:endParaRPr lang="es-CO"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CO" sz="1600" u="none" strike="noStrike" dirty="0">
                          <a:effectLst/>
                        </a:rPr>
                        <a:t>168</a:t>
                      </a:r>
                      <a:endParaRPr lang="es-CO" sz="16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28931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601532" y="498692"/>
            <a:ext cx="6993229" cy="6110365"/>
          </a:xfrm>
          <a:prstGeom prst="rect">
            <a:avLst/>
          </a:prstGeom>
        </p:spPr>
      </p:pic>
    </p:spTree>
    <p:extLst>
      <p:ext uri="{BB962C8B-B14F-4D97-AF65-F5344CB8AC3E}">
        <p14:creationId xmlns:p14="http://schemas.microsoft.com/office/powerpoint/2010/main" val="32365176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rot="21430430">
            <a:off x="2846231" y="592428"/>
            <a:ext cx="6207617" cy="5782614"/>
          </a:xfrm>
          <a:prstGeom prst="rect">
            <a:avLst/>
          </a:prstGeom>
        </p:spPr>
      </p:pic>
    </p:spTree>
    <p:extLst>
      <p:ext uri="{BB962C8B-B14F-4D97-AF65-F5344CB8AC3E}">
        <p14:creationId xmlns:p14="http://schemas.microsoft.com/office/powerpoint/2010/main" val="128260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La Metodología del Marco Lógico responde a solucionar:</a:t>
            </a:r>
            <a:endParaRPr lang="es-CO" dirty="0"/>
          </a:p>
        </p:txBody>
      </p:sp>
      <p:sp>
        <p:nvSpPr>
          <p:cNvPr id="3" name="Marcador de contenido 2"/>
          <p:cNvSpPr>
            <a:spLocks noGrp="1"/>
          </p:cNvSpPr>
          <p:nvPr>
            <p:ph idx="1"/>
          </p:nvPr>
        </p:nvSpPr>
        <p:spPr/>
        <p:txBody>
          <a:bodyPr>
            <a:normAutofit fontScale="92500" lnSpcReduction="10000"/>
          </a:bodyPr>
          <a:lstStyle/>
          <a:p>
            <a:pPr marL="514350" indent="-514350">
              <a:buFont typeface="+mj-lt"/>
              <a:buAutoNum type="arabicPeriod"/>
            </a:pPr>
            <a:r>
              <a:rPr lang="es-CO" dirty="0" smtClean="0"/>
              <a:t>Planificación de proyectos carentes de precisión </a:t>
            </a:r>
          </a:p>
          <a:p>
            <a:pPr marL="514350" indent="-514350">
              <a:buFont typeface="+mj-lt"/>
              <a:buAutoNum type="arabicPeriod"/>
            </a:pPr>
            <a:r>
              <a:rPr lang="es-CO" dirty="0" smtClean="0"/>
              <a:t>Proyectos con múltiples objetivos no claramente relacionados con las actividades del proyecto </a:t>
            </a:r>
          </a:p>
          <a:p>
            <a:pPr marL="514350" indent="-514350">
              <a:buFont typeface="+mj-lt"/>
              <a:buAutoNum type="arabicPeriod"/>
            </a:pPr>
            <a:r>
              <a:rPr lang="es-CO" dirty="0" smtClean="0"/>
              <a:t>Proyectos con ejecución no exitosa </a:t>
            </a:r>
          </a:p>
          <a:p>
            <a:pPr marL="514350" indent="-514350">
              <a:buFont typeface="+mj-lt"/>
              <a:buAutoNum type="arabicPeriod"/>
            </a:pPr>
            <a:r>
              <a:rPr lang="es-CO" dirty="0" smtClean="0"/>
              <a:t>Definición no clara del alcance de la responsabilidad del líder del proyecto </a:t>
            </a:r>
          </a:p>
          <a:p>
            <a:pPr marL="514350" indent="-514350">
              <a:buFont typeface="+mj-lt"/>
              <a:buAutoNum type="arabicPeriod"/>
            </a:pPr>
            <a:r>
              <a:rPr lang="es-CO" dirty="0" smtClean="0"/>
              <a:t>No existía una imagen clara de cómo luciría el proyecto si tuviese éxito </a:t>
            </a:r>
          </a:p>
          <a:p>
            <a:pPr marL="514350" indent="-514350">
              <a:buFont typeface="+mj-lt"/>
              <a:buAutoNum type="arabicPeriod"/>
            </a:pPr>
            <a:r>
              <a:rPr lang="es-CO" dirty="0" smtClean="0"/>
              <a:t>No se definían lineamientos objetivos para que los evaluadores pudieran comparar lo planeado con lo sucedido en la realidad </a:t>
            </a:r>
          </a:p>
          <a:p>
            <a:pPr marL="0" indent="0" algn="ctr">
              <a:buNone/>
            </a:pPr>
            <a:r>
              <a:rPr lang="es-CO" b="1" i="1" dirty="0" smtClean="0">
                <a:solidFill>
                  <a:srgbClr val="FF0000"/>
                </a:solidFill>
              </a:rPr>
              <a:t>“se aprende haciendo”</a:t>
            </a:r>
            <a:endParaRPr lang="es-CO" b="1" i="1" dirty="0">
              <a:solidFill>
                <a:srgbClr val="FF0000"/>
              </a:solidFill>
            </a:endParaRPr>
          </a:p>
        </p:txBody>
      </p:sp>
    </p:spTree>
    <p:extLst>
      <p:ext uri="{BB962C8B-B14F-4D97-AF65-F5344CB8AC3E}">
        <p14:creationId xmlns:p14="http://schemas.microsoft.com/office/powerpoint/2010/main" val="2447529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upo 44"/>
          <p:cNvGrpSpPr/>
          <p:nvPr/>
        </p:nvGrpSpPr>
        <p:grpSpPr>
          <a:xfrm>
            <a:off x="811370" y="600607"/>
            <a:ext cx="10715222" cy="5928982"/>
            <a:chOff x="1140680" y="600607"/>
            <a:chExt cx="10173207" cy="5896878"/>
          </a:xfrm>
        </p:grpSpPr>
        <p:sp>
          <p:nvSpPr>
            <p:cNvPr id="2" name="Rectángulo 1"/>
            <p:cNvSpPr/>
            <p:nvPr/>
          </p:nvSpPr>
          <p:spPr>
            <a:xfrm>
              <a:off x="5355771" y="3120571"/>
              <a:ext cx="1886858" cy="62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15. Poco espacio </a:t>
              </a:r>
              <a:r>
                <a:rPr lang="es-CO" dirty="0" err="1" smtClean="0"/>
                <a:t>conserv</a:t>
              </a:r>
              <a:endParaRPr lang="es-CO" dirty="0"/>
            </a:p>
          </p:txBody>
        </p:sp>
        <p:sp>
          <p:nvSpPr>
            <p:cNvPr id="3" name="Rectángulo 2"/>
            <p:cNvSpPr/>
            <p:nvPr/>
          </p:nvSpPr>
          <p:spPr>
            <a:xfrm>
              <a:off x="9514114" y="4806576"/>
              <a:ext cx="1799773" cy="551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14. </a:t>
              </a:r>
              <a:r>
                <a:rPr lang="es-CO" dirty="0" err="1" smtClean="0"/>
                <a:t>Vertim</a:t>
              </a:r>
              <a:r>
                <a:rPr lang="es-CO" dirty="0" smtClean="0"/>
                <a:t>. Q, I, H</a:t>
              </a:r>
              <a:endParaRPr lang="es-CO" dirty="0"/>
            </a:p>
          </p:txBody>
        </p:sp>
        <p:sp>
          <p:nvSpPr>
            <p:cNvPr id="5" name="Rectángulo 4"/>
            <p:cNvSpPr/>
            <p:nvPr/>
          </p:nvSpPr>
          <p:spPr>
            <a:xfrm>
              <a:off x="6252028" y="5452461"/>
              <a:ext cx="1582057"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4. Urb. </a:t>
              </a:r>
              <a:r>
                <a:rPr lang="es-CO" dirty="0" err="1" smtClean="0"/>
                <a:t>Descontr</a:t>
              </a:r>
              <a:r>
                <a:rPr lang="es-CO" dirty="0" smtClean="0"/>
                <a:t>.</a:t>
              </a:r>
              <a:endParaRPr lang="es-CO" dirty="0"/>
            </a:p>
          </p:txBody>
        </p:sp>
        <p:sp>
          <p:nvSpPr>
            <p:cNvPr id="7" name="Rectángulo 6"/>
            <p:cNvSpPr/>
            <p:nvPr/>
          </p:nvSpPr>
          <p:spPr>
            <a:xfrm>
              <a:off x="4187371" y="4262297"/>
              <a:ext cx="1465942"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18. </a:t>
              </a:r>
              <a:r>
                <a:rPr lang="es-CO" dirty="0" err="1" smtClean="0"/>
                <a:t>Ampl</a:t>
              </a:r>
              <a:r>
                <a:rPr lang="es-CO" dirty="0" smtClean="0"/>
                <a:t>. Cultivos </a:t>
              </a:r>
              <a:r>
                <a:rPr lang="es-CO" dirty="0" err="1" smtClean="0"/>
                <a:t>ZM</a:t>
              </a:r>
              <a:endParaRPr lang="es-CO" dirty="0"/>
            </a:p>
          </p:txBody>
        </p:sp>
        <p:sp>
          <p:nvSpPr>
            <p:cNvPr id="8" name="Rectángulo 7"/>
            <p:cNvSpPr/>
            <p:nvPr/>
          </p:nvSpPr>
          <p:spPr>
            <a:xfrm>
              <a:off x="8019144" y="5829828"/>
              <a:ext cx="1364343"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17. Falta </a:t>
              </a:r>
              <a:r>
                <a:rPr lang="es-CO" dirty="0" err="1" smtClean="0"/>
                <a:t>Observ</a:t>
              </a:r>
              <a:r>
                <a:rPr lang="es-CO" dirty="0" smtClean="0"/>
                <a:t>.</a:t>
              </a:r>
              <a:endParaRPr lang="es-CO" dirty="0"/>
            </a:p>
          </p:txBody>
        </p:sp>
        <p:sp>
          <p:nvSpPr>
            <p:cNvPr id="9" name="Rectángulo 8"/>
            <p:cNvSpPr/>
            <p:nvPr/>
          </p:nvSpPr>
          <p:spPr>
            <a:xfrm>
              <a:off x="1480457" y="4262297"/>
              <a:ext cx="1901372"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13. No separad lluvias de negras</a:t>
              </a:r>
              <a:endParaRPr lang="es-CO" dirty="0"/>
            </a:p>
          </p:txBody>
        </p:sp>
        <p:sp>
          <p:nvSpPr>
            <p:cNvPr id="10" name="Rectángulo 9"/>
            <p:cNvSpPr/>
            <p:nvPr/>
          </p:nvSpPr>
          <p:spPr>
            <a:xfrm>
              <a:off x="6553199" y="4262296"/>
              <a:ext cx="1640115"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16. Afluentes </a:t>
              </a:r>
              <a:r>
                <a:rPr lang="es-CO" dirty="0" err="1" smtClean="0"/>
                <a:t>SCB</a:t>
              </a:r>
              <a:endParaRPr lang="es-CO" dirty="0"/>
            </a:p>
          </p:txBody>
        </p:sp>
        <p:sp>
          <p:nvSpPr>
            <p:cNvPr id="11" name="Rectángulo 10"/>
            <p:cNvSpPr/>
            <p:nvPr/>
          </p:nvSpPr>
          <p:spPr>
            <a:xfrm>
              <a:off x="1523999" y="5466977"/>
              <a:ext cx="1494970"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10. Extracción min CA</a:t>
              </a:r>
              <a:endParaRPr lang="es-CO" dirty="0"/>
            </a:p>
          </p:txBody>
        </p:sp>
        <p:sp>
          <p:nvSpPr>
            <p:cNvPr id="12" name="Rectángulo 11"/>
            <p:cNvSpPr/>
            <p:nvPr/>
          </p:nvSpPr>
          <p:spPr>
            <a:xfrm>
              <a:off x="4187371" y="5437947"/>
              <a:ext cx="1683656" cy="696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12. Deficiente control </a:t>
              </a:r>
              <a:r>
                <a:rPr lang="es-CO" dirty="0" err="1" smtClean="0"/>
                <a:t>inun</a:t>
              </a:r>
              <a:endParaRPr lang="es-CO" dirty="0"/>
            </a:p>
          </p:txBody>
        </p:sp>
        <p:cxnSp>
          <p:nvCxnSpPr>
            <p:cNvPr id="15" name="Conector recto 14"/>
            <p:cNvCxnSpPr/>
            <p:nvPr/>
          </p:nvCxnSpPr>
          <p:spPr>
            <a:xfrm flipV="1">
              <a:off x="2271484" y="4030066"/>
              <a:ext cx="8120745" cy="145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a:stCxn id="11" idx="0"/>
            </p:cNvCxnSpPr>
            <p:nvPr/>
          </p:nvCxnSpPr>
          <p:spPr>
            <a:xfrm flipV="1">
              <a:off x="2271484" y="4980753"/>
              <a:ext cx="0" cy="486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p:cNvCxnSpPr/>
            <p:nvPr/>
          </p:nvCxnSpPr>
          <p:spPr>
            <a:xfrm flipV="1">
              <a:off x="4956629" y="4929953"/>
              <a:ext cx="0" cy="507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6999512" y="5223865"/>
              <a:ext cx="17018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ector recto 30"/>
            <p:cNvCxnSpPr>
              <a:endCxn id="8" idx="0"/>
            </p:cNvCxnSpPr>
            <p:nvPr/>
          </p:nvCxnSpPr>
          <p:spPr>
            <a:xfrm>
              <a:off x="8701315" y="5183950"/>
              <a:ext cx="1" cy="645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ector recto 39"/>
            <p:cNvCxnSpPr>
              <a:stCxn id="5" idx="0"/>
            </p:cNvCxnSpPr>
            <p:nvPr/>
          </p:nvCxnSpPr>
          <p:spPr>
            <a:xfrm flipH="1" flipV="1">
              <a:off x="6999512" y="5223865"/>
              <a:ext cx="43545" cy="228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de flecha 41"/>
            <p:cNvCxnSpPr/>
            <p:nvPr/>
          </p:nvCxnSpPr>
          <p:spPr>
            <a:xfrm flipH="1" flipV="1">
              <a:off x="7561941" y="4929953"/>
              <a:ext cx="10889" cy="2939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10390239" y="4044580"/>
              <a:ext cx="10883" cy="76199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ector recto de flecha 45"/>
            <p:cNvCxnSpPr/>
            <p:nvPr/>
          </p:nvCxnSpPr>
          <p:spPr>
            <a:xfrm flipV="1">
              <a:off x="6244768" y="3744686"/>
              <a:ext cx="0" cy="314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2271484" y="4044580"/>
              <a:ext cx="0" cy="217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ector recto 49"/>
            <p:cNvCxnSpPr>
              <a:endCxn id="7" idx="0"/>
            </p:cNvCxnSpPr>
            <p:nvPr/>
          </p:nvCxnSpPr>
          <p:spPr>
            <a:xfrm>
              <a:off x="4920342" y="4030066"/>
              <a:ext cx="0" cy="232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ector recto 51"/>
            <p:cNvCxnSpPr>
              <a:endCxn id="10" idx="0"/>
            </p:cNvCxnSpPr>
            <p:nvPr/>
          </p:nvCxnSpPr>
          <p:spPr>
            <a:xfrm>
              <a:off x="7373256" y="4030066"/>
              <a:ext cx="1" cy="23223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ángulo 5"/>
            <p:cNvSpPr/>
            <p:nvPr/>
          </p:nvSpPr>
          <p:spPr>
            <a:xfrm>
              <a:off x="1140680" y="1738540"/>
              <a:ext cx="1715470"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7. </a:t>
              </a:r>
              <a:r>
                <a:rPr lang="es-CO" dirty="0" err="1" smtClean="0"/>
                <a:t>Vertim</a:t>
              </a:r>
              <a:r>
                <a:rPr lang="es-CO" dirty="0" smtClean="0"/>
                <a:t>. Lixiviad</a:t>
              </a:r>
              <a:endParaRPr lang="es-CO" dirty="0"/>
            </a:p>
          </p:txBody>
        </p:sp>
        <p:sp>
          <p:nvSpPr>
            <p:cNvPr id="13" name="Rectángulo 12"/>
            <p:cNvSpPr/>
            <p:nvPr/>
          </p:nvSpPr>
          <p:spPr>
            <a:xfrm>
              <a:off x="3606089" y="1753770"/>
              <a:ext cx="1880312"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9. </a:t>
              </a:r>
              <a:r>
                <a:rPr lang="es-CO" dirty="0" err="1" smtClean="0"/>
                <a:t>Represamien</a:t>
              </a:r>
              <a:r>
                <a:rPr lang="es-CO" dirty="0" smtClean="0"/>
                <a:t>. CM</a:t>
              </a:r>
              <a:endParaRPr lang="es-CO" dirty="0"/>
            </a:p>
          </p:txBody>
        </p:sp>
        <p:sp>
          <p:nvSpPr>
            <p:cNvPr id="14" name="Rectángulo 13"/>
            <p:cNvSpPr/>
            <p:nvPr/>
          </p:nvSpPr>
          <p:spPr>
            <a:xfrm>
              <a:off x="3644728" y="612566"/>
              <a:ext cx="1880312"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6. Inundaciones CMB</a:t>
              </a:r>
              <a:endParaRPr lang="es-CO" dirty="0"/>
            </a:p>
          </p:txBody>
        </p:sp>
        <p:sp>
          <p:nvSpPr>
            <p:cNvPr id="16" name="Rectángulo 15"/>
            <p:cNvSpPr/>
            <p:nvPr/>
          </p:nvSpPr>
          <p:spPr>
            <a:xfrm>
              <a:off x="1177437" y="600607"/>
              <a:ext cx="1641955"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5. </a:t>
              </a:r>
              <a:r>
                <a:rPr lang="es-CO" dirty="0" err="1" smtClean="0"/>
                <a:t>Desplaz</a:t>
              </a:r>
              <a:r>
                <a:rPr lang="es-CO" dirty="0" smtClean="0"/>
                <a:t> F y F</a:t>
              </a:r>
              <a:endParaRPr lang="es-CO" dirty="0"/>
            </a:p>
          </p:txBody>
        </p:sp>
        <p:sp>
          <p:nvSpPr>
            <p:cNvPr id="17" name="Rectángulo 16"/>
            <p:cNvSpPr/>
            <p:nvPr/>
          </p:nvSpPr>
          <p:spPr>
            <a:xfrm>
              <a:off x="7561941" y="945784"/>
              <a:ext cx="1751527" cy="63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11. Mala calidad agua</a:t>
              </a:r>
              <a:endParaRPr lang="es-CO" dirty="0"/>
            </a:p>
          </p:txBody>
        </p:sp>
        <p:cxnSp>
          <p:nvCxnSpPr>
            <p:cNvPr id="21" name="Conector recto 20"/>
            <p:cNvCxnSpPr>
              <a:stCxn id="2" idx="0"/>
            </p:cNvCxnSpPr>
            <p:nvPr/>
          </p:nvCxnSpPr>
          <p:spPr>
            <a:xfrm flipV="1">
              <a:off x="6299200" y="2717442"/>
              <a:ext cx="0" cy="403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1998414" y="2743200"/>
              <a:ext cx="656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a:endCxn id="6" idx="2"/>
            </p:cNvCxnSpPr>
            <p:nvPr/>
          </p:nvCxnSpPr>
          <p:spPr>
            <a:xfrm flipV="1">
              <a:off x="1998414" y="2428894"/>
              <a:ext cx="1" cy="314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p:cNvCxnSpPr>
              <a:endCxn id="13" idx="2"/>
            </p:cNvCxnSpPr>
            <p:nvPr/>
          </p:nvCxnSpPr>
          <p:spPr>
            <a:xfrm flipV="1">
              <a:off x="4546245" y="2444124"/>
              <a:ext cx="0" cy="299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p:nvPr/>
          </p:nvCxnSpPr>
          <p:spPr>
            <a:xfrm flipV="1">
              <a:off x="8564451" y="1576849"/>
              <a:ext cx="0" cy="1166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p:cNvCxnSpPr>
              <a:stCxn id="6" idx="0"/>
              <a:endCxn id="16" idx="2"/>
            </p:cNvCxnSpPr>
            <p:nvPr/>
          </p:nvCxnSpPr>
          <p:spPr>
            <a:xfrm flipV="1">
              <a:off x="1998415" y="1290961"/>
              <a:ext cx="0" cy="447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p:cNvCxnSpPr>
              <a:stCxn id="13" idx="0"/>
              <a:endCxn id="14" idx="2"/>
            </p:cNvCxnSpPr>
            <p:nvPr/>
          </p:nvCxnSpPr>
          <p:spPr>
            <a:xfrm flipV="1">
              <a:off x="4546245" y="1302920"/>
              <a:ext cx="38639" cy="450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831218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Descripción del problema</a:t>
            </a:r>
            <a:endParaRPr lang="es-CO" dirty="0"/>
          </a:p>
        </p:txBody>
      </p:sp>
      <p:sp>
        <p:nvSpPr>
          <p:cNvPr id="3" name="Marcador de contenido 2"/>
          <p:cNvSpPr>
            <a:spLocks noGrp="1"/>
          </p:cNvSpPr>
          <p:nvPr>
            <p:ph idx="1"/>
          </p:nvPr>
        </p:nvSpPr>
        <p:spPr/>
        <p:txBody>
          <a:bodyPr/>
          <a:lstStyle/>
          <a:p>
            <a:r>
              <a:rPr lang="es-CO" dirty="0" smtClean="0"/>
              <a:t>Evidencian una situación defectuosa o negativa (Falta de agua, baja tasa de natalidad, etc.)</a:t>
            </a:r>
          </a:p>
          <a:p>
            <a:r>
              <a:rPr lang="es-CO" dirty="0" smtClean="0"/>
              <a:t>No se puede expresar como la no existencia de una alternativa tecnológica (Falta micro-controlador en proceso de automatización)</a:t>
            </a:r>
          </a:p>
          <a:p>
            <a:r>
              <a:rPr lang="es-CO" dirty="0" smtClean="0"/>
              <a:t>En tal sentido se matiza la descripción de otra manera (Ausencia de mejoras en los procesos de automatización)</a:t>
            </a:r>
            <a:endParaRPr lang="es-CO" dirty="0"/>
          </a:p>
        </p:txBody>
      </p:sp>
    </p:spTree>
    <p:extLst>
      <p:ext uri="{BB962C8B-B14F-4D97-AF65-F5344CB8AC3E}">
        <p14:creationId xmlns:p14="http://schemas.microsoft.com/office/powerpoint/2010/main" val="992762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144131319"/>
              </p:ext>
            </p:extLst>
          </p:nvPr>
        </p:nvGraphicFramePr>
        <p:xfrm>
          <a:off x="1300765" y="772734"/>
          <a:ext cx="9916734" cy="5139179"/>
        </p:xfrm>
        <a:graphic>
          <a:graphicData uri="http://schemas.openxmlformats.org/drawingml/2006/table">
            <a:tbl>
              <a:tblPr>
                <a:tableStyleId>{5C22544A-7EE6-4342-B048-85BDC9FD1C3A}</a:tableStyleId>
              </a:tblPr>
              <a:tblGrid>
                <a:gridCol w="2708295"/>
                <a:gridCol w="3433241"/>
                <a:gridCol w="3775198"/>
              </a:tblGrid>
              <a:tr h="257577">
                <a:tc>
                  <a:txBody>
                    <a:bodyPr/>
                    <a:lstStyle/>
                    <a:p>
                      <a:pPr algn="ctr" fontAlgn="ctr"/>
                      <a:r>
                        <a:rPr lang="es-CO" sz="1800" u="none" strike="noStrike" dirty="0">
                          <a:effectLst/>
                        </a:rPr>
                        <a:t>PROBLEMA</a:t>
                      </a:r>
                      <a:endParaRPr lang="es-CO" sz="18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es-CO" sz="1800" u="none" strike="noStrike">
                          <a:effectLst/>
                        </a:rPr>
                        <a:t>DESCRIPTOR </a:t>
                      </a:r>
                      <a:endParaRPr lang="es-CO" sz="1800" b="1"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es-CO" sz="1600" u="none" strike="noStrike">
                          <a:effectLst/>
                        </a:rPr>
                        <a:t>INDICADOR</a:t>
                      </a:r>
                      <a:endParaRPr lang="es-CO" sz="1600" b="1"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r>
              <a:tr h="1249250">
                <a:tc rowSpan="7">
                  <a:txBody>
                    <a:bodyPr/>
                    <a:lstStyle/>
                    <a:p>
                      <a:pPr algn="ctr" fontAlgn="ctr"/>
                      <a:r>
                        <a:rPr lang="es-CO" sz="1800" u="none" strike="noStrike" dirty="0">
                          <a:effectLst/>
                        </a:rPr>
                        <a:t>Poco espacio para la conservación de las riveras y la cuenca</a:t>
                      </a:r>
                      <a:endParaRPr lang="es-CO"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rowSpan="2">
                  <a:txBody>
                    <a:bodyPr/>
                    <a:lstStyle/>
                    <a:p>
                      <a:pPr algn="ctr" fontAlgn="ctr"/>
                      <a:r>
                        <a:rPr lang="es-CO" sz="1800" u="none" strike="noStrike" dirty="0">
                          <a:effectLst/>
                        </a:rPr>
                        <a:t>Longitud de ronda promedio de rivera por debajo de la norma (30 m zona </a:t>
                      </a:r>
                      <a:r>
                        <a:rPr lang="es-CO" sz="1800" u="none" strike="noStrike" dirty="0" smtClean="0">
                          <a:effectLst/>
                        </a:rPr>
                        <a:t>hidráulica)</a:t>
                      </a:r>
                      <a:endParaRPr lang="es-CO"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l" fontAlgn="ctr"/>
                      <a:r>
                        <a:rPr lang="es-CO" sz="1600" u="none" strike="noStrike" dirty="0">
                          <a:effectLst/>
                        </a:rPr>
                        <a:t>en la C media los afluentes están en un 90% por debajo de la norma y hay barrios con más de 5000 habitantes sobre las quebradas y los canales.</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r>
              <a:tr h="772732">
                <a:tc vMerge="1">
                  <a:txBody>
                    <a:bodyPr/>
                    <a:lstStyle/>
                    <a:p>
                      <a:endParaRPr lang="es-CO"/>
                    </a:p>
                  </a:txBody>
                  <a:tcPr/>
                </a:tc>
                <a:tc vMerge="1">
                  <a:txBody>
                    <a:bodyPr/>
                    <a:lstStyle/>
                    <a:p>
                      <a:endParaRPr lang="es-CO"/>
                    </a:p>
                  </a:txBody>
                  <a:tcPr/>
                </a:tc>
                <a:tc>
                  <a:txBody>
                    <a:bodyPr/>
                    <a:lstStyle/>
                    <a:p>
                      <a:pPr algn="l" fontAlgn="ctr"/>
                      <a:r>
                        <a:rPr lang="es-CO" sz="1600" u="none" strike="noStrike">
                          <a:effectLst/>
                        </a:rPr>
                        <a:t> En la parte baja se esta en varios puntos que constituyen el 10% de la cuenca por debajo de los 30 m</a:t>
                      </a:r>
                      <a:endParaRPr lang="es-CO" sz="1600" b="0"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r>
              <a:tr h="772732">
                <a:tc vMerge="1">
                  <a:txBody>
                    <a:bodyPr/>
                    <a:lstStyle/>
                    <a:p>
                      <a:endParaRPr lang="es-CO"/>
                    </a:p>
                  </a:txBody>
                  <a:tcPr/>
                </a:tc>
                <a:tc>
                  <a:txBody>
                    <a:bodyPr/>
                    <a:lstStyle/>
                    <a:p>
                      <a:pPr algn="ctr" fontAlgn="ctr"/>
                      <a:r>
                        <a:rPr lang="es-CO" sz="1800" u="none" strike="noStrike" dirty="0">
                          <a:effectLst/>
                        </a:rPr>
                        <a:t>Canales (1,5 m) a bocatomas</a:t>
                      </a:r>
                      <a:endParaRPr lang="es-CO"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l" fontAlgn="ctr"/>
                      <a:r>
                        <a:rPr lang="es-CO" sz="1600" u="none" strike="noStrike" dirty="0">
                          <a:effectLst/>
                        </a:rPr>
                        <a:t>En los barrios de la parte </a:t>
                      </a:r>
                      <a:r>
                        <a:rPr lang="es-CO" sz="1600" u="none" strike="noStrike" dirty="0" smtClean="0">
                          <a:effectLst/>
                        </a:rPr>
                        <a:t>inicial</a:t>
                      </a:r>
                      <a:r>
                        <a:rPr lang="es-CO" sz="1600" u="none" strike="noStrike" baseline="0" dirty="0" smtClean="0">
                          <a:effectLst/>
                        </a:rPr>
                        <a:t> de la cuenca baja</a:t>
                      </a:r>
                      <a:r>
                        <a:rPr lang="es-CO" sz="1600" u="none" strike="noStrike" dirty="0" smtClean="0">
                          <a:effectLst/>
                        </a:rPr>
                        <a:t> </a:t>
                      </a:r>
                      <a:r>
                        <a:rPr lang="es-CO" sz="1600" u="none" strike="noStrike" dirty="0">
                          <a:effectLst/>
                        </a:rPr>
                        <a:t>del rio (16 barrios) quebrada la </a:t>
                      </a:r>
                      <a:r>
                        <a:rPr lang="es-CO" sz="1600" u="none" strike="noStrike" dirty="0" err="1">
                          <a:effectLst/>
                        </a:rPr>
                        <a:t>chuguaza</a:t>
                      </a:r>
                      <a:r>
                        <a:rPr lang="es-CO" sz="1600" u="none" strike="noStrike" dirty="0">
                          <a:effectLst/>
                        </a:rPr>
                        <a:t> no hay bocatomas</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r>
              <a:tr h="515155">
                <a:tc vMerge="1">
                  <a:txBody>
                    <a:bodyPr/>
                    <a:lstStyle/>
                    <a:p>
                      <a:endParaRPr lang="es-CO"/>
                    </a:p>
                  </a:txBody>
                  <a:tcPr/>
                </a:tc>
                <a:tc rowSpan="3">
                  <a:txBody>
                    <a:bodyPr/>
                    <a:lstStyle/>
                    <a:p>
                      <a:pPr algn="ctr" fontAlgn="ctr"/>
                      <a:r>
                        <a:rPr lang="es-CO" sz="1800" u="none" strike="noStrike" dirty="0">
                          <a:effectLst/>
                        </a:rPr>
                        <a:t>Viviendas a lado y lado del río sin planificación </a:t>
                      </a:r>
                      <a:r>
                        <a:rPr lang="es-CO" sz="1800" u="none" strike="noStrike" dirty="0" smtClean="0">
                          <a:effectLst/>
                        </a:rPr>
                        <a:t>urbanística </a:t>
                      </a:r>
                      <a:r>
                        <a:rPr lang="es-CO" sz="1800" u="none" strike="noStrike" dirty="0">
                          <a:effectLst/>
                        </a:rPr>
                        <a:t>y </a:t>
                      </a:r>
                      <a:r>
                        <a:rPr lang="es-CO" sz="1800" u="none" strike="noStrike" dirty="0" smtClean="0">
                          <a:effectLst/>
                        </a:rPr>
                        <a:t>paisajística</a:t>
                      </a:r>
                      <a:endParaRPr lang="es-CO"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l" fontAlgn="ctr"/>
                      <a:r>
                        <a:rPr lang="es-CO" sz="1600" u="none" strike="noStrike">
                          <a:effectLst/>
                        </a:rPr>
                        <a:t> En la cuenca baja no hay corredores ambientales y solo un parque (Villa del rio)</a:t>
                      </a:r>
                      <a:endParaRPr lang="es-CO" sz="1600" b="0" i="0" u="none" strike="noStrike">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r>
              <a:tr h="515155">
                <a:tc vMerge="1">
                  <a:txBody>
                    <a:bodyPr/>
                    <a:lstStyle/>
                    <a:p>
                      <a:endParaRPr lang="es-CO"/>
                    </a:p>
                  </a:txBody>
                  <a:tcPr/>
                </a:tc>
                <a:tc vMerge="1">
                  <a:txBody>
                    <a:bodyPr/>
                    <a:lstStyle/>
                    <a:p>
                      <a:endParaRPr lang="es-CO"/>
                    </a:p>
                  </a:txBody>
                  <a:tcPr/>
                </a:tc>
                <a:tc>
                  <a:txBody>
                    <a:bodyPr/>
                    <a:lstStyle/>
                    <a:p>
                      <a:pPr algn="l" fontAlgn="ctr"/>
                      <a:r>
                        <a:rPr lang="es-CO" sz="1600" u="none" strike="noStrike" dirty="0">
                          <a:effectLst/>
                        </a:rPr>
                        <a:t>Solo hay un corredor ambiental "</a:t>
                      </a:r>
                      <a:r>
                        <a:rPr lang="es-CO" sz="1600" u="none" strike="noStrike" dirty="0" err="1">
                          <a:effectLst/>
                        </a:rPr>
                        <a:t>entrenubes</a:t>
                      </a:r>
                      <a:r>
                        <a:rPr lang="es-CO" sz="1600" u="none" strike="noStrike" dirty="0">
                          <a:effectLst/>
                        </a:rPr>
                        <a:t>" en la cuenca media.</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r>
              <a:tr h="515155">
                <a:tc vMerge="1">
                  <a:txBody>
                    <a:bodyPr/>
                    <a:lstStyle/>
                    <a:p>
                      <a:endParaRPr lang="es-CO"/>
                    </a:p>
                  </a:txBody>
                  <a:tcPr/>
                </a:tc>
                <a:tc vMerge="1">
                  <a:txBody>
                    <a:bodyPr/>
                    <a:lstStyle/>
                    <a:p>
                      <a:endParaRPr lang="es-CO"/>
                    </a:p>
                  </a:txBody>
                  <a:tcPr/>
                </a:tc>
                <a:tc>
                  <a:txBody>
                    <a:bodyPr/>
                    <a:lstStyle/>
                    <a:p>
                      <a:pPr algn="l" fontAlgn="ctr"/>
                      <a:r>
                        <a:rPr lang="es-CO" sz="1600" u="none" strike="noStrike" dirty="0">
                          <a:effectLst/>
                        </a:rPr>
                        <a:t>Hasta el </a:t>
                      </a:r>
                      <a:r>
                        <a:rPr lang="es-CO" sz="1600" u="none" strike="noStrike" dirty="0" err="1">
                          <a:effectLst/>
                        </a:rPr>
                        <a:t>POT</a:t>
                      </a:r>
                      <a:r>
                        <a:rPr lang="es-CO" sz="1600" u="none" strike="noStrike" dirty="0">
                          <a:effectLst/>
                        </a:rPr>
                        <a:t> de 2003 no seguimiento a crecimiento urbano.</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r>
              <a:tr h="515155">
                <a:tc vMerge="1">
                  <a:txBody>
                    <a:bodyPr/>
                    <a:lstStyle/>
                    <a:p>
                      <a:endParaRPr lang="es-CO"/>
                    </a:p>
                  </a:txBody>
                  <a:tcPr/>
                </a:tc>
                <a:tc>
                  <a:txBody>
                    <a:bodyPr/>
                    <a:lstStyle/>
                    <a:p>
                      <a:pPr algn="l" fontAlgn="ctr"/>
                      <a:r>
                        <a:rPr lang="es-CO" sz="1800" u="none" strike="noStrike" dirty="0" err="1">
                          <a:effectLst/>
                        </a:rPr>
                        <a:t>Nro</a:t>
                      </a:r>
                      <a:r>
                        <a:rPr lang="es-CO" sz="1800" u="none" strike="noStrike" dirty="0">
                          <a:effectLst/>
                        </a:rPr>
                        <a:t> de habitantes por </a:t>
                      </a:r>
                      <a:r>
                        <a:rPr lang="es-CO" sz="1800" u="none" strike="noStrike" dirty="0" err="1">
                          <a:effectLst/>
                        </a:rPr>
                        <a:t>subcuenca</a:t>
                      </a:r>
                      <a:endParaRPr lang="es-CO"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l" fontAlgn="ctr"/>
                      <a:r>
                        <a:rPr lang="es-CO" sz="1600" u="none" strike="noStrike" dirty="0">
                          <a:effectLst/>
                        </a:rPr>
                        <a:t>3.5 millones de personas de bajos ingresos distribuidas en ocho localidades</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r>
            </a:tbl>
          </a:graphicData>
        </a:graphic>
      </p:graphicFrame>
    </p:spTree>
    <p:extLst>
      <p:ext uri="{BB962C8B-B14F-4D97-AF65-F5344CB8AC3E}">
        <p14:creationId xmlns:p14="http://schemas.microsoft.com/office/powerpoint/2010/main" val="7516434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Redacción del problema</a:t>
            </a:r>
            <a:endParaRPr lang="es-CO" dirty="0"/>
          </a:p>
        </p:txBody>
      </p:sp>
      <p:sp>
        <p:nvSpPr>
          <p:cNvPr id="3" name="Marcador de contenido 2"/>
          <p:cNvSpPr>
            <a:spLocks noGrp="1"/>
          </p:cNvSpPr>
          <p:nvPr>
            <p:ph idx="1"/>
          </p:nvPr>
        </p:nvSpPr>
        <p:spPr/>
        <p:txBody>
          <a:bodyPr>
            <a:normAutofit fontScale="77500" lnSpcReduction="20000"/>
          </a:bodyPr>
          <a:lstStyle/>
          <a:p>
            <a:pPr marL="0" indent="0">
              <a:buNone/>
            </a:pPr>
            <a:r>
              <a:rPr lang="es-CO" dirty="0" smtClean="0"/>
              <a:t>Existe poco </a:t>
            </a:r>
            <a:r>
              <a:rPr lang="es-CO" dirty="0"/>
              <a:t>espacio para la conservación de las riveras y la cuenca lo que se evidencia: </a:t>
            </a:r>
          </a:p>
          <a:p>
            <a:r>
              <a:rPr lang="es-CO" dirty="0"/>
              <a:t>(a) Con la limitación de la ribera del río en varios puntos por debajo de los 30 m en su zona hidráulica, es el caso del </a:t>
            </a:r>
            <a:r>
              <a:rPr lang="es-CO" dirty="0" smtClean="0"/>
              <a:t>30% </a:t>
            </a:r>
            <a:r>
              <a:rPr lang="es-CO" dirty="0"/>
              <a:t>en la cuenca media y el 10% en la cuenca baja, </a:t>
            </a:r>
          </a:p>
          <a:p>
            <a:r>
              <a:rPr lang="es-CO" dirty="0"/>
              <a:t>(b) El manejo de quebradas y canales sin bocatoma como ocurre con la </a:t>
            </a:r>
            <a:r>
              <a:rPr lang="es-CO" dirty="0" err="1"/>
              <a:t>Chuguaza</a:t>
            </a:r>
            <a:r>
              <a:rPr lang="es-CO" dirty="0"/>
              <a:t> en donde 16 barrios depositan sus desechos sin la existencia de bocatomas y de mecanismos de separación de tales desechos.</a:t>
            </a:r>
          </a:p>
          <a:p>
            <a:r>
              <a:rPr lang="es-CO" dirty="0"/>
              <a:t>(d) La existencia de viviendas urbanas a lado y lado del río sin que los </a:t>
            </a:r>
            <a:r>
              <a:rPr lang="es-CO" dirty="0" err="1"/>
              <a:t>POT</a:t>
            </a:r>
            <a:r>
              <a:rPr lang="es-CO" dirty="0"/>
              <a:t> se hallan interesado en asistir y planificar tal crecimiento, tan solo a partir del </a:t>
            </a:r>
            <a:r>
              <a:rPr lang="es-CO" dirty="0" err="1"/>
              <a:t>POT</a:t>
            </a:r>
            <a:r>
              <a:rPr lang="es-CO" dirty="0"/>
              <a:t> del 2003 se toman medidas, cuando la rivera en la parte baja ha sido prácticamente cubierta</a:t>
            </a:r>
          </a:p>
          <a:p>
            <a:r>
              <a:rPr lang="es-CO" dirty="0"/>
              <a:t>(e) El Número de habitantes en la cuenca baja es de 3, 5 millones de habitantes que disponen sus desechos en el río.</a:t>
            </a:r>
          </a:p>
          <a:p>
            <a:pPr marL="0" indent="0">
              <a:buNone/>
            </a:pPr>
            <a:r>
              <a:rPr lang="es-CO" dirty="0"/>
              <a:t>En tal situación las posibilidades de permitir al río que se autorregule y se oxigene es mínimo por no decir que nulo.</a:t>
            </a:r>
          </a:p>
        </p:txBody>
      </p:sp>
    </p:spTree>
    <p:extLst>
      <p:ext uri="{BB962C8B-B14F-4D97-AF65-F5344CB8AC3E}">
        <p14:creationId xmlns:p14="http://schemas.microsoft.com/office/powerpoint/2010/main" val="925262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4. </a:t>
            </a:r>
            <a:r>
              <a:rPr lang="es-CO" smtClean="0"/>
              <a:t>Análisis </a:t>
            </a:r>
            <a:r>
              <a:rPr lang="es-CO" dirty="0" smtClean="0"/>
              <a:t>de objetivos (árbol de objetivos)</a:t>
            </a:r>
            <a:endParaRPr lang="es-CO" dirty="0"/>
          </a:p>
        </p:txBody>
      </p:sp>
      <p:sp>
        <p:nvSpPr>
          <p:cNvPr id="3" name="Marcador de texto 2"/>
          <p:cNvSpPr>
            <a:spLocks noGrp="1"/>
          </p:cNvSpPr>
          <p:nvPr>
            <p:ph type="body" idx="1"/>
          </p:nvPr>
        </p:nvSpPr>
        <p:spPr/>
        <p:txBody>
          <a:bodyPr/>
          <a:lstStyle/>
          <a:p>
            <a:endParaRPr lang="es-CO"/>
          </a:p>
        </p:txBody>
      </p:sp>
    </p:spTree>
    <p:extLst>
      <p:ext uri="{BB962C8B-B14F-4D97-AF65-F5344CB8AC3E}">
        <p14:creationId xmlns:p14="http://schemas.microsoft.com/office/powerpoint/2010/main" val="29512898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Árbol de objetivos</a:t>
            </a:r>
            <a:endParaRPr lang="es-CO" dirty="0"/>
          </a:p>
        </p:txBody>
      </p:sp>
      <p:sp>
        <p:nvSpPr>
          <p:cNvPr id="3" name="Marcador de contenido 2"/>
          <p:cNvSpPr>
            <a:spLocks noGrp="1"/>
          </p:cNvSpPr>
          <p:nvPr>
            <p:ph idx="1"/>
          </p:nvPr>
        </p:nvSpPr>
        <p:spPr/>
        <p:txBody>
          <a:bodyPr>
            <a:normAutofit/>
          </a:bodyPr>
          <a:lstStyle/>
          <a:p>
            <a:r>
              <a:rPr lang="es-CO" dirty="0"/>
              <a:t>Los problemas identificados en el árbol de</a:t>
            </a:r>
          </a:p>
          <a:p>
            <a:r>
              <a:rPr lang="es-CO" dirty="0"/>
              <a:t>problemas se convierten, como soluciones, en</a:t>
            </a:r>
          </a:p>
          <a:p>
            <a:r>
              <a:rPr lang="es-CO" dirty="0"/>
              <a:t>objetivos del proyecto.</a:t>
            </a:r>
          </a:p>
          <a:p>
            <a:r>
              <a:rPr lang="es-CO" dirty="0"/>
              <a:t>Se trasladan los problemas identificados desde</a:t>
            </a:r>
          </a:p>
          <a:p>
            <a:r>
              <a:rPr lang="es-CO" dirty="0"/>
              <a:t>un lenguaje negativo a uno positivo.</a:t>
            </a:r>
          </a:p>
          <a:p>
            <a:r>
              <a:rPr lang="es-CO" dirty="0"/>
              <a:t>Los objetivos identificados como componentes </a:t>
            </a:r>
            <a:r>
              <a:rPr lang="es-CO" dirty="0" smtClean="0"/>
              <a:t>o productos </a:t>
            </a:r>
            <a:r>
              <a:rPr lang="es-CO" dirty="0"/>
              <a:t>de un proyecto se convierten en </a:t>
            </a:r>
            <a:r>
              <a:rPr lang="es-CO" dirty="0" smtClean="0"/>
              <a:t>los medios </a:t>
            </a:r>
            <a:r>
              <a:rPr lang="es-CO" dirty="0"/>
              <a:t>para solucionar el problema </a:t>
            </a:r>
            <a:r>
              <a:rPr lang="es-CO" dirty="0" smtClean="0"/>
              <a:t>de desarrollo </a:t>
            </a:r>
            <a:r>
              <a:rPr lang="es-CO" dirty="0"/>
              <a:t>identificado</a:t>
            </a:r>
          </a:p>
        </p:txBody>
      </p:sp>
    </p:spTree>
    <p:extLst>
      <p:ext uri="{BB962C8B-B14F-4D97-AF65-F5344CB8AC3E}">
        <p14:creationId xmlns:p14="http://schemas.microsoft.com/office/powerpoint/2010/main" val="4409263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Estructura árbol de objetivos</a:t>
            </a:r>
            <a:endParaRPr lang="es-CO" dirty="0"/>
          </a:p>
        </p:txBody>
      </p:sp>
      <p:pic>
        <p:nvPicPr>
          <p:cNvPr id="4" name="Marcador de contenido 3"/>
          <p:cNvPicPr>
            <a:picLocks noGrp="1" noChangeAspect="1"/>
          </p:cNvPicPr>
          <p:nvPr>
            <p:ph idx="1"/>
          </p:nvPr>
        </p:nvPicPr>
        <p:blipFill>
          <a:blip r:embed="rId2"/>
          <a:stretch>
            <a:fillRect/>
          </a:stretch>
        </p:blipFill>
        <p:spPr>
          <a:xfrm>
            <a:off x="1931831" y="1825625"/>
            <a:ext cx="8281115" cy="4562864"/>
          </a:xfrm>
          <a:prstGeom prst="rect">
            <a:avLst/>
          </a:prstGeom>
        </p:spPr>
      </p:pic>
    </p:spTree>
    <p:extLst>
      <p:ext uri="{BB962C8B-B14F-4D97-AF65-F5344CB8AC3E}">
        <p14:creationId xmlns:p14="http://schemas.microsoft.com/office/powerpoint/2010/main" val="11718841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197735" y="618186"/>
            <a:ext cx="10109916" cy="5834198"/>
          </a:xfrm>
          <a:prstGeom prst="rect">
            <a:avLst/>
          </a:prstGeom>
        </p:spPr>
      </p:pic>
    </p:spTree>
    <p:extLst>
      <p:ext uri="{BB962C8B-B14F-4D97-AF65-F5344CB8AC3E}">
        <p14:creationId xmlns:p14="http://schemas.microsoft.com/office/powerpoint/2010/main" val="21363243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159099" y="736968"/>
            <a:ext cx="9684912" cy="5639840"/>
          </a:xfrm>
          <a:prstGeom prst="rect">
            <a:avLst/>
          </a:prstGeom>
        </p:spPr>
      </p:pic>
      <p:sp>
        <p:nvSpPr>
          <p:cNvPr id="3" name="CuadroTexto 2"/>
          <p:cNvSpPr txBox="1"/>
          <p:nvPr/>
        </p:nvSpPr>
        <p:spPr>
          <a:xfrm>
            <a:off x="8435662" y="3683358"/>
            <a:ext cx="1455313" cy="646331"/>
          </a:xfrm>
          <a:prstGeom prst="rect">
            <a:avLst/>
          </a:prstGeom>
          <a:noFill/>
        </p:spPr>
        <p:txBody>
          <a:bodyPr wrap="square" rtlCol="0">
            <a:spAutoFit/>
          </a:bodyPr>
          <a:lstStyle/>
          <a:p>
            <a:r>
              <a:rPr lang="es-CO" dirty="0" smtClean="0"/>
              <a:t>Objetivo general</a:t>
            </a:r>
            <a:endParaRPr lang="es-CO" dirty="0"/>
          </a:p>
        </p:txBody>
      </p:sp>
      <p:sp>
        <p:nvSpPr>
          <p:cNvPr id="4" name="CuadroTexto 3"/>
          <p:cNvSpPr txBox="1"/>
          <p:nvPr/>
        </p:nvSpPr>
        <p:spPr>
          <a:xfrm>
            <a:off x="9298546" y="2627290"/>
            <a:ext cx="670376" cy="369332"/>
          </a:xfrm>
          <a:prstGeom prst="rect">
            <a:avLst/>
          </a:prstGeom>
          <a:noFill/>
        </p:spPr>
        <p:txBody>
          <a:bodyPr wrap="none" rtlCol="0">
            <a:spAutoFit/>
          </a:bodyPr>
          <a:lstStyle/>
          <a:p>
            <a:r>
              <a:rPr lang="es-CO" dirty="0" smtClean="0"/>
              <a:t>Fines</a:t>
            </a:r>
            <a:endParaRPr lang="es-CO" dirty="0"/>
          </a:p>
        </p:txBody>
      </p:sp>
      <p:sp>
        <p:nvSpPr>
          <p:cNvPr id="5" name="CuadroTexto 4"/>
          <p:cNvSpPr txBox="1"/>
          <p:nvPr/>
        </p:nvSpPr>
        <p:spPr>
          <a:xfrm>
            <a:off x="7624293" y="1571222"/>
            <a:ext cx="1249251" cy="369332"/>
          </a:xfrm>
          <a:prstGeom prst="rect">
            <a:avLst/>
          </a:prstGeom>
          <a:noFill/>
        </p:spPr>
        <p:txBody>
          <a:bodyPr wrap="square" rtlCol="0">
            <a:spAutoFit/>
          </a:bodyPr>
          <a:lstStyle/>
          <a:p>
            <a:r>
              <a:rPr lang="es-CO" dirty="0" smtClean="0"/>
              <a:t>Beneficios</a:t>
            </a:r>
            <a:endParaRPr lang="es-CO" dirty="0"/>
          </a:p>
        </p:txBody>
      </p:sp>
      <p:sp>
        <p:nvSpPr>
          <p:cNvPr id="6" name="CuadroTexto 5"/>
          <p:cNvSpPr txBox="1"/>
          <p:nvPr/>
        </p:nvSpPr>
        <p:spPr>
          <a:xfrm>
            <a:off x="7997780" y="4700790"/>
            <a:ext cx="1203727" cy="369332"/>
          </a:xfrm>
          <a:prstGeom prst="rect">
            <a:avLst/>
          </a:prstGeom>
          <a:noFill/>
        </p:spPr>
        <p:txBody>
          <a:bodyPr wrap="none" rtlCol="0">
            <a:spAutoFit/>
          </a:bodyPr>
          <a:lstStyle/>
          <a:p>
            <a:r>
              <a:rPr lang="es-CO" dirty="0" smtClean="0"/>
              <a:t>Resultados</a:t>
            </a:r>
            <a:endParaRPr lang="es-CO" dirty="0"/>
          </a:p>
        </p:txBody>
      </p:sp>
      <p:sp>
        <p:nvSpPr>
          <p:cNvPr id="7" name="CuadroTexto 6"/>
          <p:cNvSpPr txBox="1"/>
          <p:nvPr/>
        </p:nvSpPr>
        <p:spPr>
          <a:xfrm>
            <a:off x="9775065" y="5576551"/>
            <a:ext cx="1275008" cy="369332"/>
          </a:xfrm>
          <a:prstGeom prst="rect">
            <a:avLst/>
          </a:prstGeom>
          <a:noFill/>
        </p:spPr>
        <p:txBody>
          <a:bodyPr wrap="square" rtlCol="0">
            <a:spAutoFit/>
          </a:bodyPr>
          <a:lstStyle/>
          <a:p>
            <a:r>
              <a:rPr lang="es-CO" dirty="0" smtClean="0"/>
              <a:t>Actividades</a:t>
            </a:r>
            <a:endParaRPr lang="es-CO" dirty="0"/>
          </a:p>
        </p:txBody>
      </p:sp>
    </p:spTree>
    <p:extLst>
      <p:ext uri="{BB962C8B-B14F-4D97-AF65-F5344CB8AC3E}">
        <p14:creationId xmlns:p14="http://schemas.microsoft.com/office/powerpoint/2010/main" val="42558623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36373" y="709418"/>
            <a:ext cx="9491728" cy="5600073"/>
          </a:xfrm>
          <a:prstGeom prst="rect">
            <a:avLst/>
          </a:prstGeom>
        </p:spPr>
      </p:pic>
      <p:sp>
        <p:nvSpPr>
          <p:cNvPr id="3" name="CuadroTexto 2"/>
          <p:cNvSpPr txBox="1"/>
          <p:nvPr/>
        </p:nvSpPr>
        <p:spPr>
          <a:xfrm>
            <a:off x="8706121" y="3181077"/>
            <a:ext cx="1455313" cy="646331"/>
          </a:xfrm>
          <a:prstGeom prst="rect">
            <a:avLst/>
          </a:prstGeom>
          <a:noFill/>
        </p:spPr>
        <p:txBody>
          <a:bodyPr wrap="square" rtlCol="0">
            <a:spAutoFit/>
          </a:bodyPr>
          <a:lstStyle/>
          <a:p>
            <a:r>
              <a:rPr lang="es-CO" dirty="0" smtClean="0"/>
              <a:t>Objetivo general</a:t>
            </a:r>
            <a:endParaRPr lang="es-CO" dirty="0"/>
          </a:p>
        </p:txBody>
      </p:sp>
      <p:sp>
        <p:nvSpPr>
          <p:cNvPr id="4" name="CuadroTexto 3"/>
          <p:cNvSpPr txBox="1"/>
          <p:nvPr/>
        </p:nvSpPr>
        <p:spPr>
          <a:xfrm>
            <a:off x="9569005" y="2408347"/>
            <a:ext cx="670376" cy="369332"/>
          </a:xfrm>
          <a:prstGeom prst="rect">
            <a:avLst/>
          </a:prstGeom>
          <a:noFill/>
        </p:spPr>
        <p:txBody>
          <a:bodyPr wrap="none" rtlCol="0">
            <a:spAutoFit/>
          </a:bodyPr>
          <a:lstStyle/>
          <a:p>
            <a:r>
              <a:rPr lang="es-CO" dirty="0" smtClean="0"/>
              <a:t>Fines</a:t>
            </a:r>
            <a:endParaRPr lang="es-CO" dirty="0"/>
          </a:p>
        </p:txBody>
      </p:sp>
      <p:sp>
        <p:nvSpPr>
          <p:cNvPr id="5" name="CuadroTexto 4"/>
          <p:cNvSpPr txBox="1"/>
          <p:nvPr/>
        </p:nvSpPr>
        <p:spPr>
          <a:xfrm>
            <a:off x="7894752" y="1352279"/>
            <a:ext cx="1249251" cy="369332"/>
          </a:xfrm>
          <a:prstGeom prst="rect">
            <a:avLst/>
          </a:prstGeom>
          <a:noFill/>
        </p:spPr>
        <p:txBody>
          <a:bodyPr wrap="square" rtlCol="0">
            <a:spAutoFit/>
          </a:bodyPr>
          <a:lstStyle/>
          <a:p>
            <a:r>
              <a:rPr lang="es-CO" dirty="0" smtClean="0"/>
              <a:t>Beneficios</a:t>
            </a:r>
            <a:endParaRPr lang="es-CO" dirty="0"/>
          </a:p>
        </p:txBody>
      </p:sp>
      <p:sp>
        <p:nvSpPr>
          <p:cNvPr id="6" name="CuadroTexto 5"/>
          <p:cNvSpPr txBox="1"/>
          <p:nvPr/>
        </p:nvSpPr>
        <p:spPr>
          <a:xfrm>
            <a:off x="10251588" y="4159877"/>
            <a:ext cx="1203727" cy="369332"/>
          </a:xfrm>
          <a:prstGeom prst="rect">
            <a:avLst/>
          </a:prstGeom>
          <a:noFill/>
        </p:spPr>
        <p:txBody>
          <a:bodyPr wrap="none" rtlCol="0">
            <a:spAutoFit/>
          </a:bodyPr>
          <a:lstStyle/>
          <a:p>
            <a:r>
              <a:rPr lang="es-CO" dirty="0" smtClean="0"/>
              <a:t>Resultados</a:t>
            </a:r>
            <a:endParaRPr lang="es-CO" dirty="0"/>
          </a:p>
        </p:txBody>
      </p:sp>
      <p:sp>
        <p:nvSpPr>
          <p:cNvPr id="7" name="CuadroTexto 6"/>
          <p:cNvSpPr txBox="1"/>
          <p:nvPr/>
        </p:nvSpPr>
        <p:spPr>
          <a:xfrm>
            <a:off x="10367499" y="5177302"/>
            <a:ext cx="1275008" cy="369332"/>
          </a:xfrm>
          <a:prstGeom prst="rect">
            <a:avLst/>
          </a:prstGeom>
          <a:noFill/>
        </p:spPr>
        <p:txBody>
          <a:bodyPr wrap="square" rtlCol="0">
            <a:spAutoFit/>
          </a:bodyPr>
          <a:lstStyle/>
          <a:p>
            <a:r>
              <a:rPr lang="es-CO" dirty="0" smtClean="0"/>
              <a:t>Actividades</a:t>
            </a:r>
            <a:endParaRPr lang="es-CO" dirty="0"/>
          </a:p>
        </p:txBody>
      </p:sp>
    </p:spTree>
    <p:extLst>
      <p:ext uri="{BB962C8B-B14F-4D97-AF65-F5344CB8AC3E}">
        <p14:creationId xmlns:p14="http://schemas.microsoft.com/office/powerpoint/2010/main" val="1736754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smtClean="0"/>
              <a:t>Ej</a:t>
            </a:r>
            <a:r>
              <a:rPr lang="es-CO" dirty="0" smtClean="0"/>
              <a:t>: Proyecto medioambiental desde la óptica de redes</a:t>
            </a:r>
            <a:endParaRPr lang="es-CO" dirty="0"/>
          </a:p>
        </p:txBody>
      </p:sp>
      <p:sp>
        <p:nvSpPr>
          <p:cNvPr id="3" name="Marcador de contenido 2"/>
          <p:cNvSpPr>
            <a:spLocks noGrp="1"/>
          </p:cNvSpPr>
          <p:nvPr>
            <p:ph idx="1"/>
          </p:nvPr>
        </p:nvSpPr>
        <p:spPr/>
        <p:txBody>
          <a:bodyPr>
            <a:normAutofit/>
          </a:bodyPr>
          <a:lstStyle/>
          <a:p>
            <a:pPr marL="0" indent="0">
              <a:buNone/>
            </a:pPr>
            <a:r>
              <a:rPr lang="es-CO" dirty="0" smtClean="0"/>
              <a:t>Recolección de información:</a:t>
            </a:r>
          </a:p>
          <a:p>
            <a:pPr algn="just"/>
            <a:r>
              <a:rPr lang="es-CO" dirty="0" smtClean="0"/>
              <a:t>Bogotá </a:t>
            </a:r>
            <a:r>
              <a:rPr lang="es-CO" dirty="0"/>
              <a:t>Distrito Capital produce un daño ambiental múltiple y </a:t>
            </a:r>
            <a:r>
              <a:rPr lang="es-CO" dirty="0" err="1"/>
              <a:t>exterminante</a:t>
            </a:r>
            <a:r>
              <a:rPr lang="es-CO" dirty="0"/>
              <a:t> que se extiende al entorno regional: aire envenenado, contaminación de aguas, desestabilización de ecosistemas, caos visual, polución auditiva, basuras, malos olores, desertización y sellamiento de la naturaleza por la expansión de la cultura del </a:t>
            </a:r>
            <a:r>
              <a:rPr lang="es-CO" dirty="0" smtClean="0"/>
              <a:t>cemento (DAMA: 2006).</a:t>
            </a:r>
            <a:endParaRPr lang="es-CO" b="1" dirty="0" smtClean="0"/>
          </a:p>
          <a:p>
            <a:endParaRPr lang="es-CO" dirty="0"/>
          </a:p>
        </p:txBody>
      </p:sp>
    </p:spTree>
    <p:extLst>
      <p:ext uri="{BB962C8B-B14F-4D97-AF65-F5344CB8AC3E}">
        <p14:creationId xmlns:p14="http://schemas.microsoft.com/office/powerpoint/2010/main" val="12958385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811371" y="1120462"/>
            <a:ext cx="9684912" cy="4984124"/>
            <a:chOff x="1140680" y="600607"/>
            <a:chExt cx="10173207" cy="5896878"/>
          </a:xfrm>
        </p:grpSpPr>
        <p:sp>
          <p:nvSpPr>
            <p:cNvPr id="3" name="Rectángulo 2"/>
            <p:cNvSpPr/>
            <p:nvPr/>
          </p:nvSpPr>
          <p:spPr>
            <a:xfrm>
              <a:off x="5355771" y="3120571"/>
              <a:ext cx="1886858" cy="62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15. Poco espacio </a:t>
              </a:r>
              <a:r>
                <a:rPr lang="es-CO" sz="1700" dirty="0" err="1" smtClean="0"/>
                <a:t>conserv</a:t>
              </a:r>
              <a:endParaRPr lang="es-CO" sz="1700" dirty="0"/>
            </a:p>
          </p:txBody>
        </p:sp>
        <p:sp>
          <p:nvSpPr>
            <p:cNvPr id="4" name="Rectángulo 3"/>
            <p:cNvSpPr/>
            <p:nvPr/>
          </p:nvSpPr>
          <p:spPr>
            <a:xfrm>
              <a:off x="9514114" y="4806576"/>
              <a:ext cx="1799773" cy="551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14. </a:t>
              </a:r>
              <a:r>
                <a:rPr lang="es-CO" sz="1700" dirty="0" err="1" smtClean="0"/>
                <a:t>Vertim</a:t>
              </a:r>
              <a:r>
                <a:rPr lang="es-CO" sz="1700" dirty="0" smtClean="0"/>
                <a:t>. Q, I, H</a:t>
              </a:r>
              <a:endParaRPr lang="es-CO" sz="1700" dirty="0"/>
            </a:p>
          </p:txBody>
        </p:sp>
        <p:sp>
          <p:nvSpPr>
            <p:cNvPr id="5" name="Rectángulo 4"/>
            <p:cNvSpPr/>
            <p:nvPr/>
          </p:nvSpPr>
          <p:spPr>
            <a:xfrm>
              <a:off x="6252028" y="5452461"/>
              <a:ext cx="1582057"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4. Urb. </a:t>
              </a:r>
              <a:r>
                <a:rPr lang="es-CO" sz="1700" dirty="0" err="1" smtClean="0"/>
                <a:t>Descontr</a:t>
              </a:r>
              <a:r>
                <a:rPr lang="es-CO" sz="1700" dirty="0" smtClean="0"/>
                <a:t>.</a:t>
              </a:r>
              <a:endParaRPr lang="es-CO" sz="1700" dirty="0"/>
            </a:p>
          </p:txBody>
        </p:sp>
        <p:sp>
          <p:nvSpPr>
            <p:cNvPr id="6" name="Rectángulo 5"/>
            <p:cNvSpPr/>
            <p:nvPr/>
          </p:nvSpPr>
          <p:spPr>
            <a:xfrm>
              <a:off x="4187371" y="4262297"/>
              <a:ext cx="1465942"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18. </a:t>
              </a:r>
              <a:r>
                <a:rPr lang="es-CO" sz="1700" dirty="0" err="1" smtClean="0"/>
                <a:t>Ampl</a:t>
              </a:r>
              <a:r>
                <a:rPr lang="es-CO" sz="1700" dirty="0" smtClean="0"/>
                <a:t>. Cultivos </a:t>
              </a:r>
              <a:r>
                <a:rPr lang="es-CO" sz="1700" dirty="0" err="1" smtClean="0"/>
                <a:t>ZM</a:t>
              </a:r>
              <a:endParaRPr lang="es-CO" sz="1700" dirty="0"/>
            </a:p>
          </p:txBody>
        </p:sp>
        <p:sp>
          <p:nvSpPr>
            <p:cNvPr id="7" name="Rectángulo 6"/>
            <p:cNvSpPr/>
            <p:nvPr/>
          </p:nvSpPr>
          <p:spPr>
            <a:xfrm>
              <a:off x="8019144" y="5829828"/>
              <a:ext cx="1364343"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17. Falta </a:t>
              </a:r>
              <a:r>
                <a:rPr lang="es-CO" sz="1700" dirty="0" err="1" smtClean="0"/>
                <a:t>Observ</a:t>
              </a:r>
              <a:r>
                <a:rPr lang="es-CO" sz="1700" dirty="0" smtClean="0"/>
                <a:t>.</a:t>
              </a:r>
              <a:endParaRPr lang="es-CO" sz="1700" dirty="0"/>
            </a:p>
          </p:txBody>
        </p:sp>
        <p:sp>
          <p:nvSpPr>
            <p:cNvPr id="8" name="Rectángulo 7"/>
            <p:cNvSpPr/>
            <p:nvPr/>
          </p:nvSpPr>
          <p:spPr>
            <a:xfrm>
              <a:off x="1480457" y="4262297"/>
              <a:ext cx="1901372"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13. No separad lluvias de negras</a:t>
              </a:r>
              <a:endParaRPr lang="es-CO" sz="1700" dirty="0"/>
            </a:p>
          </p:txBody>
        </p:sp>
        <p:sp>
          <p:nvSpPr>
            <p:cNvPr id="9" name="Rectángulo 8"/>
            <p:cNvSpPr/>
            <p:nvPr/>
          </p:nvSpPr>
          <p:spPr>
            <a:xfrm>
              <a:off x="6553199" y="4262296"/>
              <a:ext cx="1640115"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16. Afluentes </a:t>
              </a:r>
              <a:r>
                <a:rPr lang="es-CO" sz="1700" dirty="0" err="1" smtClean="0"/>
                <a:t>SCB</a:t>
              </a:r>
              <a:endParaRPr lang="es-CO" sz="1700" dirty="0"/>
            </a:p>
          </p:txBody>
        </p:sp>
        <p:sp>
          <p:nvSpPr>
            <p:cNvPr id="10" name="Rectángulo 9"/>
            <p:cNvSpPr/>
            <p:nvPr/>
          </p:nvSpPr>
          <p:spPr>
            <a:xfrm>
              <a:off x="1523999" y="5466977"/>
              <a:ext cx="1494970" cy="6676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10. Extracción min CA</a:t>
              </a:r>
              <a:endParaRPr lang="es-CO" sz="1700" dirty="0"/>
            </a:p>
          </p:txBody>
        </p:sp>
        <p:sp>
          <p:nvSpPr>
            <p:cNvPr id="11" name="Rectángulo 10"/>
            <p:cNvSpPr/>
            <p:nvPr/>
          </p:nvSpPr>
          <p:spPr>
            <a:xfrm>
              <a:off x="4187371" y="5437947"/>
              <a:ext cx="1683656" cy="696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12. Deficiente control </a:t>
              </a:r>
              <a:r>
                <a:rPr lang="es-CO" sz="1700" dirty="0" err="1" smtClean="0"/>
                <a:t>inun</a:t>
              </a:r>
              <a:endParaRPr lang="es-CO" sz="1700" dirty="0"/>
            </a:p>
          </p:txBody>
        </p:sp>
        <p:cxnSp>
          <p:nvCxnSpPr>
            <p:cNvPr id="12" name="Conector recto 11"/>
            <p:cNvCxnSpPr/>
            <p:nvPr/>
          </p:nvCxnSpPr>
          <p:spPr>
            <a:xfrm flipV="1">
              <a:off x="2271484" y="4030066"/>
              <a:ext cx="8120745" cy="145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a:stCxn id="10" idx="0"/>
            </p:cNvCxnSpPr>
            <p:nvPr/>
          </p:nvCxnSpPr>
          <p:spPr>
            <a:xfrm flipV="1">
              <a:off x="2271484" y="4980753"/>
              <a:ext cx="0" cy="486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V="1">
              <a:off x="4956629" y="4929953"/>
              <a:ext cx="0" cy="507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999512" y="5223865"/>
              <a:ext cx="17018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15"/>
            <p:cNvCxnSpPr>
              <a:endCxn id="7" idx="0"/>
            </p:cNvCxnSpPr>
            <p:nvPr/>
          </p:nvCxnSpPr>
          <p:spPr>
            <a:xfrm>
              <a:off x="8701315" y="5183950"/>
              <a:ext cx="1" cy="645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p:cNvCxnSpPr>
              <a:stCxn id="5" idx="0"/>
            </p:cNvCxnSpPr>
            <p:nvPr/>
          </p:nvCxnSpPr>
          <p:spPr>
            <a:xfrm flipH="1" flipV="1">
              <a:off x="6999512" y="5223865"/>
              <a:ext cx="43545" cy="228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flipH="1" flipV="1">
              <a:off x="7561941" y="4929953"/>
              <a:ext cx="10889" cy="2939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10390239" y="4044580"/>
              <a:ext cx="10883" cy="7619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p:nvPr/>
          </p:nvCxnSpPr>
          <p:spPr>
            <a:xfrm flipV="1">
              <a:off x="6244768" y="3744686"/>
              <a:ext cx="0" cy="314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2271484" y="4044580"/>
              <a:ext cx="0" cy="217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p:cNvCxnSpPr>
              <a:endCxn id="6" idx="0"/>
            </p:cNvCxnSpPr>
            <p:nvPr/>
          </p:nvCxnSpPr>
          <p:spPr>
            <a:xfrm>
              <a:off x="4920342" y="4030066"/>
              <a:ext cx="0" cy="232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p:cNvCxnSpPr>
              <a:endCxn id="9" idx="0"/>
            </p:cNvCxnSpPr>
            <p:nvPr/>
          </p:nvCxnSpPr>
          <p:spPr>
            <a:xfrm>
              <a:off x="7373256" y="4030066"/>
              <a:ext cx="1" cy="23223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ángulo 23"/>
            <p:cNvSpPr/>
            <p:nvPr/>
          </p:nvSpPr>
          <p:spPr>
            <a:xfrm>
              <a:off x="1140680" y="1738540"/>
              <a:ext cx="1715470"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7. </a:t>
              </a:r>
              <a:r>
                <a:rPr lang="es-CO" sz="1700" dirty="0" err="1" smtClean="0"/>
                <a:t>Vertim</a:t>
              </a:r>
              <a:r>
                <a:rPr lang="es-CO" sz="1700" dirty="0" smtClean="0"/>
                <a:t>. Lixiviad</a:t>
              </a:r>
              <a:endParaRPr lang="es-CO" sz="1700" dirty="0"/>
            </a:p>
          </p:txBody>
        </p:sp>
        <p:sp>
          <p:nvSpPr>
            <p:cNvPr id="25" name="Rectángulo 24"/>
            <p:cNvSpPr/>
            <p:nvPr/>
          </p:nvSpPr>
          <p:spPr>
            <a:xfrm>
              <a:off x="3606089" y="1753770"/>
              <a:ext cx="1880312"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9. </a:t>
              </a:r>
              <a:r>
                <a:rPr lang="es-CO" sz="1700" dirty="0" err="1" smtClean="0"/>
                <a:t>Represamien</a:t>
              </a:r>
              <a:r>
                <a:rPr lang="es-CO" sz="1700" dirty="0" smtClean="0"/>
                <a:t>. CM</a:t>
              </a:r>
              <a:endParaRPr lang="es-CO" sz="1700" dirty="0"/>
            </a:p>
          </p:txBody>
        </p:sp>
        <p:sp>
          <p:nvSpPr>
            <p:cNvPr id="26" name="Rectángulo 25"/>
            <p:cNvSpPr/>
            <p:nvPr/>
          </p:nvSpPr>
          <p:spPr>
            <a:xfrm>
              <a:off x="3644728" y="612566"/>
              <a:ext cx="1880312"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6. Inundaciones CMB</a:t>
              </a:r>
              <a:endParaRPr lang="es-CO" sz="1700" dirty="0"/>
            </a:p>
          </p:txBody>
        </p:sp>
        <p:sp>
          <p:nvSpPr>
            <p:cNvPr id="27" name="Rectángulo 26"/>
            <p:cNvSpPr/>
            <p:nvPr/>
          </p:nvSpPr>
          <p:spPr>
            <a:xfrm>
              <a:off x="1177437" y="600607"/>
              <a:ext cx="1641955"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5. </a:t>
              </a:r>
              <a:r>
                <a:rPr lang="es-CO" sz="1700" dirty="0" err="1" smtClean="0"/>
                <a:t>Desplaz</a:t>
              </a:r>
              <a:r>
                <a:rPr lang="es-CO" sz="1700" dirty="0" smtClean="0"/>
                <a:t> F y F</a:t>
              </a:r>
              <a:endParaRPr lang="es-CO" sz="1700" dirty="0"/>
            </a:p>
          </p:txBody>
        </p:sp>
        <p:sp>
          <p:nvSpPr>
            <p:cNvPr id="28" name="Rectángulo 27"/>
            <p:cNvSpPr/>
            <p:nvPr/>
          </p:nvSpPr>
          <p:spPr>
            <a:xfrm>
              <a:off x="7561941" y="945784"/>
              <a:ext cx="1751527" cy="63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11. Mala calidad agua</a:t>
              </a:r>
              <a:endParaRPr lang="es-CO" sz="1700" dirty="0"/>
            </a:p>
          </p:txBody>
        </p:sp>
        <p:cxnSp>
          <p:nvCxnSpPr>
            <p:cNvPr id="29" name="Conector recto 28"/>
            <p:cNvCxnSpPr>
              <a:stCxn id="3" idx="0"/>
            </p:cNvCxnSpPr>
            <p:nvPr/>
          </p:nvCxnSpPr>
          <p:spPr>
            <a:xfrm flipV="1">
              <a:off x="6299200" y="2717442"/>
              <a:ext cx="0" cy="403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1998414" y="2743200"/>
              <a:ext cx="656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a:endCxn id="24" idx="2"/>
            </p:cNvCxnSpPr>
            <p:nvPr/>
          </p:nvCxnSpPr>
          <p:spPr>
            <a:xfrm flipV="1">
              <a:off x="1998414" y="2428894"/>
              <a:ext cx="1" cy="314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a:endCxn id="25" idx="2"/>
            </p:cNvCxnSpPr>
            <p:nvPr/>
          </p:nvCxnSpPr>
          <p:spPr>
            <a:xfrm flipV="1">
              <a:off x="4546245" y="2444124"/>
              <a:ext cx="0" cy="299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p:nvPr/>
          </p:nvCxnSpPr>
          <p:spPr>
            <a:xfrm flipV="1">
              <a:off x="8564451" y="1576849"/>
              <a:ext cx="0" cy="1166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p:cNvCxnSpPr>
              <a:stCxn id="24" idx="0"/>
              <a:endCxn id="27" idx="2"/>
            </p:cNvCxnSpPr>
            <p:nvPr/>
          </p:nvCxnSpPr>
          <p:spPr>
            <a:xfrm flipV="1">
              <a:off x="1998415" y="1290961"/>
              <a:ext cx="0" cy="447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p:cNvCxnSpPr>
              <a:stCxn id="25" idx="0"/>
              <a:endCxn id="26" idx="2"/>
            </p:cNvCxnSpPr>
            <p:nvPr/>
          </p:nvCxnSpPr>
          <p:spPr>
            <a:xfrm flipV="1">
              <a:off x="4546245" y="1302920"/>
              <a:ext cx="38639" cy="450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6" name="CuadroTexto 35"/>
          <p:cNvSpPr txBox="1"/>
          <p:nvPr/>
        </p:nvSpPr>
        <p:spPr>
          <a:xfrm>
            <a:off x="2839147" y="540913"/>
            <a:ext cx="6134370" cy="523220"/>
          </a:xfrm>
          <a:prstGeom prst="rect">
            <a:avLst/>
          </a:prstGeom>
          <a:noFill/>
        </p:spPr>
        <p:txBody>
          <a:bodyPr wrap="square" rtlCol="0">
            <a:spAutoFit/>
          </a:bodyPr>
          <a:lstStyle/>
          <a:p>
            <a:r>
              <a:rPr lang="es-CO" sz="2800" dirty="0" smtClean="0"/>
              <a:t>Árbol de problemas de una cuenca </a:t>
            </a:r>
            <a:endParaRPr lang="es-CO" sz="2800" dirty="0"/>
          </a:p>
        </p:txBody>
      </p:sp>
    </p:spTree>
    <p:extLst>
      <p:ext uri="{BB962C8B-B14F-4D97-AF65-F5344CB8AC3E}">
        <p14:creationId xmlns:p14="http://schemas.microsoft.com/office/powerpoint/2010/main" val="24933330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1068946" y="1159099"/>
            <a:ext cx="10200068" cy="5370490"/>
            <a:chOff x="1140680" y="600607"/>
            <a:chExt cx="10173207" cy="5896878"/>
          </a:xfrm>
        </p:grpSpPr>
        <p:sp>
          <p:nvSpPr>
            <p:cNvPr id="3" name="Rectángulo 2"/>
            <p:cNvSpPr/>
            <p:nvPr/>
          </p:nvSpPr>
          <p:spPr>
            <a:xfrm>
              <a:off x="5355771" y="3037113"/>
              <a:ext cx="1886858" cy="70757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smtClean="0"/>
                <a:t>15. Poco espacio </a:t>
              </a:r>
              <a:r>
                <a:rPr lang="es-CO" sz="1600" dirty="0" err="1" smtClean="0"/>
                <a:t>conserv</a:t>
              </a:r>
              <a:r>
                <a:rPr lang="es-CO" sz="1600" dirty="0" smtClean="0"/>
                <a:t>. controlada</a:t>
              </a:r>
              <a:endParaRPr lang="es-CO" sz="1600" dirty="0"/>
            </a:p>
          </p:txBody>
        </p:sp>
        <p:sp>
          <p:nvSpPr>
            <p:cNvPr id="4" name="Rectángulo 3"/>
            <p:cNvSpPr/>
            <p:nvPr/>
          </p:nvSpPr>
          <p:spPr>
            <a:xfrm>
              <a:off x="9514114" y="4806576"/>
              <a:ext cx="1799773" cy="55154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14. Inexistente </a:t>
              </a:r>
              <a:r>
                <a:rPr lang="es-CO" sz="1700" dirty="0" err="1" smtClean="0"/>
                <a:t>Vertim</a:t>
              </a:r>
              <a:r>
                <a:rPr lang="es-CO" sz="1700" dirty="0" smtClean="0"/>
                <a:t>. Q, I, H</a:t>
              </a:r>
              <a:endParaRPr lang="es-CO" sz="1700" dirty="0"/>
            </a:p>
          </p:txBody>
        </p:sp>
        <p:sp>
          <p:nvSpPr>
            <p:cNvPr id="5" name="Rectángulo 4"/>
            <p:cNvSpPr/>
            <p:nvPr/>
          </p:nvSpPr>
          <p:spPr>
            <a:xfrm>
              <a:off x="6252028" y="5452461"/>
              <a:ext cx="1582057"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4. Urb. Planificada.</a:t>
              </a:r>
              <a:endParaRPr lang="es-CO" sz="1700" dirty="0"/>
            </a:p>
          </p:txBody>
        </p:sp>
        <p:sp>
          <p:nvSpPr>
            <p:cNvPr id="6" name="Rectángulo 5"/>
            <p:cNvSpPr/>
            <p:nvPr/>
          </p:nvSpPr>
          <p:spPr>
            <a:xfrm>
              <a:off x="3944258" y="4262297"/>
              <a:ext cx="1788884"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smtClean="0"/>
                <a:t>18. Minimizada </a:t>
              </a:r>
              <a:r>
                <a:rPr lang="es-CO" sz="1600" dirty="0" err="1" smtClean="0"/>
                <a:t>Ampl</a:t>
              </a:r>
              <a:r>
                <a:rPr lang="es-CO" sz="1600" dirty="0" smtClean="0"/>
                <a:t>. Cultivos  afecta al rio</a:t>
              </a:r>
              <a:endParaRPr lang="es-CO" sz="1600" dirty="0"/>
            </a:p>
          </p:txBody>
        </p:sp>
        <p:sp>
          <p:nvSpPr>
            <p:cNvPr id="7" name="Rectángulo 6"/>
            <p:cNvSpPr/>
            <p:nvPr/>
          </p:nvSpPr>
          <p:spPr>
            <a:xfrm>
              <a:off x="8019144" y="5829828"/>
              <a:ext cx="1364343"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smtClean="0"/>
                <a:t>17. Existencia </a:t>
              </a:r>
              <a:r>
                <a:rPr lang="es-CO" sz="1600" dirty="0" err="1" smtClean="0"/>
                <a:t>Observ</a:t>
              </a:r>
              <a:r>
                <a:rPr lang="es-CO" sz="1600" dirty="0" smtClean="0"/>
                <a:t>.</a:t>
              </a:r>
              <a:endParaRPr lang="es-CO" sz="1600" dirty="0"/>
            </a:p>
          </p:txBody>
        </p:sp>
        <p:sp>
          <p:nvSpPr>
            <p:cNvPr id="8" name="Rectángulo 7"/>
            <p:cNvSpPr/>
            <p:nvPr/>
          </p:nvSpPr>
          <p:spPr>
            <a:xfrm>
              <a:off x="1480457" y="4262297"/>
              <a:ext cx="1901372"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13.  Separad lluvias de negras</a:t>
              </a:r>
              <a:endParaRPr lang="es-CO" sz="1700" dirty="0"/>
            </a:p>
          </p:txBody>
        </p:sp>
        <p:sp>
          <p:nvSpPr>
            <p:cNvPr id="9" name="Rectángulo 8"/>
            <p:cNvSpPr/>
            <p:nvPr/>
          </p:nvSpPr>
          <p:spPr>
            <a:xfrm>
              <a:off x="6553199" y="4262296"/>
              <a:ext cx="1640115"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16. Afluentes Canalizados B</a:t>
              </a:r>
              <a:endParaRPr lang="es-CO" sz="1700" dirty="0"/>
            </a:p>
          </p:txBody>
        </p:sp>
        <p:sp>
          <p:nvSpPr>
            <p:cNvPr id="10" name="Rectángulo 9"/>
            <p:cNvSpPr/>
            <p:nvPr/>
          </p:nvSpPr>
          <p:spPr>
            <a:xfrm>
              <a:off x="1523998" y="5466977"/>
              <a:ext cx="1850575"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10. Controlada Extracción min CA</a:t>
              </a:r>
              <a:endParaRPr lang="es-CO" sz="1700" dirty="0"/>
            </a:p>
          </p:txBody>
        </p:sp>
        <p:sp>
          <p:nvSpPr>
            <p:cNvPr id="11" name="Rectángulo 10"/>
            <p:cNvSpPr/>
            <p:nvPr/>
          </p:nvSpPr>
          <p:spPr>
            <a:xfrm>
              <a:off x="4187371" y="5437947"/>
              <a:ext cx="1683656" cy="69668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12. eficiente control </a:t>
              </a:r>
              <a:r>
                <a:rPr lang="es-CO" sz="1700" dirty="0" err="1" smtClean="0"/>
                <a:t>inun</a:t>
              </a:r>
              <a:endParaRPr lang="es-CO" sz="1700" dirty="0"/>
            </a:p>
          </p:txBody>
        </p:sp>
        <p:cxnSp>
          <p:nvCxnSpPr>
            <p:cNvPr id="12" name="Conector recto 11"/>
            <p:cNvCxnSpPr/>
            <p:nvPr/>
          </p:nvCxnSpPr>
          <p:spPr>
            <a:xfrm flipV="1">
              <a:off x="2271484" y="4030066"/>
              <a:ext cx="8120745" cy="145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a:stCxn id="10" idx="0"/>
            </p:cNvCxnSpPr>
            <p:nvPr/>
          </p:nvCxnSpPr>
          <p:spPr>
            <a:xfrm flipH="1" flipV="1">
              <a:off x="2271485" y="4980754"/>
              <a:ext cx="177801" cy="486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V="1">
              <a:off x="4956629" y="4929953"/>
              <a:ext cx="0" cy="507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999512" y="5223865"/>
              <a:ext cx="17018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15"/>
            <p:cNvCxnSpPr>
              <a:endCxn id="7" idx="0"/>
            </p:cNvCxnSpPr>
            <p:nvPr/>
          </p:nvCxnSpPr>
          <p:spPr>
            <a:xfrm>
              <a:off x="8701315" y="5183950"/>
              <a:ext cx="1" cy="645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p:cNvCxnSpPr>
              <a:stCxn id="5" idx="0"/>
            </p:cNvCxnSpPr>
            <p:nvPr/>
          </p:nvCxnSpPr>
          <p:spPr>
            <a:xfrm flipH="1" flipV="1">
              <a:off x="6999512" y="5223865"/>
              <a:ext cx="43545" cy="228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flipH="1" flipV="1">
              <a:off x="7561941" y="4929953"/>
              <a:ext cx="10889" cy="2939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10390239" y="4044580"/>
              <a:ext cx="10883" cy="7619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p:nvPr/>
          </p:nvCxnSpPr>
          <p:spPr>
            <a:xfrm flipV="1">
              <a:off x="6244768" y="3744686"/>
              <a:ext cx="0" cy="314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2271484" y="4044580"/>
              <a:ext cx="0" cy="217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p:cNvCxnSpPr>
              <a:endCxn id="6" idx="0"/>
            </p:cNvCxnSpPr>
            <p:nvPr/>
          </p:nvCxnSpPr>
          <p:spPr>
            <a:xfrm flipH="1">
              <a:off x="4838700" y="4030066"/>
              <a:ext cx="81642" cy="232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p:cNvCxnSpPr>
              <a:endCxn id="9" idx="0"/>
            </p:cNvCxnSpPr>
            <p:nvPr/>
          </p:nvCxnSpPr>
          <p:spPr>
            <a:xfrm>
              <a:off x="7373256" y="4030066"/>
              <a:ext cx="1" cy="23223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ángulo 23"/>
            <p:cNvSpPr/>
            <p:nvPr/>
          </p:nvSpPr>
          <p:spPr>
            <a:xfrm>
              <a:off x="1140680" y="1738540"/>
              <a:ext cx="1715470"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7. </a:t>
              </a:r>
              <a:r>
                <a:rPr lang="es-CO" sz="1700" dirty="0" err="1" smtClean="0"/>
                <a:t>Vertim</a:t>
              </a:r>
              <a:r>
                <a:rPr lang="es-CO" sz="1700" dirty="0" smtClean="0"/>
                <a:t>. Lixiviad eliminados</a:t>
              </a:r>
              <a:endParaRPr lang="es-CO" sz="1700" dirty="0"/>
            </a:p>
          </p:txBody>
        </p:sp>
        <p:sp>
          <p:nvSpPr>
            <p:cNvPr id="25" name="Rectángulo 24"/>
            <p:cNvSpPr/>
            <p:nvPr/>
          </p:nvSpPr>
          <p:spPr>
            <a:xfrm>
              <a:off x="3606089" y="1753770"/>
              <a:ext cx="1880312"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9. </a:t>
              </a:r>
              <a:r>
                <a:rPr lang="es-CO" sz="1700" dirty="0" err="1" smtClean="0"/>
                <a:t>Represamien</a:t>
              </a:r>
              <a:r>
                <a:rPr lang="es-CO" sz="1700" dirty="0" smtClean="0"/>
                <a:t>. CM reducidos</a:t>
              </a:r>
              <a:endParaRPr lang="es-CO" sz="1700" dirty="0"/>
            </a:p>
          </p:txBody>
        </p:sp>
        <p:sp>
          <p:nvSpPr>
            <p:cNvPr id="26" name="Rectángulo 25"/>
            <p:cNvSpPr/>
            <p:nvPr/>
          </p:nvSpPr>
          <p:spPr>
            <a:xfrm>
              <a:off x="3644728" y="612566"/>
              <a:ext cx="1880312"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6. Inundaciones CMB controladas</a:t>
              </a:r>
              <a:endParaRPr lang="es-CO" sz="1700" dirty="0"/>
            </a:p>
          </p:txBody>
        </p:sp>
        <p:sp>
          <p:nvSpPr>
            <p:cNvPr id="27" name="Rectángulo 26"/>
            <p:cNvSpPr/>
            <p:nvPr/>
          </p:nvSpPr>
          <p:spPr>
            <a:xfrm>
              <a:off x="1177437" y="600607"/>
              <a:ext cx="1641955"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5. </a:t>
              </a:r>
              <a:r>
                <a:rPr lang="es-CO" sz="1700" dirty="0" err="1" smtClean="0"/>
                <a:t>Desplaz</a:t>
              </a:r>
              <a:r>
                <a:rPr lang="es-CO" sz="1700" dirty="0" smtClean="0"/>
                <a:t> F y F controlado</a:t>
              </a:r>
              <a:endParaRPr lang="es-CO" sz="1700" dirty="0"/>
            </a:p>
          </p:txBody>
        </p:sp>
        <p:sp>
          <p:nvSpPr>
            <p:cNvPr id="28" name="Rectángulo 27"/>
            <p:cNvSpPr/>
            <p:nvPr/>
          </p:nvSpPr>
          <p:spPr>
            <a:xfrm>
              <a:off x="7561941" y="945784"/>
              <a:ext cx="1751527" cy="63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11. Mala calidad agua mejorada</a:t>
              </a:r>
              <a:endParaRPr lang="es-CO" sz="1700" dirty="0"/>
            </a:p>
          </p:txBody>
        </p:sp>
        <p:cxnSp>
          <p:nvCxnSpPr>
            <p:cNvPr id="29" name="Conector recto 28"/>
            <p:cNvCxnSpPr>
              <a:stCxn id="3" idx="0"/>
            </p:cNvCxnSpPr>
            <p:nvPr/>
          </p:nvCxnSpPr>
          <p:spPr>
            <a:xfrm flipV="1">
              <a:off x="6299200" y="2717443"/>
              <a:ext cx="0" cy="319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1998414" y="2743200"/>
              <a:ext cx="656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a:endCxn id="24" idx="2"/>
            </p:cNvCxnSpPr>
            <p:nvPr/>
          </p:nvCxnSpPr>
          <p:spPr>
            <a:xfrm flipV="1">
              <a:off x="1998414" y="2428894"/>
              <a:ext cx="1" cy="314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a:endCxn id="25" idx="2"/>
            </p:cNvCxnSpPr>
            <p:nvPr/>
          </p:nvCxnSpPr>
          <p:spPr>
            <a:xfrm flipV="1">
              <a:off x="4546245" y="2444124"/>
              <a:ext cx="0" cy="299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p:nvPr/>
          </p:nvCxnSpPr>
          <p:spPr>
            <a:xfrm flipV="1">
              <a:off x="8564451" y="1576849"/>
              <a:ext cx="0" cy="1166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p:cNvCxnSpPr>
              <a:stCxn id="24" idx="0"/>
              <a:endCxn id="27" idx="2"/>
            </p:cNvCxnSpPr>
            <p:nvPr/>
          </p:nvCxnSpPr>
          <p:spPr>
            <a:xfrm flipV="1">
              <a:off x="1998415" y="1290961"/>
              <a:ext cx="0" cy="447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p:cNvCxnSpPr>
              <a:stCxn id="25" idx="0"/>
              <a:endCxn id="26" idx="2"/>
            </p:cNvCxnSpPr>
            <p:nvPr/>
          </p:nvCxnSpPr>
          <p:spPr>
            <a:xfrm flipV="1">
              <a:off x="4546245" y="1302920"/>
              <a:ext cx="38639" cy="450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6" name="CuadroTexto 35"/>
          <p:cNvSpPr txBox="1"/>
          <p:nvPr/>
        </p:nvSpPr>
        <p:spPr>
          <a:xfrm>
            <a:off x="2839147" y="540913"/>
            <a:ext cx="6134370" cy="523220"/>
          </a:xfrm>
          <a:prstGeom prst="rect">
            <a:avLst/>
          </a:prstGeom>
          <a:noFill/>
        </p:spPr>
        <p:txBody>
          <a:bodyPr wrap="square" rtlCol="0">
            <a:spAutoFit/>
          </a:bodyPr>
          <a:lstStyle/>
          <a:p>
            <a:r>
              <a:rPr lang="es-CO" sz="2800" dirty="0" smtClean="0"/>
              <a:t>Árbol de Objetivos de una cuenca </a:t>
            </a:r>
            <a:endParaRPr lang="es-CO" sz="2800" dirty="0"/>
          </a:p>
        </p:txBody>
      </p:sp>
      <p:sp>
        <p:nvSpPr>
          <p:cNvPr id="37" name="CuadroTexto 36"/>
          <p:cNvSpPr txBox="1"/>
          <p:nvPr/>
        </p:nvSpPr>
        <p:spPr>
          <a:xfrm>
            <a:off x="9672032" y="2442675"/>
            <a:ext cx="1596980" cy="369332"/>
          </a:xfrm>
          <a:prstGeom prst="rect">
            <a:avLst/>
          </a:prstGeom>
          <a:noFill/>
        </p:spPr>
        <p:txBody>
          <a:bodyPr wrap="square" rtlCol="0">
            <a:spAutoFit/>
          </a:bodyPr>
          <a:lstStyle/>
          <a:p>
            <a:r>
              <a:rPr lang="es-CO" dirty="0" smtClean="0"/>
              <a:t>Fines</a:t>
            </a:r>
            <a:endParaRPr lang="es-CO" dirty="0"/>
          </a:p>
        </p:txBody>
      </p:sp>
      <p:sp>
        <p:nvSpPr>
          <p:cNvPr id="38" name="CuadroTexto 37"/>
          <p:cNvSpPr txBox="1"/>
          <p:nvPr/>
        </p:nvSpPr>
        <p:spPr>
          <a:xfrm>
            <a:off x="9878096" y="5921530"/>
            <a:ext cx="1390916" cy="369332"/>
          </a:xfrm>
          <a:prstGeom prst="rect">
            <a:avLst/>
          </a:prstGeom>
          <a:noFill/>
        </p:spPr>
        <p:txBody>
          <a:bodyPr wrap="square" rtlCol="0">
            <a:spAutoFit/>
          </a:bodyPr>
          <a:lstStyle/>
          <a:p>
            <a:r>
              <a:rPr lang="es-CO" dirty="0" smtClean="0"/>
              <a:t>Actividades</a:t>
            </a:r>
            <a:endParaRPr lang="es-CO" dirty="0"/>
          </a:p>
        </p:txBody>
      </p:sp>
      <p:sp>
        <p:nvSpPr>
          <p:cNvPr id="39" name="CuadroTexto 38"/>
          <p:cNvSpPr txBox="1"/>
          <p:nvPr/>
        </p:nvSpPr>
        <p:spPr>
          <a:xfrm>
            <a:off x="8294749" y="3554044"/>
            <a:ext cx="1732782" cy="369332"/>
          </a:xfrm>
          <a:prstGeom prst="rect">
            <a:avLst/>
          </a:prstGeom>
          <a:noFill/>
        </p:spPr>
        <p:txBody>
          <a:bodyPr wrap="none" rtlCol="0">
            <a:spAutoFit/>
          </a:bodyPr>
          <a:lstStyle/>
          <a:p>
            <a:r>
              <a:rPr lang="es-CO" dirty="0" smtClean="0"/>
              <a:t>Objetivo general</a:t>
            </a:r>
            <a:endParaRPr lang="es-CO" dirty="0"/>
          </a:p>
        </p:txBody>
      </p:sp>
      <p:sp>
        <p:nvSpPr>
          <p:cNvPr id="40" name="CuadroTexto 39"/>
          <p:cNvSpPr txBox="1"/>
          <p:nvPr/>
        </p:nvSpPr>
        <p:spPr>
          <a:xfrm>
            <a:off x="9464489" y="1169990"/>
            <a:ext cx="1804525" cy="369332"/>
          </a:xfrm>
          <a:prstGeom prst="rect">
            <a:avLst/>
          </a:prstGeom>
          <a:noFill/>
        </p:spPr>
        <p:txBody>
          <a:bodyPr wrap="square" rtlCol="0">
            <a:spAutoFit/>
          </a:bodyPr>
          <a:lstStyle/>
          <a:p>
            <a:r>
              <a:rPr lang="es-CO" dirty="0" smtClean="0"/>
              <a:t>Beneficios</a:t>
            </a:r>
            <a:endParaRPr lang="es-CO" dirty="0"/>
          </a:p>
        </p:txBody>
      </p:sp>
      <p:sp>
        <p:nvSpPr>
          <p:cNvPr id="41" name="CuadroTexto 40"/>
          <p:cNvSpPr txBox="1"/>
          <p:nvPr/>
        </p:nvSpPr>
        <p:spPr>
          <a:xfrm>
            <a:off x="10225825" y="4533361"/>
            <a:ext cx="1203727" cy="369332"/>
          </a:xfrm>
          <a:prstGeom prst="rect">
            <a:avLst/>
          </a:prstGeom>
          <a:noFill/>
        </p:spPr>
        <p:txBody>
          <a:bodyPr wrap="none" rtlCol="0">
            <a:spAutoFit/>
          </a:bodyPr>
          <a:lstStyle/>
          <a:p>
            <a:r>
              <a:rPr lang="es-CO" dirty="0" smtClean="0"/>
              <a:t>Resultados</a:t>
            </a:r>
            <a:endParaRPr lang="es-CO" dirty="0"/>
          </a:p>
        </p:txBody>
      </p:sp>
    </p:spTree>
    <p:extLst>
      <p:ext uri="{BB962C8B-B14F-4D97-AF65-F5344CB8AC3E}">
        <p14:creationId xmlns:p14="http://schemas.microsoft.com/office/powerpoint/2010/main" val="11725092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Algunas de las finalidades del proyecto son</a:t>
            </a:r>
            <a:endParaRPr lang="es-CO" dirty="0"/>
          </a:p>
        </p:txBody>
      </p:sp>
      <p:sp>
        <p:nvSpPr>
          <p:cNvPr id="3" name="Marcador de contenido 2"/>
          <p:cNvSpPr>
            <a:spLocks noGrp="1"/>
          </p:cNvSpPr>
          <p:nvPr>
            <p:ph idx="1"/>
          </p:nvPr>
        </p:nvSpPr>
        <p:spPr/>
        <p:txBody>
          <a:bodyPr>
            <a:normAutofit fontScale="92500" lnSpcReduction="10000"/>
          </a:bodyPr>
          <a:lstStyle/>
          <a:p>
            <a:pPr marL="0" indent="0">
              <a:buNone/>
            </a:pPr>
            <a:r>
              <a:rPr lang="es-CO" dirty="0" smtClean="0"/>
              <a:t>(Aquellos problemas que se mejoraran con el proyecto que se realiza, afecta al programa que el proyecto junto con otros proyectos mejorando la situación)</a:t>
            </a:r>
          </a:p>
          <a:p>
            <a:r>
              <a:rPr lang="es-CO" dirty="0" smtClean="0"/>
              <a:t>Mejorar la calidad del agua de la cuenca del río Tunjuelito de manera que sea posible sea consumida por el ganado y para los cultivos de la zona baja del río (11)</a:t>
            </a:r>
          </a:p>
          <a:p>
            <a:r>
              <a:rPr lang="es-CO" dirty="0" smtClean="0"/>
              <a:t>Reducir el represamiento de las aguas en la cuenca media del río Tunjuelito de manera que corra libremente a una velocidad adecuada que impida la formación de sedimentos y que asegure que no habrá posibilidad de inundaciones a causa de la sedimentación (9)</a:t>
            </a:r>
          </a:p>
          <a:p>
            <a:r>
              <a:rPr lang="es-CO" dirty="0" smtClean="0"/>
              <a:t>Reducir el vertimiento de lixiviados al rio Tunjuelito asegurando que se mejore la calidad del agua en la cuenca baja del mismo. (7)</a:t>
            </a:r>
          </a:p>
          <a:p>
            <a:endParaRPr lang="es-CO" dirty="0" smtClean="0"/>
          </a:p>
          <a:p>
            <a:endParaRPr lang="es-CO" dirty="0" smtClean="0"/>
          </a:p>
          <a:p>
            <a:endParaRPr lang="es-CO" dirty="0"/>
          </a:p>
        </p:txBody>
      </p:sp>
    </p:spTree>
    <p:extLst>
      <p:ext uri="{BB962C8B-B14F-4D97-AF65-F5344CB8AC3E}">
        <p14:creationId xmlns:p14="http://schemas.microsoft.com/office/powerpoint/2010/main" val="27485466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Beneficios finalidad del problema 11</a:t>
            </a:r>
            <a:endParaRPr lang="es-CO" dirty="0"/>
          </a:p>
        </p:txBody>
      </p:sp>
      <p:sp>
        <p:nvSpPr>
          <p:cNvPr id="3" name="Marcador de contenido 2"/>
          <p:cNvSpPr>
            <a:spLocks noGrp="1"/>
          </p:cNvSpPr>
          <p:nvPr>
            <p:ph idx="1"/>
          </p:nvPr>
        </p:nvSpPr>
        <p:spPr/>
        <p:txBody>
          <a:bodyPr/>
          <a:lstStyle/>
          <a:p>
            <a:r>
              <a:rPr lang="es-CO" dirty="0" smtClean="0"/>
              <a:t>Finalidad: </a:t>
            </a:r>
            <a:r>
              <a:rPr lang="es-CO" dirty="0"/>
              <a:t>Mejorar la calidad del agua de la cuenca del río Tunjuelito de manera que sea posible sea consumida por el ganado y para los cultivos de la zona baja del río (11)</a:t>
            </a:r>
          </a:p>
          <a:p>
            <a:r>
              <a:rPr lang="es-CO" dirty="0" smtClean="0"/>
              <a:t>Beneficios:</a:t>
            </a:r>
          </a:p>
          <a:p>
            <a:pPr lvl="1"/>
            <a:r>
              <a:rPr lang="es-CO" dirty="0" smtClean="0"/>
              <a:t>Lograr agua de calidad tal que sirva para consumo der semovientes y seres humanos</a:t>
            </a:r>
          </a:p>
          <a:p>
            <a:pPr lvl="1"/>
            <a:r>
              <a:rPr lang="es-CO" dirty="0" smtClean="0"/>
              <a:t>Logra calidad del agua para cultivos en las riveras del río</a:t>
            </a:r>
          </a:p>
          <a:p>
            <a:endParaRPr lang="es-CO" dirty="0"/>
          </a:p>
        </p:txBody>
      </p:sp>
    </p:spTree>
    <p:extLst>
      <p:ext uri="{BB962C8B-B14F-4D97-AF65-F5344CB8AC3E}">
        <p14:creationId xmlns:p14="http://schemas.microsoft.com/office/powerpoint/2010/main" val="522663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Beneficio de la finalidad del problema 9</a:t>
            </a:r>
            <a:endParaRPr lang="es-CO" dirty="0"/>
          </a:p>
        </p:txBody>
      </p:sp>
      <p:sp>
        <p:nvSpPr>
          <p:cNvPr id="3" name="Marcador de contenido 2"/>
          <p:cNvSpPr>
            <a:spLocks noGrp="1"/>
          </p:cNvSpPr>
          <p:nvPr>
            <p:ph idx="1"/>
          </p:nvPr>
        </p:nvSpPr>
        <p:spPr/>
        <p:txBody>
          <a:bodyPr/>
          <a:lstStyle/>
          <a:p>
            <a:r>
              <a:rPr lang="es-CO" dirty="0" smtClean="0"/>
              <a:t>Finalidad: </a:t>
            </a:r>
            <a:r>
              <a:rPr lang="es-CO" dirty="0"/>
              <a:t>Reducir el represamiento de las aguas en la cuenca media del río Tunjuelito de manera que corra libremente a una velocidad adecuada que impida la formación de sedimentos y que asegure que no habrá posibilidad de inundaciones a causa de la sedimentación (9)</a:t>
            </a:r>
          </a:p>
          <a:p>
            <a:r>
              <a:rPr lang="es-CO" dirty="0" smtClean="0"/>
              <a:t>Beneficio: Reducir inundaciones al disminuir el represamiento en la cuenca media</a:t>
            </a:r>
            <a:endParaRPr lang="es-CO" dirty="0"/>
          </a:p>
        </p:txBody>
      </p:sp>
    </p:spTree>
    <p:extLst>
      <p:ext uri="{BB962C8B-B14F-4D97-AF65-F5344CB8AC3E}">
        <p14:creationId xmlns:p14="http://schemas.microsoft.com/office/powerpoint/2010/main" val="7531693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Beneficio de la finalidad del problema 7</a:t>
            </a:r>
            <a:endParaRPr lang="es-CO" dirty="0"/>
          </a:p>
        </p:txBody>
      </p:sp>
      <p:sp>
        <p:nvSpPr>
          <p:cNvPr id="3" name="Marcador de contenido 2"/>
          <p:cNvSpPr>
            <a:spLocks noGrp="1"/>
          </p:cNvSpPr>
          <p:nvPr>
            <p:ph idx="1"/>
          </p:nvPr>
        </p:nvSpPr>
        <p:spPr/>
        <p:txBody>
          <a:bodyPr/>
          <a:lstStyle/>
          <a:p>
            <a:r>
              <a:rPr lang="es-CO" dirty="0" smtClean="0"/>
              <a:t>Finalidad: Reducir </a:t>
            </a:r>
            <a:r>
              <a:rPr lang="es-CO" dirty="0"/>
              <a:t>el vertimiento de lixiviados al rio Tunjuelito asegurando que se mejore la calidad del agua en la cuenca baja del </a:t>
            </a:r>
            <a:r>
              <a:rPr lang="es-CO" dirty="0" smtClean="0"/>
              <a:t>mismo</a:t>
            </a:r>
          </a:p>
          <a:p>
            <a:r>
              <a:rPr lang="es-CO" dirty="0" smtClean="0"/>
              <a:t>Beneficio: Recuperar fauna y flora típica de la cuenca al eliminar el vertimiento de lixiviados en forma progresiva.</a:t>
            </a:r>
            <a:endParaRPr lang="es-CO" dirty="0"/>
          </a:p>
        </p:txBody>
      </p:sp>
    </p:spTree>
    <p:extLst>
      <p:ext uri="{BB962C8B-B14F-4D97-AF65-F5344CB8AC3E}">
        <p14:creationId xmlns:p14="http://schemas.microsoft.com/office/powerpoint/2010/main" val="15869395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El objetivo del proyecto (Objetivo general) a partir de situación </a:t>
            </a:r>
            <a:r>
              <a:rPr lang="es-CO" dirty="0" err="1" smtClean="0"/>
              <a:t>problémica</a:t>
            </a:r>
            <a:endParaRPr lang="es-CO" dirty="0"/>
          </a:p>
        </p:txBody>
      </p:sp>
      <p:sp>
        <p:nvSpPr>
          <p:cNvPr id="3" name="Marcador de contenido 2"/>
          <p:cNvSpPr>
            <a:spLocks noGrp="1"/>
          </p:cNvSpPr>
          <p:nvPr>
            <p:ph idx="1"/>
          </p:nvPr>
        </p:nvSpPr>
        <p:spPr/>
        <p:txBody>
          <a:bodyPr>
            <a:normAutofit fontScale="77500" lnSpcReduction="20000"/>
          </a:bodyPr>
          <a:lstStyle/>
          <a:p>
            <a:pPr marL="0" indent="0">
              <a:buNone/>
            </a:pPr>
            <a:r>
              <a:rPr lang="es-CO" dirty="0"/>
              <a:t>Existe poco espacio para la conservación de las riveras y la cuenca lo que se evidencia: </a:t>
            </a:r>
          </a:p>
          <a:p>
            <a:r>
              <a:rPr lang="es-CO" dirty="0"/>
              <a:t>(a) Con la limitación de la ribera del río en varios puntos por debajo de los 30 m en su zona hidráulica, es el caso del 30% en la cuenca media y el 10% en la cuenca baja, </a:t>
            </a:r>
          </a:p>
          <a:p>
            <a:r>
              <a:rPr lang="es-CO" dirty="0"/>
              <a:t>(b) El manejo de quebradas y canales sin bocatoma como ocurre con la </a:t>
            </a:r>
            <a:r>
              <a:rPr lang="es-CO" dirty="0" err="1"/>
              <a:t>Chuguaza</a:t>
            </a:r>
            <a:r>
              <a:rPr lang="es-CO" dirty="0"/>
              <a:t> en donde 16 barrios depositan sus desechos sin la existencia de bocatomas y de mecanismos de separación de tales desechos.</a:t>
            </a:r>
          </a:p>
          <a:p>
            <a:r>
              <a:rPr lang="es-CO" dirty="0"/>
              <a:t>(d) La existencia de viviendas urbanas a lado y lado del río sin que los </a:t>
            </a:r>
            <a:r>
              <a:rPr lang="es-CO" dirty="0" err="1"/>
              <a:t>POT</a:t>
            </a:r>
            <a:r>
              <a:rPr lang="es-CO" dirty="0"/>
              <a:t> se hallan interesado en asistir y planificar tal crecimiento, tan solo a partir del </a:t>
            </a:r>
            <a:r>
              <a:rPr lang="es-CO" dirty="0" err="1"/>
              <a:t>POT</a:t>
            </a:r>
            <a:r>
              <a:rPr lang="es-CO" dirty="0"/>
              <a:t> del 2003 se toman medidas, cuando la rivera en la parte baja ha sido prácticamente cubierta</a:t>
            </a:r>
          </a:p>
          <a:p>
            <a:r>
              <a:rPr lang="es-CO" dirty="0"/>
              <a:t>(e) El Número de habitantes en la cuenca baja es de 3, 5 millones de habitantes que disponen sus desechos en el río.</a:t>
            </a:r>
          </a:p>
          <a:p>
            <a:pPr marL="0" indent="0">
              <a:buNone/>
            </a:pPr>
            <a:r>
              <a:rPr lang="es-CO" dirty="0"/>
              <a:t>En tal situación las posibilidades de permitir al río que se autorregule y se oxigene es mínimo por no decir que nulo.</a:t>
            </a:r>
          </a:p>
          <a:p>
            <a:endParaRPr lang="es-CO" dirty="0"/>
          </a:p>
        </p:txBody>
      </p:sp>
    </p:spTree>
    <p:extLst>
      <p:ext uri="{BB962C8B-B14F-4D97-AF65-F5344CB8AC3E}">
        <p14:creationId xmlns:p14="http://schemas.microsoft.com/office/powerpoint/2010/main" val="27407558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Objetivo general del proyecto</a:t>
            </a:r>
            <a:endParaRPr lang="es-CO" dirty="0"/>
          </a:p>
        </p:txBody>
      </p:sp>
      <p:sp>
        <p:nvSpPr>
          <p:cNvPr id="3" name="Marcador de contenido 2"/>
          <p:cNvSpPr>
            <a:spLocks noGrp="1"/>
          </p:cNvSpPr>
          <p:nvPr>
            <p:ph idx="1"/>
          </p:nvPr>
        </p:nvSpPr>
        <p:spPr/>
        <p:txBody>
          <a:bodyPr>
            <a:normAutofit fontScale="85000" lnSpcReduction="20000"/>
          </a:bodyPr>
          <a:lstStyle/>
          <a:p>
            <a:pPr marL="0" indent="0">
              <a:buNone/>
            </a:pPr>
            <a:r>
              <a:rPr lang="es-CO" dirty="0" smtClean="0"/>
              <a:t>Ampliar el espacio </a:t>
            </a:r>
            <a:r>
              <a:rPr lang="es-CO" dirty="0"/>
              <a:t>para la conservación de las riveras y la cuenca </a:t>
            </a:r>
            <a:r>
              <a:rPr lang="es-CO" dirty="0" smtClean="0"/>
              <a:t>del río Tunjuelito de manera que: </a:t>
            </a:r>
            <a:endParaRPr lang="es-CO" dirty="0"/>
          </a:p>
          <a:p>
            <a:r>
              <a:rPr lang="es-CO" dirty="0"/>
              <a:t>(a) </a:t>
            </a:r>
            <a:r>
              <a:rPr lang="es-CO" dirty="0" smtClean="0"/>
              <a:t>Se reduzca a menos del 10% </a:t>
            </a:r>
            <a:r>
              <a:rPr lang="es-CO" dirty="0"/>
              <a:t>la limitación de la ribera del río en varios puntos por debajo de los 30 m en su zona </a:t>
            </a:r>
            <a:r>
              <a:rPr lang="es-CO" dirty="0" smtClean="0"/>
              <a:t>hidráulica en la cuenca media y a menos del 5% </a:t>
            </a:r>
            <a:r>
              <a:rPr lang="es-CO" dirty="0"/>
              <a:t>en la cuenca baja, </a:t>
            </a:r>
          </a:p>
          <a:p>
            <a:r>
              <a:rPr lang="es-CO" dirty="0"/>
              <a:t>(b) </a:t>
            </a:r>
            <a:r>
              <a:rPr lang="es-CO" dirty="0" smtClean="0"/>
              <a:t>Eliminar la ausencia de bocatomas y crear mecanismos de eliminación de desechos fuera de los canales y quebradas afluentes del río Tunjuelito.</a:t>
            </a:r>
            <a:endParaRPr lang="es-CO" dirty="0"/>
          </a:p>
          <a:p>
            <a:r>
              <a:rPr lang="es-CO" dirty="0"/>
              <a:t>(d) </a:t>
            </a:r>
            <a:r>
              <a:rPr lang="es-CO" dirty="0" smtClean="0"/>
              <a:t>Se genere una política en la cuenca baja del río para retirar paulatinamente las viviendas que se encuentran sobre las riveras del río</a:t>
            </a:r>
            <a:endParaRPr lang="es-CO" dirty="0"/>
          </a:p>
          <a:p>
            <a:r>
              <a:rPr lang="es-CO" dirty="0"/>
              <a:t>(e) </a:t>
            </a:r>
            <a:r>
              <a:rPr lang="es-CO" dirty="0" smtClean="0"/>
              <a:t>Existan mecanismos para que la disposición de desechos e haga directamente sobre el rio o sus afluentes en la cuenca baja.</a:t>
            </a:r>
            <a:endParaRPr lang="es-CO" dirty="0"/>
          </a:p>
          <a:p>
            <a:pPr marL="0" indent="0">
              <a:buNone/>
            </a:pPr>
            <a:r>
              <a:rPr lang="es-CO" dirty="0" smtClean="0"/>
              <a:t>Con ello se potencian en un 70% las posibilidades </a:t>
            </a:r>
            <a:r>
              <a:rPr lang="es-CO" dirty="0"/>
              <a:t>de </a:t>
            </a:r>
            <a:r>
              <a:rPr lang="es-CO" dirty="0" smtClean="0"/>
              <a:t>que el río </a:t>
            </a:r>
            <a:r>
              <a:rPr lang="es-CO" dirty="0"/>
              <a:t>se autorregule y se oxigene </a:t>
            </a:r>
            <a:r>
              <a:rPr lang="es-CO" dirty="0" smtClean="0"/>
              <a:t>con relación a la situación actual.</a:t>
            </a:r>
            <a:endParaRPr lang="es-CO" dirty="0"/>
          </a:p>
          <a:p>
            <a:endParaRPr lang="es-CO" dirty="0"/>
          </a:p>
        </p:txBody>
      </p:sp>
    </p:spTree>
    <p:extLst>
      <p:ext uri="{BB962C8B-B14F-4D97-AF65-F5344CB8AC3E}">
        <p14:creationId xmlns:p14="http://schemas.microsoft.com/office/powerpoint/2010/main" val="12283248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Algunos resultados del proyecto son:</a:t>
            </a:r>
            <a:endParaRPr lang="es-CO" dirty="0"/>
          </a:p>
        </p:txBody>
      </p:sp>
      <p:sp>
        <p:nvSpPr>
          <p:cNvPr id="3" name="Marcador de contenido 2"/>
          <p:cNvSpPr>
            <a:spLocks noGrp="1"/>
          </p:cNvSpPr>
          <p:nvPr>
            <p:ph idx="1"/>
          </p:nvPr>
        </p:nvSpPr>
        <p:spPr/>
        <p:txBody>
          <a:bodyPr>
            <a:normAutofit/>
          </a:bodyPr>
          <a:lstStyle/>
          <a:p>
            <a:r>
              <a:rPr lang="es-CO" dirty="0" smtClean="0"/>
              <a:t>Resultado: Generar la necesidad en las autoridades competentes de separar las aguas residuales, de las aguas lluvias de manera que en forma gradual se generen canales de aguas lluvias y canales de aguas residuales negras con tratamientos en bocatomas. (13)</a:t>
            </a:r>
          </a:p>
          <a:p>
            <a:r>
              <a:rPr lang="es-CO" dirty="0" smtClean="0"/>
              <a:t>Actividad: Controlar la extracción minera y la extracción de greda a cielo abierto para minimizar el impacto sobre las aguas de los ríos y sobre los canales de aguas lluvias y aguas residuales (10)</a:t>
            </a:r>
          </a:p>
          <a:p>
            <a:endParaRPr lang="es-CO" dirty="0" smtClean="0"/>
          </a:p>
          <a:p>
            <a:endParaRPr lang="es-CO" dirty="0" smtClean="0"/>
          </a:p>
          <a:p>
            <a:endParaRPr lang="es-CO" dirty="0" smtClean="0"/>
          </a:p>
          <a:p>
            <a:endParaRPr lang="es-CO" dirty="0"/>
          </a:p>
        </p:txBody>
      </p:sp>
    </p:spTree>
    <p:extLst>
      <p:ext uri="{BB962C8B-B14F-4D97-AF65-F5344CB8AC3E}">
        <p14:creationId xmlns:p14="http://schemas.microsoft.com/office/powerpoint/2010/main" val="25826149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Algunas actividades son: </a:t>
            </a:r>
            <a:endParaRPr lang="es-CO" dirty="0"/>
          </a:p>
        </p:txBody>
      </p:sp>
      <p:sp>
        <p:nvSpPr>
          <p:cNvPr id="3" name="Marcador de contenido 2"/>
          <p:cNvSpPr>
            <a:spLocks noGrp="1"/>
          </p:cNvSpPr>
          <p:nvPr>
            <p:ph idx="1"/>
          </p:nvPr>
        </p:nvSpPr>
        <p:spPr/>
        <p:txBody>
          <a:bodyPr>
            <a:normAutofit/>
          </a:bodyPr>
          <a:lstStyle/>
          <a:p>
            <a:r>
              <a:rPr lang="es-CO" dirty="0" smtClean="0"/>
              <a:t>Resultado: Disminuir </a:t>
            </a:r>
            <a:r>
              <a:rPr lang="es-CO" dirty="0"/>
              <a:t>gradual de cultivos sobre la margen del río y técnicas de cultivo que generen que no se viertan agroquímicos sobre el río (18)</a:t>
            </a:r>
          </a:p>
          <a:p>
            <a:r>
              <a:rPr lang="es-CO" dirty="0" smtClean="0"/>
              <a:t>Actividad (12): </a:t>
            </a:r>
          </a:p>
          <a:p>
            <a:pPr lvl="1"/>
            <a:r>
              <a:rPr lang="es-CO" dirty="0" smtClean="0"/>
              <a:t>Diseñar desde la </a:t>
            </a:r>
            <a:r>
              <a:rPr lang="es-CO" dirty="0" err="1" smtClean="0"/>
              <a:t>EAAB</a:t>
            </a:r>
            <a:r>
              <a:rPr lang="es-CO" dirty="0" smtClean="0"/>
              <a:t> mecanismos para controlar inundaciones en la cuenca baja del río</a:t>
            </a:r>
          </a:p>
          <a:p>
            <a:pPr lvl="1"/>
            <a:r>
              <a:rPr lang="es-CO" dirty="0" smtClean="0"/>
              <a:t>Propiciar cultura que genere mejores costumbres en los vecinos, los empresarios y las entidades responsables de mantener el cause del río.</a:t>
            </a:r>
            <a:endParaRPr lang="es-CO" dirty="0"/>
          </a:p>
        </p:txBody>
      </p:sp>
    </p:spTree>
    <p:extLst>
      <p:ext uri="{BB962C8B-B14F-4D97-AF65-F5344CB8AC3E}">
        <p14:creationId xmlns:p14="http://schemas.microsoft.com/office/powerpoint/2010/main" val="133852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4000" b="1" dirty="0" smtClean="0"/>
              <a:t>Contaminación </a:t>
            </a:r>
            <a:r>
              <a:rPr lang="es-CO" sz="4000" b="1" dirty="0"/>
              <a:t>del aire en </a:t>
            </a:r>
            <a:r>
              <a:rPr lang="es-CO" sz="4000" b="1" dirty="0" smtClean="0"/>
              <a:t>Bogotá (</a:t>
            </a:r>
            <a:r>
              <a:rPr lang="es-CO" sz="4000" b="1" dirty="0" err="1" smtClean="0"/>
              <a:t>Diaz</a:t>
            </a:r>
            <a:r>
              <a:rPr lang="es-CO" sz="4000" b="1" dirty="0" smtClean="0"/>
              <a:t>, G: 2016)</a:t>
            </a:r>
            <a:endParaRPr lang="es-CO" sz="4000" dirty="0"/>
          </a:p>
        </p:txBody>
      </p:sp>
      <p:sp>
        <p:nvSpPr>
          <p:cNvPr id="3" name="Marcador de contenido 2"/>
          <p:cNvSpPr>
            <a:spLocks noGrp="1"/>
          </p:cNvSpPr>
          <p:nvPr>
            <p:ph idx="1"/>
          </p:nvPr>
        </p:nvSpPr>
        <p:spPr>
          <a:xfrm>
            <a:off x="838200" y="1690688"/>
            <a:ext cx="10515600" cy="4486275"/>
          </a:xfrm>
        </p:spPr>
        <p:txBody>
          <a:bodyPr>
            <a:normAutofit fontScale="62500" lnSpcReduction="20000"/>
          </a:bodyPr>
          <a:lstStyle/>
          <a:p>
            <a:pPr marL="0" indent="0">
              <a:buNone/>
            </a:pPr>
            <a:r>
              <a:rPr lang="es-CO" dirty="0"/>
              <a:t>La contaminación en Bogotá comprende principalmente las siguientes clases de componentes:</a:t>
            </a:r>
          </a:p>
          <a:p>
            <a:r>
              <a:rPr lang="es-CO" dirty="0"/>
              <a:t>Partículas: Se miden PM2.5 y PM2.10</a:t>
            </a:r>
          </a:p>
          <a:p>
            <a:r>
              <a:rPr lang="es-CO" dirty="0" err="1"/>
              <a:t>VOCs</a:t>
            </a:r>
            <a:r>
              <a:rPr lang="es-CO" dirty="0"/>
              <a:t> o </a:t>
            </a:r>
            <a:r>
              <a:rPr lang="es-CO" dirty="0" err="1"/>
              <a:t>Volatile</a:t>
            </a:r>
            <a:r>
              <a:rPr lang="es-CO" dirty="0"/>
              <a:t> </a:t>
            </a:r>
            <a:r>
              <a:rPr lang="es-CO" dirty="0" err="1"/>
              <a:t>Organic</a:t>
            </a:r>
            <a:r>
              <a:rPr lang="es-CO" dirty="0"/>
              <a:t> </a:t>
            </a:r>
            <a:r>
              <a:rPr lang="es-CO" dirty="0" err="1"/>
              <a:t>Compounds</a:t>
            </a:r>
            <a:r>
              <a:rPr lang="es-CO" dirty="0"/>
              <a:t>: compuestos volátiles orgánicos, </a:t>
            </a:r>
            <a:r>
              <a:rPr lang="es-CO" dirty="0" smtClean="0"/>
              <a:t>que </a:t>
            </a:r>
            <a:r>
              <a:rPr lang="es-CO" dirty="0"/>
              <a:t>son tóxicos y cancerígenos</a:t>
            </a:r>
          </a:p>
          <a:p>
            <a:r>
              <a:rPr lang="es-CO" dirty="0" err="1"/>
              <a:t>VICs</a:t>
            </a:r>
            <a:r>
              <a:rPr lang="es-CO" dirty="0"/>
              <a:t> que son compuestos volátiles inorgánicos como </a:t>
            </a:r>
            <a:r>
              <a:rPr lang="es-CO" dirty="0" err="1"/>
              <a:t>SOx</a:t>
            </a:r>
            <a:r>
              <a:rPr lang="es-CO" dirty="0"/>
              <a:t> y </a:t>
            </a:r>
            <a:r>
              <a:rPr lang="es-CO" dirty="0" err="1"/>
              <a:t>NOx</a:t>
            </a:r>
            <a:endParaRPr lang="es-CO" dirty="0"/>
          </a:p>
          <a:p>
            <a:r>
              <a:rPr lang="es-CO" dirty="0"/>
              <a:t>Monóxido de Carbono (CO)</a:t>
            </a:r>
          </a:p>
          <a:p>
            <a:r>
              <a:rPr lang="es-CO" dirty="0"/>
              <a:t>Dióxido de Carbono (CO2)</a:t>
            </a:r>
          </a:p>
          <a:p>
            <a:r>
              <a:rPr lang="es-CO" dirty="0"/>
              <a:t>Ozono que se forma al reaccionar los </a:t>
            </a:r>
            <a:r>
              <a:rPr lang="es-CO" dirty="0" err="1"/>
              <a:t>VOCs</a:t>
            </a:r>
            <a:r>
              <a:rPr lang="es-CO" dirty="0"/>
              <a:t> con el Oxígeno con la ayuda de la luz solar</a:t>
            </a:r>
          </a:p>
          <a:p>
            <a:r>
              <a:rPr lang="es-CO" dirty="0"/>
              <a:t>Todas estas substancias llegan al aire que respiramos principalmente por la combustión de combustibles fósiles de los cuales el  más dañino es el </a:t>
            </a:r>
            <a:r>
              <a:rPr lang="es-CO" dirty="0" err="1"/>
              <a:t>Diesel</a:t>
            </a:r>
            <a:r>
              <a:rPr lang="es-CO" dirty="0"/>
              <a:t>, y por los productos secundarios liberados al aire por las industrias.</a:t>
            </a:r>
          </a:p>
          <a:p>
            <a:r>
              <a:rPr lang="es-CO" dirty="0"/>
              <a:t>El combustible </a:t>
            </a:r>
            <a:r>
              <a:rPr lang="es-CO" dirty="0" err="1"/>
              <a:t>Diesel</a:t>
            </a:r>
            <a:r>
              <a:rPr lang="es-CO" dirty="0"/>
              <a:t> es de los peores contaminantes del aire. Está comprobado que produce cáncer -buscar en Internet el </a:t>
            </a:r>
            <a:r>
              <a:rPr lang="es-CO" dirty="0" err="1"/>
              <a:t>hashtag</a:t>
            </a:r>
            <a:r>
              <a:rPr lang="es-CO" dirty="0"/>
              <a:t> #</a:t>
            </a:r>
            <a:r>
              <a:rPr lang="es-CO" dirty="0" err="1"/>
              <a:t>dieselcancer</a:t>
            </a:r>
            <a:r>
              <a:rPr lang="es-CO" dirty="0"/>
              <a:t> - y es quizás la mayor causa de envenenamiento del aire en ciudades como Bogotá con servicios de transporte masivo dependientes aún del </a:t>
            </a:r>
            <a:r>
              <a:rPr lang="es-CO" dirty="0" err="1"/>
              <a:t>Diesel</a:t>
            </a:r>
            <a:r>
              <a:rPr lang="es-CO" dirty="0"/>
              <a:t> Cancerígeno.</a:t>
            </a:r>
          </a:p>
          <a:p>
            <a:r>
              <a:rPr lang="es-CO" dirty="0" smtClean="0"/>
              <a:t>La </a:t>
            </a:r>
            <a:r>
              <a:rPr lang="es-CO" dirty="0"/>
              <a:t>polución es tan intensa en </a:t>
            </a:r>
            <a:r>
              <a:rPr lang="es-CO" dirty="0" smtClean="0"/>
              <a:t>Bogotá </a:t>
            </a:r>
            <a:r>
              <a:rPr lang="es-CO" dirty="0"/>
              <a:t>que </a:t>
            </a:r>
            <a:r>
              <a:rPr lang="es-CO" dirty="0" smtClean="0"/>
              <a:t>se puedes </a:t>
            </a:r>
            <a:r>
              <a:rPr lang="es-CO" dirty="0"/>
              <a:t>comprobar reacciones </a:t>
            </a:r>
            <a:r>
              <a:rPr lang="es-CO" dirty="0" smtClean="0"/>
              <a:t>dermatológicas</a:t>
            </a:r>
            <a:endParaRPr lang="es-CO" dirty="0"/>
          </a:p>
          <a:p>
            <a:r>
              <a:rPr lang="es-CO" dirty="0" err="1" smtClean="0"/>
              <a:t>Eenvenenamiento</a:t>
            </a:r>
            <a:r>
              <a:rPr lang="es-CO" dirty="0" smtClean="0"/>
              <a:t> </a:t>
            </a:r>
            <a:r>
              <a:rPr lang="es-CO" dirty="0"/>
              <a:t>del aire causado por los buses </a:t>
            </a:r>
            <a:r>
              <a:rPr lang="es-CO" dirty="0" err="1" smtClean="0"/>
              <a:t>BRT</a:t>
            </a:r>
            <a:r>
              <a:rPr lang="es-CO" dirty="0"/>
              <a:t> </a:t>
            </a:r>
            <a:r>
              <a:rPr lang="es-CO" dirty="0" smtClean="0"/>
              <a:t>y</a:t>
            </a:r>
            <a:r>
              <a:rPr lang="es-CO" dirty="0"/>
              <a:t>  </a:t>
            </a:r>
            <a:r>
              <a:rPr lang="es-CO" u="sng" dirty="0">
                <a:solidFill>
                  <a:schemeClr val="bg1"/>
                </a:solidFill>
                <a:hlinkClick r:id="rId2"/>
              </a:rPr>
              <a:t>por industrias y desechos de residuos </a:t>
            </a:r>
            <a:r>
              <a:rPr lang="es-CO" u="sng" dirty="0" smtClean="0">
                <a:solidFill>
                  <a:schemeClr val="bg1"/>
                </a:solidFill>
                <a:hlinkClick r:id="rId2"/>
              </a:rPr>
              <a:t>tóxicos</a:t>
            </a:r>
            <a:r>
              <a:rPr lang="es-CO" u="sng" dirty="0" smtClean="0">
                <a:solidFill>
                  <a:schemeClr val="bg1"/>
                </a:solidFill>
              </a:rPr>
              <a:t> </a:t>
            </a:r>
            <a:r>
              <a:rPr lang="es-CO" dirty="0" smtClean="0"/>
              <a:t>cuya </a:t>
            </a:r>
            <a:r>
              <a:rPr lang="es-CO" dirty="0"/>
              <a:t>naturaleza se desconoce debido a la falta de acción de las autoridades</a:t>
            </a:r>
            <a:r>
              <a:rPr lang="es-CO" dirty="0" smtClean="0"/>
              <a:t>.</a:t>
            </a:r>
            <a:endParaRPr lang="es-CO" dirty="0"/>
          </a:p>
        </p:txBody>
      </p:sp>
    </p:spTree>
    <p:extLst>
      <p:ext uri="{BB962C8B-B14F-4D97-AF65-F5344CB8AC3E}">
        <p14:creationId xmlns:p14="http://schemas.microsoft.com/office/powerpoint/2010/main" val="7979858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Algunas actividades</a:t>
            </a:r>
            <a:endParaRPr lang="es-CO" dirty="0"/>
          </a:p>
        </p:txBody>
      </p:sp>
      <p:sp>
        <p:nvSpPr>
          <p:cNvPr id="3" name="Marcador de contenido 2"/>
          <p:cNvSpPr>
            <a:spLocks noGrp="1"/>
          </p:cNvSpPr>
          <p:nvPr>
            <p:ph idx="1"/>
          </p:nvPr>
        </p:nvSpPr>
        <p:spPr/>
        <p:txBody>
          <a:bodyPr>
            <a:normAutofit/>
          </a:bodyPr>
          <a:lstStyle/>
          <a:p>
            <a:r>
              <a:rPr lang="es-CO" dirty="0" smtClean="0"/>
              <a:t>Resultado: Canalizar </a:t>
            </a:r>
            <a:r>
              <a:rPr lang="es-CO" dirty="0"/>
              <a:t>afluentes, siempre que no se maltrate el recurso de fauna y flora del afluente. Generar puntos de recolección de residuos solidos y asegurar residuos líquidos por fuera de estos canales.(16)</a:t>
            </a:r>
          </a:p>
          <a:p>
            <a:r>
              <a:rPr lang="es-CO" dirty="0" smtClean="0"/>
              <a:t>Actividad:</a:t>
            </a:r>
          </a:p>
          <a:p>
            <a:pPr lvl="1"/>
            <a:r>
              <a:rPr lang="es-CO" dirty="0" smtClean="0"/>
              <a:t>Generar políticas, compromisos y Proceso </a:t>
            </a:r>
            <a:r>
              <a:rPr lang="es-CO" dirty="0"/>
              <a:t>de urbanización desde la cuenca media </a:t>
            </a:r>
            <a:r>
              <a:rPr lang="es-CO" dirty="0" smtClean="0"/>
              <a:t>con control de la conservación de la cuenca (4)</a:t>
            </a:r>
          </a:p>
          <a:p>
            <a:pPr lvl="1"/>
            <a:r>
              <a:rPr lang="es-CO" dirty="0" smtClean="0"/>
              <a:t>Implementar un observatorio permanente del río Tunjuelito en materia de su protección y preservación. (17)</a:t>
            </a:r>
            <a:endParaRPr lang="es-CO" dirty="0"/>
          </a:p>
        </p:txBody>
      </p:sp>
    </p:spTree>
    <p:extLst>
      <p:ext uri="{BB962C8B-B14F-4D97-AF65-F5344CB8AC3E}">
        <p14:creationId xmlns:p14="http://schemas.microsoft.com/office/powerpoint/2010/main" val="38178763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Algunas actividades</a:t>
            </a:r>
            <a:endParaRPr lang="es-CO" dirty="0"/>
          </a:p>
        </p:txBody>
      </p:sp>
      <p:sp>
        <p:nvSpPr>
          <p:cNvPr id="3" name="Marcador de contenido 2"/>
          <p:cNvSpPr>
            <a:spLocks noGrp="1"/>
          </p:cNvSpPr>
          <p:nvPr>
            <p:ph idx="1"/>
          </p:nvPr>
        </p:nvSpPr>
        <p:spPr/>
        <p:txBody>
          <a:bodyPr>
            <a:normAutofit/>
          </a:bodyPr>
          <a:lstStyle/>
          <a:p>
            <a:r>
              <a:rPr lang="es-CO" dirty="0" smtClean="0"/>
              <a:t>Resultado: Generar </a:t>
            </a:r>
            <a:r>
              <a:rPr lang="es-CO" dirty="0"/>
              <a:t>políticas y técnicas de control que garanticen el no vertimiento de químicos, residuos industriales y de </a:t>
            </a:r>
            <a:r>
              <a:rPr lang="es-CO" dirty="0" smtClean="0"/>
              <a:t>los mataderos </a:t>
            </a:r>
            <a:r>
              <a:rPr lang="es-CO" dirty="0"/>
              <a:t>en la zona baja del río (14)</a:t>
            </a:r>
          </a:p>
          <a:p>
            <a:r>
              <a:rPr lang="es-CO" dirty="0" smtClean="0"/>
              <a:t>Actividades:</a:t>
            </a:r>
          </a:p>
          <a:p>
            <a:pPr lvl="1"/>
            <a:r>
              <a:rPr lang="es-CO" dirty="0" smtClean="0"/>
              <a:t>Realizar listado de tareas para controlar el vertimiento de </a:t>
            </a:r>
            <a:r>
              <a:rPr lang="es-CO" dirty="0" err="1" smtClean="0"/>
              <a:t>rsiduos</a:t>
            </a:r>
            <a:r>
              <a:rPr lang="es-CO" dirty="0" smtClean="0"/>
              <a:t> de los mataderos sobre las aguas del rio Tunjuelo</a:t>
            </a:r>
          </a:p>
          <a:p>
            <a:pPr lvl="1"/>
            <a:r>
              <a:rPr lang="es-CO" dirty="0" smtClean="0"/>
              <a:t>Generar directrices frente </a:t>
            </a:r>
            <a:r>
              <a:rPr lang="es-CO" smtClean="0"/>
              <a:t>al vertimiento </a:t>
            </a:r>
            <a:r>
              <a:rPr lang="es-CO" dirty="0" smtClean="0"/>
              <a:t>de químicos de las empresas de la parte baja dela cuenca	</a:t>
            </a:r>
            <a:endParaRPr lang="es-CO" dirty="0"/>
          </a:p>
        </p:txBody>
      </p:sp>
    </p:spTree>
    <p:extLst>
      <p:ext uri="{BB962C8B-B14F-4D97-AF65-F5344CB8AC3E}">
        <p14:creationId xmlns:p14="http://schemas.microsoft.com/office/powerpoint/2010/main" val="20135003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5. Análisis de Alternativas</a:t>
            </a:r>
            <a:endParaRPr lang="es-CO" dirty="0"/>
          </a:p>
        </p:txBody>
      </p:sp>
      <p:sp>
        <p:nvSpPr>
          <p:cNvPr id="3" name="Marcador de texto 2"/>
          <p:cNvSpPr>
            <a:spLocks noGrp="1"/>
          </p:cNvSpPr>
          <p:nvPr>
            <p:ph type="body" idx="1"/>
          </p:nvPr>
        </p:nvSpPr>
        <p:spPr/>
        <p:txBody>
          <a:bodyPr/>
          <a:lstStyle/>
          <a:p>
            <a:endParaRPr lang="es-CO"/>
          </a:p>
        </p:txBody>
      </p:sp>
    </p:spTree>
    <p:extLst>
      <p:ext uri="{BB962C8B-B14F-4D97-AF65-F5344CB8AC3E}">
        <p14:creationId xmlns:p14="http://schemas.microsoft.com/office/powerpoint/2010/main" val="4717928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Procedimiento</a:t>
            </a:r>
            <a:endParaRPr lang="es-CO" dirty="0"/>
          </a:p>
        </p:txBody>
      </p:sp>
      <p:sp>
        <p:nvSpPr>
          <p:cNvPr id="3" name="Marcador de contenido 2"/>
          <p:cNvSpPr>
            <a:spLocks noGrp="1"/>
          </p:cNvSpPr>
          <p:nvPr>
            <p:ph idx="1"/>
          </p:nvPr>
        </p:nvSpPr>
        <p:spPr/>
        <p:txBody>
          <a:bodyPr>
            <a:normAutofit lnSpcReduction="10000"/>
          </a:bodyPr>
          <a:lstStyle/>
          <a:p>
            <a:r>
              <a:rPr lang="es-CO" dirty="0" smtClean="0"/>
              <a:t>Se toma el árbol de problemas </a:t>
            </a:r>
          </a:p>
          <a:p>
            <a:r>
              <a:rPr lang="es-CO" dirty="0" smtClean="0"/>
              <a:t>Se define que resultados se pretende abarcar en el proyecto</a:t>
            </a:r>
          </a:p>
          <a:p>
            <a:r>
              <a:rPr lang="es-CO" dirty="0" smtClean="0"/>
              <a:t>Se valoran las opciones entre los diferentes resultados</a:t>
            </a:r>
          </a:p>
          <a:p>
            <a:r>
              <a:rPr lang="es-CO" dirty="0" smtClean="0"/>
              <a:t>Se selecciona la opción que mayor puntaje tenga, por afectar mas al logro de los fines, por las capacidades de los realizadores del proyecto y por las condiciones económicas del proyecto</a:t>
            </a:r>
          </a:p>
          <a:p>
            <a:r>
              <a:rPr lang="es-CO" dirty="0" smtClean="0"/>
              <a:t>Categorías:</a:t>
            </a:r>
          </a:p>
          <a:p>
            <a:pPr lvl="1"/>
            <a:r>
              <a:rPr lang="es-CO" dirty="0" smtClean="0"/>
              <a:t>Excluyentes</a:t>
            </a:r>
          </a:p>
          <a:p>
            <a:pPr lvl="1"/>
            <a:r>
              <a:rPr lang="es-CO" dirty="0" smtClean="0"/>
              <a:t>Independientes</a:t>
            </a:r>
          </a:p>
          <a:p>
            <a:pPr lvl="1"/>
            <a:r>
              <a:rPr lang="es-CO" dirty="0" smtClean="0"/>
              <a:t>Complementarias</a:t>
            </a:r>
          </a:p>
          <a:p>
            <a:endParaRPr lang="es-CO" dirty="0"/>
          </a:p>
        </p:txBody>
      </p:sp>
    </p:spTree>
    <p:extLst>
      <p:ext uri="{BB962C8B-B14F-4D97-AF65-F5344CB8AC3E}">
        <p14:creationId xmlns:p14="http://schemas.microsoft.com/office/powerpoint/2010/main" val="27067293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991672" y="695533"/>
            <a:ext cx="9710671" cy="5705465"/>
          </a:xfrm>
          <a:prstGeom prst="rect">
            <a:avLst/>
          </a:prstGeom>
        </p:spPr>
      </p:pic>
    </p:spTree>
    <p:extLst>
      <p:ext uri="{BB962C8B-B14F-4D97-AF65-F5344CB8AC3E}">
        <p14:creationId xmlns:p14="http://schemas.microsoft.com/office/powerpoint/2010/main" val="27755272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Ejemplos</a:t>
            </a:r>
            <a:endParaRPr lang="es-CO" dirty="0"/>
          </a:p>
        </p:txBody>
      </p:sp>
      <p:sp>
        <p:nvSpPr>
          <p:cNvPr id="3" name="Marcador de contenido 2"/>
          <p:cNvSpPr>
            <a:spLocks noGrp="1"/>
          </p:cNvSpPr>
          <p:nvPr>
            <p:ph idx="1"/>
          </p:nvPr>
        </p:nvSpPr>
        <p:spPr/>
        <p:txBody>
          <a:bodyPr/>
          <a:lstStyle/>
          <a:p>
            <a:r>
              <a:rPr lang="es-CO" dirty="0" smtClean="0"/>
              <a:t>Caso 1. Recolección de frutas</a:t>
            </a:r>
          </a:p>
          <a:p>
            <a:r>
              <a:rPr lang="es-CO" dirty="0" smtClean="0"/>
              <a:t>Caso 2. Rio Tunjuelito</a:t>
            </a:r>
            <a:endParaRPr lang="es-CO" dirty="0"/>
          </a:p>
        </p:txBody>
      </p:sp>
    </p:spTree>
    <p:extLst>
      <p:ext uri="{BB962C8B-B14F-4D97-AF65-F5344CB8AC3E}">
        <p14:creationId xmlns:p14="http://schemas.microsoft.com/office/powerpoint/2010/main" val="13091770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62131" y="567429"/>
            <a:ext cx="9247030" cy="6002237"/>
          </a:xfrm>
          <a:prstGeom prst="rect">
            <a:avLst/>
          </a:prstGeom>
        </p:spPr>
      </p:pic>
    </p:spTree>
    <p:extLst>
      <p:ext uri="{BB962C8B-B14F-4D97-AF65-F5344CB8AC3E}">
        <p14:creationId xmlns:p14="http://schemas.microsoft.com/office/powerpoint/2010/main" val="3588022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Posibles alternativas</a:t>
            </a:r>
            <a:endParaRPr lang="es-CO" dirty="0"/>
          </a:p>
        </p:txBody>
      </p:sp>
      <p:sp>
        <p:nvSpPr>
          <p:cNvPr id="3" name="Marcador de contenido 2"/>
          <p:cNvSpPr>
            <a:spLocks noGrp="1"/>
          </p:cNvSpPr>
          <p:nvPr>
            <p:ph idx="1"/>
          </p:nvPr>
        </p:nvSpPr>
        <p:spPr/>
        <p:txBody>
          <a:bodyPr/>
          <a:lstStyle/>
          <a:p>
            <a:r>
              <a:rPr lang="es-CO" dirty="0"/>
              <a:t>Alternativa </a:t>
            </a:r>
            <a:r>
              <a:rPr lang="es-CO" dirty="0" smtClean="0"/>
              <a:t>1. Recolección </a:t>
            </a:r>
            <a:r>
              <a:rPr lang="es-CO" dirty="0"/>
              <a:t>manual + Adaptación de </a:t>
            </a:r>
            <a:r>
              <a:rPr lang="es-CO" dirty="0" smtClean="0"/>
              <a:t>variedad</a:t>
            </a:r>
          </a:p>
          <a:p>
            <a:r>
              <a:rPr lang="es-CO" dirty="0"/>
              <a:t>Alternativa </a:t>
            </a:r>
            <a:r>
              <a:rPr lang="es-CO" dirty="0" smtClean="0"/>
              <a:t>2. Recolección </a:t>
            </a:r>
            <a:r>
              <a:rPr lang="es-CO" dirty="0"/>
              <a:t>mecánica + Adaptación de </a:t>
            </a:r>
            <a:r>
              <a:rPr lang="es-CO" dirty="0" smtClean="0"/>
              <a:t>variedad</a:t>
            </a:r>
          </a:p>
          <a:p>
            <a:r>
              <a:rPr lang="es-CO" dirty="0"/>
              <a:t>Alternativa </a:t>
            </a:r>
            <a:r>
              <a:rPr lang="es-CO" dirty="0" smtClean="0"/>
              <a:t>3. Recolección </a:t>
            </a:r>
            <a:r>
              <a:rPr lang="es-CO" dirty="0"/>
              <a:t>manual + </a:t>
            </a:r>
            <a:r>
              <a:rPr lang="es-CO" dirty="0" smtClean="0"/>
              <a:t>Desarrollo</a:t>
            </a:r>
          </a:p>
          <a:p>
            <a:r>
              <a:rPr lang="es-CO" dirty="0"/>
              <a:t>Alternativa </a:t>
            </a:r>
            <a:r>
              <a:rPr lang="es-CO" dirty="0" smtClean="0"/>
              <a:t>4. Recolección </a:t>
            </a:r>
            <a:r>
              <a:rPr lang="es-CO" dirty="0"/>
              <a:t>mecánica + Desarrollo</a:t>
            </a:r>
          </a:p>
        </p:txBody>
      </p:sp>
    </p:spTree>
    <p:extLst>
      <p:ext uri="{BB962C8B-B14F-4D97-AF65-F5344CB8AC3E}">
        <p14:creationId xmlns:p14="http://schemas.microsoft.com/office/powerpoint/2010/main" val="11466789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004552" y="514202"/>
            <a:ext cx="9504609" cy="6182404"/>
          </a:xfrm>
          <a:prstGeom prst="rect">
            <a:avLst/>
          </a:prstGeom>
        </p:spPr>
      </p:pic>
      <p:sp>
        <p:nvSpPr>
          <p:cNvPr id="3" name="CuadroTexto 2"/>
          <p:cNvSpPr txBox="1"/>
          <p:nvPr/>
        </p:nvSpPr>
        <p:spPr>
          <a:xfrm>
            <a:off x="5756856" y="514202"/>
            <a:ext cx="5436296" cy="369332"/>
          </a:xfrm>
          <a:prstGeom prst="rect">
            <a:avLst/>
          </a:prstGeom>
          <a:noFill/>
        </p:spPr>
        <p:txBody>
          <a:bodyPr wrap="none" rtlCol="0">
            <a:spAutoFit/>
          </a:bodyPr>
          <a:lstStyle/>
          <a:p>
            <a:r>
              <a:rPr lang="es-CO" dirty="0" smtClean="0"/>
              <a:t>Independientes pero se complementan, mas económica</a:t>
            </a:r>
            <a:endParaRPr lang="es-CO" dirty="0"/>
          </a:p>
        </p:txBody>
      </p:sp>
    </p:spTree>
    <p:extLst>
      <p:ext uri="{BB962C8B-B14F-4D97-AF65-F5344CB8AC3E}">
        <p14:creationId xmlns:p14="http://schemas.microsoft.com/office/powerpoint/2010/main" val="18147441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017431" y="803299"/>
            <a:ext cx="9504608" cy="5418418"/>
          </a:xfrm>
          <a:prstGeom prst="rect">
            <a:avLst/>
          </a:prstGeom>
        </p:spPr>
      </p:pic>
      <p:sp>
        <p:nvSpPr>
          <p:cNvPr id="3" name="CuadroTexto 2"/>
          <p:cNvSpPr txBox="1"/>
          <p:nvPr/>
        </p:nvSpPr>
        <p:spPr>
          <a:xfrm>
            <a:off x="3902299" y="618633"/>
            <a:ext cx="6033639" cy="369332"/>
          </a:xfrm>
          <a:prstGeom prst="rect">
            <a:avLst/>
          </a:prstGeom>
          <a:noFill/>
        </p:spPr>
        <p:txBody>
          <a:bodyPr wrap="none" rtlCol="0">
            <a:spAutoFit/>
          </a:bodyPr>
          <a:lstStyle/>
          <a:p>
            <a:r>
              <a:rPr lang="es-CO" dirty="0" smtClean="0"/>
              <a:t>Independiente, se complementan, mas costosa que la anterior</a:t>
            </a:r>
            <a:endParaRPr lang="es-CO" dirty="0"/>
          </a:p>
        </p:txBody>
      </p:sp>
    </p:spTree>
    <p:extLst>
      <p:ext uri="{BB962C8B-B14F-4D97-AF65-F5344CB8AC3E}">
        <p14:creationId xmlns:p14="http://schemas.microsoft.com/office/powerpoint/2010/main" val="356103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Contexto medioambiental</a:t>
            </a:r>
            <a:endParaRPr lang="es-CO" dirty="0"/>
          </a:p>
        </p:txBody>
      </p:sp>
      <p:sp>
        <p:nvSpPr>
          <p:cNvPr id="3" name="Marcador de contenido 2"/>
          <p:cNvSpPr>
            <a:spLocks noGrp="1"/>
          </p:cNvSpPr>
          <p:nvPr>
            <p:ph idx="1"/>
          </p:nvPr>
        </p:nvSpPr>
        <p:spPr/>
        <p:txBody>
          <a:bodyPr>
            <a:normAutofit fontScale="77500" lnSpcReduction="20000"/>
          </a:bodyPr>
          <a:lstStyle/>
          <a:p>
            <a:r>
              <a:rPr lang="es-CO" b="1" dirty="0"/>
              <a:t>El ruido ensordece a Bogotá. </a:t>
            </a:r>
            <a:endParaRPr lang="es-CO" b="1" dirty="0" smtClean="0"/>
          </a:p>
          <a:p>
            <a:pPr lvl="1"/>
            <a:r>
              <a:rPr lang="es-CO" dirty="0" smtClean="0"/>
              <a:t>Cinco </a:t>
            </a:r>
            <a:r>
              <a:rPr lang="es-CO" dirty="0"/>
              <a:t>localidades </a:t>
            </a:r>
            <a:r>
              <a:rPr lang="es-CO" dirty="0" smtClean="0"/>
              <a:t>(</a:t>
            </a:r>
            <a:r>
              <a:rPr lang="es-CO" dirty="0"/>
              <a:t>Kennedy, Suba, Engativá, Barrios Unidos y Puente Aranda </a:t>
            </a:r>
            <a:r>
              <a:rPr lang="es-CO" dirty="0" smtClean="0"/>
              <a:t>)concentran </a:t>
            </a:r>
            <a:r>
              <a:rPr lang="es-CO" dirty="0"/>
              <a:t>51% de las quejas que sobre el tema recibe el </a:t>
            </a:r>
            <a:r>
              <a:rPr lang="es-CO" dirty="0" smtClean="0"/>
              <a:t>DAMA </a:t>
            </a:r>
            <a:r>
              <a:rPr lang="es-CO" dirty="0"/>
              <a:t>donde los establecimientos comerciales como bares, tabernas y discotecas violan los límites de decibeles permitidos por las </a:t>
            </a:r>
            <a:r>
              <a:rPr lang="es-CO" dirty="0" smtClean="0"/>
              <a:t>normas.</a:t>
            </a:r>
          </a:p>
          <a:p>
            <a:pPr lvl="1"/>
            <a:r>
              <a:rPr lang="es-CO" dirty="0"/>
              <a:t>Desde el punto de vista presupuestal, las Alcaldías Locales de Fontibón, Teusaquillo y Santa Fe suscribieron onerosos contratos de consultoría para hacer diagnósticos en la materia, pero los informes de ejecución no han servido de insumo a las autoridades para que mejoren su gestión y optimicen los controles. El monto de esos contratos es superior a los cien millones de pesos ($</a:t>
            </a:r>
            <a:r>
              <a:rPr lang="es-CO" dirty="0" smtClean="0"/>
              <a:t>100'000.000)</a:t>
            </a:r>
          </a:p>
          <a:p>
            <a:pPr lvl="1"/>
            <a:r>
              <a:rPr lang="es-CO" dirty="0"/>
              <a:t>13 </a:t>
            </a:r>
            <a:r>
              <a:rPr lang="es-CO" dirty="0" smtClean="0"/>
              <a:t>Localidades </a:t>
            </a:r>
            <a:r>
              <a:rPr lang="es-CO" dirty="0"/>
              <a:t>tienen sonómetros propios o suministrados por el DAMA pero no son calibrados oportuna ni frecuentemente. Tampoco son operados por personal idóneo, lo cual resta credibilidad y fuerza jurídica a las mediciones.</a:t>
            </a:r>
          </a:p>
          <a:p>
            <a:pPr lvl="1"/>
            <a:r>
              <a:rPr lang="es-CO" dirty="0" smtClean="0"/>
              <a:t>El </a:t>
            </a:r>
            <a:r>
              <a:rPr lang="es-CO" dirty="0"/>
              <a:t>DAMA y las 19 Alcaldías Locales urbanas de la ciudad carecen de los equipos y del personal idóneo para hacer un control efectivo a la contaminación auditiva generada por los establecimientos comerciales de entretenimiento y diversión abiertos al público. </a:t>
            </a:r>
            <a:endParaRPr lang="es-CO" dirty="0" smtClean="0"/>
          </a:p>
          <a:p>
            <a:pPr lvl="1"/>
            <a:r>
              <a:rPr lang="es-CO" dirty="0" smtClean="0"/>
              <a:t>En el </a:t>
            </a:r>
            <a:r>
              <a:rPr lang="es-CO" dirty="0"/>
              <a:t>Departamento </a:t>
            </a:r>
            <a:r>
              <a:rPr lang="es-CO" dirty="0" smtClean="0"/>
              <a:t>Técnico del DAMA </a:t>
            </a:r>
            <a:r>
              <a:rPr lang="es-CO" dirty="0"/>
              <a:t>hay cinco sonómetros operados por un funcionario de planta y dos contratistas, quienes también deben apoyar a las alcaldías locales y hacer las mediciones de contaminación auditiva de industrias, lo cual es insuficiente para adelantar una gestión idónea en una ciudad de más de siete millones de habitantes</a:t>
            </a:r>
            <a:r>
              <a:rPr lang="es-CO" dirty="0" smtClean="0"/>
              <a:t>.</a:t>
            </a:r>
          </a:p>
          <a:p>
            <a:endParaRPr lang="es-CO" dirty="0"/>
          </a:p>
        </p:txBody>
      </p:sp>
    </p:spTree>
    <p:extLst>
      <p:ext uri="{BB962C8B-B14F-4D97-AF65-F5344CB8AC3E}">
        <p14:creationId xmlns:p14="http://schemas.microsoft.com/office/powerpoint/2010/main" val="24349496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62129" y="798490"/>
            <a:ext cx="9375819" cy="5563886"/>
          </a:xfrm>
          <a:prstGeom prst="rect">
            <a:avLst/>
          </a:prstGeom>
        </p:spPr>
      </p:pic>
      <p:sp>
        <p:nvSpPr>
          <p:cNvPr id="3" name="CuadroTexto 2"/>
          <p:cNvSpPr txBox="1"/>
          <p:nvPr/>
        </p:nvSpPr>
        <p:spPr>
          <a:xfrm>
            <a:off x="3863662" y="785611"/>
            <a:ext cx="4743030" cy="369332"/>
          </a:xfrm>
          <a:prstGeom prst="rect">
            <a:avLst/>
          </a:prstGeom>
          <a:noFill/>
        </p:spPr>
        <p:txBody>
          <a:bodyPr wrap="none" rtlCol="0">
            <a:spAutoFit/>
          </a:bodyPr>
          <a:lstStyle/>
          <a:p>
            <a:r>
              <a:rPr lang="es-CO" dirty="0" smtClean="0"/>
              <a:t>Complementaria de costo intermedio entre 1 y 2</a:t>
            </a:r>
            <a:endParaRPr lang="es-CO" dirty="0"/>
          </a:p>
        </p:txBody>
      </p:sp>
    </p:spTree>
    <p:extLst>
      <p:ext uri="{BB962C8B-B14F-4D97-AF65-F5344CB8AC3E}">
        <p14:creationId xmlns:p14="http://schemas.microsoft.com/office/powerpoint/2010/main" val="5941704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171976" y="772732"/>
            <a:ext cx="9453093" cy="5669236"/>
          </a:xfrm>
          <a:prstGeom prst="rect">
            <a:avLst/>
          </a:prstGeom>
        </p:spPr>
      </p:pic>
      <p:sp>
        <p:nvSpPr>
          <p:cNvPr id="3" name="CuadroTexto 2"/>
          <p:cNvSpPr txBox="1"/>
          <p:nvPr/>
        </p:nvSpPr>
        <p:spPr>
          <a:xfrm>
            <a:off x="4327301" y="798489"/>
            <a:ext cx="5013424" cy="369332"/>
          </a:xfrm>
          <a:prstGeom prst="rect">
            <a:avLst/>
          </a:prstGeom>
          <a:noFill/>
        </p:spPr>
        <p:txBody>
          <a:bodyPr wrap="none" rtlCol="0">
            <a:spAutoFit/>
          </a:bodyPr>
          <a:lstStyle/>
          <a:p>
            <a:r>
              <a:rPr lang="es-CO" dirty="0" smtClean="0"/>
              <a:t>Independientes pero complementaria, igual costo 2</a:t>
            </a:r>
            <a:endParaRPr lang="es-CO" dirty="0"/>
          </a:p>
        </p:txBody>
      </p:sp>
    </p:spTree>
    <p:extLst>
      <p:ext uri="{BB962C8B-B14F-4D97-AF65-F5344CB8AC3E}">
        <p14:creationId xmlns:p14="http://schemas.microsoft.com/office/powerpoint/2010/main" val="9131905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Criterios de valoración </a:t>
            </a:r>
            <a:endParaRPr lang="es-CO" dirty="0"/>
          </a:p>
        </p:txBody>
      </p:sp>
      <p:sp>
        <p:nvSpPr>
          <p:cNvPr id="3" name="Marcador de contenido 2"/>
          <p:cNvSpPr>
            <a:spLocks noGrp="1"/>
          </p:cNvSpPr>
          <p:nvPr>
            <p:ph idx="1"/>
          </p:nvPr>
        </p:nvSpPr>
        <p:spPr/>
        <p:txBody>
          <a:bodyPr/>
          <a:lstStyle/>
          <a:p>
            <a:r>
              <a:rPr lang="es-CO" dirty="0" smtClean="0"/>
              <a:t>Viabilidad financiera</a:t>
            </a:r>
          </a:p>
          <a:p>
            <a:r>
              <a:rPr lang="es-CO" dirty="0" smtClean="0"/>
              <a:t>Viabilidad tecnológica</a:t>
            </a:r>
          </a:p>
          <a:p>
            <a:r>
              <a:rPr lang="es-CO" dirty="0" smtClean="0"/>
              <a:t>Propuestas y perfiles institucionales</a:t>
            </a:r>
          </a:p>
          <a:p>
            <a:r>
              <a:rPr lang="es-CO" dirty="0" smtClean="0"/>
              <a:t>Propuestas y perfiles de los </a:t>
            </a:r>
            <a:r>
              <a:rPr lang="es-CO" dirty="0" smtClean="0"/>
              <a:t>actores</a:t>
            </a:r>
          </a:p>
          <a:p>
            <a:endParaRPr lang="es-CO" dirty="0"/>
          </a:p>
          <a:p>
            <a:pPr marL="0" indent="0">
              <a:buNone/>
            </a:pPr>
            <a:r>
              <a:rPr lang="es-CO" dirty="0" smtClean="0"/>
              <a:t>Se establece tabla dela mejor a la peor propuesta por ítem y no se repite la misma puntuación en dos alternativas</a:t>
            </a:r>
            <a:endParaRPr lang="es-CO" dirty="0"/>
          </a:p>
        </p:txBody>
      </p:sp>
    </p:spTree>
    <p:extLst>
      <p:ext uri="{BB962C8B-B14F-4D97-AF65-F5344CB8AC3E}">
        <p14:creationId xmlns:p14="http://schemas.microsoft.com/office/powerpoint/2010/main" val="16245781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Tabla de calificaciones</a:t>
            </a:r>
            <a:endParaRPr lang="es-CO"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88600319"/>
              </p:ext>
            </p:extLst>
          </p:nvPr>
        </p:nvGraphicFramePr>
        <p:xfrm>
          <a:off x="2189407" y="2189408"/>
          <a:ext cx="7173532" cy="3400425"/>
        </p:xfrm>
        <a:graphic>
          <a:graphicData uri="http://schemas.openxmlformats.org/drawingml/2006/table">
            <a:tbl>
              <a:tblPr>
                <a:tableStyleId>{5C22544A-7EE6-4342-B048-85BDC9FD1C3A}</a:tableStyleId>
              </a:tblPr>
              <a:tblGrid>
                <a:gridCol w="1510217"/>
                <a:gridCol w="1132663"/>
                <a:gridCol w="1132663"/>
                <a:gridCol w="1132663"/>
                <a:gridCol w="1132663"/>
                <a:gridCol w="1132663"/>
              </a:tblGrid>
              <a:tr h="1538309">
                <a:tc>
                  <a:txBody>
                    <a:bodyPr/>
                    <a:lstStyle/>
                    <a:p>
                      <a:pPr algn="l" rtl="0" fontAlgn="ctr"/>
                      <a:r>
                        <a:rPr lang="es-CO" sz="2000" u="none" strike="noStrike" dirty="0">
                          <a:effectLst/>
                        </a:rPr>
                        <a:t>Alternativas</a:t>
                      </a:r>
                      <a:endParaRPr lang="es-CO" sz="2000" b="1" i="0" u="none" strike="noStrike" dirty="0">
                        <a:solidFill>
                          <a:srgbClr val="000000"/>
                        </a:solidFill>
                        <a:effectLst/>
                        <a:latin typeface="Arial" panose="020B0604020202020204" pitchFamily="34" charset="0"/>
                      </a:endParaRPr>
                    </a:p>
                  </a:txBody>
                  <a:tcPr marL="9525" marR="9525" marT="9525" marB="0" anchor="ctr">
                    <a:solidFill>
                      <a:schemeClr val="accent2"/>
                    </a:solidFill>
                  </a:tcPr>
                </a:tc>
                <a:tc>
                  <a:txBody>
                    <a:bodyPr/>
                    <a:lstStyle/>
                    <a:p>
                      <a:pPr algn="l" rtl="0" fontAlgn="b"/>
                      <a:r>
                        <a:rPr lang="es-CO" sz="2000" u="none" strike="noStrike" dirty="0">
                          <a:effectLst/>
                        </a:rPr>
                        <a:t>Financiero 20%</a:t>
                      </a:r>
                      <a:endParaRPr lang="es-CO" sz="2000" b="1"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l" rtl="0" fontAlgn="b"/>
                      <a:r>
                        <a:rPr lang="es-CO" sz="2000" u="none" strike="noStrike" dirty="0" smtClean="0">
                          <a:effectLst/>
                        </a:rPr>
                        <a:t>Tecnología </a:t>
                      </a:r>
                      <a:r>
                        <a:rPr lang="es-CO" sz="2000" u="none" strike="noStrike" dirty="0">
                          <a:effectLst/>
                        </a:rPr>
                        <a:t>40%</a:t>
                      </a:r>
                      <a:endParaRPr lang="es-CO" sz="2000" b="1"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l" rtl="0" fontAlgn="b"/>
                      <a:r>
                        <a:rPr lang="es-CO" sz="2000" u="none" strike="noStrike" dirty="0">
                          <a:effectLst/>
                        </a:rPr>
                        <a:t>Perfil organización respecto al proyecto20%</a:t>
                      </a:r>
                      <a:endParaRPr lang="es-CO" sz="2000" b="1"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l" rtl="0" fontAlgn="b"/>
                      <a:r>
                        <a:rPr lang="es-CO" sz="2000" u="none" strike="noStrike" dirty="0">
                          <a:effectLst/>
                        </a:rPr>
                        <a:t>perfil del proyecto con relación </a:t>
                      </a:r>
                      <a:r>
                        <a:rPr lang="es-CO" sz="2000" u="none" strike="noStrike" dirty="0" smtClean="0">
                          <a:effectLst/>
                        </a:rPr>
                        <a:t>a Actores </a:t>
                      </a:r>
                      <a:r>
                        <a:rPr lang="es-CO" sz="2000" u="none" strike="noStrike" dirty="0">
                          <a:effectLst/>
                        </a:rPr>
                        <a:t>20%</a:t>
                      </a:r>
                      <a:endParaRPr lang="es-CO" sz="2000" b="1"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l" rtl="0" fontAlgn="b"/>
                      <a:r>
                        <a:rPr lang="es-CO" sz="2000" u="none" strike="noStrike" dirty="0">
                          <a:effectLst/>
                        </a:rPr>
                        <a:t>Total</a:t>
                      </a:r>
                      <a:endParaRPr lang="es-CO" sz="2000" b="1"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r>
              <a:tr h="307662">
                <a:tc>
                  <a:txBody>
                    <a:bodyPr/>
                    <a:lstStyle/>
                    <a:p>
                      <a:pPr algn="r" rtl="0" fontAlgn="b"/>
                      <a:r>
                        <a:rPr lang="es-CO" sz="2000" u="none" strike="noStrike">
                          <a:effectLst/>
                        </a:rPr>
                        <a:t>1</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4</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1</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4</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solidFill>
                            <a:schemeClr val="tx1"/>
                          </a:solidFill>
                          <a:effectLst/>
                        </a:rPr>
                        <a:t>4</a:t>
                      </a:r>
                      <a:endParaRPr lang="es-CO" sz="2000" b="1" i="0" u="none" strike="noStrike">
                        <a:solidFill>
                          <a:schemeClr val="tx1"/>
                        </a:solidFill>
                        <a:effectLst/>
                        <a:latin typeface="Calibri" panose="020F0502020204030204" pitchFamily="34" charset="0"/>
                      </a:endParaRPr>
                    </a:p>
                  </a:txBody>
                  <a:tcPr marL="9525" marR="9525" marT="9525" marB="0" anchor="b"/>
                </a:tc>
                <a:tc>
                  <a:txBody>
                    <a:bodyPr/>
                    <a:lstStyle/>
                    <a:p>
                      <a:pPr algn="r" rtl="0" fontAlgn="b">
                        <a:buClr>
                          <a:srgbClr val="000000"/>
                        </a:buClr>
                        <a:buSzPts val="1100"/>
                        <a:buFont typeface="Calibri" panose="020F0502020204030204" pitchFamily="34" charset="0"/>
                        <a:buNone/>
                      </a:pPr>
                      <a:r>
                        <a:rPr lang="es-CO" sz="2000" b="0" i="0" u="none" strike="noStrike" dirty="0" smtClean="0">
                          <a:solidFill>
                            <a:schemeClr val="tx1"/>
                          </a:solidFill>
                          <a:effectLst/>
                          <a:latin typeface="Calibri" panose="020F0502020204030204" pitchFamily="34" charset="0"/>
                        </a:rPr>
                        <a:t>2,8</a:t>
                      </a:r>
                      <a:endParaRPr lang="es-CO" sz="2000" b="0" i="0" u="none" strike="noStrike" dirty="0">
                        <a:solidFill>
                          <a:schemeClr val="tx1"/>
                        </a:solidFill>
                        <a:effectLst/>
                        <a:latin typeface="Calibri" panose="020F0502020204030204" pitchFamily="34" charset="0"/>
                      </a:endParaRPr>
                    </a:p>
                  </a:txBody>
                  <a:tcPr marL="9525" marR="9525" marT="9525" marB="0" anchor="b"/>
                </a:tc>
              </a:tr>
              <a:tr h="307662">
                <a:tc>
                  <a:txBody>
                    <a:bodyPr/>
                    <a:lstStyle/>
                    <a:p>
                      <a:pPr algn="r" rtl="0" fontAlgn="b"/>
                      <a:r>
                        <a:rPr lang="es-CO" sz="2000" u="none" strike="noStrike">
                          <a:effectLst/>
                        </a:rPr>
                        <a:t>2</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1</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3</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2</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3</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2,4</a:t>
                      </a:r>
                      <a:endParaRPr lang="es-CO" sz="2000" b="1" i="0" u="none" strike="noStrike">
                        <a:solidFill>
                          <a:srgbClr val="000000"/>
                        </a:solidFill>
                        <a:effectLst/>
                        <a:latin typeface="Calibri" panose="020F0502020204030204" pitchFamily="34" charset="0"/>
                      </a:endParaRPr>
                    </a:p>
                  </a:txBody>
                  <a:tcPr marL="9525" marR="9525" marT="9525" marB="0" anchor="b"/>
                </a:tc>
              </a:tr>
              <a:tr h="307662">
                <a:tc>
                  <a:txBody>
                    <a:bodyPr/>
                    <a:lstStyle/>
                    <a:p>
                      <a:pPr algn="r" rtl="0" fontAlgn="b"/>
                      <a:r>
                        <a:rPr lang="es-CO" sz="2000" u="none" strike="noStrike">
                          <a:effectLst/>
                        </a:rPr>
                        <a:t>3</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2</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2</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3</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2</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2,2</a:t>
                      </a:r>
                      <a:endParaRPr lang="es-CO" sz="2000" b="1" i="0" u="none" strike="noStrike">
                        <a:solidFill>
                          <a:srgbClr val="000000"/>
                        </a:solidFill>
                        <a:effectLst/>
                        <a:latin typeface="Calibri" panose="020F0502020204030204" pitchFamily="34" charset="0"/>
                      </a:endParaRPr>
                    </a:p>
                  </a:txBody>
                  <a:tcPr marL="9525" marR="9525" marT="9525" marB="0" anchor="b"/>
                </a:tc>
              </a:tr>
              <a:tr h="307662">
                <a:tc>
                  <a:txBody>
                    <a:bodyPr/>
                    <a:lstStyle/>
                    <a:p>
                      <a:pPr algn="r" rtl="0" fontAlgn="b"/>
                      <a:r>
                        <a:rPr lang="es-CO" sz="2000" u="none" strike="noStrike">
                          <a:effectLst/>
                        </a:rPr>
                        <a:t>4</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3</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4</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1</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a:effectLst/>
                        </a:rPr>
                        <a:t>1</a:t>
                      </a:r>
                      <a:endParaRPr lang="es-CO" sz="20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es-CO" sz="2000" u="none" strike="noStrike" dirty="0">
                          <a:effectLst/>
                        </a:rPr>
                        <a:t>2,6</a:t>
                      </a:r>
                      <a:endParaRPr lang="es-CO" sz="20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0429675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Redacción de la selección de la alternativa</a:t>
            </a:r>
            <a:endParaRPr lang="es-CO" dirty="0"/>
          </a:p>
        </p:txBody>
      </p:sp>
      <p:sp>
        <p:nvSpPr>
          <p:cNvPr id="3" name="Marcador de contenido 2"/>
          <p:cNvSpPr>
            <a:spLocks noGrp="1"/>
          </p:cNvSpPr>
          <p:nvPr>
            <p:ph idx="1"/>
          </p:nvPr>
        </p:nvSpPr>
        <p:spPr/>
        <p:txBody>
          <a:bodyPr/>
          <a:lstStyle/>
          <a:p>
            <a:pPr marL="0" indent="0">
              <a:buNone/>
            </a:pPr>
            <a:r>
              <a:rPr lang="es-CO" dirty="0" smtClean="0"/>
              <a:t>Después del análisis de alternativas para enfrentar el problema del deterioro de la fruta en el proceso de recolección, es claro que la mejor alternativa es la recolección manual con la adaptación de variedades resistentes al clima y otros fenómenos.</a:t>
            </a:r>
          </a:p>
          <a:p>
            <a:pPr marL="0" indent="0">
              <a:buNone/>
            </a:pPr>
            <a:r>
              <a:rPr lang="es-CO" dirty="0" smtClean="0"/>
              <a:t>Esto toda vez que se convierte en la propuesta más económica, garantiza el compromiso organizacional y los actores y sujetos d el proyecto cumplen con el perfil para su ejecución. No obstante no se hace uso de mayores tecnologías.</a:t>
            </a:r>
            <a:endParaRPr lang="es-CO" dirty="0"/>
          </a:p>
        </p:txBody>
      </p:sp>
    </p:spTree>
    <p:extLst>
      <p:ext uri="{BB962C8B-B14F-4D97-AF65-F5344CB8AC3E}">
        <p14:creationId xmlns:p14="http://schemas.microsoft.com/office/powerpoint/2010/main" val="20020487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1068946" y="1159099"/>
            <a:ext cx="10200068" cy="5370490"/>
            <a:chOff x="1140680" y="600607"/>
            <a:chExt cx="10173207" cy="5896878"/>
          </a:xfrm>
        </p:grpSpPr>
        <p:sp>
          <p:nvSpPr>
            <p:cNvPr id="3" name="Rectángulo 2"/>
            <p:cNvSpPr/>
            <p:nvPr/>
          </p:nvSpPr>
          <p:spPr>
            <a:xfrm>
              <a:off x="5355771" y="3037113"/>
              <a:ext cx="1886858" cy="70757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smtClean="0"/>
                <a:t>15. Poco espacio </a:t>
              </a:r>
              <a:r>
                <a:rPr lang="es-CO" sz="1600" dirty="0" err="1" smtClean="0"/>
                <a:t>conserv</a:t>
              </a:r>
              <a:r>
                <a:rPr lang="es-CO" sz="1600" dirty="0" smtClean="0"/>
                <a:t>. controlada</a:t>
              </a:r>
              <a:endParaRPr lang="es-CO" sz="1600" dirty="0"/>
            </a:p>
          </p:txBody>
        </p:sp>
        <p:sp>
          <p:nvSpPr>
            <p:cNvPr id="4" name="Rectángulo 3"/>
            <p:cNvSpPr/>
            <p:nvPr/>
          </p:nvSpPr>
          <p:spPr>
            <a:xfrm>
              <a:off x="9514114" y="4806576"/>
              <a:ext cx="1799773" cy="55154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14. Inexistente </a:t>
              </a:r>
              <a:r>
                <a:rPr lang="es-CO" sz="1700" dirty="0" err="1" smtClean="0"/>
                <a:t>Vertim</a:t>
              </a:r>
              <a:r>
                <a:rPr lang="es-CO" sz="1700" dirty="0" smtClean="0"/>
                <a:t>. Q, I, H</a:t>
              </a:r>
              <a:endParaRPr lang="es-CO" sz="1700" dirty="0"/>
            </a:p>
          </p:txBody>
        </p:sp>
        <p:sp>
          <p:nvSpPr>
            <p:cNvPr id="5" name="Rectángulo 4"/>
            <p:cNvSpPr/>
            <p:nvPr/>
          </p:nvSpPr>
          <p:spPr>
            <a:xfrm>
              <a:off x="6252028" y="5452461"/>
              <a:ext cx="1582057"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4. Urb. Planificada.</a:t>
              </a:r>
              <a:endParaRPr lang="es-CO" sz="1700" dirty="0"/>
            </a:p>
          </p:txBody>
        </p:sp>
        <p:sp>
          <p:nvSpPr>
            <p:cNvPr id="6" name="Rectángulo 5"/>
            <p:cNvSpPr/>
            <p:nvPr/>
          </p:nvSpPr>
          <p:spPr>
            <a:xfrm>
              <a:off x="3944258" y="4262297"/>
              <a:ext cx="1788884"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smtClean="0"/>
                <a:t>18. Minimizada </a:t>
              </a:r>
              <a:r>
                <a:rPr lang="es-CO" sz="1600" dirty="0" err="1" smtClean="0"/>
                <a:t>Ampl</a:t>
              </a:r>
              <a:r>
                <a:rPr lang="es-CO" sz="1600" dirty="0" smtClean="0"/>
                <a:t>. Cultivos  afecta al rio</a:t>
              </a:r>
              <a:endParaRPr lang="es-CO" sz="1600" dirty="0"/>
            </a:p>
          </p:txBody>
        </p:sp>
        <p:sp>
          <p:nvSpPr>
            <p:cNvPr id="7" name="Rectángulo 6"/>
            <p:cNvSpPr/>
            <p:nvPr/>
          </p:nvSpPr>
          <p:spPr>
            <a:xfrm>
              <a:off x="8019144" y="5829828"/>
              <a:ext cx="1364343"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smtClean="0"/>
                <a:t>17. Existencia </a:t>
              </a:r>
              <a:r>
                <a:rPr lang="es-CO" sz="1600" dirty="0" err="1" smtClean="0"/>
                <a:t>Observ</a:t>
              </a:r>
              <a:r>
                <a:rPr lang="es-CO" sz="1600" dirty="0" smtClean="0"/>
                <a:t>.</a:t>
              </a:r>
              <a:endParaRPr lang="es-CO" sz="1600" dirty="0"/>
            </a:p>
          </p:txBody>
        </p:sp>
        <p:sp>
          <p:nvSpPr>
            <p:cNvPr id="8" name="Rectángulo 7"/>
            <p:cNvSpPr/>
            <p:nvPr/>
          </p:nvSpPr>
          <p:spPr>
            <a:xfrm>
              <a:off x="1480457" y="4262297"/>
              <a:ext cx="1901372"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13.  Separad lluvias de negras</a:t>
              </a:r>
              <a:endParaRPr lang="es-CO" sz="1700" dirty="0"/>
            </a:p>
          </p:txBody>
        </p:sp>
        <p:sp>
          <p:nvSpPr>
            <p:cNvPr id="9" name="Rectángulo 8"/>
            <p:cNvSpPr/>
            <p:nvPr/>
          </p:nvSpPr>
          <p:spPr>
            <a:xfrm>
              <a:off x="6553199" y="4262296"/>
              <a:ext cx="1640115"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16. Afluentes Canalizados B</a:t>
              </a:r>
              <a:endParaRPr lang="es-CO" sz="1700" dirty="0"/>
            </a:p>
          </p:txBody>
        </p:sp>
        <p:sp>
          <p:nvSpPr>
            <p:cNvPr id="10" name="Rectángulo 9"/>
            <p:cNvSpPr/>
            <p:nvPr/>
          </p:nvSpPr>
          <p:spPr>
            <a:xfrm>
              <a:off x="1523998" y="5466977"/>
              <a:ext cx="1850575" cy="6676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10. Controlada Extracción min CA</a:t>
              </a:r>
              <a:endParaRPr lang="es-CO" sz="1700" dirty="0"/>
            </a:p>
          </p:txBody>
        </p:sp>
        <p:sp>
          <p:nvSpPr>
            <p:cNvPr id="11" name="Rectángulo 10"/>
            <p:cNvSpPr/>
            <p:nvPr/>
          </p:nvSpPr>
          <p:spPr>
            <a:xfrm>
              <a:off x="4187371" y="5437947"/>
              <a:ext cx="1683656" cy="69668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12. eficiente control </a:t>
              </a:r>
              <a:r>
                <a:rPr lang="es-CO" sz="1700" dirty="0" err="1" smtClean="0"/>
                <a:t>inun</a:t>
              </a:r>
              <a:endParaRPr lang="es-CO" sz="1700" dirty="0"/>
            </a:p>
          </p:txBody>
        </p:sp>
        <p:cxnSp>
          <p:nvCxnSpPr>
            <p:cNvPr id="12" name="Conector recto 11"/>
            <p:cNvCxnSpPr/>
            <p:nvPr/>
          </p:nvCxnSpPr>
          <p:spPr>
            <a:xfrm flipV="1">
              <a:off x="2271484" y="4030066"/>
              <a:ext cx="8120745" cy="145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a:stCxn id="10" idx="0"/>
            </p:cNvCxnSpPr>
            <p:nvPr/>
          </p:nvCxnSpPr>
          <p:spPr>
            <a:xfrm flipH="1" flipV="1">
              <a:off x="2271485" y="4980754"/>
              <a:ext cx="177801" cy="486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V="1">
              <a:off x="4956629" y="4929953"/>
              <a:ext cx="0" cy="507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999512" y="5223865"/>
              <a:ext cx="17018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15"/>
            <p:cNvCxnSpPr>
              <a:endCxn id="7" idx="0"/>
            </p:cNvCxnSpPr>
            <p:nvPr/>
          </p:nvCxnSpPr>
          <p:spPr>
            <a:xfrm>
              <a:off x="8701315" y="5183950"/>
              <a:ext cx="1" cy="645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p:cNvCxnSpPr>
              <a:stCxn id="5" idx="0"/>
            </p:cNvCxnSpPr>
            <p:nvPr/>
          </p:nvCxnSpPr>
          <p:spPr>
            <a:xfrm flipH="1" flipV="1">
              <a:off x="6999512" y="5223865"/>
              <a:ext cx="43545" cy="228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flipH="1" flipV="1">
              <a:off x="7561941" y="4929953"/>
              <a:ext cx="10889" cy="2939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10390239" y="4044580"/>
              <a:ext cx="10883" cy="7619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p:nvPr/>
          </p:nvCxnSpPr>
          <p:spPr>
            <a:xfrm flipV="1">
              <a:off x="6244768" y="3744686"/>
              <a:ext cx="0" cy="314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2271484" y="4044580"/>
              <a:ext cx="0" cy="217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p:cNvCxnSpPr>
              <a:endCxn id="6" idx="0"/>
            </p:cNvCxnSpPr>
            <p:nvPr/>
          </p:nvCxnSpPr>
          <p:spPr>
            <a:xfrm flipH="1">
              <a:off x="4838700" y="4030066"/>
              <a:ext cx="81642" cy="232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p:cNvCxnSpPr>
              <a:endCxn id="9" idx="0"/>
            </p:cNvCxnSpPr>
            <p:nvPr/>
          </p:nvCxnSpPr>
          <p:spPr>
            <a:xfrm>
              <a:off x="7373256" y="4030066"/>
              <a:ext cx="1" cy="23223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ángulo 23"/>
            <p:cNvSpPr/>
            <p:nvPr/>
          </p:nvSpPr>
          <p:spPr>
            <a:xfrm>
              <a:off x="1140680" y="1738540"/>
              <a:ext cx="1715470"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7. </a:t>
              </a:r>
              <a:r>
                <a:rPr lang="es-CO" sz="1700" dirty="0" err="1" smtClean="0"/>
                <a:t>Vertim</a:t>
              </a:r>
              <a:r>
                <a:rPr lang="es-CO" sz="1700" dirty="0" smtClean="0"/>
                <a:t>. Lixiviad eliminados</a:t>
              </a:r>
              <a:endParaRPr lang="es-CO" sz="1700" dirty="0"/>
            </a:p>
          </p:txBody>
        </p:sp>
        <p:sp>
          <p:nvSpPr>
            <p:cNvPr id="25" name="Rectángulo 24"/>
            <p:cNvSpPr/>
            <p:nvPr/>
          </p:nvSpPr>
          <p:spPr>
            <a:xfrm>
              <a:off x="3606089" y="1753770"/>
              <a:ext cx="1880312"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9. </a:t>
              </a:r>
              <a:r>
                <a:rPr lang="es-CO" sz="1700" dirty="0" err="1" smtClean="0"/>
                <a:t>Represamien</a:t>
              </a:r>
              <a:r>
                <a:rPr lang="es-CO" sz="1700" dirty="0" smtClean="0"/>
                <a:t>. CM reducidos</a:t>
              </a:r>
              <a:endParaRPr lang="es-CO" sz="1700" dirty="0"/>
            </a:p>
          </p:txBody>
        </p:sp>
        <p:sp>
          <p:nvSpPr>
            <p:cNvPr id="26" name="Rectángulo 25"/>
            <p:cNvSpPr/>
            <p:nvPr/>
          </p:nvSpPr>
          <p:spPr>
            <a:xfrm>
              <a:off x="3644728" y="612566"/>
              <a:ext cx="1880312"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6. Inundaciones CMB controladas</a:t>
              </a:r>
              <a:endParaRPr lang="es-CO" sz="1700" dirty="0"/>
            </a:p>
          </p:txBody>
        </p:sp>
        <p:sp>
          <p:nvSpPr>
            <p:cNvPr id="27" name="Rectángulo 26"/>
            <p:cNvSpPr/>
            <p:nvPr/>
          </p:nvSpPr>
          <p:spPr>
            <a:xfrm>
              <a:off x="1177437" y="600607"/>
              <a:ext cx="1641955" cy="690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5. </a:t>
              </a:r>
              <a:r>
                <a:rPr lang="es-CO" sz="1700" dirty="0" err="1" smtClean="0"/>
                <a:t>Desplaz</a:t>
              </a:r>
              <a:r>
                <a:rPr lang="es-CO" sz="1700" dirty="0" smtClean="0"/>
                <a:t> F y F controlado</a:t>
              </a:r>
              <a:endParaRPr lang="es-CO" sz="1700" dirty="0"/>
            </a:p>
          </p:txBody>
        </p:sp>
        <p:sp>
          <p:nvSpPr>
            <p:cNvPr id="28" name="Rectángulo 27"/>
            <p:cNvSpPr/>
            <p:nvPr/>
          </p:nvSpPr>
          <p:spPr>
            <a:xfrm>
              <a:off x="7561941" y="945784"/>
              <a:ext cx="1751527" cy="63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700" dirty="0" smtClean="0"/>
                <a:t>11. Mala calidad agua mejorada</a:t>
              </a:r>
              <a:endParaRPr lang="es-CO" sz="1700" dirty="0"/>
            </a:p>
          </p:txBody>
        </p:sp>
        <p:cxnSp>
          <p:nvCxnSpPr>
            <p:cNvPr id="29" name="Conector recto 28"/>
            <p:cNvCxnSpPr>
              <a:stCxn id="3" idx="0"/>
            </p:cNvCxnSpPr>
            <p:nvPr/>
          </p:nvCxnSpPr>
          <p:spPr>
            <a:xfrm flipV="1">
              <a:off x="6299200" y="2717443"/>
              <a:ext cx="0" cy="319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1998414" y="2743200"/>
              <a:ext cx="656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a:endCxn id="24" idx="2"/>
            </p:cNvCxnSpPr>
            <p:nvPr/>
          </p:nvCxnSpPr>
          <p:spPr>
            <a:xfrm flipV="1">
              <a:off x="1998414" y="2428894"/>
              <a:ext cx="1" cy="314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a:endCxn id="25" idx="2"/>
            </p:cNvCxnSpPr>
            <p:nvPr/>
          </p:nvCxnSpPr>
          <p:spPr>
            <a:xfrm flipV="1">
              <a:off x="4546245" y="2444124"/>
              <a:ext cx="0" cy="299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p:nvPr/>
          </p:nvCxnSpPr>
          <p:spPr>
            <a:xfrm flipV="1">
              <a:off x="8564451" y="1576849"/>
              <a:ext cx="0" cy="1166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p:cNvCxnSpPr>
              <a:stCxn id="24" idx="0"/>
              <a:endCxn id="27" idx="2"/>
            </p:cNvCxnSpPr>
            <p:nvPr/>
          </p:nvCxnSpPr>
          <p:spPr>
            <a:xfrm flipV="1">
              <a:off x="1998415" y="1290961"/>
              <a:ext cx="0" cy="447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p:cNvCxnSpPr>
              <a:stCxn id="25" idx="0"/>
              <a:endCxn id="26" idx="2"/>
            </p:cNvCxnSpPr>
            <p:nvPr/>
          </p:nvCxnSpPr>
          <p:spPr>
            <a:xfrm flipV="1">
              <a:off x="4546245" y="1302920"/>
              <a:ext cx="38639" cy="450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6" name="CuadroTexto 35"/>
          <p:cNvSpPr txBox="1"/>
          <p:nvPr/>
        </p:nvSpPr>
        <p:spPr>
          <a:xfrm>
            <a:off x="2839147" y="540913"/>
            <a:ext cx="6134370" cy="523220"/>
          </a:xfrm>
          <a:prstGeom prst="rect">
            <a:avLst/>
          </a:prstGeom>
          <a:noFill/>
        </p:spPr>
        <p:txBody>
          <a:bodyPr wrap="square" rtlCol="0">
            <a:spAutoFit/>
          </a:bodyPr>
          <a:lstStyle/>
          <a:p>
            <a:r>
              <a:rPr lang="es-CO" sz="2800" dirty="0" smtClean="0"/>
              <a:t>Árbol de Objetivos de una cuenca </a:t>
            </a:r>
            <a:endParaRPr lang="es-CO" sz="2800" dirty="0"/>
          </a:p>
        </p:txBody>
      </p:sp>
      <p:sp>
        <p:nvSpPr>
          <p:cNvPr id="37" name="CuadroTexto 36"/>
          <p:cNvSpPr txBox="1"/>
          <p:nvPr/>
        </p:nvSpPr>
        <p:spPr>
          <a:xfrm>
            <a:off x="9672032" y="2442675"/>
            <a:ext cx="1596980" cy="369332"/>
          </a:xfrm>
          <a:prstGeom prst="rect">
            <a:avLst/>
          </a:prstGeom>
          <a:noFill/>
        </p:spPr>
        <p:txBody>
          <a:bodyPr wrap="square" rtlCol="0">
            <a:spAutoFit/>
          </a:bodyPr>
          <a:lstStyle/>
          <a:p>
            <a:r>
              <a:rPr lang="es-CO" dirty="0" smtClean="0"/>
              <a:t>Fines</a:t>
            </a:r>
            <a:endParaRPr lang="es-CO" dirty="0"/>
          </a:p>
        </p:txBody>
      </p:sp>
      <p:sp>
        <p:nvSpPr>
          <p:cNvPr id="38" name="CuadroTexto 37"/>
          <p:cNvSpPr txBox="1"/>
          <p:nvPr/>
        </p:nvSpPr>
        <p:spPr>
          <a:xfrm>
            <a:off x="9878096" y="5921530"/>
            <a:ext cx="1390916" cy="369332"/>
          </a:xfrm>
          <a:prstGeom prst="rect">
            <a:avLst/>
          </a:prstGeom>
          <a:noFill/>
        </p:spPr>
        <p:txBody>
          <a:bodyPr wrap="square" rtlCol="0">
            <a:spAutoFit/>
          </a:bodyPr>
          <a:lstStyle/>
          <a:p>
            <a:r>
              <a:rPr lang="es-CO" dirty="0" smtClean="0"/>
              <a:t>Actividades</a:t>
            </a:r>
            <a:endParaRPr lang="es-CO" dirty="0"/>
          </a:p>
        </p:txBody>
      </p:sp>
      <p:sp>
        <p:nvSpPr>
          <p:cNvPr id="39" name="CuadroTexto 38"/>
          <p:cNvSpPr txBox="1"/>
          <p:nvPr/>
        </p:nvSpPr>
        <p:spPr>
          <a:xfrm>
            <a:off x="8294749" y="3554044"/>
            <a:ext cx="1732782" cy="369332"/>
          </a:xfrm>
          <a:prstGeom prst="rect">
            <a:avLst/>
          </a:prstGeom>
          <a:noFill/>
        </p:spPr>
        <p:txBody>
          <a:bodyPr wrap="none" rtlCol="0">
            <a:spAutoFit/>
          </a:bodyPr>
          <a:lstStyle/>
          <a:p>
            <a:r>
              <a:rPr lang="es-CO" dirty="0" smtClean="0"/>
              <a:t>Objetivo general</a:t>
            </a:r>
            <a:endParaRPr lang="es-CO" dirty="0"/>
          </a:p>
        </p:txBody>
      </p:sp>
      <p:sp>
        <p:nvSpPr>
          <p:cNvPr id="40" name="CuadroTexto 39"/>
          <p:cNvSpPr txBox="1"/>
          <p:nvPr/>
        </p:nvSpPr>
        <p:spPr>
          <a:xfrm>
            <a:off x="9464489" y="1169990"/>
            <a:ext cx="1804525" cy="369332"/>
          </a:xfrm>
          <a:prstGeom prst="rect">
            <a:avLst/>
          </a:prstGeom>
          <a:noFill/>
        </p:spPr>
        <p:txBody>
          <a:bodyPr wrap="square" rtlCol="0">
            <a:spAutoFit/>
          </a:bodyPr>
          <a:lstStyle/>
          <a:p>
            <a:r>
              <a:rPr lang="es-CO" dirty="0" smtClean="0"/>
              <a:t>Beneficios</a:t>
            </a:r>
            <a:endParaRPr lang="es-CO" dirty="0"/>
          </a:p>
        </p:txBody>
      </p:sp>
      <p:sp>
        <p:nvSpPr>
          <p:cNvPr id="41" name="CuadroTexto 40"/>
          <p:cNvSpPr txBox="1"/>
          <p:nvPr/>
        </p:nvSpPr>
        <p:spPr>
          <a:xfrm>
            <a:off x="10225825" y="4533361"/>
            <a:ext cx="1203727" cy="369332"/>
          </a:xfrm>
          <a:prstGeom prst="rect">
            <a:avLst/>
          </a:prstGeom>
          <a:noFill/>
        </p:spPr>
        <p:txBody>
          <a:bodyPr wrap="none" rtlCol="0">
            <a:spAutoFit/>
          </a:bodyPr>
          <a:lstStyle/>
          <a:p>
            <a:r>
              <a:rPr lang="es-CO" dirty="0" smtClean="0"/>
              <a:t>Resultados</a:t>
            </a:r>
            <a:endParaRPr lang="es-CO" dirty="0"/>
          </a:p>
        </p:txBody>
      </p:sp>
    </p:spTree>
    <p:extLst>
      <p:ext uri="{BB962C8B-B14F-4D97-AF65-F5344CB8AC3E}">
        <p14:creationId xmlns:p14="http://schemas.microsoft.com/office/powerpoint/2010/main" val="25655299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5400" dirty="0" smtClean="0"/>
              <a:t>6. Desarrollo Matriz de Planificación</a:t>
            </a:r>
            <a:endParaRPr lang="es-CO" sz="5400" dirty="0"/>
          </a:p>
        </p:txBody>
      </p:sp>
      <p:sp>
        <p:nvSpPr>
          <p:cNvPr id="3" name="Marcador de texto 2"/>
          <p:cNvSpPr>
            <a:spLocks noGrp="1"/>
          </p:cNvSpPr>
          <p:nvPr>
            <p:ph type="body" idx="1"/>
          </p:nvPr>
        </p:nvSpPr>
        <p:spPr/>
        <p:txBody>
          <a:bodyPr/>
          <a:lstStyle/>
          <a:p>
            <a:endParaRPr lang="es-CO"/>
          </a:p>
        </p:txBody>
      </p:sp>
    </p:spTree>
    <p:extLst>
      <p:ext uri="{BB962C8B-B14F-4D97-AF65-F5344CB8AC3E}">
        <p14:creationId xmlns:p14="http://schemas.microsoft.com/office/powerpoint/2010/main" val="7032125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712890" y="543999"/>
            <a:ext cx="8512936" cy="5689885"/>
          </a:xfrm>
          <a:prstGeom prst="rect">
            <a:avLst/>
          </a:prstGeom>
        </p:spPr>
      </p:pic>
    </p:spTree>
    <p:extLst>
      <p:ext uri="{BB962C8B-B14F-4D97-AF65-F5344CB8AC3E}">
        <p14:creationId xmlns:p14="http://schemas.microsoft.com/office/powerpoint/2010/main" val="394643503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19860" y="597175"/>
            <a:ext cx="8754449" cy="5455895"/>
          </a:xfrm>
          <a:prstGeom prst="rect">
            <a:avLst/>
          </a:prstGeom>
        </p:spPr>
      </p:pic>
    </p:spTree>
    <p:extLst>
      <p:ext uri="{BB962C8B-B14F-4D97-AF65-F5344CB8AC3E}">
        <p14:creationId xmlns:p14="http://schemas.microsoft.com/office/powerpoint/2010/main" val="42627836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7. Plan Operativo</a:t>
            </a:r>
            <a:endParaRPr lang="es-CO" dirty="0"/>
          </a:p>
        </p:txBody>
      </p:sp>
      <p:sp>
        <p:nvSpPr>
          <p:cNvPr id="3" name="Marcador de texto 2"/>
          <p:cNvSpPr>
            <a:spLocks noGrp="1"/>
          </p:cNvSpPr>
          <p:nvPr>
            <p:ph type="body" idx="1"/>
          </p:nvPr>
        </p:nvSpPr>
        <p:spPr/>
        <p:txBody>
          <a:bodyPr/>
          <a:lstStyle/>
          <a:p>
            <a:endParaRPr lang="es-CO"/>
          </a:p>
        </p:txBody>
      </p:sp>
    </p:spTree>
    <p:extLst>
      <p:ext uri="{BB962C8B-B14F-4D97-AF65-F5344CB8AC3E}">
        <p14:creationId xmlns:p14="http://schemas.microsoft.com/office/powerpoint/2010/main" val="3231388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785611"/>
            <a:ext cx="10515600" cy="5391352"/>
          </a:xfrm>
        </p:spPr>
        <p:txBody>
          <a:bodyPr>
            <a:normAutofit/>
          </a:bodyPr>
          <a:lstStyle/>
          <a:p>
            <a:pPr marL="0" indent="0">
              <a:buNone/>
            </a:pPr>
            <a:r>
              <a:rPr lang="es-CO" b="1" dirty="0" smtClean="0"/>
              <a:t>Contaminación visual</a:t>
            </a:r>
          </a:p>
          <a:p>
            <a:pPr algn="just"/>
            <a:r>
              <a:rPr lang="es-CO" dirty="0" smtClean="0"/>
              <a:t>Bogotá es una </a:t>
            </a:r>
            <a:r>
              <a:rPr lang="es-CO" dirty="0"/>
              <a:t>ciudad altamente afectada por la contaminación visual, deteriorando el paisaje urbano y sensiblemente reducida la calidad de vida de los ciudadanos llevando a muchos de ellos a vivir estados de estrés y ansiedad. </a:t>
            </a:r>
            <a:endParaRPr lang="es-CO" dirty="0" smtClean="0"/>
          </a:p>
          <a:p>
            <a:pPr algn="just"/>
            <a:r>
              <a:rPr lang="es-CO" dirty="0" smtClean="0"/>
              <a:t>Se encuentra </a:t>
            </a:r>
            <a:r>
              <a:rPr lang="es-CO" dirty="0"/>
              <a:t>un alto nivel de contaminación visual, debido a la saturación e instalación de vallas de manera indiscriminada, utilizando en muchos casos el espacio público y en otros, afectando zonas residenciales. </a:t>
            </a:r>
            <a:r>
              <a:rPr lang="es-CO" dirty="0" smtClean="0"/>
              <a:t>Hay a 2010 </a:t>
            </a:r>
            <a:r>
              <a:rPr lang="es-CO" dirty="0"/>
              <a:t>4.600 vallas y más de 20.000 metros cuadrados de murales ilegales</a:t>
            </a:r>
            <a:r>
              <a:rPr lang="es-CO" dirty="0" smtClean="0"/>
              <a:t>.</a:t>
            </a:r>
          </a:p>
          <a:p>
            <a:pPr algn="just"/>
            <a:r>
              <a:rPr lang="es-CO" dirty="0"/>
              <a:t/>
            </a:r>
            <a:br>
              <a:rPr lang="es-CO" dirty="0"/>
            </a:br>
            <a:endParaRPr lang="es-CO" dirty="0"/>
          </a:p>
        </p:txBody>
      </p:sp>
    </p:spTree>
    <p:extLst>
      <p:ext uri="{BB962C8B-B14F-4D97-AF65-F5344CB8AC3E}">
        <p14:creationId xmlns:p14="http://schemas.microsoft.com/office/powerpoint/2010/main" val="413913091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spTree>
    <p:extLst>
      <p:ext uri="{BB962C8B-B14F-4D97-AF65-F5344CB8AC3E}">
        <p14:creationId xmlns:p14="http://schemas.microsoft.com/office/powerpoint/2010/main" val="4120540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82580"/>
            <a:ext cx="10515600" cy="5494383"/>
          </a:xfrm>
        </p:spPr>
        <p:txBody>
          <a:bodyPr>
            <a:normAutofit fontScale="77500" lnSpcReduction="20000"/>
          </a:bodyPr>
          <a:lstStyle/>
          <a:p>
            <a:pPr marL="0" indent="0">
              <a:buNone/>
            </a:pPr>
            <a:r>
              <a:rPr lang="es-CO" dirty="0" smtClean="0"/>
              <a:t>Contaminación ambiental en ríos</a:t>
            </a:r>
          </a:p>
          <a:p>
            <a:r>
              <a:rPr lang="es-CO" dirty="0"/>
              <a:t>La Contaminación Ambiental del Río Bogotá</a:t>
            </a:r>
            <a:br>
              <a:rPr lang="es-CO" dirty="0"/>
            </a:br>
            <a:endParaRPr lang="es-CO" dirty="0"/>
          </a:p>
          <a:p>
            <a:pPr lvl="1" algn="just"/>
            <a:r>
              <a:rPr lang="es-CO" dirty="0"/>
              <a:t>El río Bogotá nace a unos 3400 msnm en el Alto de la Calavera, Municipio de </a:t>
            </a:r>
            <a:r>
              <a:rPr lang="es-CO" dirty="0" err="1"/>
              <a:t>Villapinzón</a:t>
            </a:r>
            <a:r>
              <a:rPr lang="es-CO" dirty="0"/>
              <a:t> al nororiente de Cundinamarca. Recorre cerca de 370 </a:t>
            </a:r>
            <a:r>
              <a:rPr lang="es-CO" dirty="0" err="1"/>
              <a:t>Kms</a:t>
            </a:r>
            <a:r>
              <a:rPr lang="es-CO" dirty="0"/>
              <a:t>. de longitud en dirección suroccidente y desemboca en el río Magdalena a una altura de 280 msnm, en el Municipio de Girardot</a:t>
            </a:r>
            <a:r>
              <a:rPr lang="es-CO" dirty="0" smtClean="0"/>
              <a:t>.</a:t>
            </a:r>
          </a:p>
          <a:p>
            <a:pPr lvl="1" algn="just"/>
            <a:r>
              <a:rPr lang="es-CO" dirty="0" smtClean="0"/>
              <a:t>En </a:t>
            </a:r>
            <a:r>
              <a:rPr lang="es-CO" dirty="0"/>
              <a:t>este recorrido la cuenca del río Bogotá drena una superficie de 599.561 hectáreas, siendo sus principales tributarios, los ríos San Francisco, </a:t>
            </a:r>
            <a:r>
              <a:rPr lang="es-CO" dirty="0" err="1"/>
              <a:t>Sisga</a:t>
            </a:r>
            <a:r>
              <a:rPr lang="es-CO" dirty="0"/>
              <a:t>, </a:t>
            </a:r>
            <a:r>
              <a:rPr lang="es-CO" dirty="0" err="1"/>
              <a:t>Siecha</a:t>
            </a:r>
            <a:r>
              <a:rPr lang="es-CO" dirty="0"/>
              <a:t>, </a:t>
            </a:r>
            <a:r>
              <a:rPr lang="es-CO" dirty="0" err="1"/>
              <a:t>Tibitó</a:t>
            </a:r>
            <a:r>
              <a:rPr lang="es-CO" dirty="0"/>
              <a:t>, </a:t>
            </a:r>
            <a:r>
              <a:rPr lang="es-CO" dirty="0" err="1"/>
              <a:t>Teusacá</a:t>
            </a:r>
            <a:r>
              <a:rPr lang="es-CO" dirty="0"/>
              <a:t>, </a:t>
            </a:r>
            <a:r>
              <a:rPr lang="es-CO" dirty="0" err="1"/>
              <a:t>Chicú</a:t>
            </a:r>
            <a:r>
              <a:rPr lang="es-CO" dirty="0"/>
              <a:t>, Juan Amarillo, Fucha, Tunjuelo, Balsillas, Soacha y Muña en la cuenca alta y, </a:t>
            </a:r>
            <a:r>
              <a:rPr lang="es-CO" dirty="0" err="1"/>
              <a:t>Calandaima</a:t>
            </a:r>
            <a:r>
              <a:rPr lang="es-CO" dirty="0"/>
              <a:t> y </a:t>
            </a:r>
            <a:r>
              <a:rPr lang="es-CO" dirty="0" err="1"/>
              <a:t>Apulo</a:t>
            </a:r>
            <a:r>
              <a:rPr lang="es-CO" dirty="0"/>
              <a:t> en su cuenca baja. </a:t>
            </a:r>
            <a:endParaRPr lang="es-CO" dirty="0" smtClean="0"/>
          </a:p>
          <a:p>
            <a:pPr lvl="1" algn="just"/>
            <a:r>
              <a:rPr lang="es-CO" dirty="0" smtClean="0"/>
              <a:t>Constituye </a:t>
            </a:r>
            <a:r>
              <a:rPr lang="es-CO" dirty="0"/>
              <a:t>así mismo el eje fundamental y principal elemento del sistema hídrico del Distrito Capital y actúa como límite occidental de la ciudad y como elemento articulador entre el área urbana y el área rural de la Sabana</a:t>
            </a:r>
            <a:r>
              <a:rPr lang="es-CO" dirty="0" smtClean="0"/>
              <a:t>.</a:t>
            </a:r>
          </a:p>
          <a:p>
            <a:pPr lvl="1" algn="just"/>
            <a:r>
              <a:rPr lang="es-CO" dirty="0" smtClean="0"/>
              <a:t>El </a:t>
            </a:r>
            <a:r>
              <a:rPr lang="es-CO" dirty="0"/>
              <a:t>río Bogotá es la principal fuente hídrica de la Sabana de Bogotá y el receptor de los aportes domésticos de los habitantes de Santa Fe de Bogotá y los municipios de la Sabana. </a:t>
            </a:r>
            <a:endParaRPr lang="es-CO" dirty="0" smtClean="0"/>
          </a:p>
          <a:p>
            <a:pPr lvl="1" algn="just"/>
            <a:r>
              <a:rPr lang="es-CO" dirty="0" smtClean="0"/>
              <a:t>El </a:t>
            </a:r>
            <a:r>
              <a:rPr lang="es-CO" dirty="0"/>
              <a:t>90% de la carga contaminante del río llega a través de los ríos Salitre o Juan Amarillo, Fucha y Tunjuelo. </a:t>
            </a:r>
            <a:endParaRPr lang="es-CO" dirty="0" smtClean="0"/>
          </a:p>
          <a:p>
            <a:pPr lvl="2" algn="just"/>
            <a:r>
              <a:rPr lang="es-CO" dirty="0" smtClean="0"/>
              <a:t>Un </a:t>
            </a:r>
            <a:r>
              <a:rPr lang="es-CO" dirty="0"/>
              <a:t>30% de este caudal proviene de la cuenca del Salitre, </a:t>
            </a:r>
            <a:endParaRPr lang="es-CO" dirty="0" smtClean="0"/>
          </a:p>
          <a:p>
            <a:pPr lvl="2" algn="just"/>
            <a:r>
              <a:rPr lang="es-CO" dirty="0" smtClean="0"/>
              <a:t>un </a:t>
            </a:r>
            <a:r>
              <a:rPr lang="es-CO" dirty="0"/>
              <a:t>39% del Fucha </a:t>
            </a:r>
            <a:r>
              <a:rPr lang="es-CO" dirty="0" smtClean="0"/>
              <a:t>y</a:t>
            </a:r>
          </a:p>
          <a:p>
            <a:pPr lvl="2" algn="just"/>
            <a:r>
              <a:rPr lang="es-CO" dirty="0" smtClean="0"/>
              <a:t>Un </a:t>
            </a:r>
            <a:r>
              <a:rPr lang="es-CO" dirty="0"/>
              <a:t>21% del Tunjuelo, </a:t>
            </a:r>
            <a:endParaRPr lang="es-CO" dirty="0" smtClean="0"/>
          </a:p>
          <a:p>
            <a:pPr lvl="2" algn="just"/>
            <a:r>
              <a:rPr lang="es-CO" dirty="0" smtClean="0"/>
              <a:t>el </a:t>
            </a:r>
            <a:r>
              <a:rPr lang="es-CO" dirty="0"/>
              <a:t>10% restante por los aportes combinados de las </a:t>
            </a:r>
            <a:r>
              <a:rPr lang="es-CO" dirty="0" err="1"/>
              <a:t>subcuencas</a:t>
            </a:r>
            <a:r>
              <a:rPr lang="es-CO" dirty="0"/>
              <a:t> de Torca, Conejera, </a:t>
            </a:r>
            <a:r>
              <a:rPr lang="es-CO" dirty="0" err="1"/>
              <a:t>Jaboque</a:t>
            </a:r>
            <a:r>
              <a:rPr lang="es-CO" dirty="0"/>
              <a:t>, </a:t>
            </a:r>
            <a:r>
              <a:rPr lang="es-CO" dirty="0" err="1"/>
              <a:t>Tintal</a:t>
            </a:r>
            <a:r>
              <a:rPr lang="es-CO" dirty="0"/>
              <a:t> y Soacha</a:t>
            </a:r>
            <a:r>
              <a:rPr lang="es-CO" dirty="0" smtClean="0"/>
              <a:t>.</a:t>
            </a:r>
          </a:p>
          <a:p>
            <a:endParaRPr lang="es-CO" dirty="0"/>
          </a:p>
        </p:txBody>
      </p:sp>
    </p:spTree>
    <p:extLst>
      <p:ext uri="{BB962C8B-B14F-4D97-AF65-F5344CB8AC3E}">
        <p14:creationId xmlns:p14="http://schemas.microsoft.com/office/powerpoint/2010/main" val="3497383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2442</TotalTime>
  <Words>5815</Words>
  <Application>Microsoft Office PowerPoint</Application>
  <PresentationFormat>Panorámica</PresentationFormat>
  <Paragraphs>1571</Paragraphs>
  <Slides>80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80</vt:i4>
      </vt:variant>
    </vt:vector>
  </HeadingPairs>
  <TitlesOfParts>
    <vt:vector size="86" baseType="lpstr">
      <vt:lpstr>Arial</vt:lpstr>
      <vt:lpstr>Calibri</vt:lpstr>
      <vt:lpstr>Calibri Light</vt:lpstr>
      <vt:lpstr>Cambria Math</vt:lpstr>
      <vt:lpstr>Times New Roman</vt:lpstr>
      <vt:lpstr>Tema de Office</vt:lpstr>
      <vt:lpstr>Formulación de un proyecto de investigación con base en la concepción de Marco Lógico</vt:lpstr>
      <vt:lpstr>Proceso general</vt:lpstr>
      <vt:lpstr>1. Análisis del Contexto del Proyecto  </vt:lpstr>
      <vt:lpstr>La Metodología del Marco Lógico responde a solucionar:</vt:lpstr>
      <vt:lpstr>Ej: Proyecto medioambiental desde la óptica de redes</vt:lpstr>
      <vt:lpstr>Contaminación del aire en Bogotá (Diaz, G: 2016)</vt:lpstr>
      <vt:lpstr>Contexto medioambiental</vt:lpstr>
      <vt:lpstr>Presentación de PowerPoint</vt:lpstr>
      <vt:lpstr>Presentación de PowerPoint</vt:lpstr>
      <vt:lpstr>Presentación de PowerPoint</vt:lpstr>
      <vt:lpstr>Contexto</vt:lpstr>
      <vt:lpstr>Errores en la aplicación de la Metodología del ML</vt:lpstr>
      <vt:lpstr>Presentación de PowerPoint</vt:lpstr>
      <vt:lpstr>Presentación de PowerPoint</vt:lpstr>
      <vt:lpstr>Visión integrada de los elementos del proyecto</vt:lpstr>
      <vt:lpstr>Estructura lógica del proyecto</vt:lpstr>
      <vt:lpstr>2. Análisis de los actores o partes involucradas</vt:lpstr>
      <vt:lpstr>Qué analizar?</vt:lpstr>
      <vt:lpstr>Cuadro resumen de actores</vt:lpstr>
      <vt:lpstr>Ejemplo Proyecto Medioambiental</vt:lpstr>
      <vt:lpstr>Otra opción</vt:lpstr>
      <vt:lpstr>Ejemplo</vt:lpstr>
      <vt:lpstr>3. Análisis y Planteamiento del Problema</vt:lpstr>
      <vt:lpstr>Presentación de PowerPoint</vt:lpstr>
      <vt:lpstr>Análisis y Planteamiento del Problema</vt:lpstr>
      <vt:lpstr>Estructura del árbol de problemas</vt:lpstr>
      <vt:lpstr>Árbol de problemas</vt:lpstr>
      <vt:lpstr>Ejemplo árbol de problemas</vt:lpstr>
      <vt:lpstr>La matriz de Vester</vt:lpstr>
      <vt:lpstr>Lista de problemas</vt:lpstr>
      <vt:lpstr>Presentación de PowerPoint</vt:lpstr>
      <vt:lpstr>Plano cartesiano</vt:lpstr>
      <vt:lpstr>Ejes de la M de V</vt:lpstr>
      <vt:lpstr>Presentación de PowerPoint</vt:lpstr>
      <vt:lpstr>Presentación de PowerPoint</vt:lpstr>
      <vt:lpstr>Presentación de PowerPoint</vt:lpstr>
      <vt:lpstr>Ejes de la M de V</vt:lpstr>
      <vt:lpstr>Presentación de PowerPoint</vt:lpstr>
      <vt:lpstr>Presentación de PowerPoint</vt:lpstr>
      <vt:lpstr>Presentación de PowerPoint</vt:lpstr>
      <vt:lpstr>Descripción del problema</vt:lpstr>
      <vt:lpstr>Presentación de PowerPoint</vt:lpstr>
      <vt:lpstr>Redacción del problema</vt:lpstr>
      <vt:lpstr>4. Análisis de objetivos (árbol de objetivos)</vt:lpstr>
      <vt:lpstr>Árbol de objetivos</vt:lpstr>
      <vt:lpstr>Estructura árbol de objetivos</vt:lpstr>
      <vt:lpstr>Presentación de PowerPoint</vt:lpstr>
      <vt:lpstr>Presentación de PowerPoint</vt:lpstr>
      <vt:lpstr>Presentación de PowerPoint</vt:lpstr>
      <vt:lpstr>Presentación de PowerPoint</vt:lpstr>
      <vt:lpstr>Presentación de PowerPoint</vt:lpstr>
      <vt:lpstr>Algunas de las finalidades del proyecto son</vt:lpstr>
      <vt:lpstr>Beneficios finalidad del problema 11</vt:lpstr>
      <vt:lpstr>Beneficio de la finalidad del problema 9</vt:lpstr>
      <vt:lpstr>Beneficio de la finalidad del problema 7</vt:lpstr>
      <vt:lpstr>El objetivo del proyecto (Objetivo general) a partir de situación problémica</vt:lpstr>
      <vt:lpstr>Objetivo general del proyecto</vt:lpstr>
      <vt:lpstr>Algunos resultados del proyecto son:</vt:lpstr>
      <vt:lpstr>Algunas actividades son: </vt:lpstr>
      <vt:lpstr>Algunas actividades</vt:lpstr>
      <vt:lpstr>Algunas actividades</vt:lpstr>
      <vt:lpstr>5. Análisis de Alternativas</vt:lpstr>
      <vt:lpstr>Procedimiento</vt:lpstr>
      <vt:lpstr>Presentación de PowerPoint</vt:lpstr>
      <vt:lpstr>Ejemplos</vt:lpstr>
      <vt:lpstr>Presentación de PowerPoint</vt:lpstr>
      <vt:lpstr>Posibles alternativas</vt:lpstr>
      <vt:lpstr>Presentación de PowerPoint</vt:lpstr>
      <vt:lpstr>Presentación de PowerPoint</vt:lpstr>
      <vt:lpstr>Presentación de PowerPoint</vt:lpstr>
      <vt:lpstr>Presentación de PowerPoint</vt:lpstr>
      <vt:lpstr>Criterios de valoración </vt:lpstr>
      <vt:lpstr>Tabla de calificaciones</vt:lpstr>
      <vt:lpstr>Redacción de la selección de la alternativa</vt:lpstr>
      <vt:lpstr>Presentación de PowerPoint</vt:lpstr>
      <vt:lpstr>6. Desarrollo Matriz de Planificación</vt:lpstr>
      <vt:lpstr>Presentación de PowerPoint</vt:lpstr>
      <vt:lpstr>Presentación de PowerPoint</vt:lpstr>
      <vt:lpstr>7. Plan Operativo</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Formulación de un proyecto de investigación con base en la concepción de Marco Lógico</dc:title>
  <dc:creator>JAIRO RUIZ</dc:creator>
  <cp:lastModifiedBy>JAIRO RUIZ</cp:lastModifiedBy>
  <cp:revision>127</cp:revision>
  <dcterms:created xsi:type="dcterms:W3CDTF">2016-09-13T00:20:50Z</dcterms:created>
  <dcterms:modified xsi:type="dcterms:W3CDTF">2016-10-05T01:19:14Z</dcterms:modified>
</cp:coreProperties>
</file>