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2" r:id="rId16"/>
    <p:sldId id="273" r:id="rId17"/>
    <p:sldId id="271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97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21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7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08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81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70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5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33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2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31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98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811C-A91B-4FD0-B489-BD12FE214544}" type="datetimeFigureOut">
              <a:rPr lang="es-ES" smtClean="0"/>
              <a:t>24/08/2015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4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ncti_vr_def_con_seguridad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hronos.udistrital.edu.co:8095/siciud/web/Consultas.x?accion=2&amp;idGrupo=2250" TargetMode="External"/><Relationship Id="rId13" Type="http://schemas.openxmlformats.org/officeDocument/2006/relationships/hyperlink" Target="http://chronos.udistrital.edu.co:8095/siciud/web/Consultas.x?accion=2&amp;idGrupo=2285" TargetMode="External"/><Relationship Id="rId3" Type="http://schemas.openxmlformats.org/officeDocument/2006/relationships/hyperlink" Target="http://chronos.udistrital.edu.co:8095/siciud/web/Consultas.x?accion=2&amp;idGrupo=2198" TargetMode="External"/><Relationship Id="rId7" Type="http://schemas.openxmlformats.org/officeDocument/2006/relationships/hyperlink" Target="http://chronos.udistrital.edu.co:8095/siciud/web/Consultas.x?accion=2&amp;idGrupo=2064" TargetMode="External"/><Relationship Id="rId12" Type="http://schemas.openxmlformats.org/officeDocument/2006/relationships/hyperlink" Target="http://chronos.udistrital.edu.co:8095/siciud/web/Consultas.x?accion=2&amp;idGrupo=2284" TargetMode="External"/><Relationship Id="rId2" Type="http://schemas.openxmlformats.org/officeDocument/2006/relationships/hyperlink" Target="http://chronos.udistrital.edu.co:8095/siciud/web/Consultas.x?accion=2&amp;idGrupo=23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os.udistrital.edu.co:8095/siciud/web/Consultas.x?accion=2&amp;idGrupo=2093" TargetMode="External"/><Relationship Id="rId11" Type="http://schemas.openxmlformats.org/officeDocument/2006/relationships/hyperlink" Target="http://chronos.udistrital.edu.co:8095/siciud/web/Consultas.x?accion=2&amp;idGrupo=2324" TargetMode="External"/><Relationship Id="rId5" Type="http://schemas.openxmlformats.org/officeDocument/2006/relationships/hyperlink" Target="http://chronos.udistrital.edu.co:8095/siciud/web/Consultas.x?accion=2&amp;idGrupo=2376" TargetMode="External"/><Relationship Id="rId15" Type="http://schemas.openxmlformats.org/officeDocument/2006/relationships/hyperlink" Target="http://chronos.udistrital.edu.co:8095/siciud/web/Consultas.x?accion=2&amp;idGrupo=333" TargetMode="External"/><Relationship Id="rId10" Type="http://schemas.openxmlformats.org/officeDocument/2006/relationships/hyperlink" Target="http://chronos.udistrital.edu.co:8095/siciud/web/Consultas.x?accion=2&amp;idGrupo=197" TargetMode="External"/><Relationship Id="rId4" Type="http://schemas.openxmlformats.org/officeDocument/2006/relationships/hyperlink" Target="http://chronos.udistrital.edu.co:8095/siciud/web/Consultas.x?accion=2&amp;idGrupo=198" TargetMode="External"/><Relationship Id="rId9" Type="http://schemas.openxmlformats.org/officeDocument/2006/relationships/hyperlink" Target="http://chronos.udistrital.edu.co:8095/siciud/web/Consultas.x?accion=2&amp;idGrupo=195" TargetMode="External"/><Relationship Id="rId14" Type="http://schemas.openxmlformats.org/officeDocument/2006/relationships/hyperlink" Target="http://chronos.udistrital.edu.co:8095/siciud/web/Consultas.x?accion=2&amp;idGrupo=2168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hronos.udistrital.edu.co:8095/siciud/web/Consultas.x?accion=2&amp;idGrupo=209" TargetMode="External"/><Relationship Id="rId13" Type="http://schemas.openxmlformats.org/officeDocument/2006/relationships/hyperlink" Target="http://chronos.udistrital.edu.co:8095/siciud/web/Consultas.x?accion=2&amp;idGrupo=335" TargetMode="External"/><Relationship Id="rId3" Type="http://schemas.openxmlformats.org/officeDocument/2006/relationships/hyperlink" Target="http://chronos.udistrital.edu.co:8095/siciud/web/Consultas.x?accion=2&amp;idGrupo=2321" TargetMode="External"/><Relationship Id="rId7" Type="http://schemas.openxmlformats.org/officeDocument/2006/relationships/hyperlink" Target="http://chronos.udistrital.edu.co:8095/siciud/web/Consultas.x?accion=2&amp;idGrupo=336" TargetMode="External"/><Relationship Id="rId12" Type="http://schemas.openxmlformats.org/officeDocument/2006/relationships/hyperlink" Target="http://chronos.udistrital.edu.co:8095/siciud/web/Consultas.x?accion=2&amp;idGrupo=334" TargetMode="External"/><Relationship Id="rId2" Type="http://schemas.openxmlformats.org/officeDocument/2006/relationships/hyperlink" Target="http://chronos.udistrital.edu.co:8095/siciud/web/Consultas.x?accion=2&amp;idGrupo=2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os.udistrital.edu.co:8095/siciud/web/Consultas.x?accion=2&amp;idGrupo=2044" TargetMode="External"/><Relationship Id="rId11" Type="http://schemas.openxmlformats.org/officeDocument/2006/relationships/hyperlink" Target="http://chronos.udistrital.edu.co:8095/siciud/web/Consultas.x?accion=2&amp;idGrupo=226" TargetMode="External"/><Relationship Id="rId5" Type="http://schemas.openxmlformats.org/officeDocument/2006/relationships/hyperlink" Target="http://chronos.udistrital.edu.co:8095/siciud/web/Consultas.x?accion=2&amp;idGrupo=2045" TargetMode="External"/><Relationship Id="rId15" Type="http://schemas.openxmlformats.org/officeDocument/2006/relationships/hyperlink" Target="http://chronos.udistrital.edu.co:8095/siciud/web/Consultas.x?accion=2&amp;idGrupo=2400" TargetMode="External"/><Relationship Id="rId10" Type="http://schemas.openxmlformats.org/officeDocument/2006/relationships/hyperlink" Target="http://chronos.udistrital.edu.co:8095/siciud/web/Consultas.x?accion=2&amp;idGrupo=251" TargetMode="External"/><Relationship Id="rId4" Type="http://schemas.openxmlformats.org/officeDocument/2006/relationships/hyperlink" Target="http://chronos.udistrital.edu.co:8095/siciud/web/Consultas.x?accion=2&amp;idGrupo=345" TargetMode="External"/><Relationship Id="rId9" Type="http://schemas.openxmlformats.org/officeDocument/2006/relationships/hyperlink" Target="http://chronos.udistrital.edu.co:8095/siciud/web/Consultas.x?accion=2&amp;idGrupo=225" TargetMode="External"/><Relationship Id="rId14" Type="http://schemas.openxmlformats.org/officeDocument/2006/relationships/hyperlink" Target="http://chronos.udistrital.edu.co:8095/siciud/web/Consultas.x?accion=2&amp;idGrupo=1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hronos.udistrital.edu.co:8095/siciud/web/Consultas.x?accion=2&amp;idGrupo=2069" TargetMode="External"/><Relationship Id="rId13" Type="http://schemas.openxmlformats.org/officeDocument/2006/relationships/hyperlink" Target="http://chronos.udistrital.edu.co:8095/siciud/web/Consultas.x?accion=2&amp;idGrupo=200" TargetMode="External"/><Relationship Id="rId3" Type="http://schemas.openxmlformats.org/officeDocument/2006/relationships/hyperlink" Target="http://chronos.udistrital.edu.co:8095/siciud/web/Consultas.x?accion=2&amp;idGrupo=2388" TargetMode="External"/><Relationship Id="rId7" Type="http://schemas.openxmlformats.org/officeDocument/2006/relationships/hyperlink" Target="http://chronos.udistrital.edu.co:8095/siciud/web/Consultas.x?accion=2&amp;idGrupo=2395" TargetMode="External"/><Relationship Id="rId12" Type="http://schemas.openxmlformats.org/officeDocument/2006/relationships/hyperlink" Target="http://chronos.udistrital.edu.co:8095/siciud/web/Consultas.x?accion=2&amp;idGrupo=167" TargetMode="External"/><Relationship Id="rId2" Type="http://schemas.openxmlformats.org/officeDocument/2006/relationships/hyperlink" Target="http://chronos.udistrital.edu.co:8095/siciud/web/Consultas.x?accion=2&amp;idGrupo=21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os.udistrital.edu.co:8095/siciud/web/Consultas.x?accion=2&amp;idGrupo=2387" TargetMode="External"/><Relationship Id="rId11" Type="http://schemas.openxmlformats.org/officeDocument/2006/relationships/hyperlink" Target="http://chronos.udistrital.edu.co:8095/siciud/web/Consultas.x?accion=2&amp;idGrupo=297" TargetMode="External"/><Relationship Id="rId5" Type="http://schemas.openxmlformats.org/officeDocument/2006/relationships/hyperlink" Target="http://chronos.udistrital.edu.co:8095/siciud/web/Consultas.x?accion=2&amp;idGrupo=332" TargetMode="External"/><Relationship Id="rId15" Type="http://schemas.openxmlformats.org/officeDocument/2006/relationships/hyperlink" Target="http://chronos.udistrital.edu.co:8095/siciud/web/Consultas.x?accion=2&amp;idGrupo=2353" TargetMode="External"/><Relationship Id="rId10" Type="http://schemas.openxmlformats.org/officeDocument/2006/relationships/hyperlink" Target="http://chronos.udistrital.edu.co:8095/siciud/web/Consultas.x?accion=2&amp;idGrupo=249" TargetMode="External"/><Relationship Id="rId4" Type="http://schemas.openxmlformats.org/officeDocument/2006/relationships/hyperlink" Target="http://chronos.udistrital.edu.co:8095/siciud/web/Consultas.x?accion=2&amp;idGrupo=240" TargetMode="External"/><Relationship Id="rId9" Type="http://schemas.openxmlformats.org/officeDocument/2006/relationships/hyperlink" Target="http://chronos.udistrital.edu.co:8095/siciud/web/Consultas.x?accion=2&amp;idGrupo=248" TargetMode="External"/><Relationship Id="rId14" Type="http://schemas.openxmlformats.org/officeDocument/2006/relationships/hyperlink" Target="http://chronos.udistrital.edu.co:8095/siciud/web/Consultas.x?accion=2&amp;idGrupo=2065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s-ES" dirty="0"/>
              <a:t>Análisis crítico a los ejes de investigación, </a:t>
            </a:r>
            <a:r>
              <a:rPr lang="es-ES" dirty="0" smtClean="0"/>
              <a:t>creación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Jairo Ruiz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4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dirty="0"/>
              <a:t>Artículo 69. Son funciones del Consejo Académico en concordancia con las políticas trazadas por el </a:t>
            </a:r>
            <a:r>
              <a:rPr lang="es-ES" dirty="0" smtClean="0"/>
              <a:t>Consejo Superior </a:t>
            </a:r>
            <a:r>
              <a:rPr lang="es-ES" dirty="0"/>
              <a:t>Universitario:</a:t>
            </a:r>
          </a:p>
          <a:p>
            <a:pPr marL="0" indent="0" algn="just">
              <a:buNone/>
            </a:pPr>
            <a:r>
              <a:rPr lang="es-ES" dirty="0"/>
              <a:t>a) Decidir sobre el desarrollo académico de la institución en lo relativo a docencia, especialmente en cuanto </a:t>
            </a:r>
            <a:r>
              <a:rPr lang="es-ES" dirty="0" smtClean="0"/>
              <a:t>se refiere </a:t>
            </a:r>
            <a:r>
              <a:rPr lang="es-ES" dirty="0"/>
              <a:t>a programas académicos, a investigación, extensión y bienestar universitario.</a:t>
            </a:r>
          </a:p>
          <a:p>
            <a:pPr marL="0" indent="0" algn="just">
              <a:buNone/>
            </a:pPr>
            <a:r>
              <a:rPr lang="es-ES" dirty="0"/>
              <a:t>b) Diseñar las políticas académicas en lo referente al personal docente y estudiantil.</a:t>
            </a:r>
          </a:p>
          <a:p>
            <a:pPr marL="0" indent="0" algn="just">
              <a:buNone/>
            </a:pPr>
            <a:r>
              <a:rPr lang="es-ES" dirty="0"/>
              <a:t>c) Considerar el presupuesto preparado por las unidades académicas y recomendarlo al Consejo </a:t>
            </a:r>
            <a:r>
              <a:rPr lang="es-ES" dirty="0" smtClean="0"/>
              <a:t>Superior Universitario</a:t>
            </a:r>
            <a:r>
              <a:rPr lang="es-ES" dirty="0"/>
              <a:t>.</a:t>
            </a:r>
          </a:p>
          <a:p>
            <a:pPr marL="0" indent="0" algn="just">
              <a:buNone/>
            </a:pPr>
            <a:r>
              <a:rPr lang="es-ES" dirty="0"/>
              <a:t>d) Rendir informes periódicos al Consejo Superior Universitario.</a:t>
            </a:r>
          </a:p>
          <a:p>
            <a:pPr marL="0" indent="0" algn="just">
              <a:buNone/>
            </a:pPr>
            <a:r>
              <a:rPr lang="es-ES" dirty="0"/>
              <a:t>e) Las demás que le señalen los estatutos.</a:t>
            </a:r>
          </a:p>
        </p:txBody>
      </p:sp>
    </p:spTree>
    <p:extLst>
      <p:ext uri="{BB962C8B-B14F-4D97-AF65-F5344CB8AC3E}">
        <p14:creationId xmlns:p14="http://schemas.microsoft.com/office/powerpoint/2010/main" val="16258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Artículo 81. Créase el Sistema de Universidades del Estado, integrado por todas las universidades estatales </a:t>
            </a:r>
            <a:r>
              <a:rPr lang="es-ES" dirty="0" smtClean="0"/>
              <a:t>u oficiales </a:t>
            </a:r>
            <a:r>
              <a:rPr lang="es-ES" dirty="0"/>
              <a:t>el cual tendrá los siguientes objetivos:</a:t>
            </a:r>
          </a:p>
          <a:p>
            <a:pPr marL="0" indent="0">
              <a:buNone/>
            </a:pPr>
            <a:r>
              <a:rPr lang="es-ES" dirty="0"/>
              <a:t>a) Racionalizar y optimizar los recursos humanos, físicos, técnicos y financieros.</a:t>
            </a:r>
          </a:p>
          <a:p>
            <a:pPr marL="0" indent="0">
              <a:buNone/>
            </a:pPr>
            <a:r>
              <a:rPr lang="es-ES" dirty="0"/>
              <a:t>b) Implementar la transferencia de estudiantes, el intercambio de docentes, </a:t>
            </a:r>
            <a:r>
              <a:rPr lang="es-ES" dirty="0">
                <a:solidFill>
                  <a:srgbClr val="FF0000"/>
                </a:solidFill>
              </a:rPr>
              <a:t>la creación o fusión de </a:t>
            </a:r>
            <a:r>
              <a:rPr lang="es-ES" dirty="0" smtClean="0">
                <a:solidFill>
                  <a:srgbClr val="FF0000"/>
                </a:solidFill>
              </a:rPr>
              <a:t>programas   académicos </a:t>
            </a:r>
            <a:r>
              <a:rPr lang="es-ES" dirty="0">
                <a:solidFill>
                  <a:srgbClr val="FF0000"/>
                </a:solidFill>
              </a:rPr>
              <a:t>y de investigación, </a:t>
            </a:r>
            <a:r>
              <a:rPr lang="es-ES" dirty="0"/>
              <a:t>la creación de programas académicos conjuntos, y</a:t>
            </a:r>
          </a:p>
          <a:p>
            <a:pPr marL="0" indent="0">
              <a:buNone/>
            </a:pPr>
            <a:r>
              <a:rPr lang="es-ES" dirty="0"/>
              <a:t>c) Crear condiciones para la realización de evaluación en las instituciones pertenecientes al sistema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Artículo </a:t>
            </a:r>
            <a:r>
              <a:rPr lang="es-ES" dirty="0"/>
              <a:t>125. Las instituciones dedicadas exclusiva o primordialmente a la investigación, podrán ofrecer </a:t>
            </a:r>
            <a:r>
              <a:rPr lang="es-ES" dirty="0" smtClean="0"/>
              <a:t>previo convenio </a:t>
            </a:r>
            <a:r>
              <a:rPr lang="es-ES" dirty="0"/>
              <a:t>con universidades y conjuntamente con éstas, programas de formación avanzada.</a:t>
            </a:r>
          </a:p>
        </p:txBody>
      </p:sp>
    </p:spTree>
    <p:extLst>
      <p:ext uri="{BB962C8B-B14F-4D97-AF65-F5344CB8AC3E}">
        <p14:creationId xmlns:p14="http://schemas.microsoft.com/office/powerpoint/2010/main" val="24429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29 de 1990 y ley </a:t>
            </a:r>
            <a:r>
              <a:rPr lang="es-ES" dirty="0" smtClean="0">
                <a:hlinkClick r:id="rId2" action="ppaction://hlinkfile"/>
              </a:rPr>
              <a:t>1286 del 2009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Mercantilización de la Investigación y la universidad sin proyección:</a:t>
            </a:r>
          </a:p>
          <a:p>
            <a:pPr lvl="1"/>
            <a:r>
              <a:rPr lang="es-ES" dirty="0" smtClean="0"/>
              <a:t>Decreto 1292 de 2002. Productividad académica</a:t>
            </a:r>
          </a:p>
          <a:p>
            <a:pPr lvl="1"/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62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Grupos y proyectos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5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Facultad Tecnológica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342174"/>
              </p:ext>
            </p:extLst>
          </p:nvPr>
        </p:nvGraphicFramePr>
        <p:xfrm>
          <a:off x="457200" y="1556791"/>
          <a:ext cx="7859216" cy="2583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408"/>
                <a:gridCol w="7272808"/>
              </a:tblGrid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 err="1">
                          <a:effectLst/>
                          <a:hlinkClick r:id="rId2" tooltip="Información detallada del Grupo de Investigación"/>
                        </a:rPr>
                        <a:t>angelus</a:t>
                      </a:r>
                      <a:r>
                        <a:rPr lang="es-ES" sz="1400" u="sng" cap="all" dirty="0">
                          <a:effectLst/>
                          <a:hlinkClick r:id="rId2" tooltip="Información detallada del Grupo de Investigación"/>
                        </a:rPr>
                        <a:t> </a:t>
                      </a:r>
                      <a:r>
                        <a:rPr lang="es-ES" sz="1400" u="sng" cap="all" dirty="0" err="1">
                          <a:effectLst/>
                          <a:hlinkClick r:id="rId2" tooltip="Información detallada del Grupo de Investigación"/>
                        </a:rPr>
                        <a:t>novus</a:t>
                      </a:r>
                      <a:r>
                        <a:rPr lang="es-ES" sz="1400" u="sng" cap="all" dirty="0">
                          <a:effectLst/>
                          <a:hlinkClick r:id="rId2" tooltip="Información detallada del Grupo de Investigación"/>
                        </a:rPr>
                        <a:t> (NOVUS)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3" tooltip="Información detallada del Grupo de Investigación"/>
                        </a:rPr>
                        <a:t>armonico (ARM)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4" tooltip="Información detallada del Grupo de Investigación"/>
                        </a:rPr>
                        <a:t>arquitecturas modernas para sistemas de alimentación (ARMOS)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5" tooltip="Información detallada del Grupo de Investigación"/>
                        </a:rPr>
                        <a:t>astro ud sabio caldas (ASTROUD)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6" tooltip="Información detallada del Grupo de Investigación"/>
                        </a:rPr>
                        <a:t>cidc (CIDC)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7" tooltip="Información detallada del Grupo de Investigación"/>
                        </a:rPr>
                        <a:t>ciencias básicas (SCIBAS)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>
                          <a:effectLst/>
                          <a:hlinkClick r:id="rId8" tooltip="Información detallada del Grupo de Investigación"/>
                        </a:rPr>
                        <a:t>cognición y aprendizaje para el desarrollo tecnológico (CAPTE)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548799"/>
              </p:ext>
            </p:extLst>
          </p:nvPr>
        </p:nvGraphicFramePr>
        <p:xfrm>
          <a:off x="457200" y="4221088"/>
          <a:ext cx="7859216" cy="2088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783"/>
                <a:gridCol w="7230433"/>
              </a:tblGrid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9" tooltip="Información detallada del Grupo de Investigación"/>
                        </a:rPr>
                        <a:t>computación paralela (cancelado) (COMPUPARALELA)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0" tooltip="Información detallada del Grupo de Investigación"/>
                        </a:rPr>
                        <a:t>concreto estructural con materiales alternativos - cancelado (CECMA)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1" tooltip="Información detallada del Grupo de Investigación"/>
                        </a:rPr>
                        <a:t>eafiti (EAFITI)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11.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2" tooltip="Información detallada del Grupo de Investigación"/>
                        </a:rPr>
                        <a:t>fisica, matematicas y computacion (FIZMAKO)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3" tooltip="Información detallada del Grupo de Investigación"/>
                        </a:rPr>
                        <a:t>gaia - desinstitucionalizado (GAIA)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13.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4" tooltip="Información detallada del Grupo de Investigación"/>
                        </a:rPr>
                        <a:t>gidenutas (GIDENUTAS)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14.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 err="1">
                          <a:effectLst/>
                          <a:hlinkClick r:id="rId15" tooltip="Información detallada del Grupo de Investigación"/>
                        </a:rPr>
                        <a:t>gidetci</a:t>
                      </a:r>
                      <a:r>
                        <a:rPr lang="es-ES" sz="1400" u="sng" cap="all" dirty="0">
                          <a:effectLst/>
                          <a:hlinkClick r:id="rId15" tooltip="Información detallada del Grupo de Investigación"/>
                        </a:rPr>
                        <a:t> (GIDETCI)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3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067363"/>
              </p:ext>
            </p:extLst>
          </p:nvPr>
        </p:nvGraphicFramePr>
        <p:xfrm>
          <a:off x="766301" y="764705"/>
          <a:ext cx="7611398" cy="5484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331"/>
                <a:gridCol w="7118067"/>
              </a:tblGrid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15.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2" tooltip="Información detallada del Grupo de Investigación"/>
                        </a:rPr>
                        <a:t>giicud: grupo de investigación en ingeniería civil de la universidad distrital (GIICUD)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16.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3" tooltip="Información detallada del Grupo de Investigación"/>
                        </a:rPr>
                        <a:t>gresfima (GRESFIMA)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17.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4" tooltip="Información detallada del Grupo de Investigación"/>
                        </a:rPr>
                        <a:t>grupo de energias alternativas (GIEAUD)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18.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5" tooltip="Información detallada del Grupo de Investigación"/>
                        </a:rPr>
                        <a:t>grupo de investigación en compatibilidad electromagnética (CEM)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19.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6" tooltip="Información detallada del Grupo de Investigación"/>
                        </a:rPr>
                        <a:t>grupo de investigación en control electrónico (GICE)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7" tooltip="Información detallada del Grupo de Investigación"/>
                        </a:rPr>
                        <a:t>grupo de investigacion en ingeniería y diseño (DISING)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21.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8" tooltip="Información detallada del Grupo de Investigación"/>
                        </a:rPr>
                        <a:t>grupo de investigación en inteligencia artificial (IAFT)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9" tooltip="Información detallada del Grupo de Investigación"/>
                        </a:rPr>
                        <a:t>grupo de investigación en monitoreo ambiental (GIRMA)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23.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0" tooltip="Información detallada del Grupo de Investigación"/>
                        </a:rPr>
                        <a:t>grupo de investigación en protecciones eléctricas de la universidad distrital (GIPUD)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24.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1" tooltip="Información detallada del Grupo de Investigación"/>
                        </a:rPr>
                        <a:t>grupo de investigación en sistemas de potencia de la universidad distrital (GISPUD)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25.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2" tooltip="Información detallada del Grupo de Investigación"/>
                        </a:rPr>
                        <a:t>grupo de investigaciones en extensión (UDINEX)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26.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3" tooltip="Información detallada del Grupo de Investigación"/>
                        </a:rPr>
                        <a:t>grupo de investigaciones en pavimentos (.)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27.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4" tooltip="Información detallada del Grupo de Investigación"/>
                        </a:rPr>
                        <a:t>grupo de investigación metis (METIS)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28.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 err="1">
                          <a:effectLst/>
                          <a:hlinkClick r:id="rId15" tooltip="Información detallada del Grupo de Investigación"/>
                        </a:rPr>
                        <a:t>imaginet</a:t>
                      </a:r>
                      <a:r>
                        <a:rPr lang="es-ES" sz="1400" u="sng" cap="all" dirty="0">
                          <a:effectLst/>
                          <a:hlinkClick r:id="rId15" tooltip="Información detallada del Grupo de Investigación"/>
                        </a:rPr>
                        <a:t> (IMGNET)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5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44851"/>
              </p:ext>
            </p:extLst>
          </p:nvPr>
        </p:nvGraphicFramePr>
        <p:xfrm>
          <a:off x="611560" y="764700"/>
          <a:ext cx="7941568" cy="5472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414"/>
                <a:gridCol w="7455154"/>
              </a:tblGrid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29.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2" tooltip="Información detallada del Grupo de Investigación"/>
                        </a:rPr>
                        <a:t>implementación tecnológica en al vivienda popular (.)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30.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3" tooltip="Información detallada del Grupo de Investigación"/>
                        </a:rPr>
                        <a:t>innovacion en tecnologias de informacion (ITI)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31.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4" tooltip="Información detallada del Grupo de Investigación"/>
                        </a:rPr>
                        <a:t>instrumentación, automatización y redes de aplicación industrial (INTEGRA)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5" tooltip="Información detallada del Grupo de Investigación"/>
                        </a:rPr>
                        <a:t>investigación en gestión tecnológica (DEDALO)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33.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6" tooltip="Información detallada del Grupo de Investigación"/>
                        </a:rPr>
                        <a:t>isis (ISIS)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34.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7" tooltip="Información detallada del Grupo de Investigación"/>
                        </a:rPr>
                        <a:t>lenguaje, cultura y medios (LECME)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35.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8" tooltip="Información detallada del Grupo de Investigación"/>
                        </a:rPr>
                        <a:t>lenguaje y tecnología (LENTE)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36.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9" tooltip="Información detallada del Grupo de Investigación"/>
                        </a:rPr>
                        <a:t>orden y caos (ORCA)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37.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0" tooltip="Información detallada del Grupo de Investigación"/>
                        </a:rPr>
                        <a:t>orion (ORION)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38.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1" tooltip="Información detallada del Grupo de Investigación"/>
                        </a:rPr>
                        <a:t>prevencion y atencion de desastres (GIDPAD)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39.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2" tooltip="Información detallada del Grupo de Investigación"/>
                        </a:rPr>
                        <a:t>robótica móvil autónoma (ROMA)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40.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3" tooltip="Información detallada del Grupo de Investigación"/>
                        </a:rPr>
                        <a:t>sistemas digitales inteligentes (DIGITI)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41.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4" tooltip="Información detallada del Grupo de Investigación"/>
                        </a:rPr>
                        <a:t>teletecno (TELETECNO)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 err="1">
                          <a:effectLst/>
                          <a:hlinkClick r:id="rId15" tooltip="Información detallada del Grupo de Investigación"/>
                        </a:rPr>
                        <a:t>tribologia</a:t>
                      </a:r>
                      <a:r>
                        <a:rPr lang="es-ES" sz="1400" u="sng" cap="all" dirty="0">
                          <a:effectLst/>
                          <a:hlinkClick r:id="rId15" tooltip="Información detallada del Grupo de Investigación"/>
                        </a:rPr>
                        <a:t> y </a:t>
                      </a:r>
                      <a:r>
                        <a:rPr lang="es-ES" sz="1400" u="sng" cap="all" dirty="0" err="1">
                          <a:effectLst/>
                          <a:hlinkClick r:id="rId15" tooltip="Información detallada del Grupo de Investigación"/>
                        </a:rPr>
                        <a:t>analisis</a:t>
                      </a:r>
                      <a:r>
                        <a:rPr lang="es-ES" sz="1400" u="sng" cap="all" dirty="0">
                          <a:effectLst/>
                          <a:hlinkClick r:id="rId15" tooltip="Información detallada del Grupo de Investigación"/>
                        </a:rPr>
                        <a:t> de falla (.)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6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244 grupos en la U.D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800" dirty="0" smtClean="0"/>
              <a:t>Grupos existentes        42</a:t>
            </a:r>
          </a:p>
          <a:p>
            <a:r>
              <a:rPr lang="es-ES" sz="2800" dirty="0" smtClean="0"/>
              <a:t>A1		0       2(I)	0		1(</a:t>
            </a:r>
            <a:r>
              <a:rPr lang="es-ES" sz="2800" dirty="0" err="1" smtClean="0"/>
              <a:t>CyE</a:t>
            </a:r>
            <a:r>
              <a:rPr lang="es-ES" sz="2800" dirty="0" smtClean="0"/>
              <a:t>)</a:t>
            </a:r>
          </a:p>
          <a:p>
            <a:r>
              <a:rPr lang="es-ES" sz="2800" dirty="0" smtClean="0"/>
              <a:t>A		0	4(I)	1(MA)		4(</a:t>
            </a:r>
            <a:r>
              <a:rPr lang="es-ES" sz="2800" dirty="0" err="1" smtClean="0"/>
              <a:t>CyE</a:t>
            </a:r>
            <a:r>
              <a:rPr lang="es-ES" sz="2800" dirty="0" smtClean="0"/>
              <a:t>)</a:t>
            </a:r>
          </a:p>
          <a:p>
            <a:r>
              <a:rPr lang="es-ES" sz="2800" dirty="0" smtClean="0"/>
              <a:t>B		1	1(I)	1(MA)		8(</a:t>
            </a:r>
            <a:r>
              <a:rPr lang="es-ES" sz="2800" dirty="0" err="1" smtClean="0"/>
              <a:t>CyE</a:t>
            </a:r>
            <a:r>
              <a:rPr lang="es-ES" sz="2800" dirty="0" smtClean="0"/>
              <a:t>)</a:t>
            </a:r>
          </a:p>
          <a:p>
            <a:r>
              <a:rPr lang="es-ES" sz="2800" dirty="0" smtClean="0"/>
              <a:t>C		6	5(I)	6(MA)		13(</a:t>
            </a:r>
            <a:r>
              <a:rPr lang="es-ES" sz="2800" dirty="0" err="1" smtClean="0"/>
              <a:t>CyE</a:t>
            </a:r>
            <a:r>
              <a:rPr lang="es-ES" sz="2800" dirty="0" smtClean="0"/>
              <a:t>)</a:t>
            </a:r>
          </a:p>
          <a:p>
            <a:r>
              <a:rPr lang="es-ES" sz="2800" dirty="0" smtClean="0"/>
              <a:t>D		5	6(I)	1(MA)		19(</a:t>
            </a:r>
            <a:r>
              <a:rPr lang="es-ES" sz="2800" dirty="0" err="1" smtClean="0"/>
              <a:t>CyE</a:t>
            </a:r>
            <a:r>
              <a:rPr lang="es-ES" sz="2800" dirty="0" smtClean="0"/>
              <a:t>)  	2(A)</a:t>
            </a:r>
          </a:p>
          <a:p>
            <a:r>
              <a:rPr lang="es-ES" sz="2800" dirty="0" smtClean="0"/>
              <a:t>SC		27	34	10		50		19</a:t>
            </a:r>
          </a:p>
          <a:p>
            <a:r>
              <a:rPr lang="es-ES" sz="2800" dirty="0" err="1" smtClean="0"/>
              <a:t>Registr</a:t>
            </a:r>
            <a:r>
              <a:rPr lang="es-ES" sz="2800" dirty="0" smtClean="0"/>
              <a:t>	2	3	1		3</a:t>
            </a:r>
          </a:p>
          <a:p>
            <a:r>
              <a:rPr lang="es-ES" sz="2800" dirty="0" err="1" smtClean="0"/>
              <a:t>Instituci</a:t>
            </a:r>
            <a:r>
              <a:rPr lang="es-ES" sz="2800" dirty="0" smtClean="0"/>
              <a:t>	1	2	2</a:t>
            </a:r>
          </a:p>
          <a:p>
            <a:r>
              <a:rPr lang="es-ES" sz="2800" dirty="0" smtClean="0"/>
              <a:t>Total	42	57	22		98		21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47393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Semilleros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Tecnológica   	20</a:t>
            </a:r>
          </a:p>
          <a:p>
            <a:r>
              <a:rPr lang="es-ES" dirty="0" smtClean="0"/>
              <a:t>Ingeniería</a:t>
            </a:r>
            <a:r>
              <a:rPr lang="es-ES" dirty="0"/>
              <a:t>	</a:t>
            </a:r>
            <a:r>
              <a:rPr lang="es-ES" dirty="0" smtClean="0"/>
              <a:t>26</a:t>
            </a:r>
          </a:p>
          <a:p>
            <a:r>
              <a:rPr lang="es-ES" dirty="0" smtClean="0"/>
              <a:t>MA		60</a:t>
            </a:r>
          </a:p>
          <a:p>
            <a:r>
              <a:rPr lang="es-ES" dirty="0" err="1" smtClean="0"/>
              <a:t>CyE</a:t>
            </a:r>
            <a:r>
              <a:rPr lang="es-ES" dirty="0" smtClean="0"/>
              <a:t>		87</a:t>
            </a:r>
          </a:p>
          <a:p>
            <a:r>
              <a:rPr lang="es-ES" dirty="0" smtClean="0"/>
              <a:t>ASAB		31</a:t>
            </a:r>
          </a:p>
          <a:p>
            <a:r>
              <a:rPr lang="es-ES" dirty="0" smtClean="0"/>
              <a:t>Total		224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7188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Proyectos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Tecnológica		 129</a:t>
            </a:r>
          </a:p>
          <a:p>
            <a:r>
              <a:rPr lang="es-ES" dirty="0" smtClean="0"/>
              <a:t>Inge		 	 186</a:t>
            </a:r>
          </a:p>
          <a:p>
            <a:r>
              <a:rPr lang="es-ES" dirty="0" smtClean="0"/>
              <a:t>M A			 179</a:t>
            </a:r>
          </a:p>
          <a:p>
            <a:r>
              <a:rPr lang="es-ES" dirty="0" smtClean="0"/>
              <a:t>C y E			 471</a:t>
            </a:r>
          </a:p>
          <a:p>
            <a:r>
              <a:rPr lang="es-ES" dirty="0" err="1" smtClean="0"/>
              <a:t>Asab</a:t>
            </a:r>
            <a:r>
              <a:rPr lang="es-ES" dirty="0" smtClean="0"/>
              <a:t>			   82</a:t>
            </a:r>
          </a:p>
          <a:p>
            <a:r>
              <a:rPr lang="es-ES" dirty="0" smtClean="0"/>
              <a:t>Total			1047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221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Normas</a:t>
            </a:r>
          </a:p>
          <a:p>
            <a:r>
              <a:rPr lang="es-ES" dirty="0" smtClean="0"/>
              <a:t>Visión de la investigación en la Universidad</a:t>
            </a:r>
          </a:p>
          <a:p>
            <a:r>
              <a:rPr lang="es-ES" dirty="0" smtClean="0"/>
              <a:t>Visión de la Investigación en Colombia</a:t>
            </a:r>
          </a:p>
          <a:p>
            <a:r>
              <a:rPr lang="es-ES" dirty="0" smtClean="0"/>
              <a:t>Visión de la Investigación en la U.D.</a:t>
            </a:r>
          </a:p>
          <a:p>
            <a:r>
              <a:rPr lang="es-ES" dirty="0" smtClean="0"/>
              <a:t>Visión investigación Facultad Tecnológica</a:t>
            </a:r>
          </a:p>
          <a:p>
            <a:r>
              <a:rPr lang="es-ES" dirty="0" smtClean="0"/>
              <a:t>Datos estadísticos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37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Doctorados y Maestrías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Ingeniería: 	1 D  y  2 M</a:t>
            </a:r>
          </a:p>
          <a:p>
            <a:r>
              <a:rPr lang="es-ES" dirty="0" smtClean="0"/>
              <a:t>C y E:		1 D y   5 M</a:t>
            </a:r>
          </a:p>
          <a:p>
            <a:r>
              <a:rPr lang="es-ES" dirty="0" smtClean="0"/>
              <a:t>M A:			  2 M</a:t>
            </a:r>
          </a:p>
          <a:p>
            <a:r>
              <a:rPr lang="es-ES" dirty="0" smtClean="0"/>
              <a:t>Asaba:			  1 M</a:t>
            </a:r>
          </a:p>
          <a:p>
            <a:r>
              <a:rPr lang="es-ES" dirty="0" smtClean="0"/>
              <a:t>Tecnológica:    0          0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71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Ley 30 de 1992</a:t>
            </a:r>
          </a:p>
          <a:p>
            <a:r>
              <a:rPr lang="es-ES" dirty="0" smtClean="0"/>
              <a:t>Ley de ciencia y Tecnología</a:t>
            </a:r>
          </a:p>
          <a:p>
            <a:r>
              <a:rPr lang="es-ES" dirty="0" smtClean="0"/>
              <a:t>Acuerdo 014 de 1994. Reglamentación del sistema de investigaciones</a:t>
            </a:r>
          </a:p>
          <a:p>
            <a:r>
              <a:rPr lang="es-ES" dirty="0" smtClean="0"/>
              <a:t>Acuerdo 04 de 1996 y 03 de 1997</a:t>
            </a:r>
          </a:p>
          <a:p>
            <a:r>
              <a:rPr lang="es-ES" dirty="0" smtClean="0"/>
              <a:t>Acuerdo 09 de 1996 “Estatuto de investigaciones”</a:t>
            </a:r>
          </a:p>
          <a:p>
            <a:r>
              <a:rPr lang="es-ES" dirty="0" smtClean="0"/>
              <a:t>Resolución 176 de 2014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146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30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Articulo 4° La Educación Superior, sin perjuicio de los fines específicos de cada campo del saber, despertará </a:t>
            </a:r>
            <a:r>
              <a:rPr lang="es-ES" dirty="0" smtClean="0"/>
              <a:t>en los </a:t>
            </a:r>
            <a:r>
              <a:rPr lang="es-ES" dirty="0"/>
              <a:t>educandos un espíritu reflexivo, orientado al logro de la autonomía personal, en un marco de libertad </a:t>
            </a:r>
            <a:r>
              <a:rPr lang="es-ES" dirty="0" smtClean="0"/>
              <a:t>de pensamiento </a:t>
            </a:r>
            <a:r>
              <a:rPr lang="es-ES" dirty="0"/>
              <a:t>y de pluralismo ideológico que tenga en cuenta la universalidad de los saberes y la particularidad </a:t>
            </a:r>
            <a:r>
              <a:rPr lang="es-ES" dirty="0" smtClean="0"/>
              <a:t>de las </a:t>
            </a:r>
            <a:r>
              <a:rPr lang="es-ES" dirty="0"/>
              <a:t>formas culturales existentes en el país. Por ello, la Educación Superior se desarrollará en un marco </a:t>
            </a:r>
            <a:r>
              <a:rPr lang="es-ES" dirty="0" smtClean="0"/>
              <a:t>de libertades </a:t>
            </a:r>
            <a:r>
              <a:rPr lang="es-ES" dirty="0"/>
              <a:t>de enseñanza, de aprendizaje, de investigación y de </a:t>
            </a:r>
            <a:r>
              <a:rPr lang="es-ES" dirty="0" smtClean="0"/>
              <a:t>cátedra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0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/>
              <a:t>Artículo 12. Los programas de maestría, doctorado y post-doctorado tienen a la investigación como fundamento </a:t>
            </a:r>
            <a:r>
              <a:rPr lang="es-ES" dirty="0" smtClean="0"/>
              <a:t>y ámbito </a:t>
            </a:r>
            <a:r>
              <a:rPr lang="es-ES" dirty="0"/>
              <a:t>necesarios de su actividad. Las maestrías buscan ampliar y desarrollar los conocimientos para la </a:t>
            </a:r>
            <a:r>
              <a:rPr lang="es-ES" dirty="0" smtClean="0"/>
              <a:t>solución de </a:t>
            </a:r>
            <a:r>
              <a:rPr lang="es-ES" dirty="0"/>
              <a:t>problemas disciplinarios, interdisciplinarios o profesionales y dotar a la persona de los instrumentos </a:t>
            </a:r>
            <a:r>
              <a:rPr lang="es-ES" dirty="0" smtClean="0"/>
              <a:t>básicos que </a:t>
            </a:r>
            <a:r>
              <a:rPr lang="es-ES" dirty="0"/>
              <a:t>la habilitan como investigador en un área específica de las ciencias o de las tecnologías o que le </a:t>
            </a:r>
            <a:r>
              <a:rPr lang="es-ES" dirty="0" smtClean="0"/>
              <a:t>permitan profundizar </a:t>
            </a:r>
            <a:r>
              <a:rPr lang="es-ES" dirty="0"/>
              <a:t>teórica y conceptualmente en un campo de la filosofía, de las humanidades y de las a artes.</a:t>
            </a:r>
          </a:p>
          <a:p>
            <a:pPr marL="0" indent="0">
              <a:buNone/>
            </a:pPr>
            <a:r>
              <a:rPr lang="es-ES" dirty="0"/>
              <a:t>Parágrafo. La maestría no es condición para acceder a los programas de doctorado. Culmina con un trabajo </a:t>
            </a:r>
            <a:r>
              <a:rPr lang="es-ES" dirty="0" smtClean="0"/>
              <a:t>de investigación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5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Artículo 19. Son universidades las reconocidas actualmente como tales y las instituciones que acrediten </a:t>
            </a:r>
            <a:r>
              <a:rPr lang="es-ES" dirty="0" smtClean="0"/>
              <a:t>su desempeño </a:t>
            </a:r>
            <a:r>
              <a:rPr lang="es-ES" dirty="0"/>
              <a:t>con criterio de universalidad en las siguientes actividades: La investigación científica o tecnológica; </a:t>
            </a:r>
            <a:r>
              <a:rPr lang="es-ES" dirty="0" smtClean="0"/>
              <a:t>la formación </a:t>
            </a:r>
            <a:r>
              <a:rPr lang="es-ES" dirty="0"/>
              <a:t>académica en profesiones o disciplinas y la producción, desarrollo y transmisión del conocimiento y </a:t>
            </a:r>
            <a:r>
              <a:rPr lang="es-ES" dirty="0" smtClean="0"/>
              <a:t>de la </a:t>
            </a:r>
            <a:r>
              <a:rPr lang="es-ES" dirty="0"/>
              <a:t>cultura universal y nacional.</a:t>
            </a:r>
          </a:p>
        </p:txBody>
      </p:sp>
    </p:spTree>
    <p:extLst>
      <p:ext uri="{BB962C8B-B14F-4D97-AF65-F5344CB8AC3E}">
        <p14:creationId xmlns:p14="http://schemas.microsoft.com/office/powerpoint/2010/main" val="13451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dirty="0"/>
              <a:t>Artículo 20. El Ministro de Educación Nacional previo concepto favorable del Consejo Nacional de </a:t>
            </a:r>
            <a:r>
              <a:rPr lang="es-ES" dirty="0" smtClean="0"/>
              <a:t>Educación Superior </a:t>
            </a:r>
            <a:r>
              <a:rPr lang="es-ES" dirty="0"/>
              <a:t>(CESU), podrá reconocer como universidad, a partir de la vigencia de la presente Ley, a las </a:t>
            </a:r>
            <a:r>
              <a:rPr lang="es-ES" dirty="0" smtClean="0"/>
              <a:t>instituciones universitarias </a:t>
            </a:r>
            <a:r>
              <a:rPr lang="es-ES" dirty="0"/>
              <a:t>o escuelas tecnológicas que dentro de un proceso de acreditación demuestren tener:</a:t>
            </a:r>
          </a:p>
          <a:p>
            <a:pPr marL="0" indent="0" algn="just">
              <a:buNone/>
            </a:pPr>
            <a:r>
              <a:rPr lang="es-ES" dirty="0"/>
              <a:t>a) Experiencia en investigación científica de alto nivel.</a:t>
            </a:r>
          </a:p>
          <a:p>
            <a:pPr marL="0" indent="0" algn="just">
              <a:buNone/>
            </a:pPr>
            <a:r>
              <a:rPr lang="es-ES" dirty="0"/>
              <a:t>b) Programas académicos y además programas en Ciencias Básicas que apoyen los primeros.</a:t>
            </a:r>
          </a:p>
        </p:txBody>
      </p:sp>
    </p:spTree>
    <p:extLst>
      <p:ext uri="{BB962C8B-B14F-4D97-AF65-F5344CB8AC3E}">
        <p14:creationId xmlns:p14="http://schemas.microsoft.com/office/powerpoint/2010/main" val="34176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/>
              <a:t>Artículo 31. De conformidad con los artículos 67 y 189, numerales 21,22 y 26 de la Constitución Política </a:t>
            </a:r>
            <a:r>
              <a:rPr lang="es-ES" dirty="0" smtClean="0"/>
              <a:t>de Colombia </a:t>
            </a:r>
            <a:r>
              <a:rPr lang="es-ES" dirty="0"/>
              <a:t>y de acuerdo con la presente Ley, el fomento, la inspección y vigilancia de la enseñanza </a:t>
            </a:r>
            <a:r>
              <a:rPr lang="es-ES" dirty="0" smtClean="0"/>
              <a:t>que corresponde </a:t>
            </a:r>
            <a:r>
              <a:rPr lang="es-ES" dirty="0"/>
              <a:t>al Presidente de la República, estarán orientados a:</a:t>
            </a:r>
          </a:p>
          <a:p>
            <a:pPr marL="0" indent="0">
              <a:buNone/>
            </a:pPr>
            <a:r>
              <a:rPr lang="es-ES" dirty="0"/>
              <a:t>a) Proteger las libertades de enseñanza, aprendizaje</a:t>
            </a:r>
            <a:r>
              <a:rPr lang="es-ES" dirty="0">
                <a:solidFill>
                  <a:srgbClr val="FF0000"/>
                </a:solidFill>
              </a:rPr>
              <a:t>, investigación </a:t>
            </a:r>
            <a:r>
              <a:rPr lang="es-ES" dirty="0"/>
              <a:t>y cátedra.</a:t>
            </a:r>
          </a:p>
          <a:p>
            <a:pPr marL="0" indent="0">
              <a:buNone/>
            </a:pPr>
            <a:r>
              <a:rPr lang="es-ES" dirty="0"/>
              <a:t>b) Vigilar que se cumpla e impere plena e integralmente la garantía constitucional de la autonomía universitaria.</a:t>
            </a:r>
          </a:p>
          <a:p>
            <a:pPr marL="0" indent="0">
              <a:buNone/>
            </a:pPr>
            <a:r>
              <a:rPr lang="es-ES" dirty="0"/>
              <a:t>c) Garantizar el derecho de los particulares a fundar establecimientos de Educación Superior conforme a la ley.</a:t>
            </a:r>
          </a:p>
          <a:p>
            <a:pPr marL="0" indent="0">
              <a:buNone/>
            </a:pPr>
            <a:r>
              <a:rPr lang="es-ES" dirty="0"/>
              <a:t>d) Adoptar medidas para </a:t>
            </a:r>
            <a:r>
              <a:rPr lang="es-ES" dirty="0">
                <a:solidFill>
                  <a:srgbClr val="FF0000"/>
                </a:solidFill>
              </a:rPr>
              <a:t>fortalecer la investigación </a:t>
            </a:r>
            <a:r>
              <a:rPr lang="es-ES" dirty="0"/>
              <a:t>en las instituciones de Educación Superior y ofrecer </a:t>
            </a:r>
            <a:r>
              <a:rPr lang="es-ES" dirty="0" smtClean="0"/>
              <a:t>las condiciones </a:t>
            </a:r>
            <a:r>
              <a:rPr lang="es-ES" dirty="0"/>
              <a:t>especiales para su desarrollo.</a:t>
            </a:r>
          </a:p>
          <a:p>
            <a:pPr marL="0" indent="0">
              <a:buNone/>
            </a:pPr>
            <a:r>
              <a:rPr lang="es-ES" dirty="0"/>
              <a:t>e) Facilitar a las personas aptas el acceso al conocimiento, a la ciencia, a la técnica, al arte y a los demás </a:t>
            </a:r>
            <a:r>
              <a:rPr lang="es-ES" dirty="0" smtClean="0"/>
              <a:t>bienes de </a:t>
            </a:r>
            <a:r>
              <a:rPr lang="es-ES" dirty="0"/>
              <a:t>la cultura, así como los mecanismos financieros que lo hagan viable.</a:t>
            </a:r>
          </a:p>
          <a:p>
            <a:pPr marL="0" indent="0">
              <a:buNone/>
            </a:pPr>
            <a:r>
              <a:rPr lang="es-ES" dirty="0"/>
              <a:t>f) Crear incentivos para las personas e instituciones que desarrollen y fomenten la técnica, la ciencia, </a:t>
            </a:r>
            <a:r>
              <a:rPr lang="es-ES" dirty="0" smtClean="0"/>
              <a:t>la tecnología</a:t>
            </a:r>
            <a:r>
              <a:rPr lang="es-ES" dirty="0"/>
              <a:t>, las humanidades, la filosofía y las artes.</a:t>
            </a:r>
          </a:p>
        </p:txBody>
      </p:sp>
    </p:spTree>
    <p:extLst>
      <p:ext uri="{BB962C8B-B14F-4D97-AF65-F5344CB8AC3E}">
        <p14:creationId xmlns:p14="http://schemas.microsoft.com/office/powerpoint/2010/main" val="11478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Artículo 32. La suprema inspección y vigilancia a que hace relación el artículo anterior, se </a:t>
            </a:r>
            <a:r>
              <a:rPr lang="es-ES" dirty="0" smtClean="0"/>
              <a:t>ejercerá indelegablemente</a:t>
            </a:r>
            <a:r>
              <a:rPr lang="es-ES" dirty="0"/>
              <a:t>, salvo lo previsto en el artículo 33 de la presente Ley, a través del desarrollo de un proceso </a:t>
            </a:r>
            <a:r>
              <a:rPr lang="es-ES" dirty="0" smtClean="0"/>
              <a:t>de evaluación </a:t>
            </a:r>
            <a:r>
              <a:rPr lang="es-ES" dirty="0"/>
              <a:t>que apoye, fomente y dignifique la Educación Superior, para velar por:</a:t>
            </a:r>
          </a:p>
          <a:p>
            <a:pPr marL="0" indent="0">
              <a:buNone/>
            </a:pPr>
            <a:r>
              <a:rPr lang="es-ES" dirty="0"/>
              <a:t>a) La calidad de la Educación Superior dentro del respeto a la autonomía universitaria y a las libertades </a:t>
            </a:r>
            <a:r>
              <a:rPr lang="es-ES" dirty="0" smtClean="0"/>
              <a:t>de enseñanza</a:t>
            </a:r>
            <a:r>
              <a:rPr lang="es-ES" dirty="0"/>
              <a:t>, aprendizaje, </a:t>
            </a:r>
            <a:r>
              <a:rPr lang="es-ES" dirty="0">
                <a:solidFill>
                  <a:srgbClr val="FF0000"/>
                </a:solidFill>
              </a:rPr>
              <a:t>investigación y cátedra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b) El cumplimiento de sus fines.</a:t>
            </a:r>
          </a:p>
          <a:p>
            <a:pPr marL="0" indent="0">
              <a:buNone/>
            </a:pPr>
            <a:r>
              <a:rPr lang="es-ES" dirty="0"/>
              <a:t>c) La mejor formación moral, intelectual y física de los educandos.</a:t>
            </a:r>
          </a:p>
          <a:p>
            <a:pPr marL="0" indent="0">
              <a:buNone/>
            </a:pPr>
            <a:r>
              <a:rPr lang="es-ES" dirty="0"/>
              <a:t>d) El adecuado cubrimiento de los servicios de Educación Superior.</a:t>
            </a:r>
          </a:p>
          <a:p>
            <a:pPr marL="0" indent="0">
              <a:buNone/>
            </a:pPr>
            <a:r>
              <a:rPr lang="es-ES" dirty="0"/>
              <a:t>e) Que en las instituciones privadas de Educación Superior, constituidas como personas jurídicas de </a:t>
            </a:r>
            <a:r>
              <a:rPr lang="es-ES" dirty="0" smtClean="0"/>
              <a:t>utilidad común</a:t>
            </a:r>
            <a:r>
              <a:rPr lang="es-ES" dirty="0"/>
              <a:t>, sus rentas se conserven y se apliquen debidamente y que en todo lo esencial se cumpla con la </a:t>
            </a:r>
            <a:r>
              <a:rPr lang="es-ES" dirty="0" smtClean="0"/>
              <a:t>voluntad de </a:t>
            </a:r>
            <a:r>
              <a:rPr lang="es-ES" dirty="0"/>
              <a:t>sus </a:t>
            </a:r>
            <a:r>
              <a:rPr lang="es-ES" dirty="0" smtClean="0"/>
              <a:t>fundadores….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f) Que en las instituciones oficiales de Educación Superior se atienda a la naturaleza de servicio público cultural </a:t>
            </a:r>
            <a:r>
              <a:rPr lang="es-ES" dirty="0" smtClean="0"/>
              <a:t>y a </a:t>
            </a:r>
            <a:r>
              <a:rPr lang="es-ES" dirty="0"/>
              <a:t>la función social que les es inherente, se cumplan las disposiciones legales y estatutarias que las rigen y </a:t>
            </a:r>
            <a:r>
              <a:rPr lang="es-ES" dirty="0" smtClean="0"/>
              <a:t>que sus </a:t>
            </a:r>
            <a:r>
              <a:rPr lang="es-ES" dirty="0"/>
              <a:t>rentas se conserven y se apliquen debidamente.</a:t>
            </a:r>
          </a:p>
          <a:p>
            <a:pPr marL="0" indent="0">
              <a:buNone/>
            </a:pPr>
            <a:r>
              <a:rPr lang="es-ES" dirty="0"/>
              <a:t>El ejercicio de la suprema inspección y vigilancia implica la verificación de que en la actividad de las </a:t>
            </a:r>
            <a:r>
              <a:rPr lang="es-ES" dirty="0" smtClean="0"/>
              <a:t>instituciones de </a:t>
            </a:r>
            <a:r>
              <a:rPr lang="es-ES" dirty="0"/>
              <a:t>Educación Superior se cumplan los objetivos previstos en la presente Ley y en sus propios estatutos, así </a:t>
            </a:r>
            <a:r>
              <a:rPr lang="es-ES" dirty="0" smtClean="0"/>
              <a:t>como los </a:t>
            </a:r>
            <a:r>
              <a:rPr lang="es-ES" dirty="0"/>
              <a:t>pertinentes al servicio público cultural y a la función social que tiene la educación.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59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3656</TotalTime>
  <Words>1542</Words>
  <Application>Microsoft Office PowerPoint</Application>
  <PresentationFormat>Presentación en pantalla (4:3)</PresentationFormat>
  <Paragraphs>171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Análisis crítico a los ejes de investigación, creación</vt:lpstr>
      <vt:lpstr>Contenido</vt:lpstr>
      <vt:lpstr>Normas</vt:lpstr>
      <vt:lpstr>Ley 30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Ley 29 de 1990 y ley 1286 del 2009</vt:lpstr>
      <vt:lpstr>Grupos y proyectos</vt:lpstr>
      <vt:lpstr>Facultad Tecnológica</vt:lpstr>
      <vt:lpstr>Presentación de PowerPoint</vt:lpstr>
      <vt:lpstr>Presentación de PowerPoint</vt:lpstr>
      <vt:lpstr>244 grupos en la U.D</vt:lpstr>
      <vt:lpstr>Semilleros</vt:lpstr>
      <vt:lpstr>Proyectos</vt:lpstr>
      <vt:lpstr>Doctorados y Maestrías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crítico a los ejes de investigación, creación</dc:title>
  <dc:creator>Jairo Ruiz</dc:creator>
  <cp:lastModifiedBy>Jairo Ruiz</cp:lastModifiedBy>
  <cp:revision>27</cp:revision>
  <dcterms:created xsi:type="dcterms:W3CDTF">2015-03-01T02:08:21Z</dcterms:created>
  <dcterms:modified xsi:type="dcterms:W3CDTF">2015-08-24T18:53:55Z</dcterms:modified>
</cp:coreProperties>
</file>