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54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404" r:id="rId32"/>
    <p:sldId id="405" r:id="rId33"/>
    <p:sldId id="406" r:id="rId34"/>
    <p:sldId id="364" r:id="rId35"/>
    <p:sldId id="362" r:id="rId36"/>
    <p:sldId id="356" r:id="rId37"/>
    <p:sldId id="361" r:id="rId38"/>
    <p:sldId id="370" r:id="rId39"/>
    <p:sldId id="371" r:id="rId40"/>
    <p:sldId id="372" r:id="rId41"/>
    <p:sldId id="375" r:id="rId42"/>
    <p:sldId id="363" r:id="rId43"/>
    <p:sldId id="365" r:id="rId44"/>
    <p:sldId id="366" r:id="rId45"/>
    <p:sldId id="367" r:id="rId46"/>
    <p:sldId id="368" r:id="rId47"/>
    <p:sldId id="369" r:id="rId48"/>
    <p:sldId id="373" r:id="rId49"/>
    <p:sldId id="374" r:id="rId50"/>
    <p:sldId id="360" r:id="rId51"/>
    <p:sldId id="355" r:id="rId52"/>
    <p:sldId id="359" r:id="rId53"/>
    <p:sldId id="358" r:id="rId54"/>
    <p:sldId id="282" r:id="rId5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71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3A11FF-58B7-42F2-83FD-C49A27007DA5}" type="doc">
      <dgm:prSet loTypeId="urn:microsoft.com/office/officeart/2005/8/layout/arrow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6D17B1E-F612-4F02-806C-D67988DA4E2D}">
      <dgm:prSet phldrT="[Texto]" custT="1"/>
      <dgm:spPr/>
      <dgm:t>
        <a:bodyPr/>
        <a:lstStyle/>
        <a:p>
          <a:pPr algn="just"/>
          <a:r>
            <a:rPr lang="es-ES" sz="1500" dirty="0" smtClean="0"/>
            <a:t>Aportes, definidos en la Ley, </a:t>
          </a:r>
          <a:endParaRPr lang="es-CO" sz="1500" dirty="0" smtClean="0"/>
        </a:p>
        <a:p>
          <a:pPr algn="just"/>
          <a:r>
            <a:rPr lang="es-ES" sz="1500" dirty="0" smtClean="0"/>
            <a:t>Ingresos  pecuniarios de pregrado. </a:t>
          </a:r>
          <a:endParaRPr lang="es-CO" sz="1500" dirty="0" smtClean="0"/>
        </a:p>
        <a:p>
          <a:pPr algn="just"/>
          <a:r>
            <a:rPr lang="es-ES" sz="1500" dirty="0" smtClean="0"/>
            <a:t>Seis por ciento (6%) de los ingresos nominales que perciban los fondos especiales de gestión académica excepto pecuniarios posgrado.</a:t>
          </a:r>
          <a:endParaRPr lang="es-CO" sz="1500" dirty="0" smtClean="0"/>
        </a:p>
        <a:p>
          <a:pPr algn="just"/>
          <a:r>
            <a:rPr lang="es-ES" sz="1500" dirty="0" smtClean="0"/>
            <a:t>Rendimientos financieros por concepto de acciones y títulos valores.</a:t>
          </a:r>
          <a:endParaRPr lang="es-CO" sz="1500" dirty="0" smtClean="0"/>
        </a:p>
        <a:p>
          <a:pPr algn="just"/>
          <a:r>
            <a:rPr lang="es-ES" sz="1500" dirty="0" smtClean="0"/>
            <a:t>Rendimientos y excedentes financieros de los fondos generales.</a:t>
          </a:r>
          <a:endParaRPr lang="es-CO" sz="1500" dirty="0" smtClean="0"/>
        </a:p>
        <a:p>
          <a:pPr algn="just"/>
          <a:r>
            <a:rPr lang="es-ES" sz="1500" dirty="0" smtClean="0"/>
            <a:t>Transferencias que se realicen desde otros fondos presupuestales</a:t>
          </a:r>
          <a:endParaRPr lang="es-CO" sz="1500" dirty="0" smtClean="0"/>
        </a:p>
        <a:p>
          <a:pPr algn="just"/>
          <a:r>
            <a:rPr lang="es-ES" sz="1500" dirty="0" smtClean="0"/>
            <a:t>Reintegros de IVA que se generen por todos los recursos administrados por la Universidad </a:t>
          </a:r>
          <a:endParaRPr lang="es-CO" sz="1500" dirty="0"/>
        </a:p>
      </dgm:t>
    </dgm:pt>
    <dgm:pt modelId="{B0D931F3-C093-4359-9551-13338A928A72}" type="parTrans" cxnId="{946D1141-A1EF-4E79-9C48-792AA862B4F6}">
      <dgm:prSet/>
      <dgm:spPr/>
      <dgm:t>
        <a:bodyPr/>
        <a:lstStyle/>
        <a:p>
          <a:endParaRPr lang="es-CO"/>
        </a:p>
      </dgm:t>
    </dgm:pt>
    <dgm:pt modelId="{221A42B0-CDF0-49CD-B3B9-1329E06A1506}" type="sibTrans" cxnId="{946D1141-A1EF-4E79-9C48-792AA862B4F6}">
      <dgm:prSet/>
      <dgm:spPr/>
      <dgm:t>
        <a:bodyPr/>
        <a:lstStyle/>
        <a:p>
          <a:endParaRPr lang="es-CO"/>
        </a:p>
      </dgm:t>
    </dgm:pt>
    <dgm:pt modelId="{51960503-F0F3-48CF-BF07-3B273110F668}">
      <dgm:prSet phldrT="[Texto]" custT="1"/>
      <dgm:spPr/>
      <dgm:t>
        <a:bodyPr/>
        <a:lstStyle/>
        <a:p>
          <a:pPr algn="just"/>
          <a:r>
            <a:rPr lang="es-ES" sz="2000" dirty="0" smtClean="0"/>
            <a:t>Gastos de funcionamiento, de inversión y al pago de la deuda pública de la Universidad. </a:t>
          </a:r>
          <a:endParaRPr lang="es-CO" sz="2000" dirty="0"/>
        </a:p>
      </dgm:t>
    </dgm:pt>
    <dgm:pt modelId="{64D8E0AD-EEE2-490F-AA46-93FD55C63597}" type="parTrans" cxnId="{8DC9A314-8A41-4DC7-B9A7-89F05E38AE00}">
      <dgm:prSet/>
      <dgm:spPr/>
      <dgm:t>
        <a:bodyPr/>
        <a:lstStyle/>
        <a:p>
          <a:endParaRPr lang="es-CO"/>
        </a:p>
      </dgm:t>
    </dgm:pt>
    <dgm:pt modelId="{ED0B3A3B-9F5C-4563-AA48-0F063E0BBE05}" type="sibTrans" cxnId="{8DC9A314-8A41-4DC7-B9A7-89F05E38AE00}">
      <dgm:prSet/>
      <dgm:spPr/>
      <dgm:t>
        <a:bodyPr/>
        <a:lstStyle/>
        <a:p>
          <a:endParaRPr lang="es-CO"/>
        </a:p>
      </dgm:t>
    </dgm:pt>
    <dgm:pt modelId="{A375CC97-4245-4030-95FF-F68E3ADB32BF}" type="pres">
      <dgm:prSet presAssocID="{773A11FF-58B7-42F2-83FD-C49A27007DA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048C081-2846-46BC-B726-DF944B83C842}" type="pres">
      <dgm:prSet presAssocID="{773A11FF-58B7-42F2-83FD-C49A27007DA5}" presName="divider" presStyleLbl="fgShp" presStyleIdx="0" presStyleCnt="1"/>
      <dgm:spPr/>
    </dgm:pt>
    <dgm:pt modelId="{184FC65B-8F89-4B07-B795-8D08A84C5EF5}" type="pres">
      <dgm:prSet presAssocID="{26D17B1E-F612-4F02-806C-D67988DA4E2D}" presName="downArrow" presStyleLbl="node1" presStyleIdx="0" presStyleCnt="2"/>
      <dgm:spPr/>
    </dgm:pt>
    <dgm:pt modelId="{768A2279-5D34-497C-9397-B919BA6E7252}" type="pres">
      <dgm:prSet presAssocID="{26D17B1E-F612-4F02-806C-D67988DA4E2D}" presName="downArrowText" presStyleLbl="revTx" presStyleIdx="0" presStyleCnt="2" custScaleX="190424" custScaleY="12522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3A435A1-F09A-403E-83CB-F373950C8703}" type="pres">
      <dgm:prSet presAssocID="{51960503-F0F3-48CF-BF07-3B273110F668}" presName="upArrow" presStyleLbl="node1" presStyleIdx="1" presStyleCnt="2"/>
      <dgm:spPr/>
    </dgm:pt>
    <dgm:pt modelId="{C41CE453-6CC1-481D-958B-64F041B239F1}" type="pres">
      <dgm:prSet presAssocID="{51960503-F0F3-48CF-BF07-3B273110F668}" presName="upArrowText" presStyleLbl="revTx" presStyleIdx="1" presStyleCnt="2" custScaleX="142144" custLinFactNeighborY="-327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CCEC385-4F4B-4678-BE01-F8EF2DECDD78}" type="presOf" srcId="{773A11FF-58B7-42F2-83FD-C49A27007DA5}" destId="{A375CC97-4245-4030-95FF-F68E3ADB32BF}" srcOrd="0" destOrd="0" presId="urn:microsoft.com/office/officeart/2005/8/layout/arrow3"/>
    <dgm:cxn modelId="{946D1141-A1EF-4E79-9C48-792AA862B4F6}" srcId="{773A11FF-58B7-42F2-83FD-C49A27007DA5}" destId="{26D17B1E-F612-4F02-806C-D67988DA4E2D}" srcOrd="0" destOrd="0" parTransId="{B0D931F3-C093-4359-9551-13338A928A72}" sibTransId="{221A42B0-CDF0-49CD-B3B9-1329E06A1506}"/>
    <dgm:cxn modelId="{8DC9A314-8A41-4DC7-B9A7-89F05E38AE00}" srcId="{773A11FF-58B7-42F2-83FD-C49A27007DA5}" destId="{51960503-F0F3-48CF-BF07-3B273110F668}" srcOrd="1" destOrd="0" parTransId="{64D8E0AD-EEE2-490F-AA46-93FD55C63597}" sibTransId="{ED0B3A3B-9F5C-4563-AA48-0F063E0BBE05}"/>
    <dgm:cxn modelId="{0691096B-1DEC-4B0A-920D-8EDB49EA92DC}" type="presOf" srcId="{26D17B1E-F612-4F02-806C-D67988DA4E2D}" destId="{768A2279-5D34-497C-9397-B919BA6E7252}" srcOrd="0" destOrd="0" presId="urn:microsoft.com/office/officeart/2005/8/layout/arrow3"/>
    <dgm:cxn modelId="{989FD94B-73D3-4F02-8939-41C260E9E41E}" type="presOf" srcId="{51960503-F0F3-48CF-BF07-3B273110F668}" destId="{C41CE453-6CC1-481D-958B-64F041B239F1}" srcOrd="0" destOrd="0" presId="urn:microsoft.com/office/officeart/2005/8/layout/arrow3"/>
    <dgm:cxn modelId="{71605E7A-3C47-4D08-92C0-D56FEE32ED13}" type="presParOf" srcId="{A375CC97-4245-4030-95FF-F68E3ADB32BF}" destId="{6048C081-2846-46BC-B726-DF944B83C842}" srcOrd="0" destOrd="0" presId="urn:microsoft.com/office/officeart/2005/8/layout/arrow3"/>
    <dgm:cxn modelId="{63678409-F049-44E0-9FF8-A315CAE8B6A7}" type="presParOf" srcId="{A375CC97-4245-4030-95FF-F68E3ADB32BF}" destId="{184FC65B-8F89-4B07-B795-8D08A84C5EF5}" srcOrd="1" destOrd="0" presId="urn:microsoft.com/office/officeart/2005/8/layout/arrow3"/>
    <dgm:cxn modelId="{10692D92-7491-46FC-AA56-14C4264BE301}" type="presParOf" srcId="{A375CC97-4245-4030-95FF-F68E3ADB32BF}" destId="{768A2279-5D34-497C-9397-B919BA6E7252}" srcOrd="2" destOrd="0" presId="urn:microsoft.com/office/officeart/2005/8/layout/arrow3"/>
    <dgm:cxn modelId="{CA20193F-1FCE-40F3-85F7-CFDB8655E840}" type="presParOf" srcId="{A375CC97-4245-4030-95FF-F68E3ADB32BF}" destId="{33A435A1-F09A-403E-83CB-F373950C8703}" srcOrd="3" destOrd="0" presId="urn:microsoft.com/office/officeart/2005/8/layout/arrow3"/>
    <dgm:cxn modelId="{F3FE9492-3E65-44BA-990C-9F6483BAB9C5}" type="presParOf" srcId="{A375CC97-4245-4030-95FF-F68E3ADB32BF}" destId="{C41CE453-6CC1-481D-958B-64F041B239F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246E1C8-052D-47D7-B543-EF1B7E9B6A74}" type="doc">
      <dgm:prSet loTypeId="urn:microsoft.com/office/officeart/2005/8/layout/pyramid2" loCatId="list" qsTypeId="urn:microsoft.com/office/officeart/2005/8/quickstyle/simple1" qsCatId="simple" csTypeId="urn:microsoft.com/office/officeart/2005/8/colors/accent1_1" csCatId="accent1" phldr="1"/>
      <dgm:spPr/>
    </dgm:pt>
    <dgm:pt modelId="{C003345B-4930-4FDD-BC2A-1D8134F065E6}">
      <dgm:prSet phldrT="[Texto]" custT="1"/>
      <dgm:spPr/>
      <dgm:t>
        <a:bodyPr/>
        <a:lstStyle/>
        <a:p>
          <a:r>
            <a:rPr lang="es-CO" sz="1300" b="1" dirty="0" smtClean="0"/>
            <a:t>Unidad Ejecutora</a:t>
          </a:r>
        </a:p>
        <a:p>
          <a:r>
            <a:rPr lang="es-CO" sz="1300" b="0" dirty="0" smtClean="0"/>
            <a:t>Instituto o Centro</a:t>
          </a:r>
          <a:endParaRPr lang="es-CO" sz="1300" b="0" dirty="0"/>
        </a:p>
      </dgm:t>
    </dgm:pt>
    <dgm:pt modelId="{FDF7E2F0-FF4C-4C1B-B5AA-67F857FEF751}" type="parTrans" cxnId="{DB1ABB62-5D11-45A9-AB22-11DDD84D05F9}">
      <dgm:prSet/>
      <dgm:spPr/>
      <dgm:t>
        <a:bodyPr/>
        <a:lstStyle/>
        <a:p>
          <a:endParaRPr lang="es-CO"/>
        </a:p>
      </dgm:t>
    </dgm:pt>
    <dgm:pt modelId="{E0854E84-987D-411A-BB55-F61C89C09798}" type="sibTrans" cxnId="{DB1ABB62-5D11-45A9-AB22-11DDD84D05F9}">
      <dgm:prSet/>
      <dgm:spPr/>
      <dgm:t>
        <a:bodyPr/>
        <a:lstStyle/>
        <a:p>
          <a:endParaRPr lang="es-CO"/>
        </a:p>
      </dgm:t>
    </dgm:pt>
    <dgm:pt modelId="{FDDFA219-F32A-4799-9932-CE155E0FB94D}">
      <dgm:prSet phldrT="[Texto]" custT="1"/>
      <dgm:spPr/>
      <dgm:t>
        <a:bodyPr/>
        <a:lstStyle/>
        <a:p>
          <a:r>
            <a:rPr lang="es-CO" sz="1300" dirty="0" smtClean="0"/>
            <a:t>Centro</a:t>
          </a:r>
        </a:p>
      </dgm:t>
    </dgm:pt>
    <dgm:pt modelId="{55467F62-EF52-4F2F-A9CF-9CAFA97017E3}" type="parTrans" cxnId="{62DFBAB3-9C2C-4C49-9A2C-526E23BA29F7}">
      <dgm:prSet/>
      <dgm:spPr/>
      <dgm:t>
        <a:bodyPr/>
        <a:lstStyle/>
        <a:p>
          <a:endParaRPr lang="es-CO"/>
        </a:p>
      </dgm:t>
    </dgm:pt>
    <dgm:pt modelId="{6C6463E4-6243-4EB9-AE94-7293373943F3}" type="sibTrans" cxnId="{62DFBAB3-9C2C-4C49-9A2C-526E23BA29F7}">
      <dgm:prSet/>
      <dgm:spPr/>
      <dgm:t>
        <a:bodyPr/>
        <a:lstStyle/>
        <a:p>
          <a:endParaRPr lang="es-CO"/>
        </a:p>
      </dgm:t>
    </dgm:pt>
    <dgm:pt modelId="{257A6256-F551-4DBF-84C2-F593C285EBEF}">
      <dgm:prSet phldrT="[Texto]" custT="1"/>
      <dgm:spPr/>
      <dgm:t>
        <a:bodyPr/>
        <a:lstStyle/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Un centro de costos por cada proyecto </a:t>
          </a:r>
          <a:r>
            <a:rPr lang="es-CO" sz="1300" dirty="0" smtClean="0"/>
            <a:t>………</a:t>
          </a:r>
          <a:endParaRPr lang="es-ES" sz="1300" dirty="0" smtClean="0"/>
        </a:p>
      </dgm:t>
    </dgm:pt>
    <dgm:pt modelId="{CB4FCA02-A3AC-43D9-9876-96F2363DA5CB}" type="parTrans" cxnId="{A25F5562-014B-4BF3-A17E-9871374382CA}">
      <dgm:prSet/>
      <dgm:spPr/>
      <dgm:t>
        <a:bodyPr/>
        <a:lstStyle/>
        <a:p>
          <a:endParaRPr lang="es-CO"/>
        </a:p>
      </dgm:t>
    </dgm:pt>
    <dgm:pt modelId="{C3920A31-97D2-4C31-87B9-88156CB19995}" type="sibTrans" cxnId="{A25F5562-014B-4BF3-A17E-9871374382CA}">
      <dgm:prSet/>
      <dgm:spPr/>
      <dgm:t>
        <a:bodyPr/>
        <a:lstStyle/>
        <a:p>
          <a:endParaRPr lang="es-CO"/>
        </a:p>
      </dgm:t>
    </dgm:pt>
    <dgm:pt modelId="{F234DAB5-4EFC-4E36-AB45-92154F76A6EE}" type="pres">
      <dgm:prSet presAssocID="{8246E1C8-052D-47D7-B543-EF1B7E9B6A74}" presName="compositeShape" presStyleCnt="0">
        <dgm:presLayoutVars>
          <dgm:dir/>
          <dgm:resizeHandles/>
        </dgm:presLayoutVars>
      </dgm:prSet>
      <dgm:spPr/>
    </dgm:pt>
    <dgm:pt modelId="{9DCE28B5-1E24-4E15-BBFE-ABB1746F1E37}" type="pres">
      <dgm:prSet presAssocID="{8246E1C8-052D-47D7-B543-EF1B7E9B6A74}" presName="pyramid" presStyleLbl="node1" presStyleIdx="0" presStyleCnt="1" custLinFactNeighborY="1384"/>
      <dgm:spPr/>
    </dgm:pt>
    <dgm:pt modelId="{9837F135-DFBA-441B-94F9-4D293A12C7C8}" type="pres">
      <dgm:prSet presAssocID="{8246E1C8-052D-47D7-B543-EF1B7E9B6A74}" presName="theList" presStyleCnt="0"/>
      <dgm:spPr/>
    </dgm:pt>
    <dgm:pt modelId="{A507B2E7-3C1C-4C70-A74E-765CA89265E5}" type="pres">
      <dgm:prSet presAssocID="{C003345B-4930-4FDD-BC2A-1D8134F065E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A7DDAA-C2BB-4266-9662-53CB83D56EE4}" type="pres">
      <dgm:prSet presAssocID="{C003345B-4930-4FDD-BC2A-1D8134F065E6}" presName="aSpace" presStyleCnt="0"/>
      <dgm:spPr/>
    </dgm:pt>
    <dgm:pt modelId="{AC3764BD-4ABC-4083-A417-6CEFD9E9C478}" type="pres">
      <dgm:prSet presAssocID="{FDDFA219-F32A-4799-9932-CE155E0FB94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8F8972F-F13A-4298-99C2-C827C7B90EA2}" type="pres">
      <dgm:prSet presAssocID="{FDDFA219-F32A-4799-9932-CE155E0FB94D}" presName="aSpace" presStyleCnt="0"/>
      <dgm:spPr/>
    </dgm:pt>
    <dgm:pt modelId="{E06725FC-3E87-4354-AAAF-20553CD58B60}" type="pres">
      <dgm:prSet presAssocID="{257A6256-F551-4DBF-84C2-F593C285EBEF}" presName="aNode" presStyleLbl="fgAcc1" presStyleIdx="2" presStyleCnt="3" custScaleX="175356" custScaleY="20249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ED8FBF-1C60-4F6E-AAFC-33A32231D8D5}" type="pres">
      <dgm:prSet presAssocID="{257A6256-F551-4DBF-84C2-F593C285EBEF}" presName="aSpace" presStyleCnt="0"/>
      <dgm:spPr/>
    </dgm:pt>
  </dgm:ptLst>
  <dgm:cxnLst>
    <dgm:cxn modelId="{0C215574-8732-4D78-9DB1-D3AAB24F6DEB}" type="presOf" srcId="{C003345B-4930-4FDD-BC2A-1D8134F065E6}" destId="{A507B2E7-3C1C-4C70-A74E-765CA89265E5}" srcOrd="0" destOrd="0" presId="urn:microsoft.com/office/officeart/2005/8/layout/pyramid2"/>
    <dgm:cxn modelId="{A25F5562-014B-4BF3-A17E-9871374382CA}" srcId="{8246E1C8-052D-47D7-B543-EF1B7E9B6A74}" destId="{257A6256-F551-4DBF-84C2-F593C285EBEF}" srcOrd="2" destOrd="0" parTransId="{CB4FCA02-A3AC-43D9-9876-96F2363DA5CB}" sibTransId="{C3920A31-97D2-4C31-87B9-88156CB19995}"/>
    <dgm:cxn modelId="{DB1ABB62-5D11-45A9-AB22-11DDD84D05F9}" srcId="{8246E1C8-052D-47D7-B543-EF1B7E9B6A74}" destId="{C003345B-4930-4FDD-BC2A-1D8134F065E6}" srcOrd="0" destOrd="0" parTransId="{FDF7E2F0-FF4C-4C1B-B5AA-67F857FEF751}" sibTransId="{E0854E84-987D-411A-BB55-F61C89C09798}"/>
    <dgm:cxn modelId="{9143A251-811A-427C-BCC4-7B2BA3AEE8FA}" type="presOf" srcId="{FDDFA219-F32A-4799-9932-CE155E0FB94D}" destId="{AC3764BD-4ABC-4083-A417-6CEFD9E9C478}" srcOrd="0" destOrd="0" presId="urn:microsoft.com/office/officeart/2005/8/layout/pyramid2"/>
    <dgm:cxn modelId="{1FB027D3-B43C-4D6E-AD43-5FFCEE3E1F99}" type="presOf" srcId="{257A6256-F551-4DBF-84C2-F593C285EBEF}" destId="{E06725FC-3E87-4354-AAAF-20553CD58B60}" srcOrd="0" destOrd="0" presId="urn:microsoft.com/office/officeart/2005/8/layout/pyramid2"/>
    <dgm:cxn modelId="{2A346FB5-7DD7-40B3-8CF9-12CBF892A563}" type="presOf" srcId="{8246E1C8-052D-47D7-B543-EF1B7E9B6A74}" destId="{F234DAB5-4EFC-4E36-AB45-92154F76A6EE}" srcOrd="0" destOrd="0" presId="urn:microsoft.com/office/officeart/2005/8/layout/pyramid2"/>
    <dgm:cxn modelId="{62DFBAB3-9C2C-4C49-9A2C-526E23BA29F7}" srcId="{8246E1C8-052D-47D7-B543-EF1B7E9B6A74}" destId="{FDDFA219-F32A-4799-9932-CE155E0FB94D}" srcOrd="1" destOrd="0" parTransId="{55467F62-EF52-4F2F-A9CF-9CAFA97017E3}" sibTransId="{6C6463E4-6243-4EB9-AE94-7293373943F3}"/>
    <dgm:cxn modelId="{0A5DC4EC-C501-4B72-BC0A-F2C73509FE1E}" type="presParOf" srcId="{F234DAB5-4EFC-4E36-AB45-92154F76A6EE}" destId="{9DCE28B5-1E24-4E15-BBFE-ABB1746F1E37}" srcOrd="0" destOrd="0" presId="urn:microsoft.com/office/officeart/2005/8/layout/pyramid2"/>
    <dgm:cxn modelId="{E517A9DC-0D66-4D9D-8C5E-F3B6B5FE4255}" type="presParOf" srcId="{F234DAB5-4EFC-4E36-AB45-92154F76A6EE}" destId="{9837F135-DFBA-441B-94F9-4D293A12C7C8}" srcOrd="1" destOrd="0" presId="urn:microsoft.com/office/officeart/2005/8/layout/pyramid2"/>
    <dgm:cxn modelId="{95FFAA6E-AD90-43DD-96CE-A5350E839B83}" type="presParOf" srcId="{9837F135-DFBA-441B-94F9-4D293A12C7C8}" destId="{A507B2E7-3C1C-4C70-A74E-765CA89265E5}" srcOrd="0" destOrd="0" presId="urn:microsoft.com/office/officeart/2005/8/layout/pyramid2"/>
    <dgm:cxn modelId="{8BFC198A-E7E5-4017-9E17-8D649320C5BE}" type="presParOf" srcId="{9837F135-DFBA-441B-94F9-4D293A12C7C8}" destId="{21A7DDAA-C2BB-4266-9662-53CB83D56EE4}" srcOrd="1" destOrd="0" presId="urn:microsoft.com/office/officeart/2005/8/layout/pyramid2"/>
    <dgm:cxn modelId="{7D8D7634-D1E3-4646-BADA-627CB1AE5448}" type="presParOf" srcId="{9837F135-DFBA-441B-94F9-4D293A12C7C8}" destId="{AC3764BD-4ABC-4083-A417-6CEFD9E9C478}" srcOrd="2" destOrd="0" presId="urn:microsoft.com/office/officeart/2005/8/layout/pyramid2"/>
    <dgm:cxn modelId="{BA4C0D1C-13F0-432B-89B7-8407A43D7D78}" type="presParOf" srcId="{9837F135-DFBA-441B-94F9-4D293A12C7C8}" destId="{98F8972F-F13A-4298-99C2-C827C7B90EA2}" srcOrd="3" destOrd="0" presId="urn:microsoft.com/office/officeart/2005/8/layout/pyramid2"/>
    <dgm:cxn modelId="{F69E820F-EE66-4B00-B2A6-15846FE38CC8}" type="presParOf" srcId="{9837F135-DFBA-441B-94F9-4D293A12C7C8}" destId="{E06725FC-3E87-4354-AAAF-20553CD58B60}" srcOrd="4" destOrd="0" presId="urn:microsoft.com/office/officeart/2005/8/layout/pyramid2"/>
    <dgm:cxn modelId="{CEE0D3EC-3B3B-4FD2-9B54-538FB2D96885}" type="presParOf" srcId="{9837F135-DFBA-441B-94F9-4D293A12C7C8}" destId="{C4ED8FBF-1C60-4F6E-AAFC-33A32231D8D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3A11FF-58B7-42F2-83FD-C49A27007DA5}" type="doc">
      <dgm:prSet loTypeId="urn:microsoft.com/office/officeart/2005/8/layout/arrow3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CO"/>
        </a:p>
      </dgm:t>
    </dgm:pt>
    <dgm:pt modelId="{26D17B1E-F612-4F02-806C-D67988DA4E2D}">
      <dgm:prSet phldrT="[Texto]"/>
      <dgm:spPr/>
      <dgm:t>
        <a:bodyPr/>
        <a:lstStyle/>
        <a:p>
          <a:pPr algn="just"/>
          <a:r>
            <a:rPr lang="es-ES" dirty="0" smtClean="0"/>
            <a:t>Recursos de Estampilla, distribuidos en cada fondo, de conformidad con la Ley. </a:t>
          </a:r>
          <a:endParaRPr lang="es-CO" dirty="0" smtClean="0"/>
        </a:p>
        <a:p>
          <a:pPr algn="just"/>
          <a:r>
            <a:rPr lang="es-ES" dirty="0" smtClean="0"/>
            <a:t>Los excedentes y rendimientos financieros que generen los recursos del mismo fondo. </a:t>
          </a:r>
          <a:endParaRPr lang="es-CO" dirty="0" smtClean="0"/>
        </a:p>
        <a:p>
          <a:pPr algn="just"/>
          <a:r>
            <a:rPr lang="es-ES" dirty="0" smtClean="0"/>
            <a:t>Los recursos transferidos desde los Fondos Generales y Otros Fondos de la Universidad, de conformidad con la reglamentación vigente.</a:t>
          </a:r>
          <a:endParaRPr lang="es-CO" dirty="0"/>
        </a:p>
      </dgm:t>
    </dgm:pt>
    <dgm:pt modelId="{B0D931F3-C093-4359-9551-13338A928A72}" type="parTrans" cxnId="{946D1141-A1EF-4E79-9C48-792AA862B4F6}">
      <dgm:prSet/>
      <dgm:spPr/>
      <dgm:t>
        <a:bodyPr/>
        <a:lstStyle/>
        <a:p>
          <a:endParaRPr lang="es-CO"/>
        </a:p>
      </dgm:t>
    </dgm:pt>
    <dgm:pt modelId="{221A42B0-CDF0-49CD-B3B9-1329E06A1506}" type="sibTrans" cxnId="{946D1141-A1EF-4E79-9C48-792AA862B4F6}">
      <dgm:prSet/>
      <dgm:spPr/>
      <dgm:t>
        <a:bodyPr/>
        <a:lstStyle/>
        <a:p>
          <a:endParaRPr lang="es-CO"/>
        </a:p>
      </dgm:t>
    </dgm:pt>
    <dgm:pt modelId="{51960503-F0F3-48CF-BF07-3B273110F668}">
      <dgm:prSet phldrT="[Texto]" custT="1"/>
      <dgm:spPr/>
      <dgm:t>
        <a:bodyPr/>
        <a:lstStyle/>
        <a:p>
          <a:pPr algn="just"/>
          <a:r>
            <a:rPr lang="es-ES" sz="2000" dirty="0" smtClean="0"/>
            <a:t>Solamente se podrán causar de conformidad con la </a:t>
          </a:r>
          <a:r>
            <a:rPr lang="es-ES" sz="2000" b="1" dirty="0" smtClean="0"/>
            <a:t>denominación</a:t>
          </a:r>
          <a:r>
            <a:rPr lang="es-ES" sz="2000" dirty="0" smtClean="0"/>
            <a:t> y </a:t>
          </a:r>
          <a:r>
            <a:rPr lang="es-ES" sz="2000" b="1" dirty="0" smtClean="0"/>
            <a:t>definición</a:t>
          </a:r>
          <a:r>
            <a:rPr lang="es-ES" sz="2000" dirty="0" smtClean="0"/>
            <a:t> del respectivo fondo, este Acuerdo, los estatutos y la Ley.  </a:t>
          </a:r>
          <a:endParaRPr lang="es-CO" sz="2000" dirty="0"/>
        </a:p>
      </dgm:t>
    </dgm:pt>
    <dgm:pt modelId="{64D8E0AD-EEE2-490F-AA46-93FD55C63597}" type="parTrans" cxnId="{8DC9A314-8A41-4DC7-B9A7-89F05E38AE00}">
      <dgm:prSet/>
      <dgm:spPr/>
      <dgm:t>
        <a:bodyPr/>
        <a:lstStyle/>
        <a:p>
          <a:endParaRPr lang="es-CO"/>
        </a:p>
      </dgm:t>
    </dgm:pt>
    <dgm:pt modelId="{ED0B3A3B-9F5C-4563-AA48-0F063E0BBE05}" type="sibTrans" cxnId="{8DC9A314-8A41-4DC7-B9A7-89F05E38AE00}">
      <dgm:prSet/>
      <dgm:spPr/>
      <dgm:t>
        <a:bodyPr/>
        <a:lstStyle/>
        <a:p>
          <a:endParaRPr lang="es-CO"/>
        </a:p>
      </dgm:t>
    </dgm:pt>
    <dgm:pt modelId="{A375CC97-4245-4030-95FF-F68E3ADB32BF}" type="pres">
      <dgm:prSet presAssocID="{773A11FF-58B7-42F2-83FD-C49A27007DA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048C081-2846-46BC-B726-DF944B83C842}" type="pres">
      <dgm:prSet presAssocID="{773A11FF-58B7-42F2-83FD-C49A27007DA5}" presName="divider" presStyleLbl="fgShp" presStyleIdx="0" presStyleCnt="1"/>
      <dgm:spPr/>
    </dgm:pt>
    <dgm:pt modelId="{184FC65B-8F89-4B07-B795-8D08A84C5EF5}" type="pres">
      <dgm:prSet presAssocID="{26D17B1E-F612-4F02-806C-D67988DA4E2D}" presName="downArrow" presStyleLbl="node1" presStyleIdx="0" presStyleCnt="2"/>
      <dgm:spPr/>
    </dgm:pt>
    <dgm:pt modelId="{768A2279-5D34-497C-9397-B919BA6E7252}" type="pres">
      <dgm:prSet presAssocID="{26D17B1E-F612-4F02-806C-D67988DA4E2D}" presName="downArrowText" presStyleLbl="revTx" presStyleIdx="0" presStyleCnt="2" custScaleX="19042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3A435A1-F09A-403E-83CB-F373950C8703}" type="pres">
      <dgm:prSet presAssocID="{51960503-F0F3-48CF-BF07-3B273110F668}" presName="upArrow" presStyleLbl="node1" presStyleIdx="1" presStyleCnt="2"/>
      <dgm:spPr/>
    </dgm:pt>
    <dgm:pt modelId="{C41CE453-6CC1-481D-958B-64F041B239F1}" type="pres">
      <dgm:prSet presAssocID="{51960503-F0F3-48CF-BF07-3B273110F668}" presName="upArrowText" presStyleLbl="revTx" presStyleIdx="1" presStyleCnt="2" custScaleX="14214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9F92AF0-61F7-4E75-982C-63C5BBC83917}" type="presOf" srcId="{26D17B1E-F612-4F02-806C-D67988DA4E2D}" destId="{768A2279-5D34-497C-9397-B919BA6E7252}" srcOrd="0" destOrd="0" presId="urn:microsoft.com/office/officeart/2005/8/layout/arrow3"/>
    <dgm:cxn modelId="{946D1141-A1EF-4E79-9C48-792AA862B4F6}" srcId="{773A11FF-58B7-42F2-83FD-C49A27007DA5}" destId="{26D17B1E-F612-4F02-806C-D67988DA4E2D}" srcOrd="0" destOrd="0" parTransId="{B0D931F3-C093-4359-9551-13338A928A72}" sibTransId="{221A42B0-CDF0-49CD-B3B9-1329E06A1506}"/>
    <dgm:cxn modelId="{8DC9A314-8A41-4DC7-B9A7-89F05E38AE00}" srcId="{773A11FF-58B7-42F2-83FD-C49A27007DA5}" destId="{51960503-F0F3-48CF-BF07-3B273110F668}" srcOrd="1" destOrd="0" parTransId="{64D8E0AD-EEE2-490F-AA46-93FD55C63597}" sibTransId="{ED0B3A3B-9F5C-4563-AA48-0F063E0BBE05}"/>
    <dgm:cxn modelId="{505FADA3-49E3-4ED0-B28F-E95C074A3356}" type="presOf" srcId="{51960503-F0F3-48CF-BF07-3B273110F668}" destId="{C41CE453-6CC1-481D-958B-64F041B239F1}" srcOrd="0" destOrd="0" presId="urn:microsoft.com/office/officeart/2005/8/layout/arrow3"/>
    <dgm:cxn modelId="{EBDA2A7E-AA03-4EF5-8A67-CBF4AC195DAE}" type="presOf" srcId="{773A11FF-58B7-42F2-83FD-C49A27007DA5}" destId="{A375CC97-4245-4030-95FF-F68E3ADB32BF}" srcOrd="0" destOrd="0" presId="urn:microsoft.com/office/officeart/2005/8/layout/arrow3"/>
    <dgm:cxn modelId="{E19BF229-ADD7-4F53-9523-0F6F65B0075E}" type="presParOf" srcId="{A375CC97-4245-4030-95FF-F68E3ADB32BF}" destId="{6048C081-2846-46BC-B726-DF944B83C842}" srcOrd="0" destOrd="0" presId="urn:microsoft.com/office/officeart/2005/8/layout/arrow3"/>
    <dgm:cxn modelId="{EAF53934-932B-4A6B-9217-EDC91AE4ECA8}" type="presParOf" srcId="{A375CC97-4245-4030-95FF-F68E3ADB32BF}" destId="{184FC65B-8F89-4B07-B795-8D08A84C5EF5}" srcOrd="1" destOrd="0" presId="urn:microsoft.com/office/officeart/2005/8/layout/arrow3"/>
    <dgm:cxn modelId="{7E0539DF-7011-4DD5-B784-5992AE65C188}" type="presParOf" srcId="{A375CC97-4245-4030-95FF-F68E3ADB32BF}" destId="{768A2279-5D34-497C-9397-B919BA6E7252}" srcOrd="2" destOrd="0" presId="urn:microsoft.com/office/officeart/2005/8/layout/arrow3"/>
    <dgm:cxn modelId="{05C4B085-7F56-4617-A7C7-816401CC54CD}" type="presParOf" srcId="{A375CC97-4245-4030-95FF-F68E3ADB32BF}" destId="{33A435A1-F09A-403E-83CB-F373950C8703}" srcOrd="3" destOrd="0" presId="urn:microsoft.com/office/officeart/2005/8/layout/arrow3"/>
    <dgm:cxn modelId="{CF2797F8-4BEE-4F94-8C06-89DC9F7D6342}" type="presParOf" srcId="{A375CC97-4245-4030-95FF-F68E3ADB32BF}" destId="{C41CE453-6CC1-481D-958B-64F041B239F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3A11FF-58B7-42F2-83FD-C49A27007DA5}" type="doc">
      <dgm:prSet loTypeId="urn:microsoft.com/office/officeart/2005/8/layout/arrow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26D17B1E-F612-4F02-806C-D67988DA4E2D}">
      <dgm:prSet phldrT="[Texto]" custT="1"/>
      <dgm:spPr/>
      <dgm:t>
        <a:bodyPr/>
        <a:lstStyle/>
        <a:p>
          <a:pPr algn="just"/>
          <a:r>
            <a:rPr lang="es-ES" sz="1300" dirty="0" smtClean="0"/>
            <a:t>Recursos transferidos desde los Fondos Generales de la Universidad</a:t>
          </a:r>
          <a:endParaRPr lang="es-CO" sz="1300" dirty="0" smtClean="0"/>
        </a:p>
        <a:p>
          <a:pPr algn="just"/>
          <a:r>
            <a:rPr lang="es-ES" sz="1300" dirty="0" smtClean="0"/>
            <a:t>Ingresos  pecuniarios de posgrado</a:t>
          </a:r>
          <a:endParaRPr lang="es-CO" sz="1300" dirty="0" smtClean="0"/>
        </a:p>
        <a:p>
          <a:pPr algn="just"/>
          <a:r>
            <a:rPr lang="es-ES" sz="1300" dirty="0" smtClean="0"/>
            <a:t>Recursos obtenidos por gestión de proyectos de extensión, transferencias y venta de servicios, una vez aplicado el descuento del 6% sobre el ingreso nominal. </a:t>
          </a:r>
          <a:endParaRPr lang="es-CO" sz="1300" dirty="0" smtClean="0"/>
        </a:p>
        <a:p>
          <a:pPr algn="just"/>
          <a:r>
            <a:rPr lang="es-ES" sz="1300" dirty="0" smtClean="0"/>
            <a:t>Ingresos pecuniarios de programas de educación continuada y de educación para el trabajo y el desarrollo humano, una vez aplicado el descuento del 6% sobre el ingreso nominal.</a:t>
          </a:r>
          <a:endParaRPr lang="es-CO" sz="1300" dirty="0" smtClean="0"/>
        </a:p>
        <a:p>
          <a:pPr algn="just"/>
          <a:r>
            <a:rPr lang="es-ES" sz="1300" dirty="0" smtClean="0"/>
            <a:t>Rendimientos financieros que resulten de la administración de los recursos del fondo. </a:t>
          </a:r>
          <a:endParaRPr lang="es-CO" sz="1300" dirty="0" smtClean="0"/>
        </a:p>
        <a:p>
          <a:pPr algn="just"/>
          <a:r>
            <a:rPr lang="es-ES" sz="1300" dirty="0" smtClean="0"/>
            <a:t>Excedentes financieros del mismo fondo. </a:t>
          </a:r>
          <a:endParaRPr lang="es-CO" sz="1300" dirty="0" smtClean="0"/>
        </a:p>
        <a:p>
          <a:pPr algn="just"/>
          <a:r>
            <a:rPr lang="es-ES" sz="1300" dirty="0" smtClean="0"/>
            <a:t>Recursos que se perciben por subvenciones, empréstitos, becas y apoyos a la movilidad. </a:t>
          </a:r>
          <a:endParaRPr lang="es-CO" sz="1300" dirty="0" smtClean="0"/>
        </a:p>
        <a:p>
          <a:pPr algn="just"/>
          <a:r>
            <a:rPr lang="es-ES" sz="1300" dirty="0" smtClean="0"/>
            <a:t>Recursos generados como regalías de conformidad con la Ley. </a:t>
          </a:r>
          <a:endParaRPr lang="es-CO" sz="1300" dirty="0" smtClean="0"/>
        </a:p>
        <a:p>
          <a:pPr algn="just"/>
          <a:r>
            <a:rPr lang="es-ES" sz="1300" dirty="0" smtClean="0"/>
            <a:t>Las transferencias que realicen entidades públicas y privadas por concepto de contrapartidas para ejecución de actividades de investigación y movilidad.</a:t>
          </a:r>
          <a:endParaRPr lang="es-CO" sz="1300" dirty="0" smtClean="0"/>
        </a:p>
        <a:p>
          <a:pPr algn="just"/>
          <a:r>
            <a:rPr lang="es-ES" sz="1300" dirty="0" smtClean="0"/>
            <a:t>Los demás recursos que hayan sido gestionados con entidades externas</a:t>
          </a:r>
          <a:endParaRPr lang="es-CO" sz="1300" dirty="0"/>
        </a:p>
      </dgm:t>
    </dgm:pt>
    <dgm:pt modelId="{B0D931F3-C093-4359-9551-13338A928A72}" type="parTrans" cxnId="{946D1141-A1EF-4E79-9C48-792AA862B4F6}">
      <dgm:prSet/>
      <dgm:spPr/>
      <dgm:t>
        <a:bodyPr/>
        <a:lstStyle/>
        <a:p>
          <a:endParaRPr lang="es-CO" sz="1000"/>
        </a:p>
      </dgm:t>
    </dgm:pt>
    <dgm:pt modelId="{221A42B0-CDF0-49CD-B3B9-1329E06A1506}" type="sibTrans" cxnId="{946D1141-A1EF-4E79-9C48-792AA862B4F6}">
      <dgm:prSet/>
      <dgm:spPr/>
      <dgm:t>
        <a:bodyPr/>
        <a:lstStyle/>
        <a:p>
          <a:endParaRPr lang="es-CO" sz="1000"/>
        </a:p>
      </dgm:t>
    </dgm:pt>
    <dgm:pt modelId="{51960503-F0F3-48CF-BF07-3B273110F668}">
      <dgm:prSet phldrT="[Texto]" custT="1"/>
      <dgm:spPr/>
      <dgm:t>
        <a:bodyPr/>
        <a:lstStyle/>
        <a:p>
          <a:pPr algn="just"/>
          <a:endParaRPr lang="es-CO" sz="1000" dirty="0"/>
        </a:p>
      </dgm:t>
    </dgm:pt>
    <dgm:pt modelId="{64D8E0AD-EEE2-490F-AA46-93FD55C63597}" type="parTrans" cxnId="{8DC9A314-8A41-4DC7-B9A7-89F05E38AE00}">
      <dgm:prSet/>
      <dgm:spPr/>
      <dgm:t>
        <a:bodyPr/>
        <a:lstStyle/>
        <a:p>
          <a:endParaRPr lang="es-CO" sz="1000"/>
        </a:p>
      </dgm:t>
    </dgm:pt>
    <dgm:pt modelId="{ED0B3A3B-9F5C-4563-AA48-0F063E0BBE05}" type="sibTrans" cxnId="{8DC9A314-8A41-4DC7-B9A7-89F05E38AE00}">
      <dgm:prSet/>
      <dgm:spPr/>
      <dgm:t>
        <a:bodyPr/>
        <a:lstStyle/>
        <a:p>
          <a:endParaRPr lang="es-CO" sz="1000"/>
        </a:p>
      </dgm:t>
    </dgm:pt>
    <dgm:pt modelId="{E69F3D02-2E92-4090-9B3D-200056A99602}">
      <dgm:prSet phldrT="[Texto]" custScaleX="190424"/>
      <dgm:spPr/>
      <dgm:t>
        <a:bodyPr/>
        <a:lstStyle/>
        <a:p>
          <a:endParaRPr lang="es-CO"/>
        </a:p>
      </dgm:t>
    </dgm:pt>
    <dgm:pt modelId="{BCBA724D-CFDD-4C4B-B4DB-4A933B7C3F01}" type="parTrans" cxnId="{AFA35A23-A138-4EBB-B826-895E7ACF1CC3}">
      <dgm:prSet/>
      <dgm:spPr/>
      <dgm:t>
        <a:bodyPr/>
        <a:lstStyle/>
        <a:p>
          <a:endParaRPr lang="es-CO"/>
        </a:p>
      </dgm:t>
    </dgm:pt>
    <dgm:pt modelId="{DA21DA5D-07F6-4067-AD60-6B9229F66EC9}" type="sibTrans" cxnId="{AFA35A23-A138-4EBB-B826-895E7ACF1CC3}">
      <dgm:prSet/>
      <dgm:spPr/>
      <dgm:t>
        <a:bodyPr/>
        <a:lstStyle/>
        <a:p>
          <a:endParaRPr lang="es-CO"/>
        </a:p>
      </dgm:t>
    </dgm:pt>
    <dgm:pt modelId="{256700F5-285E-42AE-8C95-B69290FA6C08}">
      <dgm:prSet phldrT="[Texto]" custScaleX="190424"/>
      <dgm:spPr/>
      <dgm:t>
        <a:bodyPr/>
        <a:lstStyle/>
        <a:p>
          <a:endParaRPr lang="es-CO"/>
        </a:p>
      </dgm:t>
    </dgm:pt>
    <dgm:pt modelId="{65B58F7F-A48E-4D04-B35E-8FCE2B017382}" type="parTrans" cxnId="{6F0CA5DF-934B-42BC-90AC-0EE1FBD04DA2}">
      <dgm:prSet/>
      <dgm:spPr/>
      <dgm:t>
        <a:bodyPr/>
        <a:lstStyle/>
        <a:p>
          <a:endParaRPr lang="es-CO"/>
        </a:p>
      </dgm:t>
    </dgm:pt>
    <dgm:pt modelId="{C8980220-7389-450B-AA31-CADD0077C548}" type="sibTrans" cxnId="{6F0CA5DF-934B-42BC-90AC-0EE1FBD04DA2}">
      <dgm:prSet/>
      <dgm:spPr/>
      <dgm:t>
        <a:bodyPr/>
        <a:lstStyle/>
        <a:p>
          <a:endParaRPr lang="es-CO"/>
        </a:p>
      </dgm:t>
    </dgm:pt>
    <dgm:pt modelId="{DE1F1544-4EE6-4F60-916D-22D72A7DF43A}">
      <dgm:prSet phldrT="[Texto]" custScaleX="190424"/>
      <dgm:spPr/>
      <dgm:t>
        <a:bodyPr/>
        <a:lstStyle/>
        <a:p>
          <a:endParaRPr lang="es-CO"/>
        </a:p>
      </dgm:t>
    </dgm:pt>
    <dgm:pt modelId="{4A29E686-7F5E-4D02-989E-38A74840A5D7}" type="parTrans" cxnId="{152EDD66-5B65-479B-A74C-9E970C7757B4}">
      <dgm:prSet/>
      <dgm:spPr/>
      <dgm:t>
        <a:bodyPr/>
        <a:lstStyle/>
        <a:p>
          <a:endParaRPr lang="es-CO"/>
        </a:p>
      </dgm:t>
    </dgm:pt>
    <dgm:pt modelId="{B01BBA09-8BF3-48C6-A642-FAF99E67A0DC}" type="sibTrans" cxnId="{152EDD66-5B65-479B-A74C-9E970C7757B4}">
      <dgm:prSet/>
      <dgm:spPr/>
      <dgm:t>
        <a:bodyPr/>
        <a:lstStyle/>
        <a:p>
          <a:endParaRPr lang="es-CO"/>
        </a:p>
      </dgm:t>
    </dgm:pt>
    <dgm:pt modelId="{65212970-19BC-41B9-B744-9AE22478FD29}">
      <dgm:prSet phldrT="[Texto]" custScaleX="190424" custLinFactNeighborX="0"/>
      <dgm:spPr/>
      <dgm:t>
        <a:bodyPr/>
        <a:lstStyle/>
        <a:p>
          <a:endParaRPr lang="es-CO"/>
        </a:p>
      </dgm:t>
    </dgm:pt>
    <dgm:pt modelId="{021958B3-D378-420C-ACAE-E1D384226187}" type="parTrans" cxnId="{62989515-497E-4624-A891-2380E376462C}">
      <dgm:prSet/>
      <dgm:spPr/>
      <dgm:t>
        <a:bodyPr/>
        <a:lstStyle/>
        <a:p>
          <a:endParaRPr lang="es-CO"/>
        </a:p>
      </dgm:t>
    </dgm:pt>
    <dgm:pt modelId="{0E86676D-10F7-4FF5-B362-7AC50ECFE46C}" type="sibTrans" cxnId="{62989515-497E-4624-A891-2380E376462C}">
      <dgm:prSet/>
      <dgm:spPr/>
      <dgm:t>
        <a:bodyPr/>
        <a:lstStyle/>
        <a:p>
          <a:endParaRPr lang="es-CO"/>
        </a:p>
      </dgm:t>
    </dgm:pt>
    <dgm:pt modelId="{A375CC97-4245-4030-95FF-F68E3ADB32BF}" type="pres">
      <dgm:prSet presAssocID="{773A11FF-58B7-42F2-83FD-C49A27007DA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048C081-2846-46BC-B726-DF944B83C842}" type="pres">
      <dgm:prSet presAssocID="{773A11FF-58B7-42F2-83FD-C49A27007DA5}" presName="divider" presStyleLbl="fgShp" presStyleIdx="0" presStyleCnt="1"/>
      <dgm:spPr/>
    </dgm:pt>
    <dgm:pt modelId="{184FC65B-8F89-4B07-B795-8D08A84C5EF5}" type="pres">
      <dgm:prSet presAssocID="{26D17B1E-F612-4F02-806C-D67988DA4E2D}" presName="downArrow" presStyleLbl="node1" presStyleIdx="0" presStyleCnt="2"/>
      <dgm:spPr/>
    </dgm:pt>
    <dgm:pt modelId="{768A2279-5D34-497C-9397-B919BA6E7252}" type="pres">
      <dgm:prSet presAssocID="{26D17B1E-F612-4F02-806C-D67988DA4E2D}" presName="downArrowText" presStyleLbl="revTx" presStyleIdx="0" presStyleCnt="2" custScaleX="190424" custScaleY="183655" custLinFactNeighborX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3A435A1-F09A-403E-83CB-F373950C8703}" type="pres">
      <dgm:prSet presAssocID="{51960503-F0F3-48CF-BF07-3B273110F668}" presName="upArrow" presStyleLbl="node1" presStyleIdx="1" presStyleCnt="2"/>
      <dgm:spPr/>
    </dgm:pt>
    <dgm:pt modelId="{C41CE453-6CC1-481D-958B-64F041B239F1}" type="pres">
      <dgm:prSet presAssocID="{51960503-F0F3-48CF-BF07-3B273110F668}" presName="upArrowText" presStyleLbl="revTx" presStyleIdx="1" presStyleCnt="2" custScaleX="14214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DC9A314-8A41-4DC7-B9A7-89F05E38AE00}" srcId="{773A11FF-58B7-42F2-83FD-C49A27007DA5}" destId="{51960503-F0F3-48CF-BF07-3B273110F668}" srcOrd="1" destOrd="0" parTransId="{64D8E0AD-EEE2-490F-AA46-93FD55C63597}" sibTransId="{ED0B3A3B-9F5C-4563-AA48-0F063E0BBE05}"/>
    <dgm:cxn modelId="{6F0CA5DF-934B-42BC-90AC-0EE1FBD04DA2}" srcId="{773A11FF-58B7-42F2-83FD-C49A27007DA5}" destId="{256700F5-285E-42AE-8C95-B69290FA6C08}" srcOrd="3" destOrd="0" parTransId="{65B58F7F-A48E-4D04-B35E-8FCE2B017382}" sibTransId="{C8980220-7389-450B-AA31-CADD0077C548}"/>
    <dgm:cxn modelId="{414ECD10-43BB-421B-A651-395E7B75FBA6}" type="presOf" srcId="{51960503-F0F3-48CF-BF07-3B273110F668}" destId="{C41CE453-6CC1-481D-958B-64F041B239F1}" srcOrd="0" destOrd="0" presId="urn:microsoft.com/office/officeart/2005/8/layout/arrow3"/>
    <dgm:cxn modelId="{946D1141-A1EF-4E79-9C48-792AA862B4F6}" srcId="{773A11FF-58B7-42F2-83FD-C49A27007DA5}" destId="{26D17B1E-F612-4F02-806C-D67988DA4E2D}" srcOrd="0" destOrd="0" parTransId="{B0D931F3-C093-4359-9551-13338A928A72}" sibTransId="{221A42B0-CDF0-49CD-B3B9-1329E06A1506}"/>
    <dgm:cxn modelId="{152EDD66-5B65-479B-A74C-9E970C7757B4}" srcId="{773A11FF-58B7-42F2-83FD-C49A27007DA5}" destId="{DE1F1544-4EE6-4F60-916D-22D72A7DF43A}" srcOrd="4" destOrd="0" parTransId="{4A29E686-7F5E-4D02-989E-38A74840A5D7}" sibTransId="{B01BBA09-8BF3-48C6-A642-FAF99E67A0DC}"/>
    <dgm:cxn modelId="{62989515-497E-4624-A891-2380E376462C}" srcId="{773A11FF-58B7-42F2-83FD-C49A27007DA5}" destId="{65212970-19BC-41B9-B744-9AE22478FD29}" srcOrd="5" destOrd="0" parTransId="{021958B3-D378-420C-ACAE-E1D384226187}" sibTransId="{0E86676D-10F7-4FF5-B362-7AC50ECFE46C}"/>
    <dgm:cxn modelId="{23C5A457-468F-4E18-92D3-33F572312A1E}" type="presOf" srcId="{26D17B1E-F612-4F02-806C-D67988DA4E2D}" destId="{768A2279-5D34-497C-9397-B919BA6E7252}" srcOrd="0" destOrd="0" presId="urn:microsoft.com/office/officeart/2005/8/layout/arrow3"/>
    <dgm:cxn modelId="{E4B77D61-D1FB-494D-BA14-086965D0EE9A}" type="presOf" srcId="{773A11FF-58B7-42F2-83FD-C49A27007DA5}" destId="{A375CC97-4245-4030-95FF-F68E3ADB32BF}" srcOrd="0" destOrd="0" presId="urn:microsoft.com/office/officeart/2005/8/layout/arrow3"/>
    <dgm:cxn modelId="{AFA35A23-A138-4EBB-B826-895E7ACF1CC3}" srcId="{773A11FF-58B7-42F2-83FD-C49A27007DA5}" destId="{E69F3D02-2E92-4090-9B3D-200056A99602}" srcOrd="2" destOrd="0" parTransId="{BCBA724D-CFDD-4C4B-B4DB-4A933B7C3F01}" sibTransId="{DA21DA5D-07F6-4067-AD60-6B9229F66EC9}"/>
    <dgm:cxn modelId="{5E5CAAE5-E174-4859-BFCB-AB4CBDC62F66}" type="presParOf" srcId="{A375CC97-4245-4030-95FF-F68E3ADB32BF}" destId="{6048C081-2846-46BC-B726-DF944B83C842}" srcOrd="0" destOrd="0" presId="urn:microsoft.com/office/officeart/2005/8/layout/arrow3"/>
    <dgm:cxn modelId="{8817865C-9A2E-48F7-86B1-5AACC4FDE2C9}" type="presParOf" srcId="{A375CC97-4245-4030-95FF-F68E3ADB32BF}" destId="{184FC65B-8F89-4B07-B795-8D08A84C5EF5}" srcOrd="1" destOrd="0" presId="urn:microsoft.com/office/officeart/2005/8/layout/arrow3"/>
    <dgm:cxn modelId="{959150F1-8614-4129-9103-A7BAF02E9461}" type="presParOf" srcId="{A375CC97-4245-4030-95FF-F68E3ADB32BF}" destId="{768A2279-5D34-497C-9397-B919BA6E7252}" srcOrd="2" destOrd="0" presId="urn:microsoft.com/office/officeart/2005/8/layout/arrow3"/>
    <dgm:cxn modelId="{7AF5F79F-F9C6-4B5B-A178-F68235D6D171}" type="presParOf" srcId="{A375CC97-4245-4030-95FF-F68E3ADB32BF}" destId="{33A435A1-F09A-403E-83CB-F373950C8703}" srcOrd="3" destOrd="0" presId="urn:microsoft.com/office/officeart/2005/8/layout/arrow3"/>
    <dgm:cxn modelId="{6EA2D810-A6EE-41B2-B0C9-14F3329FFFDD}" type="presParOf" srcId="{A375CC97-4245-4030-95FF-F68E3ADB32BF}" destId="{C41CE453-6CC1-481D-958B-64F041B239F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3A11FF-58B7-42F2-83FD-C49A27007DA5}" type="doc">
      <dgm:prSet loTypeId="urn:microsoft.com/office/officeart/2005/8/layout/arrow3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CO"/>
        </a:p>
      </dgm:t>
    </dgm:pt>
    <dgm:pt modelId="{26D17B1E-F612-4F02-806C-D67988DA4E2D}">
      <dgm:prSet phldrT="[Texto]" custT="1"/>
      <dgm:spPr/>
      <dgm:t>
        <a:bodyPr/>
        <a:lstStyle/>
        <a:p>
          <a:pPr algn="just"/>
          <a:endParaRPr lang="es-CO" sz="1200" dirty="0"/>
        </a:p>
      </dgm:t>
    </dgm:pt>
    <dgm:pt modelId="{B0D931F3-C093-4359-9551-13338A928A72}" type="parTrans" cxnId="{946D1141-A1EF-4E79-9C48-792AA862B4F6}">
      <dgm:prSet/>
      <dgm:spPr/>
      <dgm:t>
        <a:bodyPr/>
        <a:lstStyle/>
        <a:p>
          <a:endParaRPr lang="es-CO" sz="1000"/>
        </a:p>
      </dgm:t>
    </dgm:pt>
    <dgm:pt modelId="{221A42B0-CDF0-49CD-B3B9-1329E06A1506}" type="sibTrans" cxnId="{946D1141-A1EF-4E79-9C48-792AA862B4F6}">
      <dgm:prSet/>
      <dgm:spPr/>
      <dgm:t>
        <a:bodyPr/>
        <a:lstStyle/>
        <a:p>
          <a:endParaRPr lang="es-CO" sz="1000"/>
        </a:p>
      </dgm:t>
    </dgm:pt>
    <dgm:pt modelId="{51960503-F0F3-48CF-BF07-3B273110F668}">
      <dgm:prSet phldrT="[Texto]" custT="1"/>
      <dgm:spPr/>
      <dgm:t>
        <a:bodyPr/>
        <a:lstStyle/>
        <a:p>
          <a:pPr algn="just"/>
          <a:endParaRPr lang="es-CO" sz="1000" dirty="0"/>
        </a:p>
      </dgm:t>
    </dgm:pt>
    <dgm:pt modelId="{64D8E0AD-EEE2-490F-AA46-93FD55C63597}" type="parTrans" cxnId="{8DC9A314-8A41-4DC7-B9A7-89F05E38AE00}">
      <dgm:prSet/>
      <dgm:spPr/>
      <dgm:t>
        <a:bodyPr/>
        <a:lstStyle/>
        <a:p>
          <a:endParaRPr lang="es-CO" sz="1000"/>
        </a:p>
      </dgm:t>
    </dgm:pt>
    <dgm:pt modelId="{ED0B3A3B-9F5C-4563-AA48-0F063E0BBE05}" type="sibTrans" cxnId="{8DC9A314-8A41-4DC7-B9A7-89F05E38AE00}">
      <dgm:prSet/>
      <dgm:spPr/>
      <dgm:t>
        <a:bodyPr/>
        <a:lstStyle/>
        <a:p>
          <a:endParaRPr lang="es-CO" sz="1000"/>
        </a:p>
      </dgm:t>
    </dgm:pt>
    <dgm:pt modelId="{E69F3D02-2E92-4090-9B3D-200056A99602}">
      <dgm:prSet phldrT="[Texto]" custScaleX="190424"/>
      <dgm:spPr/>
      <dgm:t>
        <a:bodyPr/>
        <a:lstStyle/>
        <a:p>
          <a:endParaRPr lang="es-CO"/>
        </a:p>
      </dgm:t>
    </dgm:pt>
    <dgm:pt modelId="{BCBA724D-CFDD-4C4B-B4DB-4A933B7C3F01}" type="parTrans" cxnId="{AFA35A23-A138-4EBB-B826-895E7ACF1CC3}">
      <dgm:prSet/>
      <dgm:spPr/>
      <dgm:t>
        <a:bodyPr/>
        <a:lstStyle/>
        <a:p>
          <a:endParaRPr lang="es-CO"/>
        </a:p>
      </dgm:t>
    </dgm:pt>
    <dgm:pt modelId="{DA21DA5D-07F6-4067-AD60-6B9229F66EC9}" type="sibTrans" cxnId="{AFA35A23-A138-4EBB-B826-895E7ACF1CC3}">
      <dgm:prSet/>
      <dgm:spPr/>
      <dgm:t>
        <a:bodyPr/>
        <a:lstStyle/>
        <a:p>
          <a:endParaRPr lang="es-CO"/>
        </a:p>
      </dgm:t>
    </dgm:pt>
    <dgm:pt modelId="{256700F5-285E-42AE-8C95-B69290FA6C08}">
      <dgm:prSet phldrT="[Texto]" custScaleX="190424"/>
      <dgm:spPr/>
      <dgm:t>
        <a:bodyPr/>
        <a:lstStyle/>
        <a:p>
          <a:endParaRPr lang="es-CO"/>
        </a:p>
      </dgm:t>
    </dgm:pt>
    <dgm:pt modelId="{65B58F7F-A48E-4D04-B35E-8FCE2B017382}" type="parTrans" cxnId="{6F0CA5DF-934B-42BC-90AC-0EE1FBD04DA2}">
      <dgm:prSet/>
      <dgm:spPr/>
      <dgm:t>
        <a:bodyPr/>
        <a:lstStyle/>
        <a:p>
          <a:endParaRPr lang="es-CO"/>
        </a:p>
      </dgm:t>
    </dgm:pt>
    <dgm:pt modelId="{C8980220-7389-450B-AA31-CADD0077C548}" type="sibTrans" cxnId="{6F0CA5DF-934B-42BC-90AC-0EE1FBD04DA2}">
      <dgm:prSet/>
      <dgm:spPr/>
      <dgm:t>
        <a:bodyPr/>
        <a:lstStyle/>
        <a:p>
          <a:endParaRPr lang="es-CO"/>
        </a:p>
      </dgm:t>
    </dgm:pt>
    <dgm:pt modelId="{DE1F1544-4EE6-4F60-916D-22D72A7DF43A}">
      <dgm:prSet phldrT="[Texto]" custScaleX="190424"/>
      <dgm:spPr/>
      <dgm:t>
        <a:bodyPr/>
        <a:lstStyle/>
        <a:p>
          <a:endParaRPr lang="es-CO"/>
        </a:p>
      </dgm:t>
    </dgm:pt>
    <dgm:pt modelId="{4A29E686-7F5E-4D02-989E-38A74840A5D7}" type="parTrans" cxnId="{152EDD66-5B65-479B-A74C-9E970C7757B4}">
      <dgm:prSet/>
      <dgm:spPr/>
      <dgm:t>
        <a:bodyPr/>
        <a:lstStyle/>
        <a:p>
          <a:endParaRPr lang="es-CO"/>
        </a:p>
      </dgm:t>
    </dgm:pt>
    <dgm:pt modelId="{B01BBA09-8BF3-48C6-A642-FAF99E67A0DC}" type="sibTrans" cxnId="{152EDD66-5B65-479B-A74C-9E970C7757B4}">
      <dgm:prSet/>
      <dgm:spPr/>
      <dgm:t>
        <a:bodyPr/>
        <a:lstStyle/>
        <a:p>
          <a:endParaRPr lang="es-CO"/>
        </a:p>
      </dgm:t>
    </dgm:pt>
    <dgm:pt modelId="{65212970-19BC-41B9-B744-9AE22478FD29}">
      <dgm:prSet phldrT="[Texto]" custScaleX="190424" custLinFactNeighborX="0"/>
      <dgm:spPr/>
      <dgm:t>
        <a:bodyPr/>
        <a:lstStyle/>
        <a:p>
          <a:endParaRPr lang="es-CO"/>
        </a:p>
      </dgm:t>
    </dgm:pt>
    <dgm:pt modelId="{021958B3-D378-420C-ACAE-E1D384226187}" type="parTrans" cxnId="{62989515-497E-4624-A891-2380E376462C}">
      <dgm:prSet/>
      <dgm:spPr/>
      <dgm:t>
        <a:bodyPr/>
        <a:lstStyle/>
        <a:p>
          <a:endParaRPr lang="es-CO"/>
        </a:p>
      </dgm:t>
    </dgm:pt>
    <dgm:pt modelId="{0E86676D-10F7-4FF5-B362-7AC50ECFE46C}" type="sibTrans" cxnId="{62989515-497E-4624-A891-2380E376462C}">
      <dgm:prSet/>
      <dgm:spPr/>
      <dgm:t>
        <a:bodyPr/>
        <a:lstStyle/>
        <a:p>
          <a:endParaRPr lang="es-CO"/>
        </a:p>
      </dgm:t>
    </dgm:pt>
    <dgm:pt modelId="{A375CC97-4245-4030-95FF-F68E3ADB32BF}" type="pres">
      <dgm:prSet presAssocID="{773A11FF-58B7-42F2-83FD-C49A27007DA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048C081-2846-46BC-B726-DF944B83C842}" type="pres">
      <dgm:prSet presAssocID="{773A11FF-58B7-42F2-83FD-C49A27007DA5}" presName="divider" presStyleLbl="fgShp" presStyleIdx="0" presStyleCnt="1"/>
      <dgm:spPr/>
    </dgm:pt>
    <dgm:pt modelId="{184FC65B-8F89-4B07-B795-8D08A84C5EF5}" type="pres">
      <dgm:prSet presAssocID="{26D17B1E-F612-4F02-806C-D67988DA4E2D}" presName="downArrow" presStyleLbl="node1" presStyleIdx="0" presStyleCnt="2"/>
      <dgm:spPr/>
    </dgm:pt>
    <dgm:pt modelId="{768A2279-5D34-497C-9397-B919BA6E7252}" type="pres">
      <dgm:prSet presAssocID="{26D17B1E-F612-4F02-806C-D67988DA4E2D}" presName="downArrowText" presStyleLbl="revTx" presStyleIdx="0" presStyleCnt="2" custScaleX="190424" custLinFactNeighborX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3A435A1-F09A-403E-83CB-F373950C8703}" type="pres">
      <dgm:prSet presAssocID="{51960503-F0F3-48CF-BF07-3B273110F668}" presName="upArrow" presStyleLbl="node1" presStyleIdx="1" presStyleCnt="2"/>
      <dgm:spPr/>
    </dgm:pt>
    <dgm:pt modelId="{C41CE453-6CC1-481D-958B-64F041B239F1}" type="pres">
      <dgm:prSet presAssocID="{51960503-F0F3-48CF-BF07-3B273110F668}" presName="upArrowText" presStyleLbl="revTx" presStyleIdx="1" presStyleCnt="2" custScaleX="14214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DC9A314-8A41-4DC7-B9A7-89F05E38AE00}" srcId="{773A11FF-58B7-42F2-83FD-C49A27007DA5}" destId="{51960503-F0F3-48CF-BF07-3B273110F668}" srcOrd="1" destOrd="0" parTransId="{64D8E0AD-EEE2-490F-AA46-93FD55C63597}" sibTransId="{ED0B3A3B-9F5C-4563-AA48-0F063E0BBE05}"/>
    <dgm:cxn modelId="{6F0CA5DF-934B-42BC-90AC-0EE1FBD04DA2}" srcId="{773A11FF-58B7-42F2-83FD-C49A27007DA5}" destId="{256700F5-285E-42AE-8C95-B69290FA6C08}" srcOrd="3" destOrd="0" parTransId="{65B58F7F-A48E-4D04-B35E-8FCE2B017382}" sibTransId="{C8980220-7389-450B-AA31-CADD0077C548}"/>
    <dgm:cxn modelId="{946D1141-A1EF-4E79-9C48-792AA862B4F6}" srcId="{773A11FF-58B7-42F2-83FD-C49A27007DA5}" destId="{26D17B1E-F612-4F02-806C-D67988DA4E2D}" srcOrd="0" destOrd="0" parTransId="{B0D931F3-C093-4359-9551-13338A928A72}" sibTransId="{221A42B0-CDF0-49CD-B3B9-1329E06A1506}"/>
    <dgm:cxn modelId="{152EDD66-5B65-479B-A74C-9E970C7757B4}" srcId="{773A11FF-58B7-42F2-83FD-C49A27007DA5}" destId="{DE1F1544-4EE6-4F60-916D-22D72A7DF43A}" srcOrd="4" destOrd="0" parTransId="{4A29E686-7F5E-4D02-989E-38A74840A5D7}" sibTransId="{B01BBA09-8BF3-48C6-A642-FAF99E67A0DC}"/>
    <dgm:cxn modelId="{62989515-497E-4624-A891-2380E376462C}" srcId="{773A11FF-58B7-42F2-83FD-C49A27007DA5}" destId="{65212970-19BC-41B9-B744-9AE22478FD29}" srcOrd="5" destOrd="0" parTransId="{021958B3-D378-420C-ACAE-E1D384226187}" sibTransId="{0E86676D-10F7-4FF5-B362-7AC50ECFE46C}"/>
    <dgm:cxn modelId="{B611F2D2-AEED-461B-898D-41CFABA5358A}" type="presOf" srcId="{26D17B1E-F612-4F02-806C-D67988DA4E2D}" destId="{768A2279-5D34-497C-9397-B919BA6E7252}" srcOrd="0" destOrd="0" presId="urn:microsoft.com/office/officeart/2005/8/layout/arrow3"/>
    <dgm:cxn modelId="{3C4AFD04-F74B-424A-9535-7E2105301352}" type="presOf" srcId="{51960503-F0F3-48CF-BF07-3B273110F668}" destId="{C41CE453-6CC1-481D-958B-64F041B239F1}" srcOrd="0" destOrd="0" presId="urn:microsoft.com/office/officeart/2005/8/layout/arrow3"/>
    <dgm:cxn modelId="{AFA35A23-A138-4EBB-B826-895E7ACF1CC3}" srcId="{773A11FF-58B7-42F2-83FD-C49A27007DA5}" destId="{E69F3D02-2E92-4090-9B3D-200056A99602}" srcOrd="2" destOrd="0" parTransId="{BCBA724D-CFDD-4C4B-B4DB-4A933B7C3F01}" sibTransId="{DA21DA5D-07F6-4067-AD60-6B9229F66EC9}"/>
    <dgm:cxn modelId="{62C9FE52-AF8B-46C7-9CDF-6CD348F439DE}" type="presOf" srcId="{773A11FF-58B7-42F2-83FD-C49A27007DA5}" destId="{A375CC97-4245-4030-95FF-F68E3ADB32BF}" srcOrd="0" destOrd="0" presId="urn:microsoft.com/office/officeart/2005/8/layout/arrow3"/>
    <dgm:cxn modelId="{CEF367F9-DFA6-4ED1-9923-4E326F2DD9E4}" type="presParOf" srcId="{A375CC97-4245-4030-95FF-F68E3ADB32BF}" destId="{6048C081-2846-46BC-B726-DF944B83C842}" srcOrd="0" destOrd="0" presId="urn:microsoft.com/office/officeart/2005/8/layout/arrow3"/>
    <dgm:cxn modelId="{22DDD07B-7286-4610-AE9D-8450FED0200B}" type="presParOf" srcId="{A375CC97-4245-4030-95FF-F68E3ADB32BF}" destId="{184FC65B-8F89-4B07-B795-8D08A84C5EF5}" srcOrd="1" destOrd="0" presId="urn:microsoft.com/office/officeart/2005/8/layout/arrow3"/>
    <dgm:cxn modelId="{018B72EA-AF78-46D0-995B-8CEB767C0215}" type="presParOf" srcId="{A375CC97-4245-4030-95FF-F68E3ADB32BF}" destId="{768A2279-5D34-497C-9397-B919BA6E7252}" srcOrd="2" destOrd="0" presId="urn:microsoft.com/office/officeart/2005/8/layout/arrow3"/>
    <dgm:cxn modelId="{2C9B1F19-244B-4F55-926E-DBC2C035671C}" type="presParOf" srcId="{A375CC97-4245-4030-95FF-F68E3ADB32BF}" destId="{33A435A1-F09A-403E-83CB-F373950C8703}" srcOrd="3" destOrd="0" presId="urn:microsoft.com/office/officeart/2005/8/layout/arrow3"/>
    <dgm:cxn modelId="{FFF0A967-CFA5-436B-959A-AAE5FF927A72}" type="presParOf" srcId="{A375CC97-4245-4030-95FF-F68E3ADB32BF}" destId="{C41CE453-6CC1-481D-958B-64F041B239F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3A11FF-58B7-42F2-83FD-C49A27007DA5}" type="doc">
      <dgm:prSet loTypeId="urn:microsoft.com/office/officeart/2005/8/layout/arrow3" loCatId="relationship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26D17B1E-F612-4F02-806C-D67988DA4E2D}">
      <dgm:prSet phldrT="[Texto]" custT="1"/>
      <dgm:spPr/>
      <dgm:t>
        <a:bodyPr/>
        <a:lstStyle/>
        <a:p>
          <a:pPr algn="just"/>
          <a:endParaRPr lang="es-CO" sz="1200" dirty="0"/>
        </a:p>
      </dgm:t>
    </dgm:pt>
    <dgm:pt modelId="{B0D931F3-C093-4359-9551-13338A928A72}" type="parTrans" cxnId="{946D1141-A1EF-4E79-9C48-792AA862B4F6}">
      <dgm:prSet/>
      <dgm:spPr/>
      <dgm:t>
        <a:bodyPr/>
        <a:lstStyle/>
        <a:p>
          <a:endParaRPr lang="es-CO" sz="1000"/>
        </a:p>
      </dgm:t>
    </dgm:pt>
    <dgm:pt modelId="{221A42B0-CDF0-49CD-B3B9-1329E06A1506}" type="sibTrans" cxnId="{946D1141-A1EF-4E79-9C48-792AA862B4F6}">
      <dgm:prSet/>
      <dgm:spPr/>
      <dgm:t>
        <a:bodyPr/>
        <a:lstStyle/>
        <a:p>
          <a:endParaRPr lang="es-CO" sz="1000"/>
        </a:p>
      </dgm:t>
    </dgm:pt>
    <dgm:pt modelId="{51960503-F0F3-48CF-BF07-3B273110F668}">
      <dgm:prSet phldrT="[Texto]" custT="1"/>
      <dgm:spPr/>
      <dgm:t>
        <a:bodyPr/>
        <a:lstStyle/>
        <a:p>
          <a:pPr algn="just"/>
          <a:endParaRPr lang="es-CO" sz="1000" dirty="0"/>
        </a:p>
      </dgm:t>
    </dgm:pt>
    <dgm:pt modelId="{64D8E0AD-EEE2-490F-AA46-93FD55C63597}" type="parTrans" cxnId="{8DC9A314-8A41-4DC7-B9A7-89F05E38AE00}">
      <dgm:prSet/>
      <dgm:spPr/>
      <dgm:t>
        <a:bodyPr/>
        <a:lstStyle/>
        <a:p>
          <a:endParaRPr lang="es-CO" sz="1000"/>
        </a:p>
      </dgm:t>
    </dgm:pt>
    <dgm:pt modelId="{ED0B3A3B-9F5C-4563-AA48-0F063E0BBE05}" type="sibTrans" cxnId="{8DC9A314-8A41-4DC7-B9A7-89F05E38AE00}">
      <dgm:prSet/>
      <dgm:spPr/>
      <dgm:t>
        <a:bodyPr/>
        <a:lstStyle/>
        <a:p>
          <a:endParaRPr lang="es-CO" sz="1000"/>
        </a:p>
      </dgm:t>
    </dgm:pt>
    <dgm:pt modelId="{E69F3D02-2E92-4090-9B3D-200056A99602}">
      <dgm:prSet phldrT="[Texto]" custScaleX="190424"/>
      <dgm:spPr/>
      <dgm:t>
        <a:bodyPr/>
        <a:lstStyle/>
        <a:p>
          <a:endParaRPr lang="es-CO" dirty="0"/>
        </a:p>
      </dgm:t>
    </dgm:pt>
    <dgm:pt modelId="{BCBA724D-CFDD-4C4B-B4DB-4A933B7C3F01}" type="parTrans" cxnId="{AFA35A23-A138-4EBB-B826-895E7ACF1CC3}">
      <dgm:prSet/>
      <dgm:spPr/>
      <dgm:t>
        <a:bodyPr/>
        <a:lstStyle/>
        <a:p>
          <a:endParaRPr lang="es-CO"/>
        </a:p>
      </dgm:t>
    </dgm:pt>
    <dgm:pt modelId="{DA21DA5D-07F6-4067-AD60-6B9229F66EC9}" type="sibTrans" cxnId="{AFA35A23-A138-4EBB-B826-895E7ACF1CC3}">
      <dgm:prSet/>
      <dgm:spPr/>
      <dgm:t>
        <a:bodyPr/>
        <a:lstStyle/>
        <a:p>
          <a:endParaRPr lang="es-CO"/>
        </a:p>
      </dgm:t>
    </dgm:pt>
    <dgm:pt modelId="{256700F5-285E-42AE-8C95-B69290FA6C08}">
      <dgm:prSet phldrT="[Texto]" custScaleX="190424"/>
      <dgm:spPr/>
      <dgm:t>
        <a:bodyPr/>
        <a:lstStyle/>
        <a:p>
          <a:endParaRPr lang="es-CO" dirty="0"/>
        </a:p>
      </dgm:t>
    </dgm:pt>
    <dgm:pt modelId="{65B58F7F-A48E-4D04-B35E-8FCE2B017382}" type="parTrans" cxnId="{6F0CA5DF-934B-42BC-90AC-0EE1FBD04DA2}">
      <dgm:prSet/>
      <dgm:spPr/>
      <dgm:t>
        <a:bodyPr/>
        <a:lstStyle/>
        <a:p>
          <a:endParaRPr lang="es-CO"/>
        </a:p>
      </dgm:t>
    </dgm:pt>
    <dgm:pt modelId="{C8980220-7389-450B-AA31-CADD0077C548}" type="sibTrans" cxnId="{6F0CA5DF-934B-42BC-90AC-0EE1FBD04DA2}">
      <dgm:prSet/>
      <dgm:spPr/>
      <dgm:t>
        <a:bodyPr/>
        <a:lstStyle/>
        <a:p>
          <a:endParaRPr lang="es-CO"/>
        </a:p>
      </dgm:t>
    </dgm:pt>
    <dgm:pt modelId="{DE1F1544-4EE6-4F60-916D-22D72A7DF43A}">
      <dgm:prSet phldrT="[Texto]" custScaleX="190424"/>
      <dgm:spPr/>
      <dgm:t>
        <a:bodyPr/>
        <a:lstStyle/>
        <a:p>
          <a:endParaRPr lang="es-CO" dirty="0"/>
        </a:p>
      </dgm:t>
    </dgm:pt>
    <dgm:pt modelId="{4A29E686-7F5E-4D02-989E-38A74840A5D7}" type="parTrans" cxnId="{152EDD66-5B65-479B-A74C-9E970C7757B4}">
      <dgm:prSet/>
      <dgm:spPr/>
      <dgm:t>
        <a:bodyPr/>
        <a:lstStyle/>
        <a:p>
          <a:endParaRPr lang="es-CO"/>
        </a:p>
      </dgm:t>
    </dgm:pt>
    <dgm:pt modelId="{B01BBA09-8BF3-48C6-A642-FAF99E67A0DC}" type="sibTrans" cxnId="{152EDD66-5B65-479B-A74C-9E970C7757B4}">
      <dgm:prSet/>
      <dgm:spPr/>
      <dgm:t>
        <a:bodyPr/>
        <a:lstStyle/>
        <a:p>
          <a:endParaRPr lang="es-CO"/>
        </a:p>
      </dgm:t>
    </dgm:pt>
    <dgm:pt modelId="{65212970-19BC-41B9-B744-9AE22478FD29}">
      <dgm:prSet phldrT="[Texto]" custScaleX="190424" custLinFactNeighborX="0"/>
      <dgm:spPr/>
      <dgm:t>
        <a:bodyPr/>
        <a:lstStyle/>
        <a:p>
          <a:endParaRPr lang="es-CO" dirty="0"/>
        </a:p>
      </dgm:t>
    </dgm:pt>
    <dgm:pt modelId="{021958B3-D378-420C-ACAE-E1D384226187}" type="parTrans" cxnId="{62989515-497E-4624-A891-2380E376462C}">
      <dgm:prSet/>
      <dgm:spPr/>
      <dgm:t>
        <a:bodyPr/>
        <a:lstStyle/>
        <a:p>
          <a:endParaRPr lang="es-CO"/>
        </a:p>
      </dgm:t>
    </dgm:pt>
    <dgm:pt modelId="{0E86676D-10F7-4FF5-B362-7AC50ECFE46C}" type="sibTrans" cxnId="{62989515-497E-4624-A891-2380E376462C}">
      <dgm:prSet/>
      <dgm:spPr/>
      <dgm:t>
        <a:bodyPr/>
        <a:lstStyle/>
        <a:p>
          <a:endParaRPr lang="es-CO"/>
        </a:p>
      </dgm:t>
    </dgm:pt>
    <dgm:pt modelId="{A375CC97-4245-4030-95FF-F68E3ADB32BF}" type="pres">
      <dgm:prSet presAssocID="{773A11FF-58B7-42F2-83FD-C49A27007DA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6048C081-2846-46BC-B726-DF944B83C842}" type="pres">
      <dgm:prSet presAssocID="{773A11FF-58B7-42F2-83FD-C49A27007DA5}" presName="divider" presStyleLbl="fgShp" presStyleIdx="0" presStyleCnt="1"/>
      <dgm:spPr/>
      <dgm:t>
        <a:bodyPr/>
        <a:lstStyle/>
        <a:p>
          <a:endParaRPr lang="es-CO"/>
        </a:p>
      </dgm:t>
    </dgm:pt>
    <dgm:pt modelId="{184FC65B-8F89-4B07-B795-8D08A84C5EF5}" type="pres">
      <dgm:prSet presAssocID="{26D17B1E-F612-4F02-806C-D67988DA4E2D}" presName="downArrow" presStyleLbl="node1" presStyleIdx="0" presStyleCnt="2"/>
      <dgm:spPr/>
      <dgm:t>
        <a:bodyPr/>
        <a:lstStyle/>
        <a:p>
          <a:endParaRPr lang="es-CO"/>
        </a:p>
      </dgm:t>
    </dgm:pt>
    <dgm:pt modelId="{768A2279-5D34-497C-9397-B919BA6E7252}" type="pres">
      <dgm:prSet presAssocID="{26D17B1E-F612-4F02-806C-D67988DA4E2D}" presName="downArrowText" presStyleLbl="revTx" presStyleIdx="0" presStyleCnt="2" custScaleX="190424" custLinFactNeighborX="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3A435A1-F09A-403E-83CB-F373950C8703}" type="pres">
      <dgm:prSet presAssocID="{51960503-F0F3-48CF-BF07-3B273110F668}" presName="upArrow" presStyleLbl="node1" presStyleIdx="1" presStyleCnt="2"/>
      <dgm:spPr/>
      <dgm:t>
        <a:bodyPr/>
        <a:lstStyle/>
        <a:p>
          <a:endParaRPr lang="es-CO"/>
        </a:p>
      </dgm:t>
    </dgm:pt>
    <dgm:pt modelId="{C41CE453-6CC1-481D-958B-64F041B239F1}" type="pres">
      <dgm:prSet presAssocID="{51960503-F0F3-48CF-BF07-3B273110F668}" presName="upArrowText" presStyleLbl="revTx" presStyleIdx="1" presStyleCnt="2" custScaleX="142144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ACA0612-2231-48A7-87E2-0B96ED7D71FD}" type="presOf" srcId="{26D17B1E-F612-4F02-806C-D67988DA4E2D}" destId="{768A2279-5D34-497C-9397-B919BA6E7252}" srcOrd="0" destOrd="0" presId="urn:microsoft.com/office/officeart/2005/8/layout/arrow3"/>
    <dgm:cxn modelId="{8DC9A314-8A41-4DC7-B9A7-89F05E38AE00}" srcId="{773A11FF-58B7-42F2-83FD-C49A27007DA5}" destId="{51960503-F0F3-48CF-BF07-3B273110F668}" srcOrd="1" destOrd="0" parTransId="{64D8E0AD-EEE2-490F-AA46-93FD55C63597}" sibTransId="{ED0B3A3B-9F5C-4563-AA48-0F063E0BBE05}"/>
    <dgm:cxn modelId="{6F0CA5DF-934B-42BC-90AC-0EE1FBD04DA2}" srcId="{773A11FF-58B7-42F2-83FD-C49A27007DA5}" destId="{256700F5-285E-42AE-8C95-B69290FA6C08}" srcOrd="3" destOrd="0" parTransId="{65B58F7F-A48E-4D04-B35E-8FCE2B017382}" sibTransId="{C8980220-7389-450B-AA31-CADD0077C548}"/>
    <dgm:cxn modelId="{946D1141-A1EF-4E79-9C48-792AA862B4F6}" srcId="{773A11FF-58B7-42F2-83FD-C49A27007DA5}" destId="{26D17B1E-F612-4F02-806C-D67988DA4E2D}" srcOrd="0" destOrd="0" parTransId="{B0D931F3-C093-4359-9551-13338A928A72}" sibTransId="{221A42B0-CDF0-49CD-B3B9-1329E06A1506}"/>
    <dgm:cxn modelId="{152EDD66-5B65-479B-A74C-9E970C7757B4}" srcId="{773A11FF-58B7-42F2-83FD-C49A27007DA5}" destId="{DE1F1544-4EE6-4F60-916D-22D72A7DF43A}" srcOrd="4" destOrd="0" parTransId="{4A29E686-7F5E-4D02-989E-38A74840A5D7}" sibTransId="{B01BBA09-8BF3-48C6-A642-FAF99E67A0DC}"/>
    <dgm:cxn modelId="{62989515-497E-4624-A891-2380E376462C}" srcId="{773A11FF-58B7-42F2-83FD-C49A27007DA5}" destId="{65212970-19BC-41B9-B744-9AE22478FD29}" srcOrd="5" destOrd="0" parTransId="{021958B3-D378-420C-ACAE-E1D384226187}" sibTransId="{0E86676D-10F7-4FF5-B362-7AC50ECFE46C}"/>
    <dgm:cxn modelId="{626B058D-E29B-4F54-9232-5D65BB0F5329}" type="presOf" srcId="{51960503-F0F3-48CF-BF07-3B273110F668}" destId="{C41CE453-6CC1-481D-958B-64F041B239F1}" srcOrd="0" destOrd="0" presId="urn:microsoft.com/office/officeart/2005/8/layout/arrow3"/>
    <dgm:cxn modelId="{AFA35A23-A138-4EBB-B826-895E7ACF1CC3}" srcId="{773A11FF-58B7-42F2-83FD-C49A27007DA5}" destId="{E69F3D02-2E92-4090-9B3D-200056A99602}" srcOrd="2" destOrd="0" parTransId="{BCBA724D-CFDD-4C4B-B4DB-4A933B7C3F01}" sibTransId="{DA21DA5D-07F6-4067-AD60-6B9229F66EC9}"/>
    <dgm:cxn modelId="{87403E44-7E76-44D6-AF41-48351ECDC4B4}" type="presOf" srcId="{773A11FF-58B7-42F2-83FD-C49A27007DA5}" destId="{A375CC97-4245-4030-95FF-F68E3ADB32BF}" srcOrd="0" destOrd="0" presId="urn:microsoft.com/office/officeart/2005/8/layout/arrow3"/>
    <dgm:cxn modelId="{5F081CA4-FC0C-47D5-A021-C9361AAB3CB2}" type="presParOf" srcId="{A375CC97-4245-4030-95FF-F68E3ADB32BF}" destId="{6048C081-2846-46BC-B726-DF944B83C842}" srcOrd="0" destOrd="0" presId="urn:microsoft.com/office/officeart/2005/8/layout/arrow3"/>
    <dgm:cxn modelId="{B28A93CC-45A0-4ACF-A11F-098FE1C527D1}" type="presParOf" srcId="{A375CC97-4245-4030-95FF-F68E3ADB32BF}" destId="{184FC65B-8F89-4B07-B795-8D08A84C5EF5}" srcOrd="1" destOrd="0" presId="urn:microsoft.com/office/officeart/2005/8/layout/arrow3"/>
    <dgm:cxn modelId="{C427191A-28B2-499C-B8E4-28BA3E22081F}" type="presParOf" srcId="{A375CC97-4245-4030-95FF-F68E3ADB32BF}" destId="{768A2279-5D34-497C-9397-B919BA6E7252}" srcOrd="2" destOrd="0" presId="urn:microsoft.com/office/officeart/2005/8/layout/arrow3"/>
    <dgm:cxn modelId="{CA7FAFB5-C73B-4BD0-A340-1B5E3C42A8AF}" type="presParOf" srcId="{A375CC97-4245-4030-95FF-F68E3ADB32BF}" destId="{33A435A1-F09A-403E-83CB-F373950C8703}" srcOrd="3" destOrd="0" presId="urn:microsoft.com/office/officeart/2005/8/layout/arrow3"/>
    <dgm:cxn modelId="{9099301B-7699-417E-ADD2-928157B7A0AF}" type="presParOf" srcId="{A375CC97-4245-4030-95FF-F68E3ADB32BF}" destId="{C41CE453-6CC1-481D-958B-64F041B239F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246E1C8-052D-47D7-B543-EF1B7E9B6A7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003345B-4930-4FDD-BC2A-1D8134F065E6}">
      <dgm:prSet phldrT="[Texto]" custT="1"/>
      <dgm:spPr/>
      <dgm:t>
        <a:bodyPr/>
        <a:lstStyle/>
        <a:p>
          <a:r>
            <a:rPr lang="es-CO" sz="1300" b="1" dirty="0" smtClean="0"/>
            <a:t>Unidad Ejecutora</a:t>
          </a:r>
        </a:p>
        <a:p>
          <a:r>
            <a:rPr lang="es-CO" sz="1300" b="1" dirty="0" smtClean="0"/>
            <a:t>Rectoría</a:t>
          </a:r>
          <a:endParaRPr lang="es-CO" sz="1300" b="1" dirty="0"/>
        </a:p>
      </dgm:t>
    </dgm:pt>
    <dgm:pt modelId="{FDF7E2F0-FF4C-4C1B-B5AA-67F857FEF751}" type="parTrans" cxnId="{DB1ABB62-5D11-45A9-AB22-11DDD84D05F9}">
      <dgm:prSet/>
      <dgm:spPr/>
      <dgm:t>
        <a:bodyPr/>
        <a:lstStyle/>
        <a:p>
          <a:endParaRPr lang="es-CO"/>
        </a:p>
      </dgm:t>
    </dgm:pt>
    <dgm:pt modelId="{E0854E84-987D-411A-BB55-F61C89C09798}" type="sibTrans" cxnId="{DB1ABB62-5D11-45A9-AB22-11DDD84D05F9}">
      <dgm:prSet/>
      <dgm:spPr/>
      <dgm:t>
        <a:bodyPr/>
        <a:lstStyle/>
        <a:p>
          <a:endParaRPr lang="es-CO"/>
        </a:p>
      </dgm:t>
    </dgm:pt>
    <dgm:pt modelId="{FDDFA219-F32A-4799-9932-CE155E0FB94D}">
      <dgm:prSet phldrT="[Texto]" custT="1"/>
      <dgm:spPr/>
      <dgm:t>
        <a:bodyPr/>
        <a:lstStyle/>
        <a:p>
          <a:r>
            <a:rPr lang="es-CO" sz="1300" dirty="0" smtClean="0"/>
            <a:t>Órganos de Gobierno</a:t>
          </a:r>
        </a:p>
      </dgm:t>
    </dgm:pt>
    <dgm:pt modelId="{55467F62-EF52-4F2F-A9CF-9CAFA97017E3}" type="parTrans" cxnId="{62DFBAB3-9C2C-4C49-9A2C-526E23BA29F7}">
      <dgm:prSet/>
      <dgm:spPr/>
      <dgm:t>
        <a:bodyPr/>
        <a:lstStyle/>
        <a:p>
          <a:endParaRPr lang="es-CO"/>
        </a:p>
      </dgm:t>
    </dgm:pt>
    <dgm:pt modelId="{6C6463E4-6243-4EB9-AE94-7293373943F3}" type="sibTrans" cxnId="{62DFBAB3-9C2C-4C49-9A2C-526E23BA29F7}">
      <dgm:prSet/>
      <dgm:spPr/>
      <dgm:t>
        <a:bodyPr/>
        <a:lstStyle/>
        <a:p>
          <a:endParaRPr lang="es-CO"/>
        </a:p>
      </dgm:t>
    </dgm:pt>
    <dgm:pt modelId="{257A6256-F551-4DBF-84C2-F593C285EBE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O" sz="1300" dirty="0" smtClean="0"/>
            <a:t>Rectoría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O" sz="1300" dirty="0" smtClean="0"/>
            <a:t>Secretaría General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dirty="0" smtClean="0"/>
            <a:t>Oficinas Asesoras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dirty="0" smtClean="0"/>
            <a:t>Relaciones Interinstitucionales,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dirty="0" smtClean="0"/>
            <a:t>Quejas, Reclamos y Atención al Ciudadano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300" dirty="0" smtClean="0"/>
            <a:t>……</a:t>
          </a:r>
          <a:endParaRPr lang="es-CO" sz="1300" dirty="0"/>
        </a:p>
      </dgm:t>
    </dgm:pt>
    <dgm:pt modelId="{CB4FCA02-A3AC-43D9-9876-96F2363DA5CB}" type="parTrans" cxnId="{A25F5562-014B-4BF3-A17E-9871374382CA}">
      <dgm:prSet/>
      <dgm:spPr/>
      <dgm:t>
        <a:bodyPr/>
        <a:lstStyle/>
        <a:p>
          <a:endParaRPr lang="es-CO"/>
        </a:p>
      </dgm:t>
    </dgm:pt>
    <dgm:pt modelId="{C3920A31-97D2-4C31-87B9-88156CB19995}" type="sibTrans" cxnId="{A25F5562-014B-4BF3-A17E-9871374382CA}">
      <dgm:prSet/>
      <dgm:spPr/>
      <dgm:t>
        <a:bodyPr/>
        <a:lstStyle/>
        <a:p>
          <a:endParaRPr lang="es-CO"/>
        </a:p>
      </dgm:t>
    </dgm:pt>
    <dgm:pt modelId="{F234DAB5-4EFC-4E36-AB45-92154F76A6EE}" type="pres">
      <dgm:prSet presAssocID="{8246E1C8-052D-47D7-B543-EF1B7E9B6A74}" presName="compositeShape" presStyleCnt="0">
        <dgm:presLayoutVars>
          <dgm:dir/>
          <dgm:resizeHandles/>
        </dgm:presLayoutVars>
      </dgm:prSet>
      <dgm:spPr/>
    </dgm:pt>
    <dgm:pt modelId="{9DCE28B5-1E24-4E15-BBFE-ABB1746F1E37}" type="pres">
      <dgm:prSet presAssocID="{8246E1C8-052D-47D7-B543-EF1B7E9B6A74}" presName="pyramid" presStyleLbl="node1" presStyleIdx="0" presStyleCnt="1" custLinFactNeighborY="1384"/>
      <dgm:spPr/>
    </dgm:pt>
    <dgm:pt modelId="{9837F135-DFBA-441B-94F9-4D293A12C7C8}" type="pres">
      <dgm:prSet presAssocID="{8246E1C8-052D-47D7-B543-EF1B7E9B6A74}" presName="theList" presStyleCnt="0"/>
      <dgm:spPr/>
    </dgm:pt>
    <dgm:pt modelId="{A507B2E7-3C1C-4C70-A74E-765CA89265E5}" type="pres">
      <dgm:prSet presAssocID="{C003345B-4930-4FDD-BC2A-1D8134F065E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A7DDAA-C2BB-4266-9662-53CB83D56EE4}" type="pres">
      <dgm:prSet presAssocID="{C003345B-4930-4FDD-BC2A-1D8134F065E6}" presName="aSpace" presStyleCnt="0"/>
      <dgm:spPr/>
    </dgm:pt>
    <dgm:pt modelId="{AC3764BD-4ABC-4083-A417-6CEFD9E9C478}" type="pres">
      <dgm:prSet presAssocID="{FDDFA219-F32A-4799-9932-CE155E0FB94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8F8972F-F13A-4298-99C2-C827C7B90EA2}" type="pres">
      <dgm:prSet presAssocID="{FDDFA219-F32A-4799-9932-CE155E0FB94D}" presName="aSpace" presStyleCnt="0"/>
      <dgm:spPr/>
    </dgm:pt>
    <dgm:pt modelId="{E06725FC-3E87-4354-AAAF-20553CD58B60}" type="pres">
      <dgm:prSet presAssocID="{257A6256-F551-4DBF-84C2-F593C285EBEF}" presName="aNode" presStyleLbl="fgAcc1" presStyleIdx="2" presStyleCnt="3" custScaleY="23194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ED8FBF-1C60-4F6E-AAFC-33A32231D8D5}" type="pres">
      <dgm:prSet presAssocID="{257A6256-F551-4DBF-84C2-F593C285EBEF}" presName="aSpace" presStyleCnt="0"/>
      <dgm:spPr/>
    </dgm:pt>
  </dgm:ptLst>
  <dgm:cxnLst>
    <dgm:cxn modelId="{F9B46E5D-4F95-499C-AA51-E11BBFDB6205}" type="presOf" srcId="{257A6256-F551-4DBF-84C2-F593C285EBEF}" destId="{E06725FC-3E87-4354-AAAF-20553CD58B60}" srcOrd="0" destOrd="0" presId="urn:microsoft.com/office/officeart/2005/8/layout/pyramid2"/>
    <dgm:cxn modelId="{D266C237-19B7-4972-BCE5-C39E3AF9CEF5}" type="presOf" srcId="{8246E1C8-052D-47D7-B543-EF1B7E9B6A74}" destId="{F234DAB5-4EFC-4E36-AB45-92154F76A6EE}" srcOrd="0" destOrd="0" presId="urn:microsoft.com/office/officeart/2005/8/layout/pyramid2"/>
    <dgm:cxn modelId="{A25F5562-014B-4BF3-A17E-9871374382CA}" srcId="{8246E1C8-052D-47D7-B543-EF1B7E9B6A74}" destId="{257A6256-F551-4DBF-84C2-F593C285EBEF}" srcOrd="2" destOrd="0" parTransId="{CB4FCA02-A3AC-43D9-9876-96F2363DA5CB}" sibTransId="{C3920A31-97D2-4C31-87B9-88156CB19995}"/>
    <dgm:cxn modelId="{68587EA6-E2DB-44C7-8418-3D71C9509D41}" type="presOf" srcId="{C003345B-4930-4FDD-BC2A-1D8134F065E6}" destId="{A507B2E7-3C1C-4C70-A74E-765CA89265E5}" srcOrd="0" destOrd="0" presId="urn:microsoft.com/office/officeart/2005/8/layout/pyramid2"/>
    <dgm:cxn modelId="{DB1ABB62-5D11-45A9-AB22-11DDD84D05F9}" srcId="{8246E1C8-052D-47D7-B543-EF1B7E9B6A74}" destId="{C003345B-4930-4FDD-BC2A-1D8134F065E6}" srcOrd="0" destOrd="0" parTransId="{FDF7E2F0-FF4C-4C1B-B5AA-67F857FEF751}" sibTransId="{E0854E84-987D-411A-BB55-F61C89C09798}"/>
    <dgm:cxn modelId="{F7C3AEF1-A06D-432D-8CFD-99341E74168F}" type="presOf" srcId="{FDDFA219-F32A-4799-9932-CE155E0FB94D}" destId="{AC3764BD-4ABC-4083-A417-6CEFD9E9C478}" srcOrd="0" destOrd="0" presId="urn:microsoft.com/office/officeart/2005/8/layout/pyramid2"/>
    <dgm:cxn modelId="{62DFBAB3-9C2C-4C49-9A2C-526E23BA29F7}" srcId="{8246E1C8-052D-47D7-B543-EF1B7E9B6A74}" destId="{FDDFA219-F32A-4799-9932-CE155E0FB94D}" srcOrd="1" destOrd="0" parTransId="{55467F62-EF52-4F2F-A9CF-9CAFA97017E3}" sibTransId="{6C6463E4-6243-4EB9-AE94-7293373943F3}"/>
    <dgm:cxn modelId="{1394095F-4192-4836-8046-09DCC29462BA}" type="presParOf" srcId="{F234DAB5-4EFC-4E36-AB45-92154F76A6EE}" destId="{9DCE28B5-1E24-4E15-BBFE-ABB1746F1E37}" srcOrd="0" destOrd="0" presId="urn:microsoft.com/office/officeart/2005/8/layout/pyramid2"/>
    <dgm:cxn modelId="{C611F4F4-2A25-4CED-8B53-0471DDECC899}" type="presParOf" srcId="{F234DAB5-4EFC-4E36-AB45-92154F76A6EE}" destId="{9837F135-DFBA-441B-94F9-4D293A12C7C8}" srcOrd="1" destOrd="0" presId="urn:microsoft.com/office/officeart/2005/8/layout/pyramid2"/>
    <dgm:cxn modelId="{4AA95F79-EB59-471B-A633-511FAD161A02}" type="presParOf" srcId="{9837F135-DFBA-441B-94F9-4D293A12C7C8}" destId="{A507B2E7-3C1C-4C70-A74E-765CA89265E5}" srcOrd="0" destOrd="0" presId="urn:microsoft.com/office/officeart/2005/8/layout/pyramid2"/>
    <dgm:cxn modelId="{F8FE5E51-FA39-458E-8424-227A6F461A44}" type="presParOf" srcId="{9837F135-DFBA-441B-94F9-4D293A12C7C8}" destId="{21A7DDAA-C2BB-4266-9662-53CB83D56EE4}" srcOrd="1" destOrd="0" presId="urn:microsoft.com/office/officeart/2005/8/layout/pyramid2"/>
    <dgm:cxn modelId="{628B0B99-83CD-405E-83FF-77938D9F18B7}" type="presParOf" srcId="{9837F135-DFBA-441B-94F9-4D293A12C7C8}" destId="{AC3764BD-4ABC-4083-A417-6CEFD9E9C478}" srcOrd="2" destOrd="0" presId="urn:microsoft.com/office/officeart/2005/8/layout/pyramid2"/>
    <dgm:cxn modelId="{16D53E0E-9860-4E50-9C62-6FEBAD22E008}" type="presParOf" srcId="{9837F135-DFBA-441B-94F9-4D293A12C7C8}" destId="{98F8972F-F13A-4298-99C2-C827C7B90EA2}" srcOrd="3" destOrd="0" presId="urn:microsoft.com/office/officeart/2005/8/layout/pyramid2"/>
    <dgm:cxn modelId="{B6E98E5B-6238-4DBA-B79E-21A303FA1532}" type="presParOf" srcId="{9837F135-DFBA-441B-94F9-4D293A12C7C8}" destId="{E06725FC-3E87-4354-AAAF-20553CD58B60}" srcOrd="4" destOrd="0" presId="urn:microsoft.com/office/officeart/2005/8/layout/pyramid2"/>
    <dgm:cxn modelId="{AC9021EE-8A69-46F1-9B0C-FD1C5D90048D}" type="presParOf" srcId="{9837F135-DFBA-441B-94F9-4D293A12C7C8}" destId="{C4ED8FBF-1C60-4F6E-AAFC-33A32231D8D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46E1C8-052D-47D7-B543-EF1B7E9B6A74}" type="doc">
      <dgm:prSet loTypeId="urn:microsoft.com/office/officeart/2005/8/layout/pyramid2" loCatId="list" qsTypeId="urn:microsoft.com/office/officeart/2005/8/quickstyle/simple1" qsCatId="simple" csTypeId="urn:microsoft.com/office/officeart/2005/8/colors/colorful1#2" csCatId="colorful" phldr="1"/>
      <dgm:spPr/>
    </dgm:pt>
    <dgm:pt modelId="{C003345B-4930-4FDD-BC2A-1D8134F065E6}">
      <dgm:prSet phldrT="[Texto]" custT="1"/>
      <dgm:spPr/>
      <dgm:t>
        <a:bodyPr/>
        <a:lstStyle/>
        <a:p>
          <a:r>
            <a:rPr lang="es-CO" sz="1300" b="1" dirty="0" smtClean="0"/>
            <a:t>Unidad Ejecutora</a:t>
          </a:r>
        </a:p>
        <a:p>
          <a:r>
            <a:rPr lang="es-CO" sz="1300" b="1" dirty="0" err="1" smtClean="0"/>
            <a:t>Vicerrectoría</a:t>
          </a:r>
          <a:r>
            <a:rPr lang="es-CO" sz="1300" b="1" dirty="0" smtClean="0"/>
            <a:t> Administrativa</a:t>
          </a:r>
          <a:endParaRPr lang="es-CO" sz="1300" b="1" dirty="0"/>
        </a:p>
      </dgm:t>
    </dgm:pt>
    <dgm:pt modelId="{FDF7E2F0-FF4C-4C1B-B5AA-67F857FEF751}" type="parTrans" cxnId="{DB1ABB62-5D11-45A9-AB22-11DDD84D05F9}">
      <dgm:prSet/>
      <dgm:spPr/>
      <dgm:t>
        <a:bodyPr/>
        <a:lstStyle/>
        <a:p>
          <a:endParaRPr lang="es-CO"/>
        </a:p>
      </dgm:t>
    </dgm:pt>
    <dgm:pt modelId="{E0854E84-987D-411A-BB55-F61C89C09798}" type="sibTrans" cxnId="{DB1ABB62-5D11-45A9-AB22-11DDD84D05F9}">
      <dgm:prSet/>
      <dgm:spPr/>
      <dgm:t>
        <a:bodyPr/>
        <a:lstStyle/>
        <a:p>
          <a:endParaRPr lang="es-CO"/>
        </a:p>
      </dgm:t>
    </dgm:pt>
    <dgm:pt modelId="{FDDFA219-F32A-4799-9932-CE155E0FB94D}">
      <dgm:prSet phldrT="[Texto]" custT="1"/>
      <dgm:spPr/>
      <dgm:t>
        <a:bodyPr/>
        <a:lstStyle/>
        <a:p>
          <a:r>
            <a:rPr lang="es-CO" sz="1300" dirty="0" err="1" smtClean="0"/>
            <a:t>Vicerrectoría</a:t>
          </a:r>
          <a:r>
            <a:rPr lang="es-CO" sz="1300" dirty="0" smtClean="0"/>
            <a:t> Administrativa y Financiera</a:t>
          </a:r>
        </a:p>
      </dgm:t>
    </dgm:pt>
    <dgm:pt modelId="{55467F62-EF52-4F2F-A9CF-9CAFA97017E3}" type="parTrans" cxnId="{62DFBAB3-9C2C-4C49-9A2C-526E23BA29F7}">
      <dgm:prSet/>
      <dgm:spPr/>
      <dgm:t>
        <a:bodyPr/>
        <a:lstStyle/>
        <a:p>
          <a:endParaRPr lang="es-CO"/>
        </a:p>
      </dgm:t>
    </dgm:pt>
    <dgm:pt modelId="{6C6463E4-6243-4EB9-AE94-7293373943F3}" type="sibTrans" cxnId="{62DFBAB3-9C2C-4C49-9A2C-526E23BA29F7}">
      <dgm:prSet/>
      <dgm:spPr/>
      <dgm:t>
        <a:bodyPr/>
        <a:lstStyle/>
        <a:p>
          <a:endParaRPr lang="es-CO"/>
        </a:p>
      </dgm:t>
    </dgm:pt>
    <dgm:pt modelId="{257A6256-F551-4DBF-84C2-F593C285EBE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O" sz="1300" dirty="0" smtClean="0"/>
            <a:t>Divisiones: Recursos Humanos, Financieros, Físicos, Red de Datos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O" sz="1300" dirty="0" smtClean="0"/>
            <a:t>…..</a:t>
          </a:r>
          <a:endParaRPr lang="es-CO" sz="1300" dirty="0"/>
        </a:p>
      </dgm:t>
    </dgm:pt>
    <dgm:pt modelId="{CB4FCA02-A3AC-43D9-9876-96F2363DA5CB}" type="parTrans" cxnId="{A25F5562-014B-4BF3-A17E-9871374382CA}">
      <dgm:prSet/>
      <dgm:spPr/>
      <dgm:t>
        <a:bodyPr/>
        <a:lstStyle/>
        <a:p>
          <a:endParaRPr lang="es-CO"/>
        </a:p>
      </dgm:t>
    </dgm:pt>
    <dgm:pt modelId="{C3920A31-97D2-4C31-87B9-88156CB19995}" type="sibTrans" cxnId="{A25F5562-014B-4BF3-A17E-9871374382CA}">
      <dgm:prSet/>
      <dgm:spPr/>
      <dgm:t>
        <a:bodyPr/>
        <a:lstStyle/>
        <a:p>
          <a:endParaRPr lang="es-CO"/>
        </a:p>
      </dgm:t>
    </dgm:pt>
    <dgm:pt modelId="{F234DAB5-4EFC-4E36-AB45-92154F76A6EE}" type="pres">
      <dgm:prSet presAssocID="{8246E1C8-052D-47D7-B543-EF1B7E9B6A74}" presName="compositeShape" presStyleCnt="0">
        <dgm:presLayoutVars>
          <dgm:dir/>
          <dgm:resizeHandles/>
        </dgm:presLayoutVars>
      </dgm:prSet>
      <dgm:spPr/>
    </dgm:pt>
    <dgm:pt modelId="{9DCE28B5-1E24-4E15-BBFE-ABB1746F1E37}" type="pres">
      <dgm:prSet presAssocID="{8246E1C8-052D-47D7-B543-EF1B7E9B6A74}" presName="pyramid" presStyleLbl="node1" presStyleIdx="0" presStyleCnt="1" custLinFactNeighborY="1384"/>
      <dgm:spPr/>
    </dgm:pt>
    <dgm:pt modelId="{9837F135-DFBA-441B-94F9-4D293A12C7C8}" type="pres">
      <dgm:prSet presAssocID="{8246E1C8-052D-47D7-B543-EF1B7E9B6A74}" presName="theList" presStyleCnt="0"/>
      <dgm:spPr/>
    </dgm:pt>
    <dgm:pt modelId="{A507B2E7-3C1C-4C70-A74E-765CA89265E5}" type="pres">
      <dgm:prSet presAssocID="{C003345B-4930-4FDD-BC2A-1D8134F065E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A7DDAA-C2BB-4266-9662-53CB83D56EE4}" type="pres">
      <dgm:prSet presAssocID="{C003345B-4930-4FDD-BC2A-1D8134F065E6}" presName="aSpace" presStyleCnt="0"/>
      <dgm:spPr/>
    </dgm:pt>
    <dgm:pt modelId="{AC3764BD-4ABC-4083-A417-6CEFD9E9C478}" type="pres">
      <dgm:prSet presAssocID="{FDDFA219-F32A-4799-9932-CE155E0FB94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8F8972F-F13A-4298-99C2-C827C7B90EA2}" type="pres">
      <dgm:prSet presAssocID="{FDDFA219-F32A-4799-9932-CE155E0FB94D}" presName="aSpace" presStyleCnt="0"/>
      <dgm:spPr/>
    </dgm:pt>
    <dgm:pt modelId="{E06725FC-3E87-4354-AAAF-20553CD58B60}" type="pres">
      <dgm:prSet presAssocID="{257A6256-F551-4DBF-84C2-F593C285EBEF}" presName="aNode" presStyleLbl="fgAcc1" presStyleIdx="2" presStyleCnt="3" custScaleY="20249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ED8FBF-1C60-4F6E-AAFC-33A32231D8D5}" type="pres">
      <dgm:prSet presAssocID="{257A6256-F551-4DBF-84C2-F593C285EBEF}" presName="aSpace" presStyleCnt="0"/>
      <dgm:spPr/>
    </dgm:pt>
  </dgm:ptLst>
  <dgm:cxnLst>
    <dgm:cxn modelId="{C1422944-05A1-4611-AC66-85AE28D4A844}" type="presOf" srcId="{C003345B-4930-4FDD-BC2A-1D8134F065E6}" destId="{A507B2E7-3C1C-4C70-A74E-765CA89265E5}" srcOrd="0" destOrd="0" presId="urn:microsoft.com/office/officeart/2005/8/layout/pyramid2"/>
    <dgm:cxn modelId="{13FAE41E-5047-4CFE-87E6-870C49BB8B77}" type="presOf" srcId="{FDDFA219-F32A-4799-9932-CE155E0FB94D}" destId="{AC3764BD-4ABC-4083-A417-6CEFD9E9C478}" srcOrd="0" destOrd="0" presId="urn:microsoft.com/office/officeart/2005/8/layout/pyramid2"/>
    <dgm:cxn modelId="{A25F5562-014B-4BF3-A17E-9871374382CA}" srcId="{8246E1C8-052D-47D7-B543-EF1B7E9B6A74}" destId="{257A6256-F551-4DBF-84C2-F593C285EBEF}" srcOrd="2" destOrd="0" parTransId="{CB4FCA02-A3AC-43D9-9876-96F2363DA5CB}" sibTransId="{C3920A31-97D2-4C31-87B9-88156CB19995}"/>
    <dgm:cxn modelId="{DB1ABB62-5D11-45A9-AB22-11DDD84D05F9}" srcId="{8246E1C8-052D-47D7-B543-EF1B7E9B6A74}" destId="{C003345B-4930-4FDD-BC2A-1D8134F065E6}" srcOrd="0" destOrd="0" parTransId="{FDF7E2F0-FF4C-4C1B-B5AA-67F857FEF751}" sibTransId="{E0854E84-987D-411A-BB55-F61C89C09798}"/>
    <dgm:cxn modelId="{17A32204-8F42-45F7-888F-9D4A3F5B8934}" type="presOf" srcId="{8246E1C8-052D-47D7-B543-EF1B7E9B6A74}" destId="{F234DAB5-4EFC-4E36-AB45-92154F76A6EE}" srcOrd="0" destOrd="0" presId="urn:microsoft.com/office/officeart/2005/8/layout/pyramid2"/>
    <dgm:cxn modelId="{8264A169-A30D-4EEB-8A23-0D123D4D4A16}" type="presOf" srcId="{257A6256-F551-4DBF-84C2-F593C285EBEF}" destId="{E06725FC-3E87-4354-AAAF-20553CD58B60}" srcOrd="0" destOrd="0" presId="urn:microsoft.com/office/officeart/2005/8/layout/pyramid2"/>
    <dgm:cxn modelId="{62DFBAB3-9C2C-4C49-9A2C-526E23BA29F7}" srcId="{8246E1C8-052D-47D7-B543-EF1B7E9B6A74}" destId="{FDDFA219-F32A-4799-9932-CE155E0FB94D}" srcOrd="1" destOrd="0" parTransId="{55467F62-EF52-4F2F-A9CF-9CAFA97017E3}" sibTransId="{6C6463E4-6243-4EB9-AE94-7293373943F3}"/>
    <dgm:cxn modelId="{E5BC221E-6904-47A6-92AA-5AA3246B4BF9}" type="presParOf" srcId="{F234DAB5-4EFC-4E36-AB45-92154F76A6EE}" destId="{9DCE28B5-1E24-4E15-BBFE-ABB1746F1E37}" srcOrd="0" destOrd="0" presId="urn:microsoft.com/office/officeart/2005/8/layout/pyramid2"/>
    <dgm:cxn modelId="{0478CFEB-7141-4E1C-AD61-37FFDE8AEABE}" type="presParOf" srcId="{F234DAB5-4EFC-4E36-AB45-92154F76A6EE}" destId="{9837F135-DFBA-441B-94F9-4D293A12C7C8}" srcOrd="1" destOrd="0" presId="urn:microsoft.com/office/officeart/2005/8/layout/pyramid2"/>
    <dgm:cxn modelId="{5A6FC165-3453-462A-BC31-33C3FCE2CB19}" type="presParOf" srcId="{9837F135-DFBA-441B-94F9-4D293A12C7C8}" destId="{A507B2E7-3C1C-4C70-A74E-765CA89265E5}" srcOrd="0" destOrd="0" presId="urn:microsoft.com/office/officeart/2005/8/layout/pyramid2"/>
    <dgm:cxn modelId="{27ECB640-4598-4246-A6D5-8C4F5C24CC5D}" type="presParOf" srcId="{9837F135-DFBA-441B-94F9-4D293A12C7C8}" destId="{21A7DDAA-C2BB-4266-9662-53CB83D56EE4}" srcOrd="1" destOrd="0" presId="urn:microsoft.com/office/officeart/2005/8/layout/pyramid2"/>
    <dgm:cxn modelId="{DDFE158E-B1F0-4DCE-91DA-B364C061CE8C}" type="presParOf" srcId="{9837F135-DFBA-441B-94F9-4D293A12C7C8}" destId="{AC3764BD-4ABC-4083-A417-6CEFD9E9C478}" srcOrd="2" destOrd="0" presId="urn:microsoft.com/office/officeart/2005/8/layout/pyramid2"/>
    <dgm:cxn modelId="{B941EE6C-2213-4633-A20D-ACD227D6038D}" type="presParOf" srcId="{9837F135-DFBA-441B-94F9-4D293A12C7C8}" destId="{98F8972F-F13A-4298-99C2-C827C7B90EA2}" srcOrd="3" destOrd="0" presId="urn:microsoft.com/office/officeart/2005/8/layout/pyramid2"/>
    <dgm:cxn modelId="{B9205D9B-0F03-4631-9F7D-506860543FFF}" type="presParOf" srcId="{9837F135-DFBA-441B-94F9-4D293A12C7C8}" destId="{E06725FC-3E87-4354-AAAF-20553CD58B60}" srcOrd="4" destOrd="0" presId="urn:microsoft.com/office/officeart/2005/8/layout/pyramid2"/>
    <dgm:cxn modelId="{BEFDC9E5-56A2-41AF-8353-05479292B91A}" type="presParOf" srcId="{9837F135-DFBA-441B-94F9-4D293A12C7C8}" destId="{C4ED8FBF-1C60-4F6E-AAFC-33A32231D8D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246E1C8-052D-47D7-B543-EF1B7E9B6A74}" type="doc">
      <dgm:prSet loTypeId="urn:microsoft.com/office/officeart/2005/8/layout/pyramid2" loCatId="list" qsTypeId="urn:microsoft.com/office/officeart/2005/8/quickstyle/simple1" qsCatId="simple" csTypeId="urn:microsoft.com/office/officeart/2005/8/colors/accent3_2" csCatId="accent3" phldr="1"/>
      <dgm:spPr/>
    </dgm:pt>
    <dgm:pt modelId="{C003345B-4930-4FDD-BC2A-1D8134F065E6}">
      <dgm:prSet phldrT="[Texto]" custT="1"/>
      <dgm:spPr/>
      <dgm:t>
        <a:bodyPr/>
        <a:lstStyle/>
        <a:p>
          <a:r>
            <a:rPr lang="es-CO" sz="1300" b="1" dirty="0" smtClean="0"/>
            <a:t>Unidad Ejecutora</a:t>
          </a:r>
        </a:p>
        <a:p>
          <a:r>
            <a:rPr lang="es-CO" sz="1300" b="1" dirty="0" err="1" smtClean="0"/>
            <a:t>Vicerrectoría</a:t>
          </a:r>
          <a:r>
            <a:rPr lang="es-CO" sz="1300" b="1" dirty="0" smtClean="0"/>
            <a:t> Académica</a:t>
          </a:r>
          <a:endParaRPr lang="es-CO" sz="1300" b="1" dirty="0"/>
        </a:p>
      </dgm:t>
    </dgm:pt>
    <dgm:pt modelId="{FDF7E2F0-FF4C-4C1B-B5AA-67F857FEF751}" type="parTrans" cxnId="{DB1ABB62-5D11-45A9-AB22-11DDD84D05F9}">
      <dgm:prSet/>
      <dgm:spPr/>
      <dgm:t>
        <a:bodyPr/>
        <a:lstStyle/>
        <a:p>
          <a:endParaRPr lang="es-CO"/>
        </a:p>
      </dgm:t>
    </dgm:pt>
    <dgm:pt modelId="{E0854E84-987D-411A-BB55-F61C89C09798}" type="sibTrans" cxnId="{DB1ABB62-5D11-45A9-AB22-11DDD84D05F9}">
      <dgm:prSet/>
      <dgm:spPr/>
      <dgm:t>
        <a:bodyPr/>
        <a:lstStyle/>
        <a:p>
          <a:endParaRPr lang="es-CO"/>
        </a:p>
      </dgm:t>
    </dgm:pt>
    <dgm:pt modelId="{FDDFA219-F32A-4799-9932-CE155E0FB94D}">
      <dgm:prSet phldrT="[Texto]" custT="1"/>
      <dgm:spPr/>
      <dgm:t>
        <a:bodyPr/>
        <a:lstStyle/>
        <a:p>
          <a:r>
            <a:rPr lang="es-CO" sz="1300" dirty="0" err="1" smtClean="0"/>
            <a:t>Vicerrectoría</a:t>
          </a:r>
          <a:r>
            <a:rPr lang="es-CO" sz="1300" dirty="0" smtClean="0"/>
            <a:t>  Académica</a:t>
          </a:r>
        </a:p>
      </dgm:t>
    </dgm:pt>
    <dgm:pt modelId="{55467F62-EF52-4F2F-A9CF-9CAFA97017E3}" type="parTrans" cxnId="{62DFBAB3-9C2C-4C49-9A2C-526E23BA29F7}">
      <dgm:prSet/>
      <dgm:spPr/>
      <dgm:t>
        <a:bodyPr/>
        <a:lstStyle/>
        <a:p>
          <a:endParaRPr lang="es-CO"/>
        </a:p>
      </dgm:t>
    </dgm:pt>
    <dgm:pt modelId="{6C6463E4-6243-4EB9-AE94-7293373943F3}" type="sibTrans" cxnId="{62DFBAB3-9C2C-4C49-9A2C-526E23BA29F7}">
      <dgm:prSet/>
      <dgm:spPr/>
      <dgm:t>
        <a:bodyPr/>
        <a:lstStyle/>
        <a:p>
          <a:endParaRPr lang="es-CO"/>
        </a:p>
      </dgm:t>
    </dgm:pt>
    <dgm:pt modelId="{257A6256-F551-4DBF-84C2-F593C285EBEF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1300" dirty="0" smtClean="0"/>
            <a:t>Autoevaluación y Acreditación</a:t>
          </a:r>
          <a:endParaRPr lang="es-CO" sz="1300" dirty="0" smtClean="0"/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Bienestar Universitario</a:t>
          </a:r>
          <a:endParaRPr lang="es-CO" sz="1300" dirty="0" smtClean="0"/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Oficina de Docencia</a:t>
          </a:r>
          <a:endParaRPr lang="es-CO" sz="1300" dirty="0" smtClean="0"/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Oficina de Publicaciones </a:t>
          </a:r>
          <a:endParaRPr lang="es-CO" sz="1300" dirty="0" smtClean="0"/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Emisora. 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…..</a:t>
          </a:r>
        </a:p>
      </dgm:t>
    </dgm:pt>
    <dgm:pt modelId="{CB4FCA02-A3AC-43D9-9876-96F2363DA5CB}" type="parTrans" cxnId="{A25F5562-014B-4BF3-A17E-9871374382CA}">
      <dgm:prSet/>
      <dgm:spPr/>
      <dgm:t>
        <a:bodyPr/>
        <a:lstStyle/>
        <a:p>
          <a:endParaRPr lang="es-CO"/>
        </a:p>
      </dgm:t>
    </dgm:pt>
    <dgm:pt modelId="{C3920A31-97D2-4C31-87B9-88156CB19995}" type="sibTrans" cxnId="{A25F5562-014B-4BF3-A17E-9871374382CA}">
      <dgm:prSet/>
      <dgm:spPr/>
      <dgm:t>
        <a:bodyPr/>
        <a:lstStyle/>
        <a:p>
          <a:endParaRPr lang="es-CO"/>
        </a:p>
      </dgm:t>
    </dgm:pt>
    <dgm:pt modelId="{F234DAB5-4EFC-4E36-AB45-92154F76A6EE}" type="pres">
      <dgm:prSet presAssocID="{8246E1C8-052D-47D7-B543-EF1B7E9B6A74}" presName="compositeShape" presStyleCnt="0">
        <dgm:presLayoutVars>
          <dgm:dir/>
          <dgm:resizeHandles/>
        </dgm:presLayoutVars>
      </dgm:prSet>
      <dgm:spPr/>
    </dgm:pt>
    <dgm:pt modelId="{9DCE28B5-1E24-4E15-BBFE-ABB1746F1E37}" type="pres">
      <dgm:prSet presAssocID="{8246E1C8-052D-47D7-B543-EF1B7E9B6A74}" presName="pyramid" presStyleLbl="node1" presStyleIdx="0" presStyleCnt="1" custLinFactNeighborY="1384"/>
      <dgm:spPr/>
    </dgm:pt>
    <dgm:pt modelId="{9837F135-DFBA-441B-94F9-4D293A12C7C8}" type="pres">
      <dgm:prSet presAssocID="{8246E1C8-052D-47D7-B543-EF1B7E9B6A74}" presName="theList" presStyleCnt="0"/>
      <dgm:spPr/>
    </dgm:pt>
    <dgm:pt modelId="{A507B2E7-3C1C-4C70-A74E-765CA89265E5}" type="pres">
      <dgm:prSet presAssocID="{C003345B-4930-4FDD-BC2A-1D8134F065E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A7DDAA-C2BB-4266-9662-53CB83D56EE4}" type="pres">
      <dgm:prSet presAssocID="{C003345B-4930-4FDD-BC2A-1D8134F065E6}" presName="aSpace" presStyleCnt="0"/>
      <dgm:spPr/>
    </dgm:pt>
    <dgm:pt modelId="{AC3764BD-4ABC-4083-A417-6CEFD9E9C478}" type="pres">
      <dgm:prSet presAssocID="{FDDFA219-F32A-4799-9932-CE155E0FB94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8F8972F-F13A-4298-99C2-C827C7B90EA2}" type="pres">
      <dgm:prSet presAssocID="{FDDFA219-F32A-4799-9932-CE155E0FB94D}" presName="aSpace" presStyleCnt="0"/>
      <dgm:spPr/>
    </dgm:pt>
    <dgm:pt modelId="{E06725FC-3E87-4354-AAAF-20553CD58B60}" type="pres">
      <dgm:prSet presAssocID="{257A6256-F551-4DBF-84C2-F593C285EBEF}" presName="aNode" presStyleLbl="fgAcc1" presStyleIdx="2" presStyleCnt="3" custScaleY="20249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ED8FBF-1C60-4F6E-AAFC-33A32231D8D5}" type="pres">
      <dgm:prSet presAssocID="{257A6256-F551-4DBF-84C2-F593C285EBEF}" presName="aSpace" presStyleCnt="0"/>
      <dgm:spPr/>
    </dgm:pt>
  </dgm:ptLst>
  <dgm:cxnLst>
    <dgm:cxn modelId="{24AAAFEA-9A56-4E21-BFDB-7AC595006A53}" type="presOf" srcId="{257A6256-F551-4DBF-84C2-F593C285EBEF}" destId="{E06725FC-3E87-4354-AAAF-20553CD58B60}" srcOrd="0" destOrd="0" presId="urn:microsoft.com/office/officeart/2005/8/layout/pyramid2"/>
    <dgm:cxn modelId="{A25F5562-014B-4BF3-A17E-9871374382CA}" srcId="{8246E1C8-052D-47D7-B543-EF1B7E9B6A74}" destId="{257A6256-F551-4DBF-84C2-F593C285EBEF}" srcOrd="2" destOrd="0" parTransId="{CB4FCA02-A3AC-43D9-9876-96F2363DA5CB}" sibTransId="{C3920A31-97D2-4C31-87B9-88156CB19995}"/>
    <dgm:cxn modelId="{206AFEE3-8C62-49FF-BA8E-7477C57FB5F0}" type="presOf" srcId="{FDDFA219-F32A-4799-9932-CE155E0FB94D}" destId="{AC3764BD-4ABC-4083-A417-6CEFD9E9C478}" srcOrd="0" destOrd="0" presId="urn:microsoft.com/office/officeart/2005/8/layout/pyramid2"/>
    <dgm:cxn modelId="{DB1ABB62-5D11-45A9-AB22-11DDD84D05F9}" srcId="{8246E1C8-052D-47D7-B543-EF1B7E9B6A74}" destId="{C003345B-4930-4FDD-BC2A-1D8134F065E6}" srcOrd="0" destOrd="0" parTransId="{FDF7E2F0-FF4C-4C1B-B5AA-67F857FEF751}" sibTransId="{E0854E84-987D-411A-BB55-F61C89C09798}"/>
    <dgm:cxn modelId="{33F5067D-C690-401D-A5AA-C8B804724EF8}" type="presOf" srcId="{8246E1C8-052D-47D7-B543-EF1B7E9B6A74}" destId="{F234DAB5-4EFC-4E36-AB45-92154F76A6EE}" srcOrd="0" destOrd="0" presId="urn:microsoft.com/office/officeart/2005/8/layout/pyramid2"/>
    <dgm:cxn modelId="{FB6245E8-21DD-4797-9840-ABF32445EC38}" type="presOf" srcId="{C003345B-4930-4FDD-BC2A-1D8134F065E6}" destId="{A507B2E7-3C1C-4C70-A74E-765CA89265E5}" srcOrd="0" destOrd="0" presId="urn:microsoft.com/office/officeart/2005/8/layout/pyramid2"/>
    <dgm:cxn modelId="{62DFBAB3-9C2C-4C49-9A2C-526E23BA29F7}" srcId="{8246E1C8-052D-47D7-B543-EF1B7E9B6A74}" destId="{FDDFA219-F32A-4799-9932-CE155E0FB94D}" srcOrd="1" destOrd="0" parTransId="{55467F62-EF52-4F2F-A9CF-9CAFA97017E3}" sibTransId="{6C6463E4-6243-4EB9-AE94-7293373943F3}"/>
    <dgm:cxn modelId="{E0E93322-300E-4967-8800-54169470E9A3}" type="presParOf" srcId="{F234DAB5-4EFC-4E36-AB45-92154F76A6EE}" destId="{9DCE28B5-1E24-4E15-BBFE-ABB1746F1E37}" srcOrd="0" destOrd="0" presId="urn:microsoft.com/office/officeart/2005/8/layout/pyramid2"/>
    <dgm:cxn modelId="{570D1818-9826-4601-81AD-E9DADEC151AA}" type="presParOf" srcId="{F234DAB5-4EFC-4E36-AB45-92154F76A6EE}" destId="{9837F135-DFBA-441B-94F9-4D293A12C7C8}" srcOrd="1" destOrd="0" presId="urn:microsoft.com/office/officeart/2005/8/layout/pyramid2"/>
    <dgm:cxn modelId="{0386A349-2BDB-4B5A-B077-8B20638CEEDE}" type="presParOf" srcId="{9837F135-DFBA-441B-94F9-4D293A12C7C8}" destId="{A507B2E7-3C1C-4C70-A74E-765CA89265E5}" srcOrd="0" destOrd="0" presId="urn:microsoft.com/office/officeart/2005/8/layout/pyramid2"/>
    <dgm:cxn modelId="{E08ECBDE-EFC7-44A6-BF8A-B46B73737CFB}" type="presParOf" srcId="{9837F135-DFBA-441B-94F9-4D293A12C7C8}" destId="{21A7DDAA-C2BB-4266-9662-53CB83D56EE4}" srcOrd="1" destOrd="0" presId="urn:microsoft.com/office/officeart/2005/8/layout/pyramid2"/>
    <dgm:cxn modelId="{C16F3031-C04F-4C73-B4B2-69D463BAC4AF}" type="presParOf" srcId="{9837F135-DFBA-441B-94F9-4D293A12C7C8}" destId="{AC3764BD-4ABC-4083-A417-6CEFD9E9C478}" srcOrd="2" destOrd="0" presId="urn:microsoft.com/office/officeart/2005/8/layout/pyramid2"/>
    <dgm:cxn modelId="{4347AF0D-EDB1-46A6-944D-DC44B926EF6F}" type="presParOf" srcId="{9837F135-DFBA-441B-94F9-4D293A12C7C8}" destId="{98F8972F-F13A-4298-99C2-C827C7B90EA2}" srcOrd="3" destOrd="0" presId="urn:microsoft.com/office/officeart/2005/8/layout/pyramid2"/>
    <dgm:cxn modelId="{0D119B83-31BF-446F-BA36-5D27783EE64F}" type="presParOf" srcId="{9837F135-DFBA-441B-94F9-4D293A12C7C8}" destId="{E06725FC-3E87-4354-AAAF-20553CD58B60}" srcOrd="4" destOrd="0" presId="urn:microsoft.com/office/officeart/2005/8/layout/pyramid2"/>
    <dgm:cxn modelId="{5B27F7D2-BCCF-442C-BA96-B3976CF27F7B}" type="presParOf" srcId="{9837F135-DFBA-441B-94F9-4D293A12C7C8}" destId="{C4ED8FBF-1C60-4F6E-AAFC-33A32231D8D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46E1C8-052D-47D7-B543-EF1B7E9B6A74}" type="doc">
      <dgm:prSet loTypeId="urn:microsoft.com/office/officeart/2005/8/layout/pyramid2" loCatId="list" qsTypeId="urn:microsoft.com/office/officeart/2005/8/quickstyle/simple1" qsCatId="simple" csTypeId="urn:microsoft.com/office/officeart/2005/8/colors/accent1_1" csCatId="accent1" phldr="1"/>
      <dgm:spPr/>
    </dgm:pt>
    <dgm:pt modelId="{C003345B-4930-4FDD-BC2A-1D8134F065E6}">
      <dgm:prSet phldrT="[Texto]" custT="1"/>
      <dgm:spPr/>
      <dgm:t>
        <a:bodyPr/>
        <a:lstStyle/>
        <a:p>
          <a:r>
            <a:rPr lang="es-CO" sz="1300" b="1" dirty="0" smtClean="0"/>
            <a:t>Unidad Ejecutora</a:t>
          </a:r>
        </a:p>
        <a:p>
          <a:r>
            <a:rPr lang="es-CO" sz="1300" b="1" dirty="0" smtClean="0"/>
            <a:t>Facultad</a:t>
          </a:r>
          <a:endParaRPr lang="es-CO" sz="1300" b="1" dirty="0"/>
        </a:p>
      </dgm:t>
    </dgm:pt>
    <dgm:pt modelId="{FDF7E2F0-FF4C-4C1B-B5AA-67F857FEF751}" type="parTrans" cxnId="{DB1ABB62-5D11-45A9-AB22-11DDD84D05F9}">
      <dgm:prSet/>
      <dgm:spPr/>
      <dgm:t>
        <a:bodyPr/>
        <a:lstStyle/>
        <a:p>
          <a:endParaRPr lang="es-CO"/>
        </a:p>
      </dgm:t>
    </dgm:pt>
    <dgm:pt modelId="{E0854E84-987D-411A-BB55-F61C89C09798}" type="sibTrans" cxnId="{DB1ABB62-5D11-45A9-AB22-11DDD84D05F9}">
      <dgm:prSet/>
      <dgm:spPr/>
      <dgm:t>
        <a:bodyPr/>
        <a:lstStyle/>
        <a:p>
          <a:endParaRPr lang="es-CO"/>
        </a:p>
      </dgm:t>
    </dgm:pt>
    <dgm:pt modelId="{FDDFA219-F32A-4799-9932-CE155E0FB94D}">
      <dgm:prSet phldrT="[Texto]" custT="1"/>
      <dgm:spPr/>
      <dgm:t>
        <a:bodyPr/>
        <a:lstStyle/>
        <a:p>
          <a:r>
            <a:rPr lang="es-CO" sz="1300" dirty="0" err="1" smtClean="0"/>
            <a:t>Decanatura</a:t>
          </a:r>
          <a:endParaRPr lang="es-CO" sz="1300" dirty="0" smtClean="0"/>
        </a:p>
      </dgm:t>
    </dgm:pt>
    <dgm:pt modelId="{55467F62-EF52-4F2F-A9CF-9CAFA97017E3}" type="parTrans" cxnId="{62DFBAB3-9C2C-4C49-9A2C-526E23BA29F7}">
      <dgm:prSet/>
      <dgm:spPr/>
      <dgm:t>
        <a:bodyPr/>
        <a:lstStyle/>
        <a:p>
          <a:endParaRPr lang="es-CO"/>
        </a:p>
      </dgm:t>
    </dgm:pt>
    <dgm:pt modelId="{6C6463E4-6243-4EB9-AE94-7293373943F3}" type="sibTrans" cxnId="{62DFBAB3-9C2C-4C49-9A2C-526E23BA29F7}">
      <dgm:prSet/>
      <dgm:spPr/>
      <dgm:t>
        <a:bodyPr/>
        <a:lstStyle/>
        <a:p>
          <a:endParaRPr lang="es-CO"/>
        </a:p>
      </dgm:t>
    </dgm:pt>
    <dgm:pt modelId="{257A6256-F551-4DBF-84C2-F593C285EBEF}">
      <dgm:prSet phldrT="[Texto]" custT="1"/>
      <dgm:spPr/>
      <dgm:t>
        <a:bodyPr/>
        <a:lstStyle/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Un centro de costos por cada proyecto curricular de pregrado</a:t>
          </a:r>
          <a:endParaRPr lang="es-CO" sz="1300" dirty="0" smtClean="0"/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Un centro de costos por cada proyecto curricular de posgrado. </a:t>
          </a:r>
          <a:endParaRPr lang="es-CO" sz="1300" dirty="0" smtClean="0"/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Unidad de Investigaciones</a:t>
          </a:r>
          <a:endParaRPr lang="es-CO" sz="1300" dirty="0" smtClean="0"/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Unidad de Extensión</a:t>
          </a:r>
          <a:endParaRPr lang="es-CO" sz="1300" dirty="0" smtClean="0"/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Laboratorios de la Facultad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es-ES" sz="1300" dirty="0" smtClean="0"/>
            <a:t>……..</a:t>
          </a:r>
          <a:endParaRPr lang="es-CO" sz="1300" dirty="0"/>
        </a:p>
      </dgm:t>
    </dgm:pt>
    <dgm:pt modelId="{CB4FCA02-A3AC-43D9-9876-96F2363DA5CB}" type="parTrans" cxnId="{A25F5562-014B-4BF3-A17E-9871374382CA}">
      <dgm:prSet/>
      <dgm:spPr/>
      <dgm:t>
        <a:bodyPr/>
        <a:lstStyle/>
        <a:p>
          <a:endParaRPr lang="es-CO"/>
        </a:p>
      </dgm:t>
    </dgm:pt>
    <dgm:pt modelId="{C3920A31-97D2-4C31-87B9-88156CB19995}" type="sibTrans" cxnId="{A25F5562-014B-4BF3-A17E-9871374382CA}">
      <dgm:prSet/>
      <dgm:spPr/>
      <dgm:t>
        <a:bodyPr/>
        <a:lstStyle/>
        <a:p>
          <a:endParaRPr lang="es-CO"/>
        </a:p>
      </dgm:t>
    </dgm:pt>
    <dgm:pt modelId="{F234DAB5-4EFC-4E36-AB45-92154F76A6EE}" type="pres">
      <dgm:prSet presAssocID="{8246E1C8-052D-47D7-B543-EF1B7E9B6A74}" presName="compositeShape" presStyleCnt="0">
        <dgm:presLayoutVars>
          <dgm:dir/>
          <dgm:resizeHandles/>
        </dgm:presLayoutVars>
      </dgm:prSet>
      <dgm:spPr/>
    </dgm:pt>
    <dgm:pt modelId="{9DCE28B5-1E24-4E15-BBFE-ABB1746F1E37}" type="pres">
      <dgm:prSet presAssocID="{8246E1C8-052D-47D7-B543-EF1B7E9B6A74}" presName="pyramid" presStyleLbl="node1" presStyleIdx="0" presStyleCnt="1" custLinFactNeighborY="1384"/>
      <dgm:spPr/>
    </dgm:pt>
    <dgm:pt modelId="{9837F135-DFBA-441B-94F9-4D293A12C7C8}" type="pres">
      <dgm:prSet presAssocID="{8246E1C8-052D-47D7-B543-EF1B7E9B6A74}" presName="theList" presStyleCnt="0"/>
      <dgm:spPr/>
    </dgm:pt>
    <dgm:pt modelId="{A507B2E7-3C1C-4C70-A74E-765CA89265E5}" type="pres">
      <dgm:prSet presAssocID="{C003345B-4930-4FDD-BC2A-1D8134F065E6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1A7DDAA-C2BB-4266-9662-53CB83D56EE4}" type="pres">
      <dgm:prSet presAssocID="{C003345B-4930-4FDD-BC2A-1D8134F065E6}" presName="aSpace" presStyleCnt="0"/>
      <dgm:spPr/>
    </dgm:pt>
    <dgm:pt modelId="{AC3764BD-4ABC-4083-A417-6CEFD9E9C478}" type="pres">
      <dgm:prSet presAssocID="{FDDFA219-F32A-4799-9932-CE155E0FB94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8F8972F-F13A-4298-99C2-C827C7B90EA2}" type="pres">
      <dgm:prSet presAssocID="{FDDFA219-F32A-4799-9932-CE155E0FB94D}" presName="aSpace" presStyleCnt="0"/>
      <dgm:spPr/>
    </dgm:pt>
    <dgm:pt modelId="{E06725FC-3E87-4354-AAAF-20553CD58B60}" type="pres">
      <dgm:prSet presAssocID="{257A6256-F551-4DBF-84C2-F593C285EBEF}" presName="aNode" presStyleLbl="fgAcc1" presStyleIdx="2" presStyleCnt="3" custScaleX="175356" custScaleY="20249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4ED8FBF-1C60-4F6E-AAFC-33A32231D8D5}" type="pres">
      <dgm:prSet presAssocID="{257A6256-F551-4DBF-84C2-F593C285EBEF}" presName="aSpace" presStyleCnt="0"/>
      <dgm:spPr/>
    </dgm:pt>
  </dgm:ptLst>
  <dgm:cxnLst>
    <dgm:cxn modelId="{A25F5562-014B-4BF3-A17E-9871374382CA}" srcId="{8246E1C8-052D-47D7-B543-EF1B7E9B6A74}" destId="{257A6256-F551-4DBF-84C2-F593C285EBEF}" srcOrd="2" destOrd="0" parTransId="{CB4FCA02-A3AC-43D9-9876-96F2363DA5CB}" sibTransId="{C3920A31-97D2-4C31-87B9-88156CB19995}"/>
    <dgm:cxn modelId="{D1984C0B-7544-4080-AEDE-C8FE2B6CF127}" type="presOf" srcId="{257A6256-F551-4DBF-84C2-F593C285EBEF}" destId="{E06725FC-3E87-4354-AAAF-20553CD58B60}" srcOrd="0" destOrd="0" presId="urn:microsoft.com/office/officeart/2005/8/layout/pyramid2"/>
    <dgm:cxn modelId="{5D1794CC-F993-4692-9FD2-D8F086086F6F}" type="presOf" srcId="{8246E1C8-052D-47D7-B543-EF1B7E9B6A74}" destId="{F234DAB5-4EFC-4E36-AB45-92154F76A6EE}" srcOrd="0" destOrd="0" presId="urn:microsoft.com/office/officeart/2005/8/layout/pyramid2"/>
    <dgm:cxn modelId="{DB1ABB62-5D11-45A9-AB22-11DDD84D05F9}" srcId="{8246E1C8-052D-47D7-B543-EF1B7E9B6A74}" destId="{C003345B-4930-4FDD-BC2A-1D8134F065E6}" srcOrd="0" destOrd="0" parTransId="{FDF7E2F0-FF4C-4C1B-B5AA-67F857FEF751}" sibTransId="{E0854E84-987D-411A-BB55-F61C89C09798}"/>
    <dgm:cxn modelId="{8E369A4E-842C-454F-ABF6-B1CBEC124C05}" type="presOf" srcId="{C003345B-4930-4FDD-BC2A-1D8134F065E6}" destId="{A507B2E7-3C1C-4C70-A74E-765CA89265E5}" srcOrd="0" destOrd="0" presId="urn:microsoft.com/office/officeart/2005/8/layout/pyramid2"/>
    <dgm:cxn modelId="{88A54AD9-A4A2-40B2-932C-52804316A87C}" type="presOf" srcId="{FDDFA219-F32A-4799-9932-CE155E0FB94D}" destId="{AC3764BD-4ABC-4083-A417-6CEFD9E9C478}" srcOrd="0" destOrd="0" presId="urn:microsoft.com/office/officeart/2005/8/layout/pyramid2"/>
    <dgm:cxn modelId="{62DFBAB3-9C2C-4C49-9A2C-526E23BA29F7}" srcId="{8246E1C8-052D-47D7-B543-EF1B7E9B6A74}" destId="{FDDFA219-F32A-4799-9932-CE155E0FB94D}" srcOrd="1" destOrd="0" parTransId="{55467F62-EF52-4F2F-A9CF-9CAFA97017E3}" sibTransId="{6C6463E4-6243-4EB9-AE94-7293373943F3}"/>
    <dgm:cxn modelId="{ECA097A2-C3FC-4FD4-8905-BF11040B072F}" type="presParOf" srcId="{F234DAB5-4EFC-4E36-AB45-92154F76A6EE}" destId="{9DCE28B5-1E24-4E15-BBFE-ABB1746F1E37}" srcOrd="0" destOrd="0" presId="urn:microsoft.com/office/officeart/2005/8/layout/pyramid2"/>
    <dgm:cxn modelId="{BDC083FD-61A1-4397-8D5E-13AC8AB152AF}" type="presParOf" srcId="{F234DAB5-4EFC-4E36-AB45-92154F76A6EE}" destId="{9837F135-DFBA-441B-94F9-4D293A12C7C8}" srcOrd="1" destOrd="0" presId="urn:microsoft.com/office/officeart/2005/8/layout/pyramid2"/>
    <dgm:cxn modelId="{2342CCD5-6A4C-4948-B5D4-7EFF0A161435}" type="presParOf" srcId="{9837F135-DFBA-441B-94F9-4D293A12C7C8}" destId="{A507B2E7-3C1C-4C70-A74E-765CA89265E5}" srcOrd="0" destOrd="0" presId="urn:microsoft.com/office/officeart/2005/8/layout/pyramid2"/>
    <dgm:cxn modelId="{091BA1F7-7E6D-4205-A2DD-854B67FC53B8}" type="presParOf" srcId="{9837F135-DFBA-441B-94F9-4D293A12C7C8}" destId="{21A7DDAA-C2BB-4266-9662-53CB83D56EE4}" srcOrd="1" destOrd="0" presId="urn:microsoft.com/office/officeart/2005/8/layout/pyramid2"/>
    <dgm:cxn modelId="{1CB0FE58-14DE-470C-8E51-246F138F659B}" type="presParOf" srcId="{9837F135-DFBA-441B-94F9-4D293A12C7C8}" destId="{AC3764BD-4ABC-4083-A417-6CEFD9E9C478}" srcOrd="2" destOrd="0" presId="urn:microsoft.com/office/officeart/2005/8/layout/pyramid2"/>
    <dgm:cxn modelId="{2E269FC5-9562-4152-8019-1B64944B2809}" type="presParOf" srcId="{9837F135-DFBA-441B-94F9-4D293A12C7C8}" destId="{98F8972F-F13A-4298-99C2-C827C7B90EA2}" srcOrd="3" destOrd="0" presId="urn:microsoft.com/office/officeart/2005/8/layout/pyramid2"/>
    <dgm:cxn modelId="{7B956405-1791-4149-B969-C6A1C48F28B5}" type="presParOf" srcId="{9837F135-DFBA-441B-94F9-4D293A12C7C8}" destId="{E06725FC-3E87-4354-AAAF-20553CD58B60}" srcOrd="4" destOrd="0" presId="urn:microsoft.com/office/officeart/2005/8/layout/pyramid2"/>
    <dgm:cxn modelId="{D6A5A563-D34A-4FC3-9B03-694C592E88A7}" type="presParOf" srcId="{9837F135-DFBA-441B-94F9-4D293A12C7C8}" destId="{C4ED8FBF-1C60-4F6E-AAFC-33A32231D8D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C6E9411-AD27-431B-9DCE-07F9D6905864}" type="datetimeFigureOut">
              <a:rPr lang="es-CO"/>
              <a:pPr>
                <a:defRPr/>
              </a:pPr>
              <a:t>10/08/2015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C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413D6BF-9A63-432B-8A5A-405257E043B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3541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52B8E7-8A87-40A9-AEE3-311C793270BB}" type="slidenum">
              <a:rPr lang="es-ES" altLang="es-CO"/>
              <a:pPr>
                <a:spcBef>
                  <a:spcPct val="0"/>
                </a:spcBef>
              </a:pPr>
              <a:t>6</a:t>
            </a:fld>
            <a:endParaRPr lang="es-ES" altLang="es-CO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4289204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FDD907-E042-4713-9A84-E86E08AACA3B}" type="slidenum">
              <a:rPr lang="es-ES" altLang="es-CO"/>
              <a:pPr>
                <a:spcBef>
                  <a:spcPct val="0"/>
                </a:spcBef>
              </a:pPr>
              <a:t>7</a:t>
            </a:fld>
            <a:endParaRPr lang="es-ES" altLang="es-CO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3549210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3B9CC3-5DC4-4050-98B7-13A427506977}" type="slidenum">
              <a:rPr lang="es-ES" altLang="es-CO"/>
              <a:pPr>
                <a:spcBef>
                  <a:spcPct val="0"/>
                </a:spcBef>
              </a:pPr>
              <a:t>8</a:t>
            </a:fld>
            <a:endParaRPr lang="es-ES" altLang="es-CO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2103905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0FFFFB-A34C-42E9-A6E8-EB934B30E1E0}" type="slidenum">
              <a:rPr lang="es-ES" altLang="es-CO"/>
              <a:pPr>
                <a:spcBef>
                  <a:spcPct val="0"/>
                </a:spcBef>
              </a:pPr>
              <a:t>9</a:t>
            </a:fld>
            <a:endParaRPr lang="es-ES" altLang="es-CO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2599352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5C6318-880C-43C2-9AF9-9511AC271BB4}" type="slidenum">
              <a:rPr lang="es-ES" altLang="es-CO"/>
              <a:pPr>
                <a:spcBef>
                  <a:spcPct val="0"/>
                </a:spcBef>
              </a:pPr>
              <a:t>10</a:t>
            </a:fld>
            <a:endParaRPr lang="es-ES" altLang="es-CO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2021556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3F1750-D03C-4D38-AAD0-F57832DA45AC}" type="slidenum">
              <a:rPr lang="es-ES" altLang="es-CO"/>
              <a:pPr>
                <a:spcBef>
                  <a:spcPct val="0"/>
                </a:spcBef>
              </a:pPr>
              <a:t>11</a:t>
            </a:fld>
            <a:endParaRPr lang="es-ES" altLang="es-CO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3343318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17C7A-EF76-41FD-9684-3D52EF573E0F}" type="slidenum">
              <a:rPr lang="es-ES" altLang="es-CO"/>
              <a:pPr>
                <a:spcBef>
                  <a:spcPct val="0"/>
                </a:spcBef>
              </a:pPr>
              <a:t>12</a:t>
            </a:fld>
            <a:endParaRPr lang="es-ES" altLang="es-CO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2986110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41ED37-7EC3-4C61-8054-9C9FCB738911}" type="slidenum">
              <a:rPr lang="es-ES" altLang="es-CO"/>
              <a:pPr>
                <a:spcBef>
                  <a:spcPct val="0"/>
                </a:spcBef>
              </a:pPr>
              <a:t>13</a:t>
            </a:fld>
            <a:endParaRPr lang="es-ES" altLang="es-CO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3487624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5EFFF5-2674-4725-A716-8FFC7C9C2A04}" type="slidenum">
              <a:rPr lang="es-ES" altLang="es-CO"/>
              <a:pPr>
                <a:spcBef>
                  <a:spcPct val="0"/>
                </a:spcBef>
              </a:pPr>
              <a:t>14</a:t>
            </a:fld>
            <a:endParaRPr lang="es-ES" altLang="es-CO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230368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DFB8D-A079-4705-9209-90ADFC748AE7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AB0F4-43C7-439A-899D-36A58CEA1D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9A05-E694-4C68-AEDF-C55CADB06AB7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347A1-03BD-437B-A88D-7561F1635A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A66FA-84FE-49E1-B3AC-F45D492335DA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442FB-9113-4096-A3FE-3821C0F8D5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716FE-B3C9-49DE-AAC7-66DB724929CA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5C0D6-8D11-46B9-B527-C78C90B734F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F4DE7-E426-46A2-BB56-1A37D5CE542E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6F2D4-BE41-49D7-A6A2-86D2051BD7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017E-A2D8-4E75-9607-AF74B1FCBCA4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141E8-6BDB-4FEA-9B73-662DFEB5B1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1D53-2D38-4D81-9FE0-6A128EC0A0DE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6A7E4-7EB5-4D32-9AB3-E2CB362C1A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F042-18CF-41BF-8456-5E4387319809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3E76-F581-49B6-A351-EA42E650E2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4D86E-4800-413F-B3BC-FEE7C8F8F271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8F284-E74B-48EF-9476-C92E0DA6FA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3F49-FBD1-4523-AC2A-B43666574F2E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EA000-E2D7-43A8-A4AB-B43A4AD788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6D201-8D8E-47F1-A945-B574E3EE12B3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70E1-63A9-4D97-B17D-CCD5BCE8B0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E849AD-EE57-4B99-97F3-DB4A30BB9CCA}" type="datetimeFigureOut">
              <a:rPr lang="es-ES"/>
              <a:pPr>
                <a:defRPr/>
              </a:pPr>
              <a:t>10/08/2015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56D24D-5730-487D-90BE-425D68C0B3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FONDOS%20-%20CENTROS.xl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hyperlink" Target="RESUMEN%20APROPIACION%20DE%20FONDOS%20ESP(1).xls" TargetMode="External"/><Relationship Id="rId7" Type="http://schemas.openxmlformats.org/officeDocument/2006/relationships/diagramColors" Target="../diagrams/colors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hyperlink" Target="FONDOS%20-%20CENTROS.xls" TargetMode="External"/><Relationship Id="rId7" Type="http://schemas.openxmlformats.org/officeDocument/2006/relationships/diagramColors" Target="../diagrams/colors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619250" y="3284538"/>
            <a:ext cx="7273925" cy="1470025"/>
          </a:xfrm>
        </p:spPr>
        <p:txBody>
          <a:bodyPr/>
          <a:lstStyle/>
          <a:p>
            <a:pPr algn="r" eaLnBrk="1" hangingPunct="1"/>
            <a:r>
              <a:rPr lang="es-CO" sz="2200" dirty="0" smtClean="0"/>
              <a:t>ADMINISTRACIÓN DE RECURSOS A TRAVÉS DE FONDOS</a:t>
            </a:r>
            <a:br>
              <a:rPr lang="es-CO" sz="2200" dirty="0" smtClean="0"/>
            </a:br>
            <a:r>
              <a:rPr lang="es-CO" sz="2200" dirty="0" smtClean="0"/>
              <a:t>PROPUESTA ESTATUTO FINANCIERO</a:t>
            </a:r>
            <a:endParaRPr lang="es-CO" sz="2000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908175" y="4868863"/>
            <a:ext cx="6400800" cy="1439862"/>
          </a:xfrm>
        </p:spPr>
        <p:txBody>
          <a:bodyPr/>
          <a:lstStyle/>
          <a:p>
            <a:pPr eaLnBrk="1" hangingPunct="1"/>
            <a:endParaRPr lang="es-CO" dirty="0" smtClean="0">
              <a:solidFill>
                <a:srgbClr val="898989"/>
              </a:solidFill>
            </a:endParaRPr>
          </a:p>
          <a:p>
            <a:pPr eaLnBrk="1" hangingPunct="1"/>
            <a:r>
              <a:rPr lang="es-CO" sz="2200" dirty="0" smtClean="0">
                <a:solidFill>
                  <a:srgbClr val="898989"/>
                </a:solidFill>
              </a:rPr>
              <a:t>Agosto 10 de 2015</a:t>
            </a:r>
            <a:endParaRPr lang="es-CO" sz="2200" dirty="0" smtClean="0">
              <a:solidFill>
                <a:srgbClr val="898989"/>
              </a:solidFill>
            </a:endParaRPr>
          </a:p>
          <a:p>
            <a:pPr eaLnBrk="1" hangingPunct="1"/>
            <a:endParaRPr lang="es-CO" sz="22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838200" y="0"/>
            <a:ext cx="7848600" cy="609600"/>
          </a:xfrm>
        </p:spPr>
        <p:txBody>
          <a:bodyPr/>
          <a:lstStyle/>
          <a:p>
            <a:r>
              <a:rPr lang="es-ES_tradnl" altLang="es-CO" sz="3200" b="1" smtClean="0">
                <a:cs typeface="Times New Roman" panose="02020603050405020304" pitchFamily="18" charset="0"/>
              </a:rPr>
              <a:t>PRINCIPIO DE UNIDAD DE CAJA</a:t>
            </a:r>
            <a:endParaRPr lang="es-ES" altLang="es-CO" sz="3200" b="1" smtClean="0">
              <a:cs typeface="Times New Roman" panose="02020603050405020304" pitchFamily="18" charset="0"/>
            </a:endParaRPr>
          </a:p>
        </p:txBody>
      </p:sp>
      <p:sp>
        <p:nvSpPr>
          <p:cNvPr id="13315" name="Rectangle 2" descr="Diagonal hacia arriba ancha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066800"/>
            <a:ext cx="8305800" cy="5486400"/>
          </a:xfrm>
          <a:pattFill prst="wdUpDiag">
            <a:fgClr>
              <a:srgbClr val="66FFCC"/>
            </a:fgClr>
            <a:bgClr>
              <a:schemeClr val="bg1"/>
            </a:bgClr>
          </a:pattFill>
        </p:spPr>
        <p:txBody>
          <a:bodyPr rtlCol="0">
            <a:normAutofit/>
          </a:bodyPr>
          <a:lstStyle/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s-ES_tradnl" b="1" smtClean="0">
                <a:cs typeface="Times New Roman" panose="02020603050405020304" pitchFamily="18" charset="0"/>
              </a:rPr>
              <a:t>     </a:t>
            </a: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Arial" panose="020B0604020202020204" pitchFamily="34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s-CO" sz="1400" b="1" smtClean="0">
                <a:cs typeface="Times New Roman" panose="02020603050405020304" pitchFamily="18" charset="0"/>
              </a:rPr>
              <a:t>                                                </a:t>
            </a: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400" b="1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400" b="1" smtClean="0"/>
          </a:p>
        </p:txBody>
      </p:sp>
      <p:sp>
        <p:nvSpPr>
          <p:cNvPr id="78866" name="1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4821" name="1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DD1AE8-8BC8-48E2-BA6D-46F334374505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381000" y="2057400"/>
            <a:ext cx="2819400" cy="1447800"/>
          </a:xfrm>
          <a:prstGeom prst="rect">
            <a:avLst/>
          </a:prstGeom>
          <a:solidFill>
            <a:schemeClr val="bg1"/>
          </a:solidFill>
          <a:ln w="508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LOS FONDOS PÚBLICOS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INGRESARÁN SIN PREVIA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DESTINACIÓN A UN FONDO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COMÚN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4114800" y="2057400"/>
            <a:ext cx="2286000" cy="1371600"/>
          </a:xfrm>
          <a:prstGeom prst="rect">
            <a:avLst/>
          </a:prstGeom>
          <a:solidFill>
            <a:schemeClr val="bg1"/>
          </a:solidFill>
          <a:ln w="508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SE FINANCIA LA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TOTALIDAD  DEL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GASTO PÚBLICO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010400" y="2362200"/>
            <a:ext cx="1752600" cy="685800"/>
          </a:xfrm>
          <a:prstGeom prst="rect">
            <a:avLst/>
          </a:prstGeom>
          <a:solidFill>
            <a:schemeClr val="bg1"/>
          </a:solidFill>
          <a:ln w="508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CUAL ES LA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RAZÓN?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6705600" y="3505200"/>
            <a:ext cx="2286000" cy="1447800"/>
          </a:xfrm>
          <a:prstGeom prst="rect">
            <a:avLst/>
          </a:prstGeom>
          <a:solidFill>
            <a:schemeClr val="bg1"/>
          </a:solidFill>
          <a:ln w="508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SE APLICA LA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FACULTAD DE LA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AUTORIDAD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PRESUPUESTAL PARA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ORIENTAR EL GASTO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>
            <a:off x="3200400" y="2743200"/>
            <a:ext cx="9144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>
            <a:off x="6400800" y="2667000"/>
            <a:ext cx="609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>
            <a:off x="7924800" y="3048000"/>
            <a:ext cx="0" cy="4572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4829" name="Rectangle 14"/>
          <p:cNvSpPr>
            <a:spLocks noChangeArrowheads="1"/>
          </p:cNvSpPr>
          <p:nvPr/>
        </p:nvSpPr>
        <p:spPr bwMode="auto">
          <a:xfrm>
            <a:off x="3505200" y="3581400"/>
            <a:ext cx="2057400" cy="2362200"/>
          </a:xfrm>
          <a:prstGeom prst="rect">
            <a:avLst/>
          </a:prstGeom>
          <a:solidFill>
            <a:schemeClr val="bg1"/>
          </a:solidFill>
          <a:ln w="508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EN PRINCIPIO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NO DEBEN EXISTIR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RECURSOS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PREDESTINADOS,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NO OBSTANTE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LA LEY PUEDE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ESTABLECER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EXCEPCIONES 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30" name="Rectangle 15"/>
          <p:cNvSpPr>
            <a:spLocks noChangeArrowheads="1"/>
          </p:cNvSpPr>
          <p:nvPr/>
        </p:nvSpPr>
        <p:spPr bwMode="auto">
          <a:xfrm>
            <a:off x="533400" y="4191000"/>
            <a:ext cx="1752600" cy="990600"/>
          </a:xfrm>
          <a:prstGeom prst="rect">
            <a:avLst/>
          </a:prstGeom>
          <a:solidFill>
            <a:schemeClr val="bg1"/>
          </a:solidFill>
          <a:ln w="508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SE APLICAN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EXCEPCIONES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DE LEY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31" name="Line 16"/>
          <p:cNvSpPr>
            <a:spLocks noChangeShapeType="1"/>
          </p:cNvSpPr>
          <p:nvPr/>
        </p:nvSpPr>
        <p:spPr bwMode="auto">
          <a:xfrm flipH="1">
            <a:off x="6248400" y="4191000"/>
            <a:ext cx="4572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4832" name="Line 17"/>
          <p:cNvSpPr>
            <a:spLocks noChangeShapeType="1"/>
          </p:cNvSpPr>
          <p:nvPr/>
        </p:nvSpPr>
        <p:spPr bwMode="auto">
          <a:xfrm>
            <a:off x="6248400" y="4191000"/>
            <a:ext cx="0" cy="53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4833" name="Line 18"/>
          <p:cNvSpPr>
            <a:spLocks noChangeShapeType="1"/>
          </p:cNvSpPr>
          <p:nvPr/>
        </p:nvSpPr>
        <p:spPr bwMode="auto">
          <a:xfrm flipH="1">
            <a:off x="5638800" y="4724400"/>
            <a:ext cx="6096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4834" name="Line 19"/>
          <p:cNvSpPr>
            <a:spLocks noChangeShapeType="1"/>
          </p:cNvSpPr>
          <p:nvPr/>
        </p:nvSpPr>
        <p:spPr bwMode="auto">
          <a:xfrm flipH="1">
            <a:off x="2286000" y="4724400"/>
            <a:ext cx="11430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602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5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428625" y="428625"/>
            <a:ext cx="8286750" cy="857250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PRINCIPIO DE PROGRAMACIÓN</a:t>
            </a:r>
            <a:br>
              <a:rPr lang="es-ES_tradnl" sz="20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</a:br>
            <a:r>
              <a:rPr lang="es-ES_tradnl" sz="20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INTEGRAL</a:t>
            </a:r>
            <a:r>
              <a:rPr lang="es-ES_tradnl" sz="20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s-ES_tradnl" sz="20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s-ES" sz="2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874" name="Rectangle 2" descr="Tablero de damas grande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143000"/>
            <a:ext cx="8686800" cy="5410200"/>
          </a:xfrm>
          <a:pattFill prst="lgCheck">
            <a:fgClr>
              <a:srgbClr val="FFFF66"/>
            </a:fgClr>
            <a:bgClr>
              <a:schemeClr val="bg1"/>
            </a:bgClr>
          </a:pattFill>
        </p:spPr>
        <p:txBody>
          <a:bodyPr rtlCol="0">
            <a:normAutofit/>
          </a:bodyPr>
          <a:lstStyle/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r>
              <a:rPr lang="es-CO" sz="14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                                                </a:t>
            </a:r>
            <a:endParaRPr lang="es-ES_tradnl" sz="1400" b="1" dirty="0" smtClean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CO" sz="1400" b="1" dirty="0" smtClean="0">
              <a:solidFill>
                <a:schemeClr val="bg2">
                  <a:lumMod val="25000"/>
                </a:schemeClr>
              </a:solidFill>
              <a:cs typeface="Times New Roman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CO" sz="1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887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869" name="1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8ED596-49E8-4BF2-8A28-5CE22FC9C51A}" type="slidenum">
              <a:rPr lang="es-ES" altLang="es-CO">
                <a:solidFill>
                  <a:srgbClr val="0D000D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s-ES" altLang="es-CO">
              <a:solidFill>
                <a:srgbClr val="0D000D"/>
              </a:solidFill>
              <a:latin typeface="Arial" panose="020B0604020202020204" pitchFamily="34" charset="0"/>
            </a:endParaRPr>
          </a:p>
        </p:txBody>
      </p:sp>
      <p:sp>
        <p:nvSpPr>
          <p:cNvPr id="79875" name="Oval 4"/>
          <p:cNvSpPr>
            <a:spLocks noChangeArrowheads="1"/>
          </p:cNvSpPr>
          <p:nvPr/>
        </p:nvSpPr>
        <p:spPr bwMode="auto">
          <a:xfrm>
            <a:off x="3276600" y="2971800"/>
            <a:ext cx="2209800" cy="1600200"/>
          </a:xfrm>
          <a:prstGeom prst="ellipse">
            <a:avLst/>
          </a:prstGeom>
          <a:solidFill>
            <a:schemeClr val="accent1"/>
          </a:solidFill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_tradnl" sz="1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TODO PROGRAMA</a:t>
            </a:r>
          </a:p>
          <a:p>
            <a:pPr algn="ctr" eaLnBrk="1" hangingPunct="1">
              <a:defRPr/>
            </a:pPr>
            <a:r>
              <a:rPr lang="es-ES_tradnl" sz="1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PRESUPUESTAL</a:t>
            </a:r>
          </a:p>
          <a:p>
            <a:pPr algn="ctr" eaLnBrk="1" hangingPunct="1">
              <a:defRPr/>
            </a:pPr>
            <a:r>
              <a:rPr lang="es-ES_tradnl" sz="1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DEBE TENER</a:t>
            </a:r>
          </a:p>
          <a:p>
            <a:pPr algn="ctr" eaLnBrk="1" hangingPunct="1">
              <a:defRPr/>
            </a:pPr>
            <a:r>
              <a:rPr lang="es-ES_tradnl" sz="16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EN CUENTA:</a:t>
            </a:r>
            <a:endParaRPr lang="es-CO" sz="1600" b="1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79876" name="Oval 6"/>
          <p:cNvSpPr>
            <a:spLocks noChangeArrowheads="1"/>
          </p:cNvSpPr>
          <p:nvPr/>
        </p:nvSpPr>
        <p:spPr bwMode="auto">
          <a:xfrm>
            <a:off x="533400" y="3200400"/>
            <a:ext cx="1981200" cy="1219200"/>
          </a:xfrm>
          <a:prstGeom prst="ellipse">
            <a:avLst/>
          </a:prstGeom>
          <a:solidFill>
            <a:schemeClr val="accent1"/>
          </a:solidFill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_tradnl" sz="1600" b="1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GASTOS DE</a:t>
            </a:r>
          </a:p>
          <a:p>
            <a:pPr algn="ctr" eaLnBrk="1" hangingPunct="1">
              <a:defRPr/>
            </a:pPr>
            <a:r>
              <a:rPr lang="es-ES_tradnl" sz="1600" b="1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INVERSIÓN</a:t>
            </a:r>
            <a:endParaRPr lang="es-CO" sz="1600" b="1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79877" name="Oval 7"/>
          <p:cNvSpPr>
            <a:spLocks noChangeArrowheads="1"/>
          </p:cNvSpPr>
          <p:nvPr/>
        </p:nvSpPr>
        <p:spPr bwMode="auto">
          <a:xfrm>
            <a:off x="6096000" y="3124200"/>
            <a:ext cx="2057400" cy="1219200"/>
          </a:xfrm>
          <a:prstGeom prst="ellipse">
            <a:avLst/>
          </a:prstGeom>
          <a:solidFill>
            <a:schemeClr val="accent1"/>
          </a:solidFill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_tradnl" sz="1600" b="1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GASTOS DE</a:t>
            </a:r>
          </a:p>
          <a:p>
            <a:pPr algn="ctr" eaLnBrk="1" hangingPunct="1">
              <a:defRPr/>
            </a:pPr>
            <a:r>
              <a:rPr lang="es-ES_tradnl" sz="1600" b="1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 FUNCIONAMIENTO</a:t>
            </a:r>
            <a:endParaRPr lang="es-CO" sz="1600" b="1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79878" name="Rectangle 10"/>
          <p:cNvSpPr>
            <a:spLocks noChangeArrowheads="1"/>
          </p:cNvSpPr>
          <p:nvPr/>
        </p:nvSpPr>
        <p:spPr bwMode="auto">
          <a:xfrm>
            <a:off x="3048000" y="2286000"/>
            <a:ext cx="2590800" cy="381000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_tradnl" b="1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SIMULTÁNEAMENTE</a:t>
            </a:r>
            <a:endParaRPr lang="es-CO" b="1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79879" name="AutoShape 11"/>
          <p:cNvSpPr>
            <a:spLocks noChangeArrowheads="1"/>
          </p:cNvSpPr>
          <p:nvPr/>
        </p:nvSpPr>
        <p:spPr bwMode="auto">
          <a:xfrm>
            <a:off x="4191000" y="2667000"/>
            <a:ext cx="304800" cy="304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3175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s-CO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79880" name="Oval 12"/>
          <p:cNvSpPr>
            <a:spLocks noChangeArrowheads="1"/>
          </p:cNvSpPr>
          <p:nvPr/>
        </p:nvSpPr>
        <p:spPr bwMode="auto">
          <a:xfrm>
            <a:off x="3429000" y="4953000"/>
            <a:ext cx="2057400" cy="1371600"/>
          </a:xfrm>
          <a:prstGeom prst="ellipse">
            <a:avLst/>
          </a:prstGeom>
          <a:solidFill>
            <a:schemeClr val="accent1"/>
          </a:solidFill>
          <a:ln w="508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_tradnl" sz="1600" b="1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OPERACIÓN DE</a:t>
            </a:r>
          </a:p>
          <a:p>
            <a:pPr algn="ctr" eaLnBrk="1" hangingPunct="1">
              <a:defRPr/>
            </a:pPr>
            <a:r>
              <a:rPr lang="es-ES_tradnl" sz="1600" b="1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UN PROYECTO</a:t>
            </a:r>
            <a:endParaRPr lang="es-CO" sz="1600" b="1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79881" name="AutoShape 14"/>
          <p:cNvSpPr>
            <a:spLocks noChangeArrowheads="1"/>
          </p:cNvSpPr>
          <p:nvPr/>
        </p:nvSpPr>
        <p:spPr bwMode="auto">
          <a:xfrm>
            <a:off x="2514600" y="3733800"/>
            <a:ext cx="762000" cy="228600"/>
          </a:xfrm>
          <a:prstGeom prst="lef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s-CO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79882" name="AutoShape 15"/>
          <p:cNvSpPr>
            <a:spLocks noChangeArrowheads="1"/>
          </p:cNvSpPr>
          <p:nvPr/>
        </p:nvSpPr>
        <p:spPr bwMode="auto">
          <a:xfrm>
            <a:off x="5486400" y="37338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50800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s-CO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79883" name="Line 21"/>
          <p:cNvSpPr>
            <a:spLocks noChangeShapeType="1"/>
          </p:cNvSpPr>
          <p:nvPr/>
        </p:nvSpPr>
        <p:spPr bwMode="auto">
          <a:xfrm>
            <a:off x="1371600" y="4419600"/>
            <a:ext cx="2057400" cy="10668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s-CO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79884" name="Line 22"/>
          <p:cNvSpPr>
            <a:spLocks noChangeShapeType="1"/>
          </p:cNvSpPr>
          <p:nvPr/>
        </p:nvSpPr>
        <p:spPr bwMode="auto">
          <a:xfrm flipH="1">
            <a:off x="5486400" y="4343400"/>
            <a:ext cx="1676400" cy="1143000"/>
          </a:xfrm>
          <a:prstGeom prst="line">
            <a:avLst/>
          </a:prstGeom>
          <a:noFill/>
          <a:ln w="50800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pPr eaLnBrk="1" hangingPunct="1">
              <a:defRPr/>
            </a:pPr>
            <a:endParaRPr lang="es-CO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2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4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990600" y="228600"/>
            <a:ext cx="7772400" cy="381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60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s-ES_tradnl" sz="32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PRINCIPIO DE LA ESPECIALIZACIÓN</a:t>
            </a:r>
            <a:r>
              <a:rPr lang="es-ES_tradn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es-ES_tradnl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endParaRPr lang="es-ES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371600"/>
            <a:ext cx="8686800" cy="5181600"/>
          </a:xfrm>
          <a:solidFill>
            <a:srgbClr val="CCFFCC"/>
          </a:solidFill>
        </p:spPr>
        <p:txBody>
          <a:bodyPr rtlCol="0">
            <a:normAutofit/>
          </a:bodyPr>
          <a:lstStyle/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s-CO" sz="1400" b="1" smtClean="0">
                <a:cs typeface="Times New Roman" panose="02020603050405020304" pitchFamily="18" charset="0"/>
              </a:rPr>
              <a:t>                                                </a:t>
            </a: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400" b="1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400" b="1" smtClean="0"/>
          </a:p>
        </p:txBody>
      </p:sp>
      <p:sp>
        <p:nvSpPr>
          <p:cNvPr id="8090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8917" name="8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B367E5-CF26-4517-AA5F-EDEFB7F99872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762000" y="1600200"/>
            <a:ext cx="990600" cy="4953000"/>
          </a:xfrm>
          <a:prstGeom prst="rect">
            <a:avLst/>
          </a:prstGeom>
          <a:solidFill>
            <a:srgbClr val="00FF00"/>
          </a:solidFill>
          <a:ln w="38100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_tradnl" altLang="es-CO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_tradnl" altLang="es-CO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_tradnl" altLang="es-CO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_tradnl" altLang="es-CO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ES_tradnl" altLang="es-CO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s-CO" altLang="es-CO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9" name="AutoShape 6"/>
          <p:cNvSpPr>
            <a:spLocks noChangeArrowheads="1"/>
          </p:cNvSpPr>
          <p:nvPr/>
        </p:nvSpPr>
        <p:spPr bwMode="auto">
          <a:xfrm>
            <a:off x="1752600" y="3581400"/>
            <a:ext cx="1295400" cy="762000"/>
          </a:xfrm>
          <a:prstGeom prst="notchedRightArrow">
            <a:avLst>
              <a:gd name="adj1" fmla="val 50000"/>
              <a:gd name="adj2" fmla="val 42500"/>
            </a:avLst>
          </a:prstGeom>
          <a:solidFill>
            <a:schemeClr val="accent1"/>
          </a:solidFill>
          <a:ln w="317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O" altLang="es-CO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0" name="AutoShape 10"/>
          <p:cNvSpPr>
            <a:spLocks noChangeArrowheads="1"/>
          </p:cNvSpPr>
          <p:nvPr/>
        </p:nvSpPr>
        <p:spPr bwMode="auto">
          <a:xfrm>
            <a:off x="3048000" y="3276600"/>
            <a:ext cx="2209800" cy="1447800"/>
          </a:xfrm>
          <a:prstGeom prst="rightArrowCallout">
            <a:avLst>
              <a:gd name="adj1" fmla="val 25000"/>
              <a:gd name="adj2" fmla="val 25000"/>
              <a:gd name="adj3" fmla="val 25439"/>
              <a:gd name="adj4" fmla="val 66667"/>
            </a:avLst>
          </a:prstGeom>
          <a:solidFill>
            <a:srgbClr val="00FFCC"/>
          </a:solidFill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DEBE EXISTIR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COHERENCIA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ENTRE: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1" name="AutoShape 12"/>
          <p:cNvSpPr>
            <a:spLocks noChangeArrowheads="1"/>
          </p:cNvSpPr>
          <p:nvPr/>
        </p:nvSpPr>
        <p:spPr bwMode="auto">
          <a:xfrm>
            <a:off x="5257800" y="3276600"/>
            <a:ext cx="1981200" cy="1524000"/>
          </a:xfrm>
          <a:prstGeom prst="rightArrowCallout">
            <a:avLst>
              <a:gd name="adj1" fmla="val 25000"/>
              <a:gd name="adj2" fmla="val 25000"/>
              <a:gd name="adj3" fmla="val 21667"/>
              <a:gd name="adj4" fmla="val 66667"/>
            </a:avLst>
          </a:prstGeom>
          <a:solidFill>
            <a:srgbClr val="00FFFF"/>
          </a:solidFill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EL GASTO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Y SU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FINALIDAD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2" name="Rectangle 14"/>
          <p:cNvSpPr>
            <a:spLocks noChangeArrowheads="1"/>
          </p:cNvSpPr>
          <p:nvPr/>
        </p:nvSpPr>
        <p:spPr bwMode="auto">
          <a:xfrm>
            <a:off x="7239000" y="3124200"/>
            <a:ext cx="1600200" cy="18288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99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CADA GASTO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EN CADA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ÓRGANO DEBE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REFERIRSE 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SU OBJETO Y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FUNCIONES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8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4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8001000" cy="2286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3200" b="1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PRINCIPIO DE LA INEMBARGABILIDAD</a:t>
            </a:r>
            <a:endParaRPr lang="es-ES" sz="3200" b="1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387" name="Rectangle 2" descr="Pergamino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371600"/>
            <a:ext cx="8686800" cy="4648200"/>
          </a:xfrm>
          <a:blipFill dpi="0" rotWithShape="0">
            <a:blip r:embed="rId3"/>
            <a:srcRect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b="1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s-ES_tradnl" b="1" smtClean="0">
                <a:cs typeface="Times New Roman" panose="02020603050405020304" pitchFamily="18" charset="0"/>
              </a:rPr>
              <a:t>   </a:t>
            </a: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b="1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s-CO" sz="1400" b="1" smtClean="0">
                <a:cs typeface="Times New Roman" panose="02020603050405020304" pitchFamily="18" charset="0"/>
              </a:rPr>
              <a:t>                                                </a:t>
            </a: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400" b="1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400" b="1" smtClean="0"/>
          </a:p>
        </p:txBody>
      </p:sp>
      <p:sp>
        <p:nvSpPr>
          <p:cNvPr id="81936" name="1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0965" name="1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F758E0C-8C58-4BF8-8F8E-2639CFA35843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966" name="AutoShape 4"/>
          <p:cNvSpPr>
            <a:spLocks noChangeArrowheads="1"/>
          </p:cNvSpPr>
          <p:nvPr/>
        </p:nvSpPr>
        <p:spPr bwMode="auto">
          <a:xfrm>
            <a:off x="304800" y="2743200"/>
            <a:ext cx="3581400" cy="990600"/>
          </a:xfrm>
          <a:prstGeom prst="homePlate">
            <a:avLst>
              <a:gd name="adj" fmla="val 90385"/>
            </a:avLst>
          </a:prstGeom>
          <a:solidFill>
            <a:srgbClr val="FFFF00"/>
          </a:solidFill>
          <a:ln w="50800">
            <a:solidFill>
              <a:srgbClr val="6699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LAS RENTAS INCORPORADAS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AL PRESUPUESTO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7" name="Oval 5"/>
          <p:cNvSpPr>
            <a:spLocks noChangeArrowheads="1"/>
          </p:cNvSpPr>
          <p:nvPr/>
        </p:nvSpPr>
        <p:spPr bwMode="auto">
          <a:xfrm>
            <a:off x="3886200" y="2819400"/>
            <a:ext cx="2362200" cy="990600"/>
          </a:xfrm>
          <a:prstGeom prst="ellipse">
            <a:avLst/>
          </a:prstGeom>
          <a:solidFill>
            <a:srgbClr val="FFFF66"/>
          </a:solidFill>
          <a:ln w="50800">
            <a:solidFill>
              <a:srgbClr val="6600FF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AL IGUAL QUE LOS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BIENES Y DERECHOS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6553200" y="2895600"/>
            <a:ext cx="1981200" cy="762000"/>
          </a:xfrm>
          <a:prstGeom prst="rect">
            <a:avLst/>
          </a:prstGeom>
          <a:solidFill>
            <a:srgbClr val="FFFF99"/>
          </a:solidFill>
          <a:ln w="50800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SON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INEMBARGABLES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5241925" y="3089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O" altLang="es-CO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6248400" y="3429000"/>
            <a:ext cx="304800" cy="0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6629400" y="4343400"/>
            <a:ext cx="2057400" cy="914400"/>
          </a:xfrm>
          <a:prstGeom prst="rect">
            <a:avLst/>
          </a:prstGeom>
          <a:solidFill>
            <a:srgbClr val="FFFFCC"/>
          </a:solidFill>
          <a:ln w="508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BUSCA PROTEGER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DINEROS PÚBLICOS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>
            <a:off x="7543800" y="3657600"/>
            <a:ext cx="0" cy="685800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581400" y="4343400"/>
            <a:ext cx="2209800" cy="9144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ADOPTAR MEDIDAS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PARA PAGO DE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SENTENCIAS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4" name="Line 15"/>
          <p:cNvSpPr>
            <a:spLocks noChangeShapeType="1"/>
          </p:cNvSpPr>
          <p:nvPr/>
        </p:nvSpPr>
        <p:spPr bwMode="auto">
          <a:xfrm flipH="1">
            <a:off x="5791200" y="4800600"/>
            <a:ext cx="838200" cy="0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40975" name="Rectangle 16"/>
          <p:cNvSpPr>
            <a:spLocks noChangeArrowheads="1"/>
          </p:cNvSpPr>
          <p:nvPr/>
        </p:nvSpPr>
        <p:spPr bwMode="auto">
          <a:xfrm>
            <a:off x="304800" y="4343400"/>
            <a:ext cx="2438400" cy="914400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EXISTEN SENTENCIAS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QUE ORDENAN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EMBARGOS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76" name="Line 18"/>
          <p:cNvSpPr>
            <a:spLocks noChangeShapeType="1"/>
          </p:cNvSpPr>
          <p:nvPr/>
        </p:nvSpPr>
        <p:spPr bwMode="auto">
          <a:xfrm flipH="1">
            <a:off x="2743200" y="4800600"/>
            <a:ext cx="838200" cy="0"/>
          </a:xfrm>
          <a:prstGeom prst="line">
            <a:avLst/>
          </a:prstGeom>
          <a:noFill/>
          <a:ln w="50800">
            <a:solidFill>
              <a:srgbClr val="99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73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Vertical discontinua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214438"/>
            <a:ext cx="8839200" cy="5410200"/>
          </a:xfrm>
          <a:pattFill prst="dashVert">
            <a:fgClr>
              <a:srgbClr val="FF9933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rmAutofit fontScale="70000" lnSpcReduction="20000"/>
          </a:bodyPr>
          <a:lstStyle/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endParaRPr lang="es-ES_tradnl" b="1" smtClean="0"/>
          </a:p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endParaRPr lang="es-ES_tradnl" b="1" smtClean="0"/>
          </a:p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endParaRPr lang="es-ES_tradnl" b="1" smtClean="0"/>
          </a:p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s-ES_tradnl" b="1" smtClean="0"/>
              <a:t>DEROGADO COMO PRINCIPIO POR LA CONSTITUCIÓN DE 1991</a:t>
            </a:r>
          </a:p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b="1" smtClean="0"/>
          </a:p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s-ES_tradnl" b="1" smtClean="0"/>
              <a:t>EL ARTÍCULO 347 DE LA CARTA DICE: “SI LOS INGRESOS LEGALMENTE AUTORIZADOS NO FUEREN SUFICIENTES PARA ATENDER LOS GASTOS PROYECTADOS, EL GOBIERNO PROPONDRÁ, POR SEPARADO, LA CREACIÓN DE NUEVAS RENTAS O LA MODIFICACIÓN DE LAS EXISTENTES, PARA FINANCIAR LOS GASTOS CONTEMPLADOS.</a:t>
            </a:r>
          </a:p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b="1" smtClean="0"/>
          </a:p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s-ES_tradnl" b="1" smtClean="0"/>
              <a:t>EN EL PRESUPUESTO NO NECESARIAMENTE DEBEN FIGURAR TODOS LOS INGRESOS ESPERADOS EN UNA VIGENCIA, YA QUE MEDIANTE EL MECANISMO DE ADICIÓN SE PUEDEN ATENDER ESTOS GASTOS</a:t>
            </a:r>
          </a:p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b="1" smtClean="0"/>
          </a:p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es-ES_tradnl" b="1" smtClean="0"/>
              <a:t>LA FIGURA SE LLAMA PRESUPUESTO COMPLEMENTARIO</a:t>
            </a:r>
          </a:p>
          <a:p>
            <a:pPr marL="812800" indent="-812800" algn="just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endParaRPr lang="es-ES_tradnl" b="1" smtClean="0"/>
          </a:p>
          <a:p>
            <a:pPr marL="812800" indent="-81280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s-ES_tradnl" sz="1600" b="1" smtClean="0"/>
              <a:t>SE PUEDEN PRESENTAR UNA SERIE DE INCONVENIENTES</a:t>
            </a:r>
            <a:r>
              <a:rPr lang="es-CO" sz="1600" b="1" smtClean="0">
                <a:cs typeface="Times New Roman" panose="02020603050405020304" pitchFamily="18" charset="0"/>
              </a:rPr>
              <a:t> </a:t>
            </a:r>
          </a:p>
          <a:p>
            <a:pPr marL="812800" indent="-81280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600" b="1" smtClean="0">
              <a:cs typeface="Times New Roman" panose="02020603050405020304" pitchFamily="18" charset="0"/>
            </a:endParaRPr>
          </a:p>
          <a:p>
            <a:pPr marL="812800" indent="-81280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600" b="1" smtClean="0">
              <a:cs typeface="Times New Roman" panose="02020603050405020304" pitchFamily="18" charset="0"/>
            </a:endParaRPr>
          </a:p>
          <a:p>
            <a:pPr marL="812800" indent="-81280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600" b="1" smtClean="0">
              <a:cs typeface="Times New Roman" panose="02020603050405020304" pitchFamily="18" charset="0"/>
            </a:endParaRPr>
          </a:p>
          <a:p>
            <a:pPr marL="812800" indent="-81280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600" b="1" smtClean="0">
              <a:cs typeface="Times New Roman" panose="02020603050405020304" pitchFamily="18" charset="0"/>
            </a:endParaRPr>
          </a:p>
          <a:p>
            <a:pPr marL="812800" indent="-812800" fontAlgn="auto">
              <a:lnSpc>
                <a:spcPct val="80000"/>
              </a:lnSpc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b="1" smtClean="0"/>
          </a:p>
        </p:txBody>
      </p:sp>
      <p:sp>
        <p:nvSpPr>
          <p:cNvPr id="8294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alpenagos@gmail.com</a:t>
            </a:r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08C99D-2033-4AC0-96D9-AE47CEA92380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3" name="5 Rectángulo"/>
          <p:cNvSpPr>
            <a:spLocks noChangeArrowheads="1"/>
          </p:cNvSpPr>
          <p:nvPr/>
        </p:nvSpPr>
        <p:spPr bwMode="auto">
          <a:xfrm>
            <a:off x="1905000" y="228600"/>
            <a:ext cx="453866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812800" indent="-8128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EQUILIBRIO PRESUPUESTAL</a:t>
            </a:r>
          </a:p>
        </p:txBody>
      </p:sp>
    </p:spTree>
    <p:extLst>
      <p:ext uri="{BB962C8B-B14F-4D97-AF65-F5344CB8AC3E}">
        <p14:creationId xmlns:p14="http://schemas.microsoft.com/office/powerpoint/2010/main" val="10548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0D6878-D052-4EA0-A54D-B30B781CF24F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539552" y="1783566"/>
            <a:ext cx="8353425" cy="453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CO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MARCO FISCAL DE MEDIANO PLAZO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CO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MARCO DE GASTO DE MEDIANO PLAZO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CO" sz="3200" dirty="0">
                <a:solidFill>
                  <a:schemeClr val="tx2"/>
                </a:solidFill>
                <a:latin typeface="Times New Roman" panose="02020603050405020304" pitchFamily="18" charset="0"/>
              </a:rPr>
              <a:t>RESERVAS PRESUPUESTALES</a:t>
            </a:r>
          </a:p>
        </p:txBody>
      </p:sp>
    </p:spTree>
    <p:extLst>
      <p:ext uri="{BB962C8B-B14F-4D97-AF65-F5344CB8AC3E}">
        <p14:creationId xmlns:p14="http://schemas.microsoft.com/office/powerpoint/2010/main" val="39605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b="1" smtClean="0">
                <a:solidFill>
                  <a:schemeClr val="accent2">
                    <a:lumMod val="75000"/>
                  </a:schemeClr>
                </a:solidFill>
              </a:rPr>
              <a:t>MFMP: Plan Financiero:</a:t>
            </a:r>
            <a:br>
              <a:rPr lang="es-ES" b="1" smtClean="0">
                <a:solidFill>
                  <a:schemeClr val="accent2">
                    <a:lumMod val="75000"/>
                  </a:schemeClr>
                </a:solidFill>
              </a:rPr>
            </a:br>
            <a:endParaRPr lang="es-ES" b="1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608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5842CFC-B1F6-4640-A20E-D91760937690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304800" y="2209800"/>
            <a:ext cx="8305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Char char="•"/>
            </a:pPr>
            <a:endParaRPr lang="es-CO" altLang="es-CO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642938" y="3214688"/>
            <a:ext cx="2163762" cy="1955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 typeface="Wingdings" panose="05000000000000000000" pitchFamily="2" charset="2"/>
              <a:buNone/>
            </a:pPr>
            <a:r>
              <a:rPr lang="es-ES" altLang="es-CO" sz="2100" b="1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s-ES" altLang="es-CO" sz="2000" b="1">
                <a:solidFill>
                  <a:schemeClr val="tx2"/>
                </a:solidFill>
                <a:latin typeface="Times New Roman" panose="02020603050405020304" pitchFamily="18" charset="0"/>
              </a:rPr>
              <a:t>Es un</a:t>
            </a:r>
            <a:r>
              <a:rPr lang="es-ES" altLang="es-CO" sz="2100" b="1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s-ES" altLang="es-CO" sz="2000" b="1">
                <a:solidFill>
                  <a:schemeClr val="tx2"/>
                </a:solidFill>
                <a:latin typeface="Times New Roman" panose="02020603050405020304" pitchFamily="18" charset="0"/>
              </a:rPr>
              <a:t>Instrumento  de Planificación  y Gestión  Financiera</a:t>
            </a:r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4106863" y="1884363"/>
            <a:ext cx="4929187" cy="4387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s-ES" altLang="es-CO" sz="2000">
                <a:solidFill>
                  <a:schemeClr val="tx2"/>
                </a:solidFill>
                <a:latin typeface="Times New Roman" panose="02020603050405020304" pitchFamily="18" charset="0"/>
              </a:rPr>
              <a:t>Definir objetivos, estrategias y metas de ingresos, gastos y financiamiento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s-ES" altLang="es-CO" sz="2000">
                <a:solidFill>
                  <a:schemeClr val="tx2"/>
                </a:solidFill>
                <a:latin typeface="Times New Roman" panose="02020603050405020304" pitchFamily="18" charset="0"/>
              </a:rPr>
              <a:t>Sanear las finanzas (nacionales y/o territoriales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s-ES" altLang="es-CO" sz="2000">
                <a:solidFill>
                  <a:schemeClr val="tx2"/>
                </a:solidFill>
                <a:latin typeface="Times New Roman" panose="02020603050405020304" pitchFamily="18" charset="0"/>
              </a:rPr>
              <a:t>Lograr los objetivos del Plan de Desarrollo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s-ES" altLang="es-CO" sz="2000">
                <a:solidFill>
                  <a:schemeClr val="tx2"/>
                </a:solidFill>
                <a:latin typeface="Times New Roman" panose="02020603050405020304" pitchFamily="18" charset="0"/>
              </a:rPr>
              <a:t>Incluir los efectos cambiario, monetario y fiscal de las operaciones efectivas</a:t>
            </a:r>
          </a:p>
          <a:p>
            <a:pPr>
              <a:spcBef>
                <a:spcPct val="50000"/>
              </a:spcBef>
              <a:buClrTx/>
              <a:buFontTx/>
              <a:buChar char="•"/>
            </a:pPr>
            <a:r>
              <a:rPr lang="es-ES" altLang="es-CO" sz="2000">
                <a:solidFill>
                  <a:schemeClr val="tx2"/>
                </a:solidFill>
                <a:latin typeface="Times New Roman" panose="02020603050405020304" pitchFamily="18" charset="0"/>
              </a:rPr>
              <a:t>Determinar el programa de ingresos, gastos, déficit y su financiación (Estatuto de Presupuesto) compatible con el Programa anual de Caja y las Políticas Cambiaria y Monetaria</a:t>
            </a:r>
          </a:p>
        </p:txBody>
      </p:sp>
      <p:sp>
        <p:nvSpPr>
          <p:cNvPr id="46087" name="Rectangle 6"/>
          <p:cNvSpPr>
            <a:spLocks noChangeArrowheads="1"/>
          </p:cNvSpPr>
          <p:nvPr/>
        </p:nvSpPr>
        <p:spPr bwMode="auto">
          <a:xfrm>
            <a:off x="2841625" y="3933825"/>
            <a:ext cx="1154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" altLang="es-CO" sz="2400" b="1">
                <a:solidFill>
                  <a:schemeClr val="tx2"/>
                </a:solidFill>
                <a:latin typeface="Times New Roman" panose="02020603050405020304" pitchFamily="18" charset="0"/>
              </a:rPr>
              <a:t>PARA</a:t>
            </a:r>
          </a:p>
        </p:txBody>
      </p:sp>
      <p:sp>
        <p:nvSpPr>
          <p:cNvPr id="46088" name="AutoShape 7"/>
          <p:cNvSpPr>
            <a:spLocks noChangeArrowheads="1"/>
          </p:cNvSpPr>
          <p:nvPr/>
        </p:nvSpPr>
        <p:spPr bwMode="auto">
          <a:xfrm>
            <a:off x="2843213" y="3284538"/>
            <a:ext cx="1223962" cy="1870075"/>
          </a:xfrm>
          <a:prstGeom prst="rightArrow">
            <a:avLst>
              <a:gd name="adj1" fmla="val 50000"/>
              <a:gd name="adj2" fmla="val 25009"/>
            </a:avLst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O" altLang="es-CO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0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r>
              <a:rPr lang="es-ES" altLang="es-CO" b="1" smtClean="0"/>
              <a:t>MFMP: 1. Plan Financiero: contenido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8532812" cy="4924425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b="1" u="sng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Diagnóstico</a:t>
            </a:r>
            <a:r>
              <a:rPr lang="es-E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: identificar la problemática financiera, causas,  oportunidades, amenazas, fortalezas, debilidades, etc.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s-ES" sz="200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b="1" u="sng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Estructura del Financiamiento</a:t>
            </a:r>
            <a:r>
              <a:rPr lang="es-ES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:</a:t>
            </a:r>
            <a:r>
              <a:rPr lang="es-E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evolución (tendencia) de las fuentes de financiación y su composición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s-ES" sz="2000" b="1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b="1" u="sng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Estructura de gastos</a:t>
            </a:r>
            <a:r>
              <a:rPr lang="es-ES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:</a:t>
            </a:r>
            <a:r>
              <a:rPr lang="es-E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evolución (tendencia) de los gastos  y su composición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ES" sz="200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b="1" u="sng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Relación ingresos vs. gastos</a:t>
            </a:r>
            <a:r>
              <a:rPr lang="es-ES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: </a:t>
            </a:r>
            <a:r>
              <a:rPr lang="es-E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Determinar el superávit o déficit, necesidades de financiamiento, capacidad de endeudamiento, financiación del gasto corriente, cumplimiento de los límites de ajuste a los gastos.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s-ES" sz="200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b="1" u="sng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Gestión financiera</a:t>
            </a:r>
            <a:r>
              <a:rPr lang="es-ES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:</a:t>
            </a:r>
            <a:r>
              <a:rPr lang="es-E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 estrategias, acciones, programas, metas, etc.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s-ES" sz="200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b="1" u="sng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Gestión sectorial desde la perspectiva  financiera</a:t>
            </a:r>
            <a:r>
              <a:rPr lang="es-E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</a:rPr>
              <a:t>: ajuste de las metas sectoriales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s-ES" sz="200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710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7D8CB52-618C-49C0-829E-63966CD2761C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92125"/>
            <a:ext cx="7772400" cy="8651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mtClean="0">
                <a:solidFill>
                  <a:schemeClr val="accent2">
                    <a:lumMod val="75000"/>
                  </a:schemeClr>
                </a:solidFill>
              </a:rPr>
              <a:t>MFMP: 1. Plan Financiero: contenido</a:t>
            </a:r>
            <a:r>
              <a:rPr lang="es-ES" sz="2800" smtClean="0">
                <a:solidFill>
                  <a:schemeClr val="accent2">
                    <a:lumMod val="75000"/>
                  </a:schemeClr>
                </a:solidFill>
                <a:latin typeface="CG Times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s-ES" sz="2800" smtClean="0">
                <a:solidFill>
                  <a:schemeClr val="accent2">
                    <a:lumMod val="75000"/>
                  </a:schemeClr>
                </a:solidFill>
                <a:latin typeface="CG Times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s-ES" sz="2800" smtClean="0">
              <a:solidFill>
                <a:schemeClr val="accent2">
                  <a:lumMod val="75000"/>
                </a:schemeClr>
              </a:solidFill>
              <a:latin typeface="CG Times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71638"/>
            <a:ext cx="8604250" cy="44719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u="sng" smtClean="0">
                <a:solidFill>
                  <a:schemeClr val="tx2"/>
                </a:solidFill>
                <a:latin typeface="Times New Roman" panose="02020603050405020304" pitchFamily="18" charset="0"/>
              </a:rPr>
              <a:t>Objetivos Financieros o fiscales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: logro esperado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u="sng" smtClean="0">
                <a:solidFill>
                  <a:schemeClr val="tx2"/>
                </a:solidFill>
                <a:latin typeface="Times New Roman" panose="02020603050405020304" pitchFamily="18" charset="0"/>
              </a:rPr>
              <a:t>Objetivos específicos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: logros específicos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u="sng" smtClean="0">
                <a:solidFill>
                  <a:schemeClr val="tx2"/>
                </a:solidFill>
                <a:latin typeface="Times New Roman" panose="02020603050405020304" pitchFamily="18" charset="0"/>
              </a:rPr>
              <a:t>Área Estratégica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: por ejemplo se clasifica, para  ingresos corrientes de libre destinación, otros ingresos, gastos de funcionamiento, de inversión, endeudamiento, déficit, etc.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u="sng" smtClean="0">
                <a:solidFill>
                  <a:schemeClr val="tx2"/>
                </a:solidFill>
                <a:latin typeface="Times New Roman" panose="02020603050405020304" pitchFamily="18" charset="0"/>
              </a:rPr>
              <a:t>Estrategias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: cómo lograr los objetivos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u="sng" smtClean="0">
                <a:solidFill>
                  <a:schemeClr val="tx2"/>
                </a:solidFill>
                <a:latin typeface="Times New Roman" panose="02020603050405020304" pitchFamily="18" charset="0"/>
              </a:rPr>
              <a:t>Programas: 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acciones específicas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u="sng" smtClean="0">
                <a:solidFill>
                  <a:schemeClr val="tx2"/>
                </a:solidFill>
                <a:latin typeface="Times New Roman" panose="02020603050405020304" pitchFamily="18" charset="0"/>
              </a:rPr>
              <a:t>Metas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: logros cuantificables para cada área estratégica.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u="sng" smtClean="0">
                <a:solidFill>
                  <a:schemeClr val="tx2"/>
                </a:solidFill>
                <a:latin typeface="Times New Roman" panose="02020603050405020304" pitchFamily="18" charset="0"/>
              </a:rPr>
              <a:t>Anexo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 flujo de efectivo y presupuesto proyectado, suponiendo el cumplimiento de las metas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s-ES" sz="24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11375C-DEAC-4889-A496-B1309F418A6A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9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s-ES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ES" sz="3200" b="1" smtClean="0">
                <a:solidFill>
                  <a:schemeClr val="accent2">
                    <a:lumMod val="75000"/>
                  </a:schemeClr>
                </a:solidFill>
              </a:rPr>
              <a:t>MFMP: 1. Plan Financiero: elaboración y aprobación</a:t>
            </a:r>
            <a:r>
              <a:rPr lang="es-ES" sz="3200" b="1" smtClean="0">
                <a:solidFill>
                  <a:schemeClr val="accent2"/>
                </a:solidFill>
              </a:rPr>
              <a:t/>
            </a:r>
            <a:br>
              <a:rPr lang="es-ES" sz="3200" b="1" smtClean="0">
                <a:solidFill>
                  <a:schemeClr val="accent2"/>
                </a:solidFill>
              </a:rPr>
            </a:br>
            <a:endParaRPr lang="es-ES" sz="3200" b="1" smtClean="0">
              <a:solidFill>
                <a:schemeClr val="accent2"/>
              </a:solidFill>
            </a:endParaRPr>
          </a:p>
        </p:txBody>
      </p:sp>
      <p:sp>
        <p:nvSpPr>
          <p:cNvPr id="4915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2ABEEEF-FE70-41A6-9A76-B7F229D15137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474663" y="3781425"/>
            <a:ext cx="82264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Char char="•"/>
            </a:pPr>
            <a:endParaRPr lang="es-CO" altLang="es-CO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68538" y="1555750"/>
            <a:ext cx="4441825" cy="936625"/>
            <a:chOff x="1416" y="1170"/>
            <a:chExt cx="2800" cy="693"/>
          </a:xfrm>
        </p:grpSpPr>
        <p:pic>
          <p:nvPicPr>
            <p:cNvPr id="49166" name="Picture 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6" y="1170"/>
              <a:ext cx="2800" cy="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67" name="Rectangle 6"/>
            <p:cNvSpPr>
              <a:spLocks noChangeArrowheads="1"/>
            </p:cNvSpPr>
            <p:nvPr/>
          </p:nvSpPr>
          <p:spPr bwMode="auto">
            <a:xfrm>
              <a:off x="1580" y="1203"/>
              <a:ext cx="2566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CO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Ministerio o Secretaría de Hacienda (o quien haga sus veces) en coordinación con Sec. Planeación lo elabora</a:t>
              </a:r>
            </a:p>
          </p:txBody>
        </p:sp>
      </p:grpSp>
      <p:sp>
        <p:nvSpPr>
          <p:cNvPr id="49158" name="AutoShape 7"/>
          <p:cNvSpPr>
            <a:spLocks noChangeArrowheads="1"/>
          </p:cNvSpPr>
          <p:nvPr/>
        </p:nvSpPr>
        <p:spPr bwMode="auto">
          <a:xfrm>
            <a:off x="4292600" y="2565400"/>
            <a:ext cx="409575" cy="431800"/>
          </a:xfrm>
          <a:prstGeom prst="downArrow">
            <a:avLst>
              <a:gd name="adj1" fmla="val 50000"/>
              <a:gd name="adj2" fmla="val 26366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O" altLang="es-CO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332038" y="3068638"/>
            <a:ext cx="4400550" cy="936625"/>
            <a:chOff x="1416" y="2132"/>
            <a:chExt cx="2800" cy="693"/>
          </a:xfrm>
        </p:grpSpPr>
        <p:pic>
          <p:nvPicPr>
            <p:cNvPr id="49164" name="Picture 9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6" y="2132"/>
              <a:ext cx="2800" cy="6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65" name="Rectangle 10"/>
            <p:cNvSpPr>
              <a:spLocks noChangeArrowheads="1"/>
            </p:cNvSpPr>
            <p:nvPr/>
          </p:nvSpPr>
          <p:spPr bwMode="auto">
            <a:xfrm>
              <a:off x="1580" y="2165"/>
              <a:ext cx="2566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CO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Consejo de política económica y social -CONPES</a:t>
              </a:r>
              <a:r>
                <a:rPr lang="es-ES" altLang="es-CO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es-ES" altLang="es-CO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o el</a:t>
              </a:r>
              <a:r>
                <a:rPr lang="es-ES" altLang="es-CO">
                  <a:solidFill>
                    <a:schemeClr val="tx1"/>
                  </a:solidFill>
                  <a:latin typeface="Times New Roman" panose="02020603050405020304" pitchFamily="18" charset="0"/>
                </a:rPr>
                <a:t> </a:t>
              </a:r>
              <a:r>
                <a:rPr lang="es-ES" altLang="es-CO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Consejo de Gobierno o da visto bueno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924050" y="4652963"/>
            <a:ext cx="5240338" cy="1655762"/>
            <a:chOff x="1144" y="3075"/>
            <a:chExt cx="3333" cy="1237"/>
          </a:xfrm>
        </p:grpSpPr>
        <p:pic>
          <p:nvPicPr>
            <p:cNvPr id="49162" name="Picture 12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4" y="3075"/>
              <a:ext cx="3333" cy="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63" name="Rectangle 13"/>
            <p:cNvSpPr>
              <a:spLocks noChangeArrowheads="1"/>
            </p:cNvSpPr>
            <p:nvPr/>
          </p:nvSpPr>
          <p:spPr bwMode="auto">
            <a:xfrm>
              <a:off x="1308" y="3108"/>
              <a:ext cx="3099" cy="1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ES" altLang="es-CO" b="1">
                  <a:solidFill>
                    <a:schemeClr val="tx1"/>
                  </a:solidFill>
                  <a:latin typeface="Times New Roman" panose="02020603050405020304" pitchFamily="18" charset="0"/>
                </a:rPr>
                <a:t>CONFIS Consejo Superior de Política Fiscal o el comité de Hacienda o el Consejo Municipal de Política Fiscal – COMFIS -, aprueba, modifica y evalúa el Plan Financiero y ordena las medidas para su cumplimiento</a:t>
              </a:r>
            </a:p>
          </p:txBody>
        </p:sp>
      </p:grpSp>
      <p:sp>
        <p:nvSpPr>
          <p:cNvPr id="49161" name="AutoShape 14"/>
          <p:cNvSpPr>
            <a:spLocks noChangeArrowheads="1"/>
          </p:cNvSpPr>
          <p:nvPr/>
        </p:nvSpPr>
        <p:spPr bwMode="auto">
          <a:xfrm>
            <a:off x="4311650" y="4076700"/>
            <a:ext cx="409575" cy="504825"/>
          </a:xfrm>
          <a:prstGeom prst="downArrow">
            <a:avLst>
              <a:gd name="adj1" fmla="val 50000"/>
              <a:gd name="adj2" fmla="val 30825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O" altLang="es-CO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0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11560" y="260648"/>
            <a:ext cx="658971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altLang="es-CO" b="1" dirty="0" smtClean="0"/>
              <a:t>Marco normativo</a:t>
            </a:r>
            <a:endParaRPr lang="es-ES" altLang="es-CO" b="1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965278" y="1556792"/>
            <a:ext cx="6569122" cy="383739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CO" sz="2400" dirty="0" smtClean="0"/>
              <a:t>Constitución política (Titulo XII)</a:t>
            </a:r>
          </a:p>
          <a:p>
            <a:pPr>
              <a:lnSpc>
                <a:spcPct val="90000"/>
              </a:lnSpc>
            </a:pPr>
            <a:r>
              <a:rPr lang="es-ES" altLang="es-CO" sz="2400" dirty="0" smtClean="0"/>
              <a:t>Estatuto Orgánico del Presupuesto</a:t>
            </a:r>
          </a:p>
          <a:p>
            <a:pPr>
              <a:lnSpc>
                <a:spcPct val="90000"/>
              </a:lnSpc>
            </a:pPr>
            <a:r>
              <a:rPr lang="es-ES" altLang="es-CO" sz="2400" dirty="0" smtClean="0"/>
              <a:t>(Decreto 111 de 1996.)</a:t>
            </a:r>
          </a:p>
          <a:p>
            <a:pPr>
              <a:lnSpc>
                <a:spcPct val="90000"/>
              </a:lnSpc>
            </a:pPr>
            <a:r>
              <a:rPr lang="es-ES" altLang="es-CO" sz="2400" dirty="0" smtClean="0"/>
              <a:t>Ley 819 de 2003</a:t>
            </a:r>
          </a:p>
          <a:p>
            <a:pPr>
              <a:lnSpc>
                <a:spcPct val="90000"/>
              </a:lnSpc>
            </a:pPr>
            <a:r>
              <a:rPr lang="es-ES" altLang="es-CO" sz="2400" dirty="0" smtClean="0"/>
              <a:t>Decretos Reglamentarios.</a:t>
            </a:r>
          </a:p>
          <a:p>
            <a:pPr>
              <a:lnSpc>
                <a:spcPct val="90000"/>
              </a:lnSpc>
            </a:pPr>
            <a:r>
              <a:rPr lang="es-ES" altLang="es-CO" sz="2400" dirty="0" smtClean="0"/>
              <a:t>Disposiciones Generales de la Ley Anual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CO" sz="2400" dirty="0" smtClean="0"/>
              <a:t>    de Presupuesto.</a:t>
            </a:r>
          </a:p>
          <a:p>
            <a:pPr>
              <a:lnSpc>
                <a:spcPct val="90000"/>
              </a:lnSpc>
            </a:pPr>
            <a:r>
              <a:rPr lang="es-ES" altLang="es-CO" sz="2400" dirty="0" smtClean="0"/>
              <a:t>Doctrina</a:t>
            </a:r>
          </a:p>
          <a:p>
            <a:pPr>
              <a:lnSpc>
                <a:spcPct val="90000"/>
              </a:lnSpc>
            </a:pPr>
            <a:r>
              <a:rPr lang="es-ES" altLang="es-CO" sz="2400" dirty="0" smtClean="0"/>
              <a:t>Jurisprudencia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smtClean="0">
                <a:solidFill>
                  <a:schemeClr val="accent2">
                    <a:lumMod val="75000"/>
                  </a:schemeClr>
                </a:solidFill>
              </a:rPr>
              <a:t>MFMP: 1. Plan Financiero: fuentes de información para el diagnóstico (continuación)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8532812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altLang="es-CO" smtClean="0">
                <a:latin typeface="Times New Roman" panose="02020603050405020304" pitchFamily="18" charset="0"/>
              </a:rPr>
              <a:t>Ejecuciones presupuestales últimos cuatro años</a:t>
            </a:r>
          </a:p>
          <a:p>
            <a:pPr>
              <a:lnSpc>
                <a:spcPct val="90000"/>
              </a:lnSpc>
            </a:pPr>
            <a:endParaRPr lang="es-ES" altLang="es-CO" smtClean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es-CO" smtClean="0">
                <a:latin typeface="Times New Roman" panose="02020603050405020304" pitchFamily="18" charset="0"/>
              </a:rPr>
              <a:t>Ejecuciones presupuestales de los últimos cuatro años estructuradas en el esquema de Operaciones Efectivas de Caja</a:t>
            </a:r>
          </a:p>
          <a:p>
            <a:pPr>
              <a:lnSpc>
                <a:spcPct val="90000"/>
              </a:lnSpc>
            </a:pPr>
            <a:endParaRPr lang="es-ES" altLang="es-CO" smtClean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es-CO" smtClean="0">
                <a:latin typeface="Times New Roman" panose="02020603050405020304" pitchFamily="18" charset="0"/>
              </a:rPr>
              <a:t>Presupuesto aprobado para la ultima vigencia </a:t>
            </a:r>
          </a:p>
          <a:p>
            <a:pPr>
              <a:lnSpc>
                <a:spcPct val="90000"/>
              </a:lnSpc>
            </a:pPr>
            <a:endParaRPr lang="es-ES" altLang="es-CO" smtClean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s-ES" altLang="es-CO" smtClean="0">
                <a:latin typeface="Times New Roman" panose="02020603050405020304" pitchFamily="18" charset="0"/>
              </a:rPr>
              <a:t>Información contable: estados financieros, nóminas, estado de la deuda, etc.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CO" smtClean="0">
              <a:latin typeface="Times New Roman" panose="02020603050405020304" pitchFamily="18" charset="0"/>
            </a:endParaRPr>
          </a:p>
        </p:txBody>
      </p:sp>
      <p:sp>
        <p:nvSpPr>
          <p:cNvPr id="5018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152847-96DB-4D1A-A927-365D103DE799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0181" name="Rectangle 4"/>
          <p:cNvSpPr>
            <a:spLocks noChangeArrowheads="1"/>
          </p:cNvSpPr>
          <p:nvPr/>
        </p:nvSpPr>
        <p:spPr bwMode="auto">
          <a:xfrm>
            <a:off x="684213" y="333375"/>
            <a:ext cx="81010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O" altLang="es-CO" sz="29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304800" y="2209800"/>
            <a:ext cx="8305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Char char="•"/>
            </a:pPr>
            <a:endParaRPr lang="es-CO" altLang="es-CO" sz="24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0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277813"/>
            <a:ext cx="8820150" cy="1143000"/>
          </a:xfrm>
        </p:spPr>
        <p:txBody>
          <a:bodyPr/>
          <a:lstStyle/>
          <a:p>
            <a:r>
              <a:rPr lang="es-ES" altLang="es-CO" sz="3200" b="1" smtClean="0"/>
              <a:t>MFMP: Plan Financiero: fuentes de información para el diagnóstico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768088"/>
            <a:ext cx="8250238" cy="475725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Estatuto de Presupuesto territorial.</a:t>
            </a:r>
            <a:b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endParaRPr lang="es-ES" altLang="es-CO" sz="2600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Estatuto de rentas ( Reglamentación de la adopción de los ingresos).</a:t>
            </a:r>
            <a:b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</a:br>
            <a:endParaRPr lang="es-ES" altLang="es-CO" sz="2600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Plan de inversiones de la ultima vigencia.</a:t>
            </a:r>
          </a:p>
          <a:p>
            <a:pPr>
              <a:spcBef>
                <a:spcPct val="0"/>
              </a:spcBef>
            </a:pPr>
            <a:endParaRPr lang="es-ES" altLang="es-CO" sz="2600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Información consolidada de los créditos vigentes: Monto adeudado, monto pagado, valor a cancelar en cada vigencia, saldo de la deuda, intereses, durante la vigencia del crédito.</a:t>
            </a:r>
          </a:p>
        </p:txBody>
      </p:sp>
      <p:sp>
        <p:nvSpPr>
          <p:cNvPr id="5120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0155302-0106-4328-A281-B05508573FC7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52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smtClean="0">
                <a:solidFill>
                  <a:schemeClr val="accent2">
                    <a:lumMod val="75000"/>
                  </a:schemeClr>
                </a:solidFill>
              </a:rPr>
              <a:t>MFMP: 1. Plan Financiero: fuentes de información para el diagnóstico (diagnostico)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133600"/>
            <a:ext cx="8075612" cy="4031704"/>
          </a:xfrm>
        </p:spPr>
        <p:txBody>
          <a:bodyPr/>
          <a:lstStyle/>
          <a:p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Información sobre la planta de personal, actual, el costo de la nómina, OPS, aportes parafiscales.</a:t>
            </a:r>
          </a:p>
          <a:p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Plan de compras si existe.</a:t>
            </a:r>
          </a:p>
          <a:p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Relación de la oficina jurídica sobre pasivos contingentes.</a:t>
            </a:r>
          </a:p>
          <a:p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Relación de obligaciones pensionales, en especial los pagos de  pensionados para la vigencia, si tienen a su cargo dichas acreencias.</a:t>
            </a:r>
          </a:p>
          <a:p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Información contable de las últimas 3 vigencias. 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s-CO" sz="2600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2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35382C7-6298-409B-A601-940A55857A4C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5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459787" cy="1143000"/>
          </a:xfrm>
        </p:spPr>
        <p:txBody>
          <a:bodyPr/>
          <a:lstStyle/>
          <a:p>
            <a:r>
              <a:rPr lang="es-ES" altLang="es-CO" b="1" smtClean="0"/>
              <a:t>MFMP: Plan Financiero: Diagnóstico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8532812" cy="4530725"/>
          </a:xfrm>
        </p:spPr>
        <p:txBody>
          <a:bodyPr/>
          <a:lstStyle/>
          <a:p>
            <a:pPr algn="ctr">
              <a:buClrTx/>
              <a:buFontTx/>
              <a:buNone/>
            </a:pPr>
            <a:r>
              <a:rPr lang="es-ES" altLang="es-CO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Con base en la información presupuestal, de operaciones efectivas y contable: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s-CO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5C2195-5A92-4CD4-AC78-5F5E7BF0F1B1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684213" y="2660650"/>
            <a:ext cx="845978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CO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Tendencia histórica:</a:t>
            </a:r>
            <a:r>
              <a:rPr lang="es-ES" altLang="es-CO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mínimo en los cuatro últimos años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" altLang="es-CO" sz="2400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CO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Coyuntura de la vigencia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" altLang="es-CO" sz="24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CO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Proyecciones + escenarios futuros: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CO" sz="24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	Suponiendo </a:t>
            </a:r>
            <a:r>
              <a:rPr lang="es-ES" altLang="es-CO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continuidad</a:t>
            </a:r>
            <a:r>
              <a:rPr lang="es-ES" altLang="es-CO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de la tendencia </a:t>
            </a:r>
            <a:r>
              <a:rPr lang="es-ES" altLang="es-CO" sz="2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histórica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CO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	</a:t>
            </a:r>
            <a:r>
              <a:rPr lang="es-ES" altLang="es-CO" sz="24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Ajustes</a:t>
            </a:r>
            <a:r>
              <a:rPr lang="es-ES" altLang="es-CO" sz="24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s-ES" altLang="es-CO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a lo proyectado con base en indicadores y 			estrategias y partiendo del cumplimiento de políticas 		de saneamiento fiscal o sostenibilidad del ajuste.</a:t>
            </a:r>
          </a:p>
        </p:txBody>
      </p:sp>
    </p:spTree>
    <p:extLst>
      <p:ext uri="{BB962C8B-B14F-4D97-AF65-F5344CB8AC3E}">
        <p14:creationId xmlns:p14="http://schemas.microsoft.com/office/powerpoint/2010/main" val="272309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7813"/>
            <a:ext cx="8459787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800" b="1" smtClean="0">
                <a:solidFill>
                  <a:schemeClr val="accent2">
                    <a:lumMod val="75000"/>
                  </a:schemeClr>
                </a:solidFill>
              </a:rPr>
              <a:t>MFMP: 2. Plan Financiero: Diagnóstico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4530725"/>
          </a:xfrm>
        </p:spPr>
        <p:txBody>
          <a:bodyPr rtlCol="0">
            <a:normAutofit/>
          </a:bodyPr>
          <a:lstStyle/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200" smtClean="0">
                <a:solidFill>
                  <a:schemeClr val="tx2"/>
                </a:solidFill>
                <a:latin typeface="Times New Roman" panose="02020603050405020304" pitchFamily="18" charset="0"/>
              </a:rPr>
              <a:t>Se requiere analizar las </a:t>
            </a:r>
            <a:r>
              <a:rPr lang="es-ES" sz="22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CAUSAS</a:t>
            </a:r>
            <a:r>
              <a:rPr lang="es-ES" sz="2200" smtClean="0">
                <a:solidFill>
                  <a:schemeClr val="tx2"/>
                </a:solidFill>
                <a:latin typeface="Times New Roman" panose="02020603050405020304" pitchFamily="18" charset="0"/>
              </a:rPr>
              <a:t> de cada problema, profundizando en aspectos conexos a la situación fiscal, tales como: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 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a.  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    </a:t>
            </a: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Organización administrativa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b.      Planta de personal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c.      Proceso de transformación empresarial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d.      Factores socio económicos del entorno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e.      Aspectos sectoriales específicos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ES" sz="24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2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Identificar</a:t>
            </a:r>
            <a:r>
              <a:rPr lang="es-ES" sz="2200" smtClean="0">
                <a:solidFill>
                  <a:schemeClr val="tx2"/>
                </a:solidFill>
                <a:latin typeface="Times New Roman" panose="02020603050405020304" pitchFamily="18" charset="0"/>
              </a:rPr>
              <a:t> y </a:t>
            </a:r>
            <a:r>
              <a:rPr lang="es-ES" sz="22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Priorizar</a:t>
            </a:r>
            <a:r>
              <a:rPr lang="es-ES" sz="2200" smtClean="0">
                <a:solidFill>
                  <a:schemeClr val="tx2"/>
                </a:solidFill>
                <a:latin typeface="Times New Roman" panose="02020603050405020304" pitchFamily="18" charset="0"/>
              </a:rPr>
              <a:t> las causas de cada uno de los problemas y establecer alternativas de solución.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ES" sz="24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078E4A2-5BE5-44DE-B224-D805E17C9025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1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mtClean="0">
                <a:solidFill>
                  <a:schemeClr val="accent2">
                    <a:lumMod val="75000"/>
                  </a:schemeClr>
                </a:solidFill>
              </a:rPr>
              <a:t>Cálculo de la meta Superávit primario</a:t>
            </a:r>
          </a:p>
        </p:txBody>
      </p:sp>
      <p:sp>
        <p:nvSpPr>
          <p:cNvPr id="5529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97C490-6621-4368-B12C-CEEB6744BD7E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0" y="1828800"/>
            <a:ext cx="8610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endParaRPr lang="es-CO" altLang="es-CO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4724400"/>
            <a:ext cx="91440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s-ES" altLang="es-CO" b="1">
                <a:solidFill>
                  <a:schemeClr val="tx1"/>
                </a:solidFill>
                <a:latin typeface="Times New Roman" panose="02020603050405020304" pitchFamily="18" charset="0"/>
              </a:rPr>
              <a:t>Superávit Primario &gt; o = Servicio de la deuda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s-ES" altLang="es-CO">
                <a:solidFill>
                  <a:schemeClr val="tx1"/>
                </a:solidFill>
                <a:latin typeface="Times New Roman" panose="02020603050405020304" pitchFamily="18" charset="0"/>
              </a:rPr>
              <a:t>	Se entiende que la deuda es sostenible si el Superávit Primario es mayor o igual al servicio de la deuda (amortizaciones + intereses) de todos los créditos vigentes en la respectiva vigencia fiscal.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s-ES" altLang="es-CO" sz="2400">
                <a:solidFill>
                  <a:schemeClr val="accent2"/>
                </a:solidFill>
                <a:latin typeface="Times New Roman" panose="02020603050405020304" pitchFamily="18" charset="0"/>
              </a:rPr>
              <a:t>Este balance se elabora bajo el esquema presupuestal</a:t>
            </a:r>
            <a:r>
              <a:rPr lang="es-ES" altLang="es-CO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s-ES" altLang="es-CO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55302" name="Group 5"/>
          <p:cNvGrpSpPr>
            <a:grpSpLocks/>
          </p:cNvGrpSpPr>
          <p:nvPr/>
        </p:nvGrpSpPr>
        <p:grpSpPr bwMode="auto">
          <a:xfrm>
            <a:off x="539750" y="1897063"/>
            <a:ext cx="8353425" cy="2540000"/>
            <a:chOff x="0" y="1195"/>
            <a:chExt cx="5761" cy="1692"/>
          </a:xfrm>
        </p:grpSpPr>
        <p:sp>
          <p:nvSpPr>
            <p:cNvPr id="55303" name="Freeform 6"/>
            <p:cNvSpPr>
              <a:spLocks/>
            </p:cNvSpPr>
            <p:nvPr/>
          </p:nvSpPr>
          <p:spPr bwMode="auto">
            <a:xfrm>
              <a:off x="0" y="1207"/>
              <a:ext cx="5761" cy="1680"/>
            </a:xfrm>
            <a:custGeom>
              <a:avLst/>
              <a:gdLst>
                <a:gd name="T0" fmla="*/ 0 w 5761"/>
                <a:gd name="T1" fmla="*/ 0 h 1680"/>
                <a:gd name="T2" fmla="*/ 0 w 5761"/>
                <a:gd name="T3" fmla="*/ 1679 h 1680"/>
                <a:gd name="T4" fmla="*/ 5760 w 5761"/>
                <a:gd name="T5" fmla="*/ 1679 h 1680"/>
                <a:gd name="T6" fmla="*/ 5760 w 5761"/>
                <a:gd name="T7" fmla="*/ 0 h 1680"/>
                <a:gd name="T8" fmla="*/ 0 w 5761"/>
                <a:gd name="T9" fmla="*/ 0 h 1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61"/>
                <a:gd name="T16" fmla="*/ 0 h 1680"/>
                <a:gd name="T17" fmla="*/ 5761 w 5761"/>
                <a:gd name="T18" fmla="*/ 1680 h 1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61" h="1680">
                  <a:moveTo>
                    <a:pt x="0" y="0"/>
                  </a:moveTo>
                  <a:lnTo>
                    <a:pt x="0" y="1679"/>
                  </a:lnTo>
                  <a:lnTo>
                    <a:pt x="5760" y="1679"/>
                  </a:lnTo>
                  <a:lnTo>
                    <a:pt x="5760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O"/>
            </a:p>
          </p:txBody>
        </p:sp>
        <p:sp>
          <p:nvSpPr>
            <p:cNvPr id="55304" name="Rectangle 7"/>
            <p:cNvSpPr>
              <a:spLocks noChangeArrowheads="1"/>
            </p:cNvSpPr>
            <p:nvPr/>
          </p:nvSpPr>
          <p:spPr bwMode="auto">
            <a:xfrm>
              <a:off x="202" y="1207"/>
              <a:ext cx="1615" cy="23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05" name="Rectangle 8"/>
            <p:cNvSpPr>
              <a:spLocks noChangeArrowheads="1"/>
            </p:cNvSpPr>
            <p:nvPr/>
          </p:nvSpPr>
          <p:spPr bwMode="auto">
            <a:xfrm>
              <a:off x="554" y="1195"/>
              <a:ext cx="128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Ingresos corrientes</a:t>
              </a:r>
            </a:p>
          </p:txBody>
        </p:sp>
        <p:sp>
          <p:nvSpPr>
            <p:cNvPr id="55306" name="Rectangle 9"/>
            <p:cNvSpPr>
              <a:spLocks noChangeArrowheads="1"/>
            </p:cNvSpPr>
            <p:nvPr/>
          </p:nvSpPr>
          <p:spPr bwMode="auto">
            <a:xfrm>
              <a:off x="1692" y="1195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07" name="Rectangle 10"/>
            <p:cNvSpPr>
              <a:spLocks noChangeArrowheads="1"/>
            </p:cNvSpPr>
            <p:nvPr/>
          </p:nvSpPr>
          <p:spPr bwMode="auto">
            <a:xfrm>
              <a:off x="154" y="1207"/>
              <a:ext cx="48" cy="217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08" name="Rectangle 11"/>
            <p:cNvSpPr>
              <a:spLocks noChangeArrowheads="1"/>
            </p:cNvSpPr>
            <p:nvPr/>
          </p:nvSpPr>
          <p:spPr bwMode="auto">
            <a:xfrm>
              <a:off x="1817" y="1207"/>
              <a:ext cx="20" cy="217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09" name="Rectangle 12"/>
            <p:cNvSpPr>
              <a:spLocks noChangeArrowheads="1"/>
            </p:cNvSpPr>
            <p:nvPr/>
          </p:nvSpPr>
          <p:spPr bwMode="auto">
            <a:xfrm>
              <a:off x="2269" y="1207"/>
              <a:ext cx="1722" cy="230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10" name="Rectangle 13"/>
            <p:cNvSpPr>
              <a:spLocks noChangeArrowheads="1"/>
            </p:cNvSpPr>
            <p:nvPr/>
          </p:nvSpPr>
          <p:spPr bwMode="auto">
            <a:xfrm>
              <a:off x="2459" y="1195"/>
              <a:ext cx="174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Gastos de funcionamiento</a:t>
              </a:r>
            </a:p>
          </p:txBody>
        </p:sp>
        <p:sp>
          <p:nvSpPr>
            <p:cNvPr id="55311" name="Rectangle 14"/>
            <p:cNvSpPr>
              <a:spLocks noChangeArrowheads="1"/>
            </p:cNvSpPr>
            <p:nvPr/>
          </p:nvSpPr>
          <p:spPr bwMode="auto">
            <a:xfrm>
              <a:off x="4019" y="1195"/>
              <a:ext cx="4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12" name="Rectangle 15"/>
            <p:cNvSpPr>
              <a:spLocks noChangeArrowheads="1"/>
            </p:cNvSpPr>
            <p:nvPr/>
          </p:nvSpPr>
          <p:spPr bwMode="auto">
            <a:xfrm>
              <a:off x="2241" y="1207"/>
              <a:ext cx="28" cy="217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13" name="Rectangle 16"/>
            <p:cNvSpPr>
              <a:spLocks noChangeArrowheads="1"/>
            </p:cNvSpPr>
            <p:nvPr/>
          </p:nvSpPr>
          <p:spPr bwMode="auto">
            <a:xfrm>
              <a:off x="3991" y="1207"/>
              <a:ext cx="19" cy="217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14" name="Rectangle 17"/>
            <p:cNvSpPr>
              <a:spLocks noChangeArrowheads="1"/>
            </p:cNvSpPr>
            <p:nvPr/>
          </p:nvSpPr>
          <p:spPr bwMode="auto">
            <a:xfrm>
              <a:off x="1837" y="1207"/>
              <a:ext cx="29" cy="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15" name="Rectangle 18"/>
            <p:cNvSpPr>
              <a:spLocks noChangeArrowheads="1"/>
            </p:cNvSpPr>
            <p:nvPr/>
          </p:nvSpPr>
          <p:spPr bwMode="auto">
            <a:xfrm>
              <a:off x="2212" y="1207"/>
              <a:ext cx="29" cy="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16" name="Rectangle 19"/>
            <p:cNvSpPr>
              <a:spLocks noChangeArrowheads="1"/>
            </p:cNvSpPr>
            <p:nvPr/>
          </p:nvSpPr>
          <p:spPr bwMode="auto">
            <a:xfrm>
              <a:off x="4010" y="1207"/>
              <a:ext cx="29" cy="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17" name="Rectangle 20"/>
            <p:cNvSpPr>
              <a:spLocks noChangeArrowheads="1"/>
            </p:cNvSpPr>
            <p:nvPr/>
          </p:nvSpPr>
          <p:spPr bwMode="auto">
            <a:xfrm>
              <a:off x="4452" y="1207"/>
              <a:ext cx="29" cy="23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18" name="Rectangle 21"/>
            <p:cNvSpPr>
              <a:spLocks noChangeArrowheads="1"/>
            </p:cNvSpPr>
            <p:nvPr/>
          </p:nvSpPr>
          <p:spPr bwMode="auto">
            <a:xfrm>
              <a:off x="2269" y="1473"/>
              <a:ext cx="1722" cy="21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19" name="Rectangle 22"/>
            <p:cNvSpPr>
              <a:spLocks noChangeArrowheads="1"/>
            </p:cNvSpPr>
            <p:nvPr/>
          </p:nvSpPr>
          <p:spPr bwMode="auto">
            <a:xfrm>
              <a:off x="2364" y="1461"/>
              <a:ext cx="405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+Gast</a:t>
              </a:r>
            </a:p>
          </p:txBody>
        </p:sp>
        <p:sp>
          <p:nvSpPr>
            <p:cNvPr id="55320" name="Rectangle 23"/>
            <p:cNvSpPr>
              <a:spLocks noChangeArrowheads="1"/>
            </p:cNvSpPr>
            <p:nvPr/>
          </p:nvSpPr>
          <p:spPr bwMode="auto">
            <a:xfrm>
              <a:off x="2783" y="1461"/>
              <a:ext cx="1016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os de Inversión</a:t>
              </a:r>
            </a:p>
          </p:txBody>
        </p:sp>
        <p:sp>
          <p:nvSpPr>
            <p:cNvPr id="55321" name="Rectangle 24"/>
            <p:cNvSpPr>
              <a:spLocks noChangeArrowheads="1"/>
            </p:cNvSpPr>
            <p:nvPr/>
          </p:nvSpPr>
          <p:spPr bwMode="auto">
            <a:xfrm>
              <a:off x="3711" y="1461"/>
              <a:ext cx="4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22" name="Rectangle 25"/>
            <p:cNvSpPr>
              <a:spLocks noChangeArrowheads="1"/>
            </p:cNvSpPr>
            <p:nvPr/>
          </p:nvSpPr>
          <p:spPr bwMode="auto">
            <a:xfrm>
              <a:off x="2241" y="1473"/>
              <a:ext cx="28" cy="21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23" name="Rectangle 26"/>
            <p:cNvSpPr>
              <a:spLocks noChangeArrowheads="1"/>
            </p:cNvSpPr>
            <p:nvPr/>
          </p:nvSpPr>
          <p:spPr bwMode="auto">
            <a:xfrm>
              <a:off x="3991" y="1473"/>
              <a:ext cx="19" cy="21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24" name="Rectangle 27"/>
            <p:cNvSpPr>
              <a:spLocks noChangeArrowheads="1"/>
            </p:cNvSpPr>
            <p:nvPr/>
          </p:nvSpPr>
          <p:spPr bwMode="auto">
            <a:xfrm>
              <a:off x="154" y="1437"/>
              <a:ext cx="1683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25" name="Rectangle 28"/>
            <p:cNvSpPr>
              <a:spLocks noChangeArrowheads="1"/>
            </p:cNvSpPr>
            <p:nvPr/>
          </p:nvSpPr>
          <p:spPr bwMode="auto">
            <a:xfrm>
              <a:off x="1837" y="1437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26" name="Rectangle 29"/>
            <p:cNvSpPr>
              <a:spLocks noChangeArrowheads="1"/>
            </p:cNvSpPr>
            <p:nvPr/>
          </p:nvSpPr>
          <p:spPr bwMode="auto">
            <a:xfrm>
              <a:off x="2212" y="1437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27" name="Rectangle 30"/>
            <p:cNvSpPr>
              <a:spLocks noChangeArrowheads="1"/>
            </p:cNvSpPr>
            <p:nvPr/>
          </p:nvSpPr>
          <p:spPr bwMode="auto">
            <a:xfrm>
              <a:off x="2241" y="1437"/>
              <a:ext cx="176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28" name="Rectangle 31"/>
            <p:cNvSpPr>
              <a:spLocks noChangeArrowheads="1"/>
            </p:cNvSpPr>
            <p:nvPr/>
          </p:nvSpPr>
          <p:spPr bwMode="auto">
            <a:xfrm>
              <a:off x="4010" y="1437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29" name="Rectangle 32"/>
            <p:cNvSpPr>
              <a:spLocks noChangeArrowheads="1"/>
            </p:cNvSpPr>
            <p:nvPr/>
          </p:nvSpPr>
          <p:spPr bwMode="auto">
            <a:xfrm>
              <a:off x="4452" y="1437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0" name="Rectangle 33"/>
            <p:cNvSpPr>
              <a:spLocks noChangeArrowheads="1"/>
            </p:cNvSpPr>
            <p:nvPr/>
          </p:nvSpPr>
          <p:spPr bwMode="auto">
            <a:xfrm>
              <a:off x="1837" y="1473"/>
              <a:ext cx="29" cy="2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1" name="Rectangle 34"/>
            <p:cNvSpPr>
              <a:spLocks noChangeArrowheads="1"/>
            </p:cNvSpPr>
            <p:nvPr/>
          </p:nvSpPr>
          <p:spPr bwMode="auto">
            <a:xfrm>
              <a:off x="2212" y="1473"/>
              <a:ext cx="29" cy="2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2" name="Rectangle 35"/>
            <p:cNvSpPr>
              <a:spLocks noChangeArrowheads="1"/>
            </p:cNvSpPr>
            <p:nvPr/>
          </p:nvSpPr>
          <p:spPr bwMode="auto">
            <a:xfrm>
              <a:off x="4010" y="1473"/>
              <a:ext cx="29" cy="2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3" name="Rectangle 36"/>
            <p:cNvSpPr>
              <a:spLocks noChangeArrowheads="1"/>
            </p:cNvSpPr>
            <p:nvPr/>
          </p:nvSpPr>
          <p:spPr bwMode="auto">
            <a:xfrm>
              <a:off x="4452" y="1473"/>
              <a:ext cx="29" cy="21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4" name="Rectangle 37"/>
            <p:cNvSpPr>
              <a:spLocks noChangeArrowheads="1"/>
            </p:cNvSpPr>
            <p:nvPr/>
          </p:nvSpPr>
          <p:spPr bwMode="auto">
            <a:xfrm>
              <a:off x="202" y="1473"/>
              <a:ext cx="1615" cy="21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5" name="Rectangle 38"/>
            <p:cNvSpPr>
              <a:spLocks noChangeArrowheads="1"/>
            </p:cNvSpPr>
            <p:nvPr/>
          </p:nvSpPr>
          <p:spPr bwMode="auto">
            <a:xfrm>
              <a:off x="354" y="1461"/>
              <a:ext cx="147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+ Recursos de capital </a:t>
              </a:r>
            </a:p>
          </p:txBody>
        </p:sp>
        <p:sp>
          <p:nvSpPr>
            <p:cNvPr id="55336" name="Rectangle 39"/>
            <p:cNvSpPr>
              <a:spLocks noChangeArrowheads="1"/>
            </p:cNvSpPr>
            <p:nvPr/>
          </p:nvSpPr>
          <p:spPr bwMode="auto">
            <a:xfrm>
              <a:off x="1692" y="1461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37" name="Rectangle 40"/>
            <p:cNvSpPr>
              <a:spLocks noChangeArrowheads="1"/>
            </p:cNvSpPr>
            <p:nvPr/>
          </p:nvSpPr>
          <p:spPr bwMode="auto">
            <a:xfrm>
              <a:off x="202" y="1690"/>
              <a:ext cx="1615" cy="23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8" name="Rectangle 41"/>
            <p:cNvSpPr>
              <a:spLocks noChangeArrowheads="1"/>
            </p:cNvSpPr>
            <p:nvPr/>
          </p:nvSpPr>
          <p:spPr bwMode="auto">
            <a:xfrm>
              <a:off x="330" y="1678"/>
              <a:ext cx="1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9" name="Rectangle 42"/>
            <p:cNvSpPr>
              <a:spLocks noChangeArrowheads="1"/>
            </p:cNvSpPr>
            <p:nvPr/>
          </p:nvSpPr>
          <p:spPr bwMode="auto">
            <a:xfrm>
              <a:off x="323" y="1678"/>
              <a:ext cx="5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55340" name="Rectangle 43"/>
            <p:cNvSpPr>
              <a:spLocks noChangeArrowheads="1"/>
            </p:cNvSpPr>
            <p:nvPr/>
          </p:nvSpPr>
          <p:spPr bwMode="auto">
            <a:xfrm>
              <a:off x="382" y="1678"/>
              <a:ext cx="114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-Desembolsos de </a:t>
              </a:r>
            </a:p>
          </p:txBody>
        </p:sp>
        <p:sp>
          <p:nvSpPr>
            <p:cNvPr id="55341" name="Rectangle 44"/>
            <p:cNvSpPr>
              <a:spLocks noChangeArrowheads="1"/>
            </p:cNvSpPr>
            <p:nvPr/>
          </p:nvSpPr>
          <p:spPr bwMode="auto">
            <a:xfrm>
              <a:off x="202" y="1920"/>
              <a:ext cx="1615" cy="217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2" name="Rectangle 45"/>
            <p:cNvSpPr>
              <a:spLocks noChangeArrowheads="1"/>
            </p:cNvSpPr>
            <p:nvPr/>
          </p:nvSpPr>
          <p:spPr bwMode="auto">
            <a:xfrm>
              <a:off x="383" y="1908"/>
              <a:ext cx="1656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crédito, Privatizaciones, </a:t>
              </a:r>
            </a:p>
          </p:txBody>
        </p:sp>
        <p:sp>
          <p:nvSpPr>
            <p:cNvPr id="55343" name="Rectangle 46"/>
            <p:cNvSpPr>
              <a:spLocks noChangeArrowheads="1"/>
            </p:cNvSpPr>
            <p:nvPr/>
          </p:nvSpPr>
          <p:spPr bwMode="auto">
            <a:xfrm>
              <a:off x="202" y="2137"/>
              <a:ext cx="1615" cy="21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4" name="Rectangle 47"/>
            <p:cNvSpPr>
              <a:spLocks noChangeArrowheads="1"/>
            </p:cNvSpPr>
            <p:nvPr/>
          </p:nvSpPr>
          <p:spPr bwMode="auto">
            <a:xfrm>
              <a:off x="359" y="2125"/>
              <a:ext cx="135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y/o capitalizaciones)</a:t>
              </a:r>
            </a:p>
          </p:txBody>
        </p:sp>
        <p:sp>
          <p:nvSpPr>
            <p:cNvPr id="55345" name="Rectangle 48"/>
            <p:cNvSpPr>
              <a:spLocks noChangeArrowheads="1"/>
            </p:cNvSpPr>
            <p:nvPr/>
          </p:nvSpPr>
          <p:spPr bwMode="auto">
            <a:xfrm>
              <a:off x="1548" y="2125"/>
              <a:ext cx="4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46" name="Rectangle 49"/>
            <p:cNvSpPr>
              <a:spLocks noChangeArrowheads="1"/>
            </p:cNvSpPr>
            <p:nvPr/>
          </p:nvSpPr>
          <p:spPr bwMode="auto">
            <a:xfrm>
              <a:off x="154" y="1473"/>
              <a:ext cx="48" cy="88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7" name="Rectangle 50"/>
            <p:cNvSpPr>
              <a:spLocks noChangeArrowheads="1"/>
            </p:cNvSpPr>
            <p:nvPr/>
          </p:nvSpPr>
          <p:spPr bwMode="auto">
            <a:xfrm>
              <a:off x="1817" y="1473"/>
              <a:ext cx="20" cy="88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8" name="Rectangle 51"/>
            <p:cNvSpPr>
              <a:spLocks noChangeArrowheads="1"/>
            </p:cNvSpPr>
            <p:nvPr/>
          </p:nvSpPr>
          <p:spPr bwMode="auto">
            <a:xfrm>
              <a:off x="154" y="2355"/>
              <a:ext cx="1683" cy="12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9" name="Rectangle 52"/>
            <p:cNvSpPr>
              <a:spLocks noChangeArrowheads="1"/>
            </p:cNvSpPr>
            <p:nvPr/>
          </p:nvSpPr>
          <p:spPr bwMode="auto">
            <a:xfrm>
              <a:off x="2269" y="1726"/>
              <a:ext cx="1722" cy="254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50" name="Rectangle 53"/>
            <p:cNvSpPr>
              <a:spLocks noChangeArrowheads="1"/>
            </p:cNvSpPr>
            <p:nvPr/>
          </p:nvSpPr>
          <p:spPr bwMode="auto">
            <a:xfrm>
              <a:off x="2420" y="1737"/>
              <a:ext cx="157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+ Gastos de Operación </a:t>
              </a:r>
            </a:p>
          </p:txBody>
        </p:sp>
        <p:sp>
          <p:nvSpPr>
            <p:cNvPr id="55351" name="Rectangle 54"/>
            <p:cNvSpPr>
              <a:spLocks noChangeArrowheads="1"/>
            </p:cNvSpPr>
            <p:nvPr/>
          </p:nvSpPr>
          <p:spPr bwMode="auto">
            <a:xfrm>
              <a:off x="2269" y="1980"/>
              <a:ext cx="1722" cy="24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52" name="Rectangle 55"/>
            <p:cNvSpPr>
              <a:spLocks noChangeArrowheads="1"/>
            </p:cNvSpPr>
            <p:nvPr/>
          </p:nvSpPr>
          <p:spPr bwMode="auto">
            <a:xfrm>
              <a:off x="2395" y="1968"/>
              <a:ext cx="701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Comercial</a:t>
              </a:r>
            </a:p>
          </p:txBody>
        </p:sp>
        <p:sp>
          <p:nvSpPr>
            <p:cNvPr id="55353" name="Rectangle 56"/>
            <p:cNvSpPr>
              <a:spLocks noChangeArrowheads="1"/>
            </p:cNvSpPr>
            <p:nvPr/>
          </p:nvSpPr>
          <p:spPr bwMode="auto">
            <a:xfrm>
              <a:off x="2990" y="1968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54" name="Rectangle 57"/>
            <p:cNvSpPr>
              <a:spLocks noChangeArrowheads="1"/>
            </p:cNvSpPr>
            <p:nvPr/>
          </p:nvSpPr>
          <p:spPr bwMode="auto">
            <a:xfrm>
              <a:off x="2241" y="1726"/>
              <a:ext cx="28" cy="49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55" name="Rectangle 58"/>
            <p:cNvSpPr>
              <a:spLocks noChangeArrowheads="1"/>
            </p:cNvSpPr>
            <p:nvPr/>
          </p:nvSpPr>
          <p:spPr bwMode="auto">
            <a:xfrm>
              <a:off x="3991" y="1726"/>
              <a:ext cx="19" cy="49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56" name="Rectangle 59"/>
            <p:cNvSpPr>
              <a:spLocks noChangeArrowheads="1"/>
            </p:cNvSpPr>
            <p:nvPr/>
          </p:nvSpPr>
          <p:spPr bwMode="auto">
            <a:xfrm>
              <a:off x="2241" y="2222"/>
              <a:ext cx="1769" cy="133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57" name="Rectangle 60"/>
            <p:cNvSpPr>
              <a:spLocks noChangeArrowheads="1"/>
            </p:cNvSpPr>
            <p:nvPr/>
          </p:nvSpPr>
          <p:spPr bwMode="auto">
            <a:xfrm>
              <a:off x="1837" y="1690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58" name="Rectangle 61"/>
            <p:cNvSpPr>
              <a:spLocks noChangeArrowheads="1"/>
            </p:cNvSpPr>
            <p:nvPr/>
          </p:nvSpPr>
          <p:spPr bwMode="auto">
            <a:xfrm>
              <a:off x="2212" y="1690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59" name="Rectangle 62"/>
            <p:cNvSpPr>
              <a:spLocks noChangeArrowheads="1"/>
            </p:cNvSpPr>
            <p:nvPr/>
          </p:nvSpPr>
          <p:spPr bwMode="auto">
            <a:xfrm>
              <a:off x="2241" y="1690"/>
              <a:ext cx="176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60" name="Rectangle 63"/>
            <p:cNvSpPr>
              <a:spLocks noChangeArrowheads="1"/>
            </p:cNvSpPr>
            <p:nvPr/>
          </p:nvSpPr>
          <p:spPr bwMode="auto">
            <a:xfrm>
              <a:off x="4010" y="1690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61" name="Rectangle 64"/>
            <p:cNvSpPr>
              <a:spLocks noChangeArrowheads="1"/>
            </p:cNvSpPr>
            <p:nvPr/>
          </p:nvSpPr>
          <p:spPr bwMode="auto">
            <a:xfrm>
              <a:off x="4452" y="1690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62" name="Rectangle 65"/>
            <p:cNvSpPr>
              <a:spLocks noChangeArrowheads="1"/>
            </p:cNvSpPr>
            <p:nvPr/>
          </p:nvSpPr>
          <p:spPr bwMode="auto">
            <a:xfrm>
              <a:off x="1837" y="1726"/>
              <a:ext cx="29" cy="6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63" name="Rectangle 66"/>
            <p:cNvSpPr>
              <a:spLocks noChangeArrowheads="1"/>
            </p:cNvSpPr>
            <p:nvPr/>
          </p:nvSpPr>
          <p:spPr bwMode="auto">
            <a:xfrm>
              <a:off x="2212" y="1726"/>
              <a:ext cx="29" cy="6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64" name="Rectangle 67"/>
            <p:cNvSpPr>
              <a:spLocks noChangeArrowheads="1"/>
            </p:cNvSpPr>
            <p:nvPr/>
          </p:nvSpPr>
          <p:spPr bwMode="auto">
            <a:xfrm>
              <a:off x="4010" y="1726"/>
              <a:ext cx="29" cy="6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65" name="Rectangle 68"/>
            <p:cNvSpPr>
              <a:spLocks noChangeArrowheads="1"/>
            </p:cNvSpPr>
            <p:nvPr/>
          </p:nvSpPr>
          <p:spPr bwMode="auto">
            <a:xfrm>
              <a:off x="4452" y="1726"/>
              <a:ext cx="29" cy="62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66" name="Rectangle 69"/>
            <p:cNvSpPr>
              <a:spLocks noChangeArrowheads="1"/>
            </p:cNvSpPr>
            <p:nvPr/>
          </p:nvSpPr>
          <p:spPr bwMode="auto">
            <a:xfrm>
              <a:off x="202" y="2391"/>
              <a:ext cx="1615" cy="229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67" name="Rectangle 70"/>
            <p:cNvSpPr>
              <a:spLocks noChangeArrowheads="1"/>
            </p:cNvSpPr>
            <p:nvPr/>
          </p:nvSpPr>
          <p:spPr bwMode="auto">
            <a:xfrm>
              <a:off x="338" y="2379"/>
              <a:ext cx="951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Total ingresos</a:t>
              </a:r>
            </a:p>
          </p:txBody>
        </p:sp>
        <p:sp>
          <p:nvSpPr>
            <p:cNvPr id="55368" name="Rectangle 71"/>
            <p:cNvSpPr>
              <a:spLocks noChangeArrowheads="1"/>
            </p:cNvSpPr>
            <p:nvPr/>
          </p:nvSpPr>
          <p:spPr bwMode="auto">
            <a:xfrm>
              <a:off x="1181" y="2379"/>
              <a:ext cx="4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69" name="Rectangle 72"/>
            <p:cNvSpPr>
              <a:spLocks noChangeArrowheads="1"/>
            </p:cNvSpPr>
            <p:nvPr/>
          </p:nvSpPr>
          <p:spPr bwMode="auto">
            <a:xfrm>
              <a:off x="154" y="2391"/>
              <a:ext cx="48" cy="229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70" name="Rectangle 73"/>
            <p:cNvSpPr>
              <a:spLocks noChangeArrowheads="1"/>
            </p:cNvSpPr>
            <p:nvPr/>
          </p:nvSpPr>
          <p:spPr bwMode="auto">
            <a:xfrm>
              <a:off x="1817" y="2391"/>
              <a:ext cx="20" cy="229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71" name="Rectangle 74"/>
            <p:cNvSpPr>
              <a:spLocks noChangeArrowheads="1"/>
            </p:cNvSpPr>
            <p:nvPr/>
          </p:nvSpPr>
          <p:spPr bwMode="auto">
            <a:xfrm>
              <a:off x="154" y="2620"/>
              <a:ext cx="1683" cy="36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72" name="Rectangle 75"/>
            <p:cNvSpPr>
              <a:spLocks noChangeArrowheads="1"/>
            </p:cNvSpPr>
            <p:nvPr/>
          </p:nvSpPr>
          <p:spPr bwMode="auto">
            <a:xfrm>
              <a:off x="1904" y="1207"/>
              <a:ext cx="279" cy="27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73" name="Rectangle 76"/>
            <p:cNvSpPr>
              <a:spLocks noChangeArrowheads="1"/>
            </p:cNvSpPr>
            <p:nvPr/>
          </p:nvSpPr>
          <p:spPr bwMode="auto">
            <a:xfrm>
              <a:off x="2105" y="1219"/>
              <a:ext cx="4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74" name="Rectangle 77"/>
            <p:cNvSpPr>
              <a:spLocks noChangeArrowheads="1"/>
            </p:cNvSpPr>
            <p:nvPr/>
          </p:nvSpPr>
          <p:spPr bwMode="auto">
            <a:xfrm>
              <a:off x="1904" y="1485"/>
              <a:ext cx="279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75" name="Rectangle 78"/>
            <p:cNvSpPr>
              <a:spLocks noChangeArrowheads="1"/>
            </p:cNvSpPr>
            <p:nvPr/>
          </p:nvSpPr>
          <p:spPr bwMode="auto">
            <a:xfrm>
              <a:off x="2105" y="1473"/>
              <a:ext cx="4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76" name="Rectangle 79"/>
            <p:cNvSpPr>
              <a:spLocks noChangeArrowheads="1"/>
            </p:cNvSpPr>
            <p:nvPr/>
          </p:nvSpPr>
          <p:spPr bwMode="auto">
            <a:xfrm>
              <a:off x="1904" y="1726"/>
              <a:ext cx="279" cy="423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77" name="Rectangle 80"/>
            <p:cNvSpPr>
              <a:spLocks noChangeArrowheads="1"/>
            </p:cNvSpPr>
            <p:nvPr/>
          </p:nvSpPr>
          <p:spPr bwMode="auto">
            <a:xfrm>
              <a:off x="2150" y="1737"/>
              <a:ext cx="5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55378" name="Rectangle 81"/>
            <p:cNvSpPr>
              <a:spLocks noChangeArrowheads="1"/>
            </p:cNvSpPr>
            <p:nvPr/>
          </p:nvSpPr>
          <p:spPr bwMode="auto">
            <a:xfrm>
              <a:off x="2230" y="1737"/>
              <a:ext cx="4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79" name="Rectangle 82"/>
            <p:cNvSpPr>
              <a:spLocks noChangeArrowheads="1"/>
            </p:cNvSpPr>
            <p:nvPr/>
          </p:nvSpPr>
          <p:spPr bwMode="auto">
            <a:xfrm>
              <a:off x="1866" y="1207"/>
              <a:ext cx="38" cy="94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80" name="Rectangle 83"/>
            <p:cNvSpPr>
              <a:spLocks noChangeArrowheads="1"/>
            </p:cNvSpPr>
            <p:nvPr/>
          </p:nvSpPr>
          <p:spPr bwMode="auto">
            <a:xfrm>
              <a:off x="2183" y="1207"/>
              <a:ext cx="29" cy="94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81" name="Rectangle 84"/>
            <p:cNvSpPr>
              <a:spLocks noChangeArrowheads="1"/>
            </p:cNvSpPr>
            <p:nvPr/>
          </p:nvSpPr>
          <p:spPr bwMode="auto">
            <a:xfrm>
              <a:off x="1866" y="2149"/>
              <a:ext cx="346" cy="507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82" name="Rectangle 85"/>
            <p:cNvSpPr>
              <a:spLocks noChangeArrowheads="1"/>
            </p:cNvSpPr>
            <p:nvPr/>
          </p:nvSpPr>
          <p:spPr bwMode="auto">
            <a:xfrm>
              <a:off x="2269" y="2391"/>
              <a:ext cx="1722" cy="27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83" name="Rectangle 86"/>
            <p:cNvSpPr>
              <a:spLocks noChangeArrowheads="1"/>
            </p:cNvSpPr>
            <p:nvPr/>
          </p:nvSpPr>
          <p:spPr bwMode="auto">
            <a:xfrm>
              <a:off x="2386" y="2403"/>
              <a:ext cx="85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Total Gastos</a:t>
              </a:r>
            </a:p>
          </p:txBody>
        </p:sp>
        <p:sp>
          <p:nvSpPr>
            <p:cNvPr id="55384" name="Rectangle 87"/>
            <p:cNvSpPr>
              <a:spLocks noChangeArrowheads="1"/>
            </p:cNvSpPr>
            <p:nvPr/>
          </p:nvSpPr>
          <p:spPr bwMode="auto">
            <a:xfrm>
              <a:off x="3163" y="2403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85" name="Rectangle 88"/>
            <p:cNvSpPr>
              <a:spLocks noChangeArrowheads="1"/>
            </p:cNvSpPr>
            <p:nvPr/>
          </p:nvSpPr>
          <p:spPr bwMode="auto">
            <a:xfrm>
              <a:off x="2241" y="2391"/>
              <a:ext cx="28" cy="26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86" name="Rectangle 89"/>
            <p:cNvSpPr>
              <a:spLocks noChangeArrowheads="1"/>
            </p:cNvSpPr>
            <p:nvPr/>
          </p:nvSpPr>
          <p:spPr bwMode="auto">
            <a:xfrm>
              <a:off x="3991" y="2391"/>
              <a:ext cx="19" cy="265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87" name="Rectangle 90"/>
            <p:cNvSpPr>
              <a:spLocks noChangeArrowheads="1"/>
            </p:cNvSpPr>
            <p:nvPr/>
          </p:nvSpPr>
          <p:spPr bwMode="auto">
            <a:xfrm>
              <a:off x="4077" y="1207"/>
              <a:ext cx="366" cy="27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88" name="Rectangle 91"/>
            <p:cNvSpPr>
              <a:spLocks noChangeArrowheads="1"/>
            </p:cNvSpPr>
            <p:nvPr/>
          </p:nvSpPr>
          <p:spPr bwMode="auto">
            <a:xfrm>
              <a:off x="4317" y="1219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89" name="Rectangle 92"/>
            <p:cNvSpPr>
              <a:spLocks noChangeArrowheads="1"/>
            </p:cNvSpPr>
            <p:nvPr/>
          </p:nvSpPr>
          <p:spPr bwMode="auto">
            <a:xfrm>
              <a:off x="4077" y="1485"/>
              <a:ext cx="366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90" name="Rectangle 93"/>
            <p:cNvSpPr>
              <a:spLocks noChangeArrowheads="1"/>
            </p:cNvSpPr>
            <p:nvPr/>
          </p:nvSpPr>
          <p:spPr bwMode="auto">
            <a:xfrm>
              <a:off x="4317" y="1473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91" name="Rectangle 94"/>
            <p:cNvSpPr>
              <a:spLocks noChangeArrowheads="1"/>
            </p:cNvSpPr>
            <p:nvPr/>
          </p:nvSpPr>
          <p:spPr bwMode="auto">
            <a:xfrm>
              <a:off x="4077" y="1726"/>
              <a:ext cx="366" cy="423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92" name="Rectangle 95"/>
            <p:cNvSpPr>
              <a:spLocks noChangeArrowheads="1"/>
            </p:cNvSpPr>
            <p:nvPr/>
          </p:nvSpPr>
          <p:spPr bwMode="auto">
            <a:xfrm>
              <a:off x="4362" y="1737"/>
              <a:ext cx="9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sp>
          <p:nvSpPr>
            <p:cNvPr id="55393" name="Rectangle 96"/>
            <p:cNvSpPr>
              <a:spLocks noChangeArrowheads="1"/>
            </p:cNvSpPr>
            <p:nvPr/>
          </p:nvSpPr>
          <p:spPr bwMode="auto">
            <a:xfrm>
              <a:off x="4480" y="1737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94" name="Rectangle 97"/>
            <p:cNvSpPr>
              <a:spLocks noChangeArrowheads="1"/>
            </p:cNvSpPr>
            <p:nvPr/>
          </p:nvSpPr>
          <p:spPr bwMode="auto">
            <a:xfrm>
              <a:off x="4039" y="1207"/>
              <a:ext cx="38" cy="94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95" name="Rectangle 98"/>
            <p:cNvSpPr>
              <a:spLocks noChangeArrowheads="1"/>
            </p:cNvSpPr>
            <p:nvPr/>
          </p:nvSpPr>
          <p:spPr bwMode="auto">
            <a:xfrm>
              <a:off x="4443" y="1207"/>
              <a:ext cx="9" cy="94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96" name="Rectangle 99"/>
            <p:cNvSpPr>
              <a:spLocks noChangeArrowheads="1"/>
            </p:cNvSpPr>
            <p:nvPr/>
          </p:nvSpPr>
          <p:spPr bwMode="auto">
            <a:xfrm>
              <a:off x="4039" y="2149"/>
              <a:ext cx="413" cy="507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97" name="Rectangle 100"/>
            <p:cNvSpPr>
              <a:spLocks noChangeArrowheads="1"/>
            </p:cNvSpPr>
            <p:nvPr/>
          </p:nvSpPr>
          <p:spPr bwMode="auto">
            <a:xfrm>
              <a:off x="4520" y="1207"/>
              <a:ext cx="971" cy="278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98" name="Rectangle 101"/>
            <p:cNvSpPr>
              <a:spLocks noChangeArrowheads="1"/>
            </p:cNvSpPr>
            <p:nvPr/>
          </p:nvSpPr>
          <p:spPr bwMode="auto">
            <a:xfrm>
              <a:off x="5067" y="1219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399" name="Rectangle 102"/>
            <p:cNvSpPr>
              <a:spLocks noChangeArrowheads="1"/>
            </p:cNvSpPr>
            <p:nvPr/>
          </p:nvSpPr>
          <p:spPr bwMode="auto">
            <a:xfrm>
              <a:off x="4520" y="1485"/>
              <a:ext cx="971" cy="241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00" name="Rectangle 103"/>
            <p:cNvSpPr>
              <a:spLocks noChangeArrowheads="1"/>
            </p:cNvSpPr>
            <p:nvPr/>
          </p:nvSpPr>
          <p:spPr bwMode="auto">
            <a:xfrm>
              <a:off x="5067" y="1473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401" name="Rectangle 104"/>
            <p:cNvSpPr>
              <a:spLocks noChangeArrowheads="1"/>
            </p:cNvSpPr>
            <p:nvPr/>
          </p:nvSpPr>
          <p:spPr bwMode="auto">
            <a:xfrm>
              <a:off x="4520" y="1726"/>
              <a:ext cx="971" cy="24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02" name="Rectangle 105"/>
            <p:cNvSpPr>
              <a:spLocks noChangeArrowheads="1"/>
            </p:cNvSpPr>
            <p:nvPr/>
          </p:nvSpPr>
          <p:spPr bwMode="auto">
            <a:xfrm>
              <a:off x="4830" y="1714"/>
              <a:ext cx="536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Meta de</a:t>
              </a:r>
            </a:p>
          </p:txBody>
        </p:sp>
        <p:sp>
          <p:nvSpPr>
            <p:cNvPr id="55403" name="Rectangle 106"/>
            <p:cNvSpPr>
              <a:spLocks noChangeArrowheads="1"/>
            </p:cNvSpPr>
            <p:nvPr/>
          </p:nvSpPr>
          <p:spPr bwMode="auto">
            <a:xfrm>
              <a:off x="5346" y="1714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404" name="Rectangle 107"/>
            <p:cNvSpPr>
              <a:spLocks noChangeArrowheads="1"/>
            </p:cNvSpPr>
            <p:nvPr/>
          </p:nvSpPr>
          <p:spPr bwMode="auto">
            <a:xfrm>
              <a:off x="4520" y="1968"/>
              <a:ext cx="971" cy="242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05" name="Rectangle 108"/>
            <p:cNvSpPr>
              <a:spLocks noChangeArrowheads="1"/>
            </p:cNvSpPr>
            <p:nvPr/>
          </p:nvSpPr>
          <p:spPr bwMode="auto">
            <a:xfrm>
              <a:off x="4787" y="1956"/>
              <a:ext cx="656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Superávit</a:t>
              </a:r>
            </a:p>
          </p:txBody>
        </p:sp>
        <p:sp>
          <p:nvSpPr>
            <p:cNvPr id="55406" name="Rectangle 109"/>
            <p:cNvSpPr>
              <a:spLocks noChangeArrowheads="1"/>
            </p:cNvSpPr>
            <p:nvPr/>
          </p:nvSpPr>
          <p:spPr bwMode="auto">
            <a:xfrm>
              <a:off x="5375" y="1956"/>
              <a:ext cx="39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407" name="Rectangle 110"/>
            <p:cNvSpPr>
              <a:spLocks noChangeArrowheads="1"/>
            </p:cNvSpPr>
            <p:nvPr/>
          </p:nvSpPr>
          <p:spPr bwMode="auto">
            <a:xfrm>
              <a:off x="4520" y="2210"/>
              <a:ext cx="971" cy="253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08" name="Rectangle 111"/>
            <p:cNvSpPr>
              <a:spLocks noChangeArrowheads="1"/>
            </p:cNvSpPr>
            <p:nvPr/>
          </p:nvSpPr>
          <p:spPr bwMode="auto">
            <a:xfrm>
              <a:off x="4858" y="2198"/>
              <a:ext cx="6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Primario</a:t>
              </a:r>
            </a:p>
          </p:txBody>
        </p:sp>
        <p:sp>
          <p:nvSpPr>
            <p:cNvPr id="55409" name="Rectangle 112"/>
            <p:cNvSpPr>
              <a:spLocks noChangeArrowheads="1"/>
            </p:cNvSpPr>
            <p:nvPr/>
          </p:nvSpPr>
          <p:spPr bwMode="auto">
            <a:xfrm>
              <a:off x="5346" y="2198"/>
              <a:ext cx="3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 b="1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55410" name="Rectangle 113"/>
            <p:cNvSpPr>
              <a:spLocks noChangeArrowheads="1"/>
            </p:cNvSpPr>
            <p:nvPr/>
          </p:nvSpPr>
          <p:spPr bwMode="auto">
            <a:xfrm>
              <a:off x="4481" y="1207"/>
              <a:ext cx="39" cy="125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11" name="Rectangle 114"/>
            <p:cNvSpPr>
              <a:spLocks noChangeArrowheads="1"/>
            </p:cNvSpPr>
            <p:nvPr/>
          </p:nvSpPr>
          <p:spPr bwMode="auto">
            <a:xfrm>
              <a:off x="5491" y="1207"/>
              <a:ext cx="48" cy="1256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12" name="Rectangle 115"/>
            <p:cNvSpPr>
              <a:spLocks noChangeArrowheads="1"/>
            </p:cNvSpPr>
            <p:nvPr/>
          </p:nvSpPr>
          <p:spPr bwMode="auto">
            <a:xfrm>
              <a:off x="4481" y="2463"/>
              <a:ext cx="1058" cy="193"/>
            </a:xfrm>
            <a:prstGeom prst="rect">
              <a:avLst/>
            </a:pr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13" name="Rectangle 116"/>
            <p:cNvSpPr>
              <a:spLocks noChangeArrowheads="1"/>
            </p:cNvSpPr>
            <p:nvPr/>
          </p:nvSpPr>
          <p:spPr bwMode="auto">
            <a:xfrm>
              <a:off x="154" y="2355"/>
              <a:ext cx="1683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14" name="Rectangle 117"/>
            <p:cNvSpPr>
              <a:spLocks noChangeArrowheads="1"/>
            </p:cNvSpPr>
            <p:nvPr/>
          </p:nvSpPr>
          <p:spPr bwMode="auto">
            <a:xfrm>
              <a:off x="1837" y="2355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15" name="Rectangle 118"/>
            <p:cNvSpPr>
              <a:spLocks noChangeArrowheads="1"/>
            </p:cNvSpPr>
            <p:nvPr/>
          </p:nvSpPr>
          <p:spPr bwMode="auto">
            <a:xfrm>
              <a:off x="2212" y="2355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16" name="Rectangle 119"/>
            <p:cNvSpPr>
              <a:spLocks noChangeArrowheads="1"/>
            </p:cNvSpPr>
            <p:nvPr/>
          </p:nvSpPr>
          <p:spPr bwMode="auto">
            <a:xfrm>
              <a:off x="2241" y="2355"/>
              <a:ext cx="176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17" name="Rectangle 120"/>
            <p:cNvSpPr>
              <a:spLocks noChangeArrowheads="1"/>
            </p:cNvSpPr>
            <p:nvPr/>
          </p:nvSpPr>
          <p:spPr bwMode="auto">
            <a:xfrm>
              <a:off x="4010" y="2355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18" name="Rectangle 121"/>
            <p:cNvSpPr>
              <a:spLocks noChangeArrowheads="1"/>
            </p:cNvSpPr>
            <p:nvPr/>
          </p:nvSpPr>
          <p:spPr bwMode="auto">
            <a:xfrm>
              <a:off x="4452" y="2355"/>
              <a:ext cx="29" cy="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19" name="Rectangle 122"/>
            <p:cNvSpPr>
              <a:spLocks noChangeArrowheads="1"/>
            </p:cNvSpPr>
            <p:nvPr/>
          </p:nvSpPr>
          <p:spPr bwMode="auto">
            <a:xfrm>
              <a:off x="1837" y="2391"/>
              <a:ext cx="29" cy="2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20" name="Rectangle 123"/>
            <p:cNvSpPr>
              <a:spLocks noChangeArrowheads="1"/>
            </p:cNvSpPr>
            <p:nvPr/>
          </p:nvSpPr>
          <p:spPr bwMode="auto">
            <a:xfrm>
              <a:off x="2212" y="2391"/>
              <a:ext cx="29" cy="2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21" name="Rectangle 124"/>
            <p:cNvSpPr>
              <a:spLocks noChangeArrowheads="1"/>
            </p:cNvSpPr>
            <p:nvPr/>
          </p:nvSpPr>
          <p:spPr bwMode="auto">
            <a:xfrm>
              <a:off x="4010" y="2391"/>
              <a:ext cx="29" cy="2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22" name="Rectangle 125"/>
            <p:cNvSpPr>
              <a:spLocks noChangeArrowheads="1"/>
            </p:cNvSpPr>
            <p:nvPr/>
          </p:nvSpPr>
          <p:spPr bwMode="auto">
            <a:xfrm>
              <a:off x="4452" y="2391"/>
              <a:ext cx="29" cy="2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CO" altLang="es-CO">
                <a:solidFill>
                  <a:schemeClr val="tx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423" name="Rectangle 126"/>
            <p:cNvSpPr>
              <a:spLocks noChangeArrowheads="1"/>
            </p:cNvSpPr>
            <p:nvPr/>
          </p:nvSpPr>
          <p:spPr bwMode="auto">
            <a:xfrm>
              <a:off x="105" y="2656"/>
              <a:ext cx="4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>
                  <a:solidFill>
                    <a:srgbClr val="404040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>
                  <a:solidFill>
                    <a:srgbClr val="404040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>
                  <a:solidFill>
                    <a:srgbClr val="404040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ts val="1000"/>
                </a:spcBef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5pPr>
              <a:lvl6pPr marL="25146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6pPr>
              <a:lvl7pPr marL="29718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7pPr>
              <a:lvl8pPr marL="34290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8pPr>
              <a:lvl9pPr marL="3886200" indent="-228600" fontAlgn="base">
                <a:spcBef>
                  <a:spcPts val="1000"/>
                </a:spcBef>
                <a:spcAft>
                  <a:spcPct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>
                  <a:solidFill>
                    <a:srgbClr val="404040"/>
                  </a:solidFill>
                  <a:latin typeface="Century Gothic" panose="020B0502020202020204" pitchFamily="34" charset="0"/>
                </a:defRPr>
              </a:lvl9pPr>
            </a:lstStyle>
            <a:p>
              <a:pPr algn="r">
                <a:spcBef>
                  <a:spcPct val="20000"/>
                </a:spcBef>
                <a:buClrTx/>
                <a:buFontTx/>
                <a:buNone/>
              </a:pPr>
              <a:r>
                <a:rPr lang="es-ES" altLang="es-CO">
                  <a:solidFill>
                    <a:srgbClr val="010000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24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mtClean="0">
                <a:solidFill>
                  <a:schemeClr val="accent2">
                    <a:lumMod val="75000"/>
                  </a:schemeClr>
                </a:solidFill>
              </a:rPr>
              <a:t>MFMP: 3. Metas de deuda pública y sostenibilidad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Es prudente considerar: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s-ES" sz="24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Evolución de la deuda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s-ES" sz="24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Indicadores varios: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Relación Intereses/ Ahorro operacional.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Intereses/ Saldo de la deuda.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Otros como: Servicio de la deuda/Superávit primario.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Servicio de la deuda/Ingresos disponibles para el pago de la deuda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ES" sz="240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632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66A895-5F2A-4BC1-9A44-DDCEA784E1C9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72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5328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mtClean="0">
                <a:solidFill>
                  <a:schemeClr val="accent2">
                    <a:lumMod val="75000"/>
                  </a:schemeClr>
                </a:solidFill>
              </a:rPr>
              <a:t>MFMP: 4. Acciones para logro de metas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675687" cy="1944688"/>
          </a:xfrm>
        </p:spPr>
        <p:txBody>
          <a:bodyPr/>
          <a:lstStyle/>
          <a:p>
            <a:r>
              <a:rPr lang="es-ES" altLang="es-CO" sz="3200" smtClean="0">
                <a:solidFill>
                  <a:schemeClr val="tx2"/>
                </a:solidFill>
                <a:latin typeface="Times New Roman" panose="02020603050405020304" pitchFamily="18" charset="0"/>
              </a:rPr>
              <a:t>Deben ser viables financiera e institucionalmente</a:t>
            </a:r>
          </a:p>
          <a:p>
            <a:r>
              <a:rPr lang="es-ES" altLang="es-CO" sz="3200" smtClean="0">
                <a:solidFill>
                  <a:schemeClr val="tx2"/>
                </a:solidFill>
                <a:latin typeface="Times New Roman" panose="02020603050405020304" pitchFamily="18" charset="0"/>
              </a:rPr>
              <a:t>Cumplirse, según los cronogramas de ejecución</a:t>
            </a:r>
          </a:p>
        </p:txBody>
      </p:sp>
      <p:sp>
        <p:nvSpPr>
          <p:cNvPr id="5734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0DC86F-CE1C-4F06-B82A-756CE33671BE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38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/>
          <a:lstStyle/>
          <a:p>
            <a:r>
              <a:rPr lang="es-ES" altLang="es-CO" b="1" smtClean="0"/>
              <a:t>MFMP: 5. Resultados vigencia anterior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815152" y="2115403"/>
            <a:ext cx="6611844" cy="3795703"/>
          </a:xfrm>
        </p:spPr>
        <p:txBody>
          <a:bodyPr/>
          <a:lstStyle/>
          <a:p>
            <a:r>
              <a:rPr lang="es-ES" altLang="es-CO" sz="26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Es importante considerar:</a:t>
            </a:r>
          </a:p>
          <a:p>
            <a:endParaRPr lang="es-ES" altLang="es-CO" sz="2600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Explicación del incumplimiento de las metas año anterior  y  adopción de medidas para  corregirlas.</a:t>
            </a:r>
          </a:p>
          <a:p>
            <a:endParaRPr lang="es-ES" altLang="es-CO" sz="2600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Si se cumplió la meta de superávit primario del año anterior, el nuevo MFMP debe garantizar la sostenibilidad de la deuda pública</a:t>
            </a:r>
            <a:r>
              <a:rPr lang="es-ES" altLang="es-CO" sz="2600" dirty="0" smtClean="0">
                <a:solidFill>
                  <a:schemeClr val="tx2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s-CO" sz="2600" dirty="0" smtClean="0"/>
          </a:p>
        </p:txBody>
      </p:sp>
      <p:sp>
        <p:nvSpPr>
          <p:cNvPr id="5837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151EA4A-F656-4EBB-917D-3F53DB0E5673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11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mtClean="0">
                <a:solidFill>
                  <a:schemeClr val="accent2">
                    <a:lumMod val="75000"/>
                  </a:schemeClr>
                </a:solidFill>
              </a:rPr>
              <a:t>MFMP: 6. Costo exenciones tributarias vigencia anterior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133600"/>
            <a:ext cx="8532812" cy="18002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s-ES" altLang="es-CO" smtClean="0">
                <a:solidFill>
                  <a:schemeClr val="tx2"/>
                </a:solidFill>
              </a:rPr>
              <a:t>	</a:t>
            </a:r>
            <a:r>
              <a:rPr lang="es-ES" altLang="es-CO" smtClean="0">
                <a:solidFill>
                  <a:schemeClr val="tx2"/>
                </a:solidFill>
                <a:latin typeface="Times New Roman" panose="02020603050405020304" pitchFamily="18" charset="0"/>
              </a:rPr>
              <a:t>Debe estimarse el costo fiscal de las exenciones tributarias existentes en la vigencia anterior, si las hubo</a:t>
            </a:r>
          </a:p>
          <a:p>
            <a:pPr>
              <a:buFont typeface="Wingdings" panose="05000000000000000000" pitchFamily="2" charset="2"/>
              <a:buNone/>
            </a:pPr>
            <a:endParaRPr lang="es-ES" altLang="es-CO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386A3F0-6EE8-4427-B536-4C242479CCB4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5152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mtClean="0">
                <a:solidFill>
                  <a:schemeClr val="accent2">
                    <a:lumMod val="75000"/>
                  </a:schemeClr>
                </a:solidFill>
              </a:rPr>
              <a:t>MFMP: 7. Pasivos exigibles y contingentes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mtClean="0">
                <a:solidFill>
                  <a:schemeClr val="tx2"/>
                </a:solidFill>
                <a:latin typeface="Times New Roman" panose="02020603050405020304" pitchFamily="18" charset="0"/>
              </a:rPr>
              <a:t>Considerar por ejemplo:</a:t>
            </a:r>
          </a:p>
          <a:p>
            <a:pPr fontAlgn="auto">
              <a:spcAft>
                <a:spcPts val="0"/>
              </a:spcAft>
              <a:buFont typeface="Wingdings 3" charset="2"/>
              <a:buChar char=""/>
              <a:defRPr/>
            </a:pPr>
            <a:endParaRPr lang="es-ES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lvl="2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800" smtClean="0">
                <a:solidFill>
                  <a:schemeClr val="tx2"/>
                </a:solidFill>
                <a:latin typeface="Times New Roman" panose="02020603050405020304" pitchFamily="18" charset="0"/>
              </a:rPr>
              <a:t>Pago de sentencias y conciliaciones</a:t>
            </a:r>
          </a:p>
          <a:p>
            <a:pPr lvl="2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800" smtClean="0">
                <a:solidFill>
                  <a:schemeClr val="tx2"/>
                </a:solidFill>
                <a:latin typeface="Times New Roman" panose="02020603050405020304" pitchFamily="18" charset="0"/>
              </a:rPr>
              <a:t>Pasivos surgidos en los procesos de concesión</a:t>
            </a:r>
          </a:p>
          <a:p>
            <a:pPr lvl="2" fontAlgn="auto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800" smtClean="0">
                <a:solidFill>
                  <a:schemeClr val="tx2"/>
                </a:solidFill>
                <a:latin typeface="Times New Roman" panose="02020603050405020304" pitchFamily="18" charset="0"/>
              </a:rPr>
              <a:t>Determinar los pasivos contiengentes con e apoyo del área jurídica, considerando metodologías de valoración, y plan de pagos.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ES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C338C43-BA96-41B1-ACDC-305586AB900D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9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smtClean="0">
                <a:solidFill>
                  <a:schemeClr val="accent2">
                    <a:lumMod val="75000"/>
                  </a:schemeClr>
                </a:solidFill>
              </a:rPr>
              <a:t>MFMP: 8. Costos de Leyes, ordenanzas y acuerdos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772816"/>
            <a:ext cx="6591300" cy="377825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altLang="es-CO" sz="2600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Valorar monetariamente</a:t>
            </a:r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los efectos de las leyes, ordenanzas y acuerdos sancionados en la vigencia anterior</a:t>
            </a:r>
          </a:p>
          <a:p>
            <a:pPr algn="just">
              <a:lnSpc>
                <a:spcPct val="90000"/>
              </a:lnSpc>
            </a:pPr>
            <a:endParaRPr lang="es-ES" altLang="es-CO" sz="2600" dirty="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altLang="es-CO" sz="2600" u="sng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Recordar que</a:t>
            </a:r>
            <a:r>
              <a:rPr lang="es-ES" altLang="es-CO" sz="2600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: consistentes con el marco fiscal de mediano plazo, en cuanto al Plan Financiero,  las metas de superávit primario y deuda ( y su sostenibilidad), así como con las acciones y medidas específicas en las que se sustenta el cumplimiento de las metas, con sus correspondientes cronogramas de ejecución</a:t>
            </a:r>
            <a:r>
              <a:rPr lang="es-ES" altLang="es-CO" sz="2600" dirty="0" smtClean="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s-ES" altLang="es-CO" sz="2600" dirty="0" smtClean="0"/>
          </a:p>
        </p:txBody>
      </p:sp>
      <p:sp>
        <p:nvSpPr>
          <p:cNvPr id="6144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BFE511-67A9-418F-BE35-FF66A7554D70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1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/>
          <a:lstStyle/>
          <a:p>
            <a:r>
              <a:rPr lang="es-ES" altLang="es-CO" b="1" smtClean="0"/>
              <a:t>MFMP: 9. Indicadores de gestión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8532812" cy="453072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Se deben obtener indicadores que permitan hacer seguimiento a las metas planteadas en el MFMP con el fin de efectuar los ajustes necesarios y prever la capacidad de cumplimiento de las mismas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s-ES" sz="24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Por ejemplo, medir los valores obtenidos en ingresos y gastos y compararlos con las metas previstas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s-ES" sz="24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lvl="1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* </a:t>
            </a:r>
            <a:r>
              <a:rPr lang="es-ES" sz="2400" b="1" u="sng" smtClean="0">
                <a:solidFill>
                  <a:schemeClr val="tx2"/>
                </a:solidFill>
                <a:latin typeface="Times New Roman" panose="02020603050405020304" pitchFamily="18" charset="0"/>
              </a:rPr>
              <a:t>Para recordar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: Los presupuestos de la ET y de las empresas industriales y comerciales y empresas de economía mixtas deben ser consistentes con el MFMP en cuanto a plan financiero, balance primario, estrategias, deuda, acciones, cronogramas de ejecución, etc.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ES" sz="240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246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74C18E-8DDF-48C2-9E33-87784FEC258A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0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/>
          <a:lstStyle/>
          <a:p>
            <a:r>
              <a:rPr lang="es-ES" altLang="es-CO" b="1" smtClean="0"/>
              <a:t>Documento síntesis del MFMP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4530725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Con base en lo anterior se debe preparar un informe con los siguientes acápites: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smtClean="0">
                <a:solidFill>
                  <a:schemeClr val="tx2"/>
                </a:solidFill>
                <a:latin typeface="Times New Roman" panose="02020603050405020304" pitchFamily="18" charset="0"/>
              </a:rPr>
              <a:t>Plan Financiero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smtClean="0">
                <a:solidFill>
                  <a:schemeClr val="tx2"/>
                </a:solidFill>
                <a:latin typeface="Times New Roman" panose="02020603050405020304" pitchFamily="18" charset="0"/>
              </a:rPr>
              <a:t>Metas de superávit primario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smtClean="0">
                <a:solidFill>
                  <a:schemeClr val="tx2"/>
                </a:solidFill>
                <a:latin typeface="Times New Roman" panose="02020603050405020304" pitchFamily="18" charset="0"/>
              </a:rPr>
              <a:t>Metas de deuda pública y análisis de su sostenibilidad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smtClean="0">
                <a:solidFill>
                  <a:schemeClr val="tx2"/>
                </a:solidFill>
                <a:latin typeface="Times New Roman" panose="02020603050405020304" pitchFamily="18" charset="0"/>
              </a:rPr>
              <a:t>Acciones y medidas específicas para el cumplimiento de las metas, con los  cronogramas de ejecución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smtClean="0">
                <a:solidFill>
                  <a:schemeClr val="tx2"/>
                </a:solidFill>
                <a:latin typeface="Times New Roman" panose="02020603050405020304" pitchFamily="18" charset="0"/>
              </a:rPr>
              <a:t>Informe de resultados fiscales de la vigencia fiscal anterior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smtClean="0">
                <a:solidFill>
                  <a:schemeClr val="tx2"/>
                </a:solidFill>
                <a:latin typeface="Times New Roman" panose="02020603050405020304" pitchFamily="18" charset="0"/>
              </a:rPr>
              <a:t>Estimación del costo fiscal de las exenciones tributarias existentes en la vigencia anterior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smtClean="0">
                <a:solidFill>
                  <a:schemeClr val="tx2"/>
                </a:solidFill>
                <a:latin typeface="Times New Roman" panose="02020603050405020304" pitchFamily="18" charset="0"/>
              </a:rPr>
              <a:t>Relación de los pasivos exigibles y de los contingentes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smtClean="0">
                <a:solidFill>
                  <a:schemeClr val="tx2"/>
                </a:solidFill>
                <a:latin typeface="Times New Roman" panose="02020603050405020304" pitchFamily="18" charset="0"/>
              </a:rPr>
              <a:t>Costo fiscal de los proyectos de ordenanza sancionados en la vigencia fiscal anterior.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r>
              <a:rPr lang="es-ES" sz="2000" smtClean="0">
                <a:solidFill>
                  <a:schemeClr val="tx2"/>
                </a:solidFill>
                <a:latin typeface="Times New Roman" panose="02020603050405020304" pitchFamily="18" charset="0"/>
              </a:rPr>
              <a:t>Indicadores de gestión presupuestal y de resultado de los objetivos, planes y programas desagregados para mayor control del presupuesto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ES" sz="24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C25EA2-DE06-44F8-BBBE-30306ED1BA18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6213376" cy="647700"/>
          </a:xfrm>
        </p:spPr>
        <p:txBody>
          <a:bodyPr/>
          <a:lstStyle/>
          <a:p>
            <a:pPr algn="r" eaLnBrk="1" hangingPunct="1"/>
            <a:r>
              <a:rPr lang="es-CO" sz="2400" b="1" dirty="0" smtClean="0"/>
              <a:t>ELEMENTOS DE REVISIÓN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547664" y="1268760"/>
            <a:ext cx="7056784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FONDOS ASOCIADOS A PLANES MAESTROS, PLANES GENERALES……</a:t>
            </a:r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1403648" y="2204864"/>
            <a:ext cx="2952328" cy="3600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Planes Maestros</a:t>
            </a:r>
          </a:p>
          <a:p>
            <a:r>
              <a:rPr lang="es-CO" dirty="0" smtClean="0"/>
              <a:t>- Desarrollo Físico</a:t>
            </a:r>
          </a:p>
          <a:p>
            <a:r>
              <a:rPr lang="es-CO" dirty="0" smtClean="0"/>
              <a:t>- Informática y Comunicaciones</a:t>
            </a:r>
          </a:p>
          <a:p>
            <a:r>
              <a:rPr lang="es-CO" dirty="0" smtClean="0"/>
              <a:t>- Laboratorios</a:t>
            </a:r>
          </a:p>
          <a:p>
            <a:r>
              <a:rPr lang="es-CO" dirty="0" smtClean="0"/>
              <a:t>- Biblioteca</a:t>
            </a:r>
          </a:p>
          <a:p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932040" y="2204864"/>
            <a:ext cx="3384376" cy="35283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s-ES" b="1" dirty="0"/>
              <a:t>CAPÍTULO III: </a:t>
            </a:r>
            <a:r>
              <a:rPr lang="es-ES" dirty="0"/>
              <a:t>FONDOS ESPECIALES DE </a:t>
            </a:r>
            <a:r>
              <a:rPr lang="es-ES" b="1" dirty="0"/>
              <a:t>INVERSIÓN</a:t>
            </a:r>
            <a:r>
              <a:rPr lang="es-ES" dirty="0"/>
              <a:t> Y FORTALECIMIENTO INSTITUCIONAL</a:t>
            </a:r>
            <a:endParaRPr lang="es-CO" dirty="0"/>
          </a:p>
          <a:p>
            <a:pPr>
              <a:defRPr/>
            </a:pPr>
            <a:r>
              <a:rPr lang="es-ES" dirty="0" smtClean="0"/>
              <a:t>- Desarrollo </a:t>
            </a:r>
            <a:r>
              <a:rPr lang="es-ES" dirty="0"/>
              <a:t>Físico. </a:t>
            </a:r>
            <a:endParaRPr lang="es-CO" dirty="0"/>
          </a:p>
          <a:p>
            <a:pPr>
              <a:defRPr/>
            </a:pPr>
            <a:r>
              <a:rPr lang="es-ES" dirty="0" smtClean="0"/>
              <a:t>- Desarrollo </a:t>
            </a:r>
            <a:r>
              <a:rPr lang="es-ES" dirty="0"/>
              <a:t>Tecnológico y Laboratorio. </a:t>
            </a:r>
            <a:endParaRPr lang="es-CO" dirty="0"/>
          </a:p>
          <a:p>
            <a:pPr>
              <a:defRPr/>
            </a:pPr>
            <a:r>
              <a:rPr lang="es-ES" dirty="0" smtClean="0"/>
              <a:t>- Fortalecimiento </a:t>
            </a:r>
            <a:r>
              <a:rPr lang="es-ES" dirty="0"/>
              <a:t>de Bibliotecas.</a:t>
            </a:r>
            <a:endParaRPr lang="es-CO" dirty="0"/>
          </a:p>
          <a:p>
            <a:pPr>
              <a:defRPr/>
            </a:pPr>
            <a:r>
              <a:rPr lang="es-ES" dirty="0" smtClean="0"/>
              <a:t>- Fortalecimiento </a:t>
            </a:r>
            <a:r>
              <a:rPr lang="es-ES" dirty="0"/>
              <a:t>Institucional</a:t>
            </a:r>
          </a:p>
          <a:p>
            <a:pPr>
              <a:defRPr/>
            </a:pPr>
            <a:r>
              <a:rPr lang="es-ES" dirty="0" smtClean="0"/>
              <a:t>- Fortalecimiento Docente y de Posgrados</a:t>
            </a:r>
            <a:endParaRPr lang="es-CO" dirty="0" smtClean="0"/>
          </a:p>
          <a:p>
            <a:pPr>
              <a:defRPr/>
            </a:pPr>
            <a:r>
              <a:rPr lang="es-ES" dirty="0" smtClean="0"/>
              <a:t>- Compensación.</a:t>
            </a:r>
            <a:endParaRPr lang="es-CO" dirty="0" smtClean="0"/>
          </a:p>
          <a:p>
            <a:pPr>
              <a:defRPr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5076056" y="1988840"/>
            <a:ext cx="381642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Rectángulo"/>
          <p:cNvSpPr/>
          <p:nvPr/>
        </p:nvSpPr>
        <p:spPr>
          <a:xfrm>
            <a:off x="827584" y="1988840"/>
            <a:ext cx="4176464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6213376" cy="647700"/>
          </a:xfrm>
        </p:spPr>
        <p:txBody>
          <a:bodyPr/>
          <a:lstStyle/>
          <a:p>
            <a:pPr algn="r" eaLnBrk="1" hangingPunct="1"/>
            <a:r>
              <a:rPr lang="es-CO" sz="2400" dirty="0" smtClean="0"/>
              <a:t>ELEMENTOS DE REVISIÓN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547664" y="1268760"/>
            <a:ext cx="7056784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FONDOS ASOCIADOS A PLANES MAESTROS, PLANES GENERALES…… MISIONAL</a:t>
            </a:r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1187624" y="2060848"/>
            <a:ext cx="3600400" cy="42484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Proyectos</a:t>
            </a:r>
          </a:p>
          <a:p>
            <a:r>
              <a:rPr lang="es-CO" dirty="0" smtClean="0"/>
              <a:t>- Desarrollo Profesoral Integral</a:t>
            </a:r>
          </a:p>
          <a:p>
            <a:r>
              <a:rPr lang="es-CO" dirty="0" smtClean="0"/>
              <a:t>- Investigación Creación</a:t>
            </a:r>
          </a:p>
          <a:p>
            <a:r>
              <a:rPr lang="es-CO" dirty="0" smtClean="0"/>
              <a:t>- Extensión y Proyección Social</a:t>
            </a:r>
          </a:p>
          <a:p>
            <a:pPr>
              <a:buFontTx/>
              <a:buChar char="-"/>
            </a:pPr>
            <a:r>
              <a:rPr lang="es-CO" dirty="0" smtClean="0"/>
              <a:t>Internacionalización e </a:t>
            </a:r>
            <a:r>
              <a:rPr lang="es-CO" dirty="0" err="1" smtClean="0"/>
              <a:t>Interinstitucionalización</a:t>
            </a:r>
            <a:endParaRPr lang="es-CO" dirty="0"/>
          </a:p>
          <a:p>
            <a:pPr>
              <a:buFontTx/>
              <a:buChar char="-"/>
            </a:pPr>
            <a:r>
              <a:rPr lang="es-CO" dirty="0" smtClean="0"/>
              <a:t>Publicaciones</a:t>
            </a:r>
          </a:p>
          <a:p>
            <a:endParaRPr lang="es-CO" dirty="0"/>
          </a:p>
          <a:p>
            <a:pPr>
              <a:buFontTx/>
              <a:buChar char="-"/>
            </a:pPr>
            <a:r>
              <a:rPr lang="es-CO" dirty="0" smtClean="0"/>
              <a:t>Desarrollo Curricular</a:t>
            </a:r>
          </a:p>
          <a:p>
            <a:pPr>
              <a:buFontTx/>
              <a:buChar char="-"/>
            </a:pPr>
            <a:r>
              <a:rPr lang="es-CO" dirty="0" smtClean="0"/>
              <a:t>Ampliación y Diversificación de la Cobertura</a:t>
            </a:r>
          </a:p>
          <a:p>
            <a:pPr>
              <a:buFontTx/>
              <a:buChar char="-"/>
            </a:pPr>
            <a:r>
              <a:rPr lang="es-CO" dirty="0" smtClean="0"/>
              <a:t> Autoevaluación y Acreditación</a:t>
            </a:r>
          </a:p>
          <a:p>
            <a:pPr>
              <a:buFontTx/>
              <a:buChar char="-"/>
            </a:pPr>
            <a:r>
              <a:rPr lang="es-CO" dirty="0" smtClean="0"/>
              <a:t>Bienestar</a:t>
            </a:r>
          </a:p>
          <a:p>
            <a:pPr>
              <a:buFontTx/>
              <a:buChar char="-"/>
            </a:pPr>
            <a:endParaRPr lang="es-CO" dirty="0"/>
          </a:p>
          <a:p>
            <a:pPr>
              <a:buFontTx/>
              <a:buChar char="-"/>
            </a:pPr>
            <a:r>
              <a:rPr lang="es-CO" dirty="0" smtClean="0"/>
              <a:t>Administrativo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5220072" y="2060848"/>
            <a:ext cx="3312368" cy="41764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s-ES" dirty="0" smtClean="0"/>
              <a:t>- Fortalecimiento Docente y de Posgrados (Inversión)</a:t>
            </a:r>
          </a:p>
          <a:p>
            <a:pPr>
              <a:defRPr/>
            </a:pPr>
            <a:r>
              <a:rPr lang="es-ES" dirty="0" smtClean="0"/>
              <a:t>- Investigaciones (Especial G.A)</a:t>
            </a:r>
          </a:p>
          <a:p>
            <a:pPr>
              <a:defRPr/>
            </a:pPr>
            <a:r>
              <a:rPr lang="es-ES" dirty="0" smtClean="0"/>
              <a:t>- Por Facultad e Instituto (Especial G.A)</a:t>
            </a:r>
          </a:p>
          <a:p>
            <a:pPr>
              <a:buFontTx/>
              <a:buChar char="-"/>
              <a:defRPr/>
            </a:pPr>
            <a:r>
              <a:rPr lang="es-ES" dirty="0" smtClean="0"/>
              <a:t>Promoción de la Extensión y Proyección Social (Especial G.A))</a:t>
            </a:r>
          </a:p>
          <a:p>
            <a:pPr>
              <a:buFontTx/>
              <a:buChar char="-"/>
              <a:defRPr/>
            </a:pPr>
            <a:r>
              <a:rPr lang="es-ES" dirty="0" smtClean="0"/>
              <a:t>Movilidad e Internacionalización  (Especial G.A)</a:t>
            </a:r>
          </a:p>
          <a:p>
            <a:pPr>
              <a:buFontTx/>
              <a:buChar char="-"/>
              <a:defRPr/>
            </a:pPr>
            <a:r>
              <a:rPr lang="es-ES" dirty="0" smtClean="0"/>
              <a:t>Publicaciones (Especial G.A)</a:t>
            </a:r>
          </a:p>
          <a:p>
            <a:pPr>
              <a:defRPr/>
            </a:pPr>
            <a:endParaRPr lang="es-ES" dirty="0"/>
          </a:p>
          <a:p>
            <a:pPr>
              <a:buFontTx/>
              <a:buChar char="-"/>
              <a:defRPr/>
            </a:pPr>
            <a:r>
              <a:rPr lang="es-ES" dirty="0" smtClean="0"/>
              <a:t>Fondos Generales</a:t>
            </a:r>
          </a:p>
          <a:p>
            <a:pPr>
              <a:buFontTx/>
              <a:buChar char="-"/>
              <a:defRPr/>
            </a:pPr>
            <a:endParaRPr lang="es-ES" dirty="0"/>
          </a:p>
          <a:p>
            <a:pPr>
              <a:buFontTx/>
              <a:buChar char="-"/>
              <a:defRPr/>
            </a:pPr>
            <a:r>
              <a:rPr lang="es-ES" dirty="0" smtClean="0"/>
              <a:t>Fortalecimiento Institucional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8229600" cy="1008062"/>
          </a:xfrm>
        </p:spPr>
        <p:txBody>
          <a:bodyPr/>
          <a:lstStyle/>
          <a:p>
            <a:pPr algn="r" eaLnBrk="1" hangingPunct="1"/>
            <a:r>
              <a:rPr lang="es-CO" sz="2400" b="1" dirty="0" smtClean="0"/>
              <a:t>FONDOS QUE SE PROPONEN</a:t>
            </a:r>
            <a:endParaRPr lang="es-CO" sz="2400" i="1" dirty="0" smtClean="0"/>
          </a:p>
        </p:txBody>
      </p:sp>
      <p:sp>
        <p:nvSpPr>
          <p:cNvPr id="10" name="9 Rectángulo"/>
          <p:cNvSpPr/>
          <p:nvPr/>
        </p:nvSpPr>
        <p:spPr>
          <a:xfrm>
            <a:off x="1692275" y="1412875"/>
            <a:ext cx="7056438" cy="431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>
                <a:hlinkClick r:id="rId3" action="ppaction://hlinkfile"/>
              </a:rPr>
              <a:t>CREACIÓN DE FONDOS PRESUPUESTALES</a:t>
            </a:r>
            <a:endParaRPr lang="es-CO" b="1" dirty="0"/>
          </a:p>
        </p:txBody>
      </p:sp>
      <p:sp>
        <p:nvSpPr>
          <p:cNvPr id="18" name="17 Rectángulo"/>
          <p:cNvSpPr/>
          <p:nvPr/>
        </p:nvSpPr>
        <p:spPr>
          <a:xfrm>
            <a:off x="1692275" y="2924175"/>
            <a:ext cx="7056438" cy="27368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dirty="0"/>
              <a:t>FONDOS ESPECIALES </a:t>
            </a:r>
          </a:p>
          <a:p>
            <a:pPr>
              <a:defRPr/>
            </a:pPr>
            <a:r>
              <a:rPr lang="es-ES" dirty="0" smtClean="0"/>
              <a:t>	INVERSIÓN Y FORTALECIMIENTO INSTITUCIONAL</a:t>
            </a:r>
            <a:endParaRPr lang="es-ES" dirty="0"/>
          </a:p>
          <a:p>
            <a:pPr>
              <a:defRPr/>
            </a:pPr>
            <a:r>
              <a:rPr lang="es-ES" dirty="0"/>
              <a:t>	DESTINACIÓN ESPECÍFICA</a:t>
            </a:r>
          </a:p>
          <a:p>
            <a:pPr>
              <a:defRPr/>
            </a:pPr>
            <a:r>
              <a:rPr lang="es-ES" dirty="0"/>
              <a:t>	DE GESTIÓN ACADÉMICA</a:t>
            </a:r>
          </a:p>
          <a:p>
            <a:pPr>
              <a:defRPr/>
            </a:pPr>
            <a:r>
              <a:rPr lang="es-ES" dirty="0"/>
              <a:t>	</a:t>
            </a:r>
          </a:p>
          <a:p>
            <a:pPr>
              <a:defRPr/>
            </a:pPr>
            <a:r>
              <a:rPr lang="es-ES" dirty="0"/>
              <a:t>	</a:t>
            </a:r>
            <a:endParaRPr lang="es-CO" dirty="0"/>
          </a:p>
        </p:txBody>
      </p:sp>
      <p:sp>
        <p:nvSpPr>
          <p:cNvPr id="19" name="18 Rectángulo"/>
          <p:cNvSpPr/>
          <p:nvPr/>
        </p:nvSpPr>
        <p:spPr>
          <a:xfrm>
            <a:off x="1692275" y="2276475"/>
            <a:ext cx="7056438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_tradnl" dirty="0"/>
              <a:t>FONDOS GENERALES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8229600" cy="647700"/>
          </a:xfrm>
        </p:spPr>
        <p:txBody>
          <a:bodyPr/>
          <a:lstStyle/>
          <a:p>
            <a:pPr algn="r" eaLnBrk="1" hangingPunct="1"/>
            <a:r>
              <a:rPr lang="es-CO" sz="2400" b="1" dirty="0" smtClean="0"/>
              <a:t>GENERALES</a:t>
            </a:r>
            <a:endParaRPr lang="es-CO" sz="2400" i="1" dirty="0" smtClean="0"/>
          </a:p>
        </p:txBody>
      </p:sp>
      <p:graphicFrame>
        <p:nvGraphicFramePr>
          <p:cNvPr id="3" name="2 Diagrama"/>
          <p:cNvGraphicFramePr/>
          <p:nvPr/>
        </p:nvGraphicFramePr>
        <p:xfrm>
          <a:off x="755576" y="980728"/>
          <a:ext cx="784887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8229600" cy="647700"/>
          </a:xfrm>
        </p:spPr>
        <p:txBody>
          <a:bodyPr/>
          <a:lstStyle/>
          <a:p>
            <a:pPr algn="r" eaLnBrk="1" hangingPunct="1"/>
            <a:r>
              <a:rPr lang="es-CO" sz="2400" b="1" dirty="0" smtClean="0"/>
              <a:t>INVERSIÓN</a:t>
            </a:r>
            <a:endParaRPr lang="es-CO" sz="2400" i="1" dirty="0" smtClean="0"/>
          </a:p>
        </p:txBody>
      </p:sp>
      <p:graphicFrame>
        <p:nvGraphicFramePr>
          <p:cNvPr id="3" name="2 Diagrama"/>
          <p:cNvGraphicFramePr/>
          <p:nvPr/>
        </p:nvGraphicFramePr>
        <p:xfrm>
          <a:off x="1259632" y="1628800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"/>
          <p:cNvSpPr/>
          <p:nvPr/>
        </p:nvSpPr>
        <p:spPr>
          <a:xfrm>
            <a:off x="0" y="0"/>
            <a:ext cx="3779912" cy="17008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lang="es-ES" sz="1600" dirty="0" smtClean="0"/>
              <a:t>- Desarrollo </a:t>
            </a:r>
            <a:r>
              <a:rPr lang="es-ES" sz="1600" dirty="0"/>
              <a:t>Físico. </a:t>
            </a:r>
            <a:endParaRPr lang="es-CO" sz="1600" dirty="0"/>
          </a:p>
          <a:p>
            <a:pPr>
              <a:defRPr/>
            </a:pPr>
            <a:r>
              <a:rPr lang="es-ES" sz="1600" dirty="0" smtClean="0"/>
              <a:t>- Desarrollo </a:t>
            </a:r>
            <a:r>
              <a:rPr lang="es-ES" sz="1600" dirty="0"/>
              <a:t>Tecnológico y Laboratorio. </a:t>
            </a:r>
            <a:endParaRPr lang="es-CO" sz="1600" dirty="0"/>
          </a:p>
          <a:p>
            <a:pPr>
              <a:defRPr/>
            </a:pPr>
            <a:r>
              <a:rPr lang="es-ES" sz="1600" dirty="0" smtClean="0"/>
              <a:t>- Fortalecimiento </a:t>
            </a:r>
            <a:r>
              <a:rPr lang="es-ES" sz="1600" dirty="0"/>
              <a:t>de Bibliotecas.</a:t>
            </a:r>
            <a:endParaRPr lang="es-CO" sz="1600" dirty="0"/>
          </a:p>
          <a:p>
            <a:pPr>
              <a:defRPr/>
            </a:pPr>
            <a:r>
              <a:rPr lang="es-ES" sz="1600" dirty="0" smtClean="0"/>
              <a:t>- Fortalecimiento </a:t>
            </a:r>
            <a:r>
              <a:rPr lang="es-ES" sz="1600" dirty="0"/>
              <a:t>Institucional</a:t>
            </a:r>
          </a:p>
          <a:p>
            <a:pPr>
              <a:defRPr/>
            </a:pPr>
            <a:r>
              <a:rPr lang="es-ES" sz="1600" dirty="0" smtClean="0"/>
              <a:t>- Fortalecimiento Docente y de Posgrados</a:t>
            </a:r>
            <a:endParaRPr lang="es-CO" sz="1600" dirty="0" smtClean="0"/>
          </a:p>
          <a:p>
            <a:pPr>
              <a:defRPr/>
            </a:pPr>
            <a:r>
              <a:rPr lang="es-ES" sz="1600" dirty="0" smtClean="0"/>
              <a:t>- Compensación.</a:t>
            </a: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8229600" cy="647700"/>
          </a:xfrm>
        </p:spPr>
        <p:txBody>
          <a:bodyPr/>
          <a:lstStyle/>
          <a:p>
            <a:pPr algn="r" eaLnBrk="1" hangingPunct="1"/>
            <a:r>
              <a:rPr lang="es-CO" sz="2400" b="1" dirty="0" smtClean="0">
                <a:hlinkClick r:id="rId3" action="ppaction://hlinkfile"/>
              </a:rPr>
              <a:t>GESTIÓN ACADÉMICA</a:t>
            </a:r>
            <a:endParaRPr lang="es-CO" sz="2400" i="1" dirty="0" smtClean="0"/>
          </a:p>
        </p:txBody>
      </p:sp>
      <p:graphicFrame>
        <p:nvGraphicFramePr>
          <p:cNvPr id="3" name="2 Diagrama"/>
          <p:cNvGraphicFramePr/>
          <p:nvPr/>
        </p:nvGraphicFramePr>
        <p:xfrm>
          <a:off x="1043608" y="1772816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3 Rectángulo"/>
          <p:cNvSpPr/>
          <p:nvPr/>
        </p:nvSpPr>
        <p:spPr>
          <a:xfrm>
            <a:off x="1547664" y="5229200"/>
            <a:ext cx="2448272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Destinación Específica</a:t>
            </a:r>
          </a:p>
          <a:p>
            <a:pPr algn="ctr"/>
            <a:r>
              <a:rPr lang="es-CO" dirty="0" smtClean="0"/>
              <a:t>Destinación Regulada</a:t>
            </a:r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0" y="1"/>
            <a:ext cx="3239765" cy="14847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sz="1400" dirty="0" smtClean="0"/>
              <a:t>CIDC</a:t>
            </a:r>
            <a:endParaRPr lang="es-ES" sz="1400" dirty="0"/>
          </a:p>
          <a:p>
            <a:pPr>
              <a:defRPr/>
            </a:pPr>
            <a:r>
              <a:rPr lang="es-ES" sz="1400" dirty="0"/>
              <a:t>Promoción extensión</a:t>
            </a:r>
          </a:p>
          <a:p>
            <a:pPr>
              <a:defRPr/>
            </a:pPr>
            <a:r>
              <a:rPr lang="es-ES" sz="1400" dirty="0"/>
              <a:t>Uno por facultad</a:t>
            </a:r>
          </a:p>
          <a:p>
            <a:pPr>
              <a:defRPr/>
            </a:pPr>
            <a:r>
              <a:rPr lang="es-ES" sz="1400" dirty="0"/>
              <a:t>Uno por Instituto</a:t>
            </a:r>
          </a:p>
          <a:p>
            <a:pPr>
              <a:defRPr/>
            </a:pPr>
            <a:r>
              <a:rPr lang="es-ES" sz="1400" dirty="0"/>
              <a:t>Publicaciones</a:t>
            </a:r>
          </a:p>
          <a:p>
            <a:pPr>
              <a:defRPr/>
            </a:pPr>
            <a:r>
              <a:rPr lang="es-ES" sz="1400" dirty="0"/>
              <a:t>Emisora</a:t>
            </a:r>
          </a:p>
          <a:p>
            <a:pPr>
              <a:defRPr/>
            </a:pPr>
            <a:r>
              <a:rPr lang="es-ES" sz="1400" dirty="0"/>
              <a:t>Movilidad e </a:t>
            </a:r>
            <a:r>
              <a:rPr lang="es-ES" sz="1400" dirty="0" smtClean="0"/>
              <a:t>internacionalización</a:t>
            </a:r>
            <a:endParaRPr lang="es-CO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800" b="1" smtClean="0">
                <a:solidFill>
                  <a:schemeClr val="accent2">
                    <a:lumMod val="75000"/>
                  </a:schemeClr>
                </a:solidFill>
              </a:rPr>
              <a:t>Componentes del Sistema Presupuestal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 3" charset="2"/>
              <a:buChar char=""/>
              <a:defRPr/>
            </a:pPr>
            <a:endParaRPr lang="es-ES" sz="2000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1. PLAN FINANCIERO</a:t>
            </a:r>
            <a:r>
              <a:rPr lang="es-ES" sz="20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: 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instrumento de planificación y gestión financiera del sector público, se basa en las operaciones efectivas que tengan efecto sobre la situación fiscal, cambiaria y monetaria del país.</a:t>
            </a: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	Sobre esta base se mide el déficit y las necesidades de financiamiento del Sector Público No Financiero, incluido en el Marco Fiscal de Mediano Plazo – MFMP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ES" sz="2400" smtClean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algn="just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2. PLAN OPERATIVO ANUAL DE INVERSIONES</a:t>
            </a:r>
            <a:r>
              <a:rPr lang="es-ES" sz="20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: 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Señala los proyectos de inversión clasificados por sectores, órganos y programas. Debe guardar consistencia con el MFMP y el Marco de Gasto de Mediano Plazo - MGMP</a:t>
            </a:r>
          </a:p>
        </p:txBody>
      </p:sp>
      <p:sp>
        <p:nvSpPr>
          <p:cNvPr id="24580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68A5788-A6C3-42AC-809E-D0D68045F4F1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9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8229600" cy="647700"/>
          </a:xfrm>
        </p:spPr>
        <p:txBody>
          <a:bodyPr/>
          <a:lstStyle/>
          <a:p>
            <a:pPr algn="r" eaLnBrk="1" hangingPunct="1"/>
            <a:r>
              <a:rPr lang="es-CO" sz="2400" b="1" dirty="0" smtClean="0"/>
              <a:t>DESTINACIÓN ESPECÍFICA</a:t>
            </a:r>
          </a:p>
        </p:txBody>
      </p:sp>
      <p:graphicFrame>
        <p:nvGraphicFramePr>
          <p:cNvPr id="3" name="2 Diagrama"/>
          <p:cNvGraphicFramePr/>
          <p:nvPr/>
        </p:nvGraphicFramePr>
        <p:xfrm>
          <a:off x="1043608" y="1772816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"/>
          <p:cNvSpPr/>
          <p:nvPr/>
        </p:nvSpPr>
        <p:spPr>
          <a:xfrm>
            <a:off x="1547664" y="4941168"/>
            <a:ext cx="2880320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b="1" dirty="0" err="1" smtClean="0">
                <a:solidFill>
                  <a:srgbClr val="7030A0"/>
                </a:solidFill>
              </a:rPr>
              <a:t>Pensional</a:t>
            </a:r>
            <a:endParaRPr lang="es-CO" b="1" dirty="0" smtClean="0">
              <a:solidFill>
                <a:srgbClr val="7030A0"/>
              </a:solidFill>
            </a:endParaRPr>
          </a:p>
          <a:p>
            <a:pPr algn="just"/>
            <a:r>
              <a:rPr lang="es-CO" dirty="0" smtClean="0"/>
              <a:t>Promoción Social</a:t>
            </a:r>
          </a:p>
          <a:p>
            <a:pPr algn="just"/>
            <a:r>
              <a:rPr lang="es-CO" dirty="0" smtClean="0"/>
              <a:t>Transferencias</a:t>
            </a:r>
          </a:p>
          <a:p>
            <a:pPr algn="just"/>
            <a:r>
              <a:rPr lang="es-CO" dirty="0" smtClean="0"/>
              <a:t>Organizaciones Gremiales</a:t>
            </a:r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5220072" y="1340768"/>
            <a:ext cx="2880320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b="1" dirty="0" smtClean="0">
                <a:solidFill>
                  <a:srgbClr val="7030A0"/>
                </a:solidFill>
              </a:rPr>
              <a:t>Estampilla (%)</a:t>
            </a:r>
          </a:p>
          <a:p>
            <a:pPr algn="just"/>
            <a:r>
              <a:rPr lang="es-CO" b="1" dirty="0" smtClean="0">
                <a:solidFill>
                  <a:srgbClr val="7030A0"/>
                </a:solidFill>
              </a:rPr>
              <a:t>Cuotas Parte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Excedentes y rendimientos</a:t>
            </a:r>
          </a:p>
          <a:p>
            <a:pPr algn="just"/>
            <a:endParaRPr lang="es-CO" dirty="0" smtClean="0"/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Transferencia Fondos Generales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8229600" cy="647700"/>
          </a:xfrm>
        </p:spPr>
        <p:txBody>
          <a:bodyPr/>
          <a:lstStyle/>
          <a:p>
            <a:pPr algn="r" eaLnBrk="1" hangingPunct="1"/>
            <a:r>
              <a:rPr lang="es-CO" sz="2400" b="1" dirty="0" smtClean="0"/>
              <a:t>FONDOS PATRIMONIALES</a:t>
            </a:r>
          </a:p>
        </p:txBody>
      </p:sp>
      <p:graphicFrame>
        <p:nvGraphicFramePr>
          <p:cNvPr id="3" name="2 Diagrama"/>
          <p:cNvGraphicFramePr/>
          <p:nvPr/>
        </p:nvGraphicFramePr>
        <p:xfrm>
          <a:off x="1043608" y="1772816"/>
          <a:ext cx="78488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Rectángulo"/>
          <p:cNvSpPr/>
          <p:nvPr/>
        </p:nvSpPr>
        <p:spPr>
          <a:xfrm>
            <a:off x="1259632" y="5013176"/>
            <a:ext cx="3600400" cy="15121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Incremento del patrimonio de la U</a:t>
            </a:r>
          </a:p>
          <a:p>
            <a:pPr algn="just"/>
            <a:endParaRPr lang="es-CO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s-C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Apoyo a matrículas estudiantes de bajos ingresos</a:t>
            </a:r>
          </a:p>
          <a:p>
            <a:pPr algn="just"/>
            <a:r>
              <a:rPr lang="es-C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Proyectos de Ciencia y tecnología</a:t>
            </a:r>
            <a:endParaRPr lang="es-CO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220072" y="1556792"/>
            <a:ext cx="2880320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Donaciones</a:t>
            </a:r>
          </a:p>
          <a:p>
            <a:pPr algn="just"/>
            <a:endParaRPr lang="es-CO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s-CO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Rendimientos</a:t>
            </a:r>
            <a:endParaRPr lang="es-CO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6213376" cy="647700"/>
          </a:xfrm>
        </p:spPr>
        <p:txBody>
          <a:bodyPr/>
          <a:lstStyle/>
          <a:p>
            <a:pPr algn="r" eaLnBrk="1" hangingPunct="1"/>
            <a:r>
              <a:rPr lang="es-CO" sz="2400" dirty="0" smtClean="0"/>
              <a:t>ELEMENTOS DE REVISIÓN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763688" y="1268760"/>
            <a:ext cx="6552728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 smtClean="0"/>
              <a:t>CENTROS DE COSTOS…IDENTIFICACIÓN, SEGUIMIENTO A LA EJECUCIÓN POR CENTRO….</a:t>
            </a:r>
            <a:endParaRPr lang="es-CO" b="1" dirty="0"/>
          </a:p>
        </p:txBody>
      </p:sp>
      <p:sp>
        <p:nvSpPr>
          <p:cNvPr id="10" name="9 Rectángulo"/>
          <p:cNvSpPr/>
          <p:nvPr/>
        </p:nvSpPr>
        <p:spPr>
          <a:xfrm>
            <a:off x="1763688" y="2348880"/>
            <a:ext cx="6552728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s-ES" b="1" dirty="0"/>
              <a:t>Unidades Ejecutoras.</a:t>
            </a:r>
            <a:r>
              <a:rPr lang="es-ES" dirty="0"/>
              <a:t> Las Unidades Ejecutoras son las Unidades Académico - Administrativas encargadas de presupuestar, ejecutar, evaluar, controlar y poner en marcha los Planes y Proyectos Institucionales. Para efectos presupuestales son Unidades Ejecutoras la Rectoría, las </a:t>
            </a:r>
            <a:r>
              <a:rPr lang="es-ES" dirty="0" err="1"/>
              <a:t>vicerrectorías</a:t>
            </a:r>
            <a:r>
              <a:rPr lang="es-ES" dirty="0"/>
              <a:t>, las facultades, los institutos y los centros</a:t>
            </a:r>
            <a:r>
              <a:rPr lang="es-ES" dirty="0" smtClean="0"/>
              <a:t>.</a:t>
            </a:r>
            <a:endParaRPr lang="es-CO" dirty="0"/>
          </a:p>
        </p:txBody>
      </p:sp>
      <p:sp>
        <p:nvSpPr>
          <p:cNvPr id="11" name="10 Rectángulo"/>
          <p:cNvSpPr/>
          <p:nvPr/>
        </p:nvSpPr>
        <p:spPr>
          <a:xfrm>
            <a:off x="1763688" y="4221088"/>
            <a:ext cx="6552728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b="1" dirty="0" smtClean="0"/>
              <a:t>Centro de Costos. </a:t>
            </a:r>
            <a:r>
              <a:rPr lang="es-ES" dirty="0" smtClean="0"/>
              <a:t>Corresponde </a:t>
            </a:r>
            <a:r>
              <a:rPr lang="es-ES" dirty="0"/>
              <a:t>a cada unidad académico administrativa que identifica los recursos humanos físicos y financieros, que se requieren para el cumplimiento de su función institucional. Los centros de costos se definen como la unidad básica para la construcción, seguimiento y evaluación presupuestal de la Universidad.</a:t>
            </a:r>
            <a:endParaRPr lang="es-CO" dirty="0"/>
          </a:p>
          <a:p>
            <a:pPr lvl="0" algn="just"/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6213376" cy="647700"/>
          </a:xfrm>
        </p:spPr>
        <p:txBody>
          <a:bodyPr/>
          <a:lstStyle/>
          <a:p>
            <a:pPr algn="r" eaLnBrk="1" hangingPunct="1"/>
            <a:r>
              <a:rPr lang="es-CO" sz="2400" dirty="0" smtClean="0"/>
              <a:t>ELEMENTOS DE REVISIÓN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763688" y="1268760"/>
            <a:ext cx="6552728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>
                <a:hlinkClick r:id="rId3" action="ppaction://hlinkfile"/>
              </a:rPr>
              <a:t>CENTROS DE COSTOS</a:t>
            </a:r>
            <a:r>
              <a:rPr lang="es-CO" dirty="0" smtClean="0"/>
              <a:t>…IDENTIFICACIÓN, SEGUIMIENTO A LA EJECUCIÓN POR CENTRO…. ESQUEMA DE IMPLEMENTACIÓN…</a:t>
            </a:r>
            <a:endParaRPr lang="es-CO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611560" y="2132856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6213376" cy="647700"/>
          </a:xfrm>
        </p:spPr>
        <p:txBody>
          <a:bodyPr/>
          <a:lstStyle/>
          <a:p>
            <a:pPr algn="r" eaLnBrk="1" hangingPunct="1"/>
            <a:r>
              <a:rPr lang="es-CO" sz="2400" dirty="0" smtClean="0"/>
              <a:t>ELEMENTOS DE REVISIÓN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763688" y="1268760"/>
            <a:ext cx="6552728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CENTROS DE COSTOS…IDENTIFICACIÓN, SEGUIMIENTO A LA EJECUCIÓN POR CENTRO….</a:t>
            </a:r>
            <a:endParaRPr lang="es-CO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611560" y="2132856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6213376" cy="647700"/>
          </a:xfrm>
        </p:spPr>
        <p:txBody>
          <a:bodyPr/>
          <a:lstStyle/>
          <a:p>
            <a:pPr algn="r" eaLnBrk="1" hangingPunct="1"/>
            <a:r>
              <a:rPr lang="es-CO" sz="2400" dirty="0" smtClean="0"/>
              <a:t>ELEMENTOS DE REVISIÓN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763688" y="1268760"/>
            <a:ext cx="6552728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CENTROS DE COSTOS…IDENTIFICACIÓN, SEGUIMIENTO A LA EJECUCIÓN POR CENTRO….</a:t>
            </a:r>
            <a:endParaRPr lang="es-CO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611560" y="2132856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6213376" cy="647700"/>
          </a:xfrm>
        </p:spPr>
        <p:txBody>
          <a:bodyPr/>
          <a:lstStyle/>
          <a:p>
            <a:pPr algn="r" eaLnBrk="1" hangingPunct="1"/>
            <a:r>
              <a:rPr lang="es-CO" sz="2400" dirty="0" smtClean="0"/>
              <a:t>ELEMENTOS DE REVISIÓN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763688" y="1268760"/>
            <a:ext cx="6552728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CENTROS DE COSTOS…IDENTIFICACIÓN, SEGUIMIENTO A LA EJECUCIÓN POR CENTRO….</a:t>
            </a:r>
            <a:endParaRPr lang="es-CO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611560" y="2132856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6213376" cy="647700"/>
          </a:xfrm>
        </p:spPr>
        <p:txBody>
          <a:bodyPr/>
          <a:lstStyle/>
          <a:p>
            <a:pPr algn="r" eaLnBrk="1" hangingPunct="1"/>
            <a:r>
              <a:rPr lang="es-CO" sz="2400" dirty="0" smtClean="0"/>
              <a:t>ELEMENTOS DE REVISIÓN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763688" y="1268760"/>
            <a:ext cx="6552728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CENTROS DE COSTOS…IDENTIFICACIÓN, SEGUIMIENTO A LA EJECUCIÓN POR CENTRO….</a:t>
            </a:r>
            <a:endParaRPr lang="es-CO" dirty="0"/>
          </a:p>
        </p:txBody>
      </p:sp>
      <p:graphicFrame>
        <p:nvGraphicFramePr>
          <p:cNvPr id="6" name="5 Diagrama"/>
          <p:cNvGraphicFramePr/>
          <p:nvPr/>
        </p:nvGraphicFramePr>
        <p:xfrm>
          <a:off x="611560" y="2132856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771800" y="548680"/>
            <a:ext cx="6213376" cy="647700"/>
          </a:xfrm>
        </p:spPr>
        <p:txBody>
          <a:bodyPr/>
          <a:lstStyle/>
          <a:p>
            <a:pPr algn="r" eaLnBrk="1" hangingPunct="1"/>
            <a:r>
              <a:rPr lang="es-CO" sz="2400" dirty="0" smtClean="0"/>
              <a:t>ELEMENTOS DE REVISIÓN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763688" y="1268760"/>
            <a:ext cx="6552728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CENTROS DE COSTOS…IDENTIFICACIÓN, SEGUIMIENTO A LA EJECUCIÓN POR CENTRO….</a:t>
            </a:r>
            <a:endParaRPr lang="es-CO" dirty="0"/>
          </a:p>
        </p:txBody>
      </p:sp>
      <p:sp>
        <p:nvSpPr>
          <p:cNvPr id="5" name="4 Flecha derecha"/>
          <p:cNvSpPr/>
          <p:nvPr/>
        </p:nvSpPr>
        <p:spPr>
          <a:xfrm>
            <a:off x="1763688" y="2060848"/>
            <a:ext cx="4824536" cy="165618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Tiempo de reglamentación</a:t>
            </a:r>
          </a:p>
          <a:p>
            <a:pPr algn="ctr"/>
            <a:r>
              <a:rPr lang="es-CO" dirty="0" smtClean="0"/>
              <a:t>Transitorio</a:t>
            </a:r>
            <a:endParaRPr lang="es-CO" dirty="0"/>
          </a:p>
        </p:txBody>
      </p:sp>
      <p:sp>
        <p:nvSpPr>
          <p:cNvPr id="7" name="6 Flecha derecha"/>
          <p:cNvSpPr/>
          <p:nvPr/>
        </p:nvSpPr>
        <p:spPr>
          <a:xfrm>
            <a:off x="3203848" y="3501008"/>
            <a:ext cx="4824536" cy="18002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Metodología de implementación </a:t>
            </a:r>
          </a:p>
          <a:p>
            <a:pPr algn="ctr"/>
            <a:r>
              <a:rPr lang="es-CO" dirty="0" smtClean="0"/>
              <a:t>Transitorio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7380312" y="5733256"/>
            <a:ext cx="1440160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2014…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436096" y="5229200"/>
            <a:ext cx="295232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GRACIAS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532812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800" b="1" smtClean="0">
                <a:solidFill>
                  <a:schemeClr val="accent2">
                    <a:lumMod val="75000"/>
                  </a:schemeClr>
                </a:solidFill>
              </a:rPr>
              <a:t>Componentes del Sistema Presupuestal (continuación)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133600"/>
            <a:ext cx="6591300" cy="3778250"/>
          </a:xfrm>
        </p:spPr>
        <p:txBody>
          <a:bodyPr rtlCol="0">
            <a:normAutofit fontScale="85000"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3. PRESUPUESTO ANUAL DE LA NACION - PGN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Integrado por: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El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Presupuesto de Rentas:  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Contiene la estimación de los ingresos corrientes de la Nación, las contribuciones parafiscales (administrados por entidades públicas), los fondos especiales, los recursos de capital y los ingresos de los establecimientos públicos del orden nacional.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El Presupuesto de Gastos o Ley de Apropiaciones: 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Incluye los gastos de funcionamiento, de inversión y el servicio de la deuda pública.</a:t>
            </a:r>
          </a:p>
          <a:p>
            <a:pPr algn="just" fontAlgn="auto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ES" sz="2400" b="1" smtClean="0">
                <a:solidFill>
                  <a:schemeClr val="tx2"/>
                </a:solidFill>
                <a:latin typeface="Times New Roman" panose="02020603050405020304" pitchFamily="18" charset="0"/>
              </a:rPr>
              <a:t>Las Disposiciones Generales: </a:t>
            </a:r>
            <a:r>
              <a:rPr lang="es-ES" sz="2400" smtClean="0">
                <a:solidFill>
                  <a:schemeClr val="tx2"/>
                </a:solidFill>
                <a:latin typeface="Times New Roman" panose="02020603050405020304" pitchFamily="18" charset="0"/>
              </a:rPr>
              <a:t>Corresponden a las normas que aseguran la correcta ejecución del Presupuesto General de la Nación, las cuales rigen únicamente para cada vigencia fiscal.</a:t>
            </a:r>
          </a:p>
        </p:txBody>
      </p:sp>
      <p:sp>
        <p:nvSpPr>
          <p:cNvPr id="25604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B4FEA9-EBF3-4AB7-AEB1-A0BFD95D9035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55650" y="404813"/>
            <a:ext cx="8229600" cy="647700"/>
          </a:xfrm>
        </p:spPr>
        <p:txBody>
          <a:bodyPr/>
          <a:lstStyle/>
          <a:p>
            <a:pPr algn="r" eaLnBrk="1" hangingPunct="1"/>
            <a:r>
              <a:rPr lang="es-CO" sz="2400" b="1" smtClean="0"/>
              <a:t>AVANCES</a:t>
            </a:r>
            <a:endParaRPr lang="es-CO" sz="2400" i="1" smtClean="0"/>
          </a:p>
        </p:txBody>
      </p:sp>
      <p:sp>
        <p:nvSpPr>
          <p:cNvPr id="10" name="9 Rectángulo"/>
          <p:cNvSpPr/>
          <p:nvPr/>
        </p:nvSpPr>
        <p:spPr>
          <a:xfrm>
            <a:off x="755650" y="908050"/>
            <a:ext cx="8208963" cy="1081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CO" b="1" dirty="0"/>
              <a:t>2009</a:t>
            </a:r>
            <a:endParaRPr lang="es-CO" dirty="0"/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s-CO" dirty="0"/>
              <a:t>En el marco del Plan Estratégico y Plan Trienal: se incluye la Reformulación de política y del modelo de extensión de la Universidad</a:t>
            </a:r>
          </a:p>
          <a:p>
            <a:pPr marL="342900" indent="-342900" algn="just">
              <a:buFont typeface="+mj-lt"/>
              <a:buAutoNum type="arabicPeriod"/>
              <a:defRPr/>
            </a:pPr>
            <a:r>
              <a:rPr lang="es-CO" dirty="0"/>
              <a:t>Avances en depuración contable de proyectos de extensión.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755650" y="3644900"/>
            <a:ext cx="8208963" cy="30241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CO" b="1" dirty="0"/>
              <a:t>2011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s-CO" dirty="0"/>
              <a:t>Presentación ante el Consejo Superior Universitario de la problemática y las alternativas de solución. Fondos Especiales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s-CO" dirty="0"/>
              <a:t>Lineamientos del CSU: adopción de estructura de fondos presupuestales para el manejo de recursos de la Universidad, incluye proyecto Fondos Especiales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s-CO" dirty="0"/>
              <a:t>Conversatorio Universidad de Antioquia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s-CO" dirty="0"/>
              <a:t>Ajuste de propuesta de Estatuto Financiero y de Creación de Fondos Presupuestales. Incluye esquema preliminar Centros de Costos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s-CO" dirty="0"/>
              <a:t>Proyecto Prioritario en Plan Trienal: Implementación Fondos Presupuestales y Centros de Costos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s-CO" dirty="0"/>
              <a:t>Resoluciones transitorios. Mayo….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755650" y="1989138"/>
            <a:ext cx="8208963" cy="16557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CO" b="1" dirty="0"/>
              <a:t>2010</a:t>
            </a:r>
          </a:p>
          <a:p>
            <a:pPr algn="just">
              <a:defRPr/>
            </a:pPr>
            <a:r>
              <a:rPr lang="es-CO" dirty="0"/>
              <a:t>1. Se identifica la necesidad de aclarar el marco normativo de manejo de recursos de extensión. </a:t>
            </a:r>
          </a:p>
          <a:p>
            <a:pPr algn="just">
              <a:defRPr/>
            </a:pPr>
            <a:r>
              <a:rPr lang="es-CO" dirty="0"/>
              <a:t>2. Se inicia el piloto de implementación Si Capital Unidad Ejecutora 2. </a:t>
            </a:r>
          </a:p>
          <a:p>
            <a:pPr algn="just">
              <a:defRPr/>
            </a:pPr>
            <a:r>
              <a:rPr lang="es-CO" dirty="0"/>
              <a:t>3. Se realiza análisis normativo interno y externo. Identifican alternativas</a:t>
            </a:r>
          </a:p>
          <a:p>
            <a:pPr algn="just">
              <a:defRPr/>
            </a:pPr>
            <a:r>
              <a:rPr lang="es-CO" dirty="0"/>
              <a:t>4. Formulación del primer borrador de Estatuto Presupuestal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8229600" cy="1008062"/>
          </a:xfrm>
        </p:spPr>
        <p:txBody>
          <a:bodyPr/>
          <a:lstStyle/>
          <a:p>
            <a:pPr algn="r" eaLnBrk="1" hangingPunct="1"/>
            <a:r>
              <a:rPr lang="es-CO" sz="2400" b="1" smtClean="0"/>
              <a:t>DOCUMENTOS EN ESTUDIO</a:t>
            </a:r>
            <a:endParaRPr lang="es-CO" sz="2400" i="1" smtClean="0"/>
          </a:p>
        </p:txBody>
      </p:sp>
      <p:sp>
        <p:nvSpPr>
          <p:cNvPr id="10" name="9 Rectángulo"/>
          <p:cNvSpPr/>
          <p:nvPr/>
        </p:nvSpPr>
        <p:spPr>
          <a:xfrm>
            <a:off x="1692275" y="1412875"/>
            <a:ext cx="7056438" cy="576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/>
              <a:t>ESTATUTO FINANCIERO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1692275" y="1989138"/>
            <a:ext cx="7056438" cy="43926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" b="1" dirty="0"/>
              <a:t>CAPÍTULO I: </a:t>
            </a:r>
            <a:r>
              <a:rPr lang="es-ES" dirty="0"/>
              <a:t>OBJETO CONTENIDO Y ALCANCE DEL ESTATUTO</a:t>
            </a:r>
          </a:p>
          <a:p>
            <a:pPr algn="just">
              <a:defRPr/>
            </a:pPr>
            <a:r>
              <a:rPr lang="es-ES" b="1" dirty="0"/>
              <a:t>CAPÍTULO II: </a:t>
            </a:r>
            <a:r>
              <a:rPr lang="es-ES" dirty="0"/>
              <a:t>SISTEMA PRESUPUESTAL</a:t>
            </a:r>
            <a:endParaRPr lang="es-CO" dirty="0"/>
          </a:p>
          <a:p>
            <a:pPr algn="just">
              <a:defRPr/>
            </a:pPr>
            <a:r>
              <a:rPr lang="es-ES" b="1" dirty="0"/>
              <a:t>CAPITULO III: </a:t>
            </a:r>
            <a:r>
              <a:rPr lang="es-ES" dirty="0"/>
              <a:t>INSTRUMENTOS DEL SISTEMA PRESUPUESTAL</a:t>
            </a:r>
            <a:endParaRPr lang="es-CO" dirty="0"/>
          </a:p>
          <a:p>
            <a:pPr algn="just">
              <a:defRPr/>
            </a:pPr>
            <a:r>
              <a:rPr lang="es-ES" b="1" dirty="0"/>
              <a:t>CAPÍTULO IV: </a:t>
            </a:r>
            <a:r>
              <a:rPr lang="es-ES" dirty="0"/>
              <a:t>CLASIFICACIÓN Y COMPOSICIÓN DEL PRESUPUESTO</a:t>
            </a:r>
            <a:endParaRPr lang="es-CO" dirty="0"/>
          </a:p>
          <a:p>
            <a:pPr algn="just">
              <a:defRPr/>
            </a:pPr>
            <a:r>
              <a:rPr lang="es-ES" b="1" dirty="0"/>
              <a:t>CAPÍTULO V: </a:t>
            </a:r>
            <a:r>
              <a:rPr lang="es-ES" dirty="0"/>
              <a:t>DE LA PREPARACION DEL PRESUPUESTO</a:t>
            </a:r>
            <a:endParaRPr lang="es-CO" dirty="0"/>
          </a:p>
          <a:p>
            <a:pPr algn="just">
              <a:defRPr/>
            </a:pPr>
            <a:r>
              <a:rPr lang="es-ES" b="1" dirty="0"/>
              <a:t>CAPÍTULO VI: </a:t>
            </a:r>
            <a:r>
              <a:rPr lang="es-ES" dirty="0"/>
              <a:t>APROBACIÓN, DESAGREGACIÓN O LIQUIDACIÓN Y MODIFICACIÓN DEL PRESUPUESTO ANUAL</a:t>
            </a:r>
            <a:endParaRPr lang="es-CO" dirty="0"/>
          </a:p>
          <a:p>
            <a:pPr algn="just">
              <a:defRPr/>
            </a:pPr>
            <a:r>
              <a:rPr lang="es-ES" b="1" dirty="0"/>
              <a:t>CAPÍTULO VII: </a:t>
            </a:r>
            <a:r>
              <a:rPr lang="es-ES" dirty="0"/>
              <a:t>DE LA EJECUCIÓN PRESUPUESTAL</a:t>
            </a:r>
            <a:endParaRPr lang="es-CO" dirty="0"/>
          </a:p>
          <a:p>
            <a:pPr algn="just">
              <a:defRPr/>
            </a:pPr>
            <a:r>
              <a:rPr lang="es-ES" b="1" dirty="0"/>
              <a:t>CAPÍTULO VIII: </a:t>
            </a:r>
            <a:r>
              <a:rPr lang="es-ES" dirty="0"/>
              <a:t> TESORERÍA</a:t>
            </a:r>
            <a:endParaRPr lang="es-CO" dirty="0"/>
          </a:p>
          <a:p>
            <a:pPr algn="just">
              <a:defRPr/>
            </a:pPr>
            <a:r>
              <a:rPr lang="es-ES" b="1" dirty="0"/>
              <a:t>CAPÍTULO IX: </a:t>
            </a:r>
            <a:r>
              <a:rPr lang="es-ES" dirty="0"/>
              <a:t>CONTABILIDAD</a:t>
            </a:r>
          </a:p>
          <a:p>
            <a:pPr algn="just">
              <a:defRPr/>
            </a:pPr>
            <a:r>
              <a:rPr lang="es-ES" b="1" dirty="0"/>
              <a:t>CAPÍTULO X: </a:t>
            </a:r>
            <a:r>
              <a:rPr lang="es-ES" dirty="0"/>
              <a:t>ORDENACIÓN DEL GASTO, DELEGACIÓN Y RESPONSABILIDAD</a:t>
            </a:r>
            <a:endParaRPr lang="es-CO" dirty="0"/>
          </a:p>
          <a:p>
            <a:pPr algn="just">
              <a:defRPr/>
            </a:pPr>
            <a:r>
              <a:rPr lang="es-ES" b="1" dirty="0"/>
              <a:t>CAPÍTULO XI: </a:t>
            </a:r>
            <a:r>
              <a:rPr lang="es-ES" dirty="0"/>
              <a:t>RESPONSABILIDADES FISCALES</a:t>
            </a:r>
          </a:p>
          <a:p>
            <a:pPr>
              <a:defRPr/>
            </a:pPr>
            <a:r>
              <a:rPr lang="es-ES" b="1" dirty="0"/>
              <a:t>CAPÍTULO XII: </a:t>
            </a:r>
            <a:r>
              <a:rPr lang="es-ES" dirty="0"/>
              <a:t>DEL SEGUIMIENTO Y EVALUACIÓN DE RESULTADOS, DEL CONTROL POLITICO, FINANCIERO Y FISCAL</a:t>
            </a:r>
            <a:endParaRPr lang="es-CO" dirty="0"/>
          </a:p>
          <a:p>
            <a:pPr algn="just">
              <a:defRPr/>
            </a:pPr>
            <a:r>
              <a:rPr lang="es-ES" b="1" dirty="0"/>
              <a:t>CAPÍTULO XIII: </a:t>
            </a:r>
            <a:r>
              <a:rPr lang="es-ES" dirty="0"/>
              <a:t>DISPOSICIONES VARIAS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8229600" cy="1008062"/>
          </a:xfrm>
        </p:spPr>
        <p:txBody>
          <a:bodyPr/>
          <a:lstStyle/>
          <a:p>
            <a:pPr algn="r" eaLnBrk="1" hangingPunct="1"/>
            <a:r>
              <a:rPr lang="es-CO" sz="2400" b="1" smtClean="0"/>
              <a:t>PROGRAMAS DE FONDOS QUE SE PROPONEN</a:t>
            </a:r>
            <a:endParaRPr lang="es-CO" sz="2400" i="1" smtClean="0"/>
          </a:p>
        </p:txBody>
      </p:sp>
      <p:sp>
        <p:nvSpPr>
          <p:cNvPr id="10" name="9 Rectángulo"/>
          <p:cNvSpPr/>
          <p:nvPr/>
        </p:nvSpPr>
        <p:spPr>
          <a:xfrm>
            <a:off x="1692275" y="1412875"/>
            <a:ext cx="7056438" cy="431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/>
              <a:t>CREACIÓN DE FONDOS PRESUPUESTALES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692275" y="3860800"/>
            <a:ext cx="7056438" cy="20161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b="1" dirty="0"/>
              <a:t>CAPÍTULO II: </a:t>
            </a:r>
            <a:r>
              <a:rPr lang="es-ES" dirty="0"/>
              <a:t>FONDOS ESPECIALES DE DESTINACIÓN ESPECÍFICA</a:t>
            </a:r>
          </a:p>
          <a:p>
            <a:pPr>
              <a:defRPr/>
            </a:pPr>
            <a:r>
              <a:rPr lang="es-ES" dirty="0" err="1"/>
              <a:t>Pensional</a:t>
            </a:r>
            <a:endParaRPr lang="es-ES" dirty="0"/>
          </a:p>
          <a:p>
            <a:pPr>
              <a:defRPr/>
            </a:pPr>
            <a:r>
              <a:rPr lang="es-ES" dirty="0"/>
              <a:t>Promoción Social</a:t>
            </a:r>
          </a:p>
          <a:p>
            <a:pPr>
              <a:defRPr/>
            </a:pPr>
            <a:r>
              <a:rPr lang="es-ES" dirty="0"/>
              <a:t>Transferencias (ICETEX, ICFES..)</a:t>
            </a:r>
          </a:p>
          <a:p>
            <a:pPr>
              <a:defRPr/>
            </a:pPr>
            <a:r>
              <a:rPr lang="es-ES" dirty="0"/>
              <a:t>Atención Organizaciones gremiales</a:t>
            </a:r>
          </a:p>
          <a:p>
            <a:pPr>
              <a:defRPr/>
            </a:pPr>
            <a:r>
              <a:rPr lang="es-ES" dirty="0"/>
              <a:t>	Transferencias desde generales….</a:t>
            </a:r>
            <a:endParaRPr lang="es-CO" dirty="0"/>
          </a:p>
        </p:txBody>
      </p:sp>
      <p:sp>
        <p:nvSpPr>
          <p:cNvPr id="19" name="18 Rectángulo"/>
          <p:cNvSpPr/>
          <p:nvPr/>
        </p:nvSpPr>
        <p:spPr>
          <a:xfrm>
            <a:off x="1692275" y="2060575"/>
            <a:ext cx="7056438" cy="1584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s-ES_tradnl" b="1" dirty="0"/>
              <a:t>CAPÍTULO I: </a:t>
            </a:r>
            <a:r>
              <a:rPr lang="es-ES_tradnl" dirty="0"/>
              <a:t>FONDOS GENERALES DE LA UNIVERSIDAD Y CENTROS DE COSTOS</a:t>
            </a:r>
          </a:p>
          <a:p>
            <a:pPr algn="just">
              <a:defRPr/>
            </a:pPr>
            <a:r>
              <a:rPr lang="es-ES_tradnl" dirty="0"/>
              <a:t>Funcionamiento e inversión</a:t>
            </a:r>
          </a:p>
          <a:p>
            <a:pPr algn="just">
              <a:defRPr/>
            </a:pPr>
            <a:r>
              <a:rPr lang="es-ES_tradnl" dirty="0"/>
              <a:t>	Aportes (Nación, Distrito)</a:t>
            </a:r>
          </a:p>
          <a:p>
            <a:pPr algn="just">
              <a:defRPr/>
            </a:pPr>
            <a:r>
              <a:rPr lang="es-ES_tradnl" dirty="0"/>
              <a:t>	Recursos propios pregrado</a:t>
            </a:r>
          </a:p>
          <a:p>
            <a:pPr algn="just">
              <a:defRPr/>
            </a:pPr>
            <a:r>
              <a:rPr lang="es-ES_tradnl" dirty="0"/>
              <a:t>	Transferencias otros fondos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8229600" cy="1008062"/>
          </a:xfrm>
        </p:spPr>
        <p:txBody>
          <a:bodyPr/>
          <a:lstStyle/>
          <a:p>
            <a:pPr algn="r" eaLnBrk="1" hangingPunct="1"/>
            <a:r>
              <a:rPr lang="es-CO" sz="2400" b="1" smtClean="0"/>
              <a:t>PROGRAMAS DE FONDOS QUE SE PROPONEN</a:t>
            </a:r>
            <a:endParaRPr lang="es-CO" sz="2400" i="1" smtClean="0"/>
          </a:p>
        </p:txBody>
      </p:sp>
      <p:sp>
        <p:nvSpPr>
          <p:cNvPr id="10" name="9 Rectángulo"/>
          <p:cNvSpPr/>
          <p:nvPr/>
        </p:nvSpPr>
        <p:spPr>
          <a:xfrm>
            <a:off x="1692275" y="1412875"/>
            <a:ext cx="7056438" cy="431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CO" b="1" dirty="0"/>
              <a:t>CREACIÓN DE FONDOS PRESUPUESTALES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692275" y="2420938"/>
            <a:ext cx="7056438" cy="34559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s-ES" b="1" dirty="0"/>
              <a:t>CAPÍTULO III: </a:t>
            </a:r>
            <a:r>
              <a:rPr lang="es-ES" dirty="0"/>
              <a:t>FONDOS ESPECIALES DE INVERSIÓN Y FORTALECIMIENTO INSTITUCIONAL</a:t>
            </a:r>
            <a:endParaRPr lang="es-CO" dirty="0"/>
          </a:p>
          <a:p>
            <a:pPr>
              <a:defRPr/>
            </a:pPr>
            <a:r>
              <a:rPr lang="es-ES" dirty="0"/>
              <a:t>Fortalecimiento Docente y de Posgrados</a:t>
            </a:r>
            <a:endParaRPr lang="es-CO" dirty="0"/>
          </a:p>
          <a:p>
            <a:pPr>
              <a:defRPr/>
            </a:pPr>
            <a:r>
              <a:rPr lang="es-ES" dirty="0"/>
              <a:t>Desarrollo Físico. </a:t>
            </a:r>
            <a:endParaRPr lang="es-CO" dirty="0"/>
          </a:p>
          <a:p>
            <a:pPr>
              <a:defRPr/>
            </a:pPr>
            <a:r>
              <a:rPr lang="es-ES" dirty="0"/>
              <a:t>Desarrollo Tecnológico y Laboratorio. </a:t>
            </a:r>
            <a:endParaRPr lang="es-CO" dirty="0"/>
          </a:p>
          <a:p>
            <a:pPr>
              <a:defRPr/>
            </a:pPr>
            <a:r>
              <a:rPr lang="es-ES" dirty="0"/>
              <a:t>Fortalecimiento de Bibliotecas.</a:t>
            </a:r>
            <a:endParaRPr lang="es-CO" dirty="0"/>
          </a:p>
          <a:p>
            <a:pPr>
              <a:defRPr/>
            </a:pPr>
            <a:r>
              <a:rPr lang="es-ES" dirty="0"/>
              <a:t>Compensación.</a:t>
            </a:r>
            <a:endParaRPr lang="es-CO" dirty="0"/>
          </a:p>
          <a:p>
            <a:pPr>
              <a:defRPr/>
            </a:pPr>
            <a:r>
              <a:rPr lang="es-ES" dirty="0"/>
              <a:t>Fortalecimiento Institucional.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 typeface="Arial" charset="0"/>
              <a:buNone/>
            </a:pPr>
            <a:endParaRPr lang="es-ES" smtClean="0"/>
          </a:p>
          <a:p>
            <a:pPr algn="r">
              <a:buFont typeface="Arial" charset="0"/>
              <a:buNone/>
            </a:pPr>
            <a:endParaRPr lang="es-ES" smtClean="0"/>
          </a:p>
          <a:p>
            <a:pPr algn="r">
              <a:buFont typeface="Arial" charset="0"/>
              <a:buNone/>
            </a:pPr>
            <a:endParaRPr lang="es-ES" smtClean="0"/>
          </a:p>
          <a:p>
            <a:pPr algn="r">
              <a:buFont typeface="Arial" charset="0"/>
              <a:buNone/>
            </a:pPr>
            <a:endParaRPr lang="es-ES" smtClean="0"/>
          </a:p>
          <a:p>
            <a:pPr algn="r">
              <a:buFont typeface="Arial" charset="0"/>
              <a:buNone/>
            </a:pPr>
            <a:endParaRPr lang="es-ES" smtClean="0"/>
          </a:p>
          <a:p>
            <a:pPr algn="r">
              <a:buFont typeface="Arial" charset="0"/>
              <a:buNone/>
            </a:pPr>
            <a:r>
              <a:rPr lang="es-ES" sz="3800" smtClean="0"/>
              <a:t>GRACIAS</a:t>
            </a:r>
            <a:endParaRPr lang="es-MX" sz="3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4572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400" b="1" smtClean="0">
                <a:solidFill>
                  <a:schemeClr val="accent2">
                    <a:lumMod val="75000"/>
                  </a:schemeClr>
                </a:solidFill>
              </a:rPr>
              <a:t>PRINCIPIOS PRESUPUESTALES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8686800" cy="5486400"/>
          </a:xfrm>
        </p:spPr>
        <p:txBody>
          <a:bodyPr rtlCol="0">
            <a:normAutofit/>
          </a:bodyPr>
          <a:lstStyle/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s-CO" sz="1400" b="1" smtClean="0">
                <a:cs typeface="Times New Roman" panose="02020603050405020304" pitchFamily="18" charset="0"/>
              </a:rPr>
              <a:t>                                                </a:t>
            </a: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400" b="1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400" b="1" smtClean="0"/>
          </a:p>
        </p:txBody>
      </p:sp>
      <p:sp>
        <p:nvSpPr>
          <p:cNvPr id="7476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alpenagos@gmail.com</a:t>
            </a:r>
          </a:p>
        </p:txBody>
      </p:sp>
      <p:sp>
        <p:nvSpPr>
          <p:cNvPr id="26629" name="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B5A489-6B7B-4B5F-8DB4-170E239959D4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6630" name="Rectangle 4"/>
          <p:cNvSpPr>
            <a:spLocks noChangeArrowheads="1"/>
          </p:cNvSpPr>
          <p:nvPr/>
        </p:nvSpPr>
        <p:spPr bwMode="auto">
          <a:xfrm>
            <a:off x="609600" y="1752600"/>
            <a:ext cx="838200" cy="4267200"/>
          </a:xfrm>
          <a:prstGeom prst="rect">
            <a:avLst/>
          </a:prstGeom>
          <a:solidFill>
            <a:srgbClr val="CCCC00"/>
          </a:solidFill>
          <a:ln w="34925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O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2400" b="1">
                <a:solidFill>
                  <a:schemeClr val="tx1"/>
                </a:solidFill>
                <a:latin typeface="Times New Roman" panose="02020603050405020304" pitchFamily="18" charset="0"/>
              </a:rPr>
              <a:t>S</a:t>
            </a:r>
            <a:endParaRPr lang="es-CO" altLang="es-CO" sz="24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Rectangle 5" descr="Pergamino"/>
          <p:cNvSpPr>
            <a:spLocks noChangeArrowheads="1"/>
          </p:cNvSpPr>
          <p:nvPr/>
        </p:nvSpPr>
        <p:spPr bwMode="auto">
          <a:xfrm>
            <a:off x="2362200" y="1268760"/>
            <a:ext cx="6553200" cy="528444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349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ES_tradnl" altLang="es-CO" sz="1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endParaRPr lang="es-ES_tradnl" altLang="es-CO" sz="1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ES_tradnl" altLang="es-CO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PRINCIPIO DE PLANIFICACIÓN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endParaRPr lang="es-ES_tradnl" altLang="es-CO" sz="2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ES_tradnl" altLang="es-CO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PRINCIPIO DE ANUALIDAD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endParaRPr lang="es-ES_tradnl" altLang="es-CO" sz="2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ES_tradnl" altLang="es-CO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PRINCIPIO DE UNIVERSALIDAD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endParaRPr lang="es-ES_tradnl" altLang="es-CO" sz="2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ES_tradnl" altLang="es-CO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PRINCIPIO DE UNIDAD DE CAJA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endParaRPr lang="es-ES_tradnl" altLang="es-CO" sz="2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ES_tradnl" altLang="es-CO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PRINCIPIO DE PROGRAMACIÓN INTEGRAL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endParaRPr lang="es-ES_tradnl" altLang="es-CO" sz="2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ES_tradnl" altLang="es-CO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PRINCIPIO DE ESPECIALIZACIÓN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endParaRPr lang="es-ES_tradnl" altLang="es-CO" sz="2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es-ES_tradnl" altLang="es-CO" sz="2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PRINCIPIO DE INEMBARGABILIDAD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es-ES_tradnl" altLang="es-CO" sz="1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O" altLang="es-CO" sz="16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2" name="AutoShape 7"/>
          <p:cNvSpPr>
            <a:spLocks noChangeArrowheads="1"/>
          </p:cNvSpPr>
          <p:nvPr/>
        </p:nvSpPr>
        <p:spPr bwMode="auto">
          <a:xfrm>
            <a:off x="1447800" y="3657600"/>
            <a:ext cx="914400" cy="533400"/>
          </a:xfrm>
          <a:prstGeom prst="chevron">
            <a:avLst>
              <a:gd name="adj" fmla="val 42857"/>
            </a:avLst>
          </a:prstGeom>
          <a:solidFill>
            <a:srgbClr val="CCFFCC"/>
          </a:solidFill>
          <a:ln w="31750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O" altLang="es-CO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381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2800" b="1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PRINCIPIO DE PLANIFICACIÓN</a:t>
            </a:r>
            <a:endParaRPr lang="es-ES" sz="2800" b="1" smtClean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5778" name="Rectangle 2" descr="Papel periódico"/>
          <p:cNvSpPr>
            <a:spLocks noGrp="1" noChangeArrowheads="1"/>
          </p:cNvSpPr>
          <p:nvPr>
            <p:ph type="subTitle" idx="1"/>
          </p:nvPr>
        </p:nvSpPr>
        <p:spPr>
          <a:xfrm>
            <a:off x="381000" y="990600"/>
            <a:ext cx="8458200" cy="5257800"/>
          </a:xfrm>
          <a:blipFill dpi="0" rotWithShape="0">
            <a:blip r:embed="rId3"/>
            <a:srcRect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rtlCol="0">
            <a:normAutofit fontScale="85000" lnSpcReduction="20000"/>
          </a:bodyPr>
          <a:lstStyle/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>
              <a:cs typeface="Times New Roman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rgbClr val="0033CC"/>
              </a:buClr>
              <a:buSzPct val="115000"/>
              <a:buFont typeface="Wingdings" panose="05000000000000000000" pitchFamily="2" charset="2"/>
              <a:buChar char="Ä"/>
              <a:defRPr/>
            </a:pPr>
            <a:endParaRPr lang="es-ES_tradnl" b="1" dirty="0" smtClean="0">
              <a:cs typeface="Times New Roman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rgbClr val="0033CC"/>
              </a:buClr>
              <a:buSzPct val="150000"/>
              <a:buFont typeface="Wingdings" panose="05000000000000000000" pitchFamily="2" charset="2"/>
              <a:buChar char="Ä"/>
              <a:defRPr/>
            </a:pPr>
            <a:r>
              <a:rPr lang="es-ES_tradnl" b="1" dirty="0" smtClean="0">
                <a:solidFill>
                  <a:schemeClr val="tx1"/>
                </a:solidFill>
                <a:cs typeface="Times New Roman" pitchFamily="18" charset="0"/>
              </a:rPr>
              <a:t>EL PRESUPUESTO DEBE GUARDAR CONCORDANCIA CON: PLAN DE DESARROLLO, PLAN DE INVERSIONES, EL MARCO FISCAL DE MEDIANO PLAZO, PLAN FINANCIERO Y EL POAI.</a:t>
            </a: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rgbClr val="0033CC"/>
              </a:buClr>
              <a:buSzPct val="150000"/>
              <a:buFont typeface="Wingdings" panose="05000000000000000000" pitchFamily="2" charset="2"/>
              <a:buChar char="Ä"/>
              <a:defRPr/>
            </a:pPr>
            <a:r>
              <a:rPr lang="es-ES_tradnl" b="1" dirty="0" smtClean="0">
                <a:solidFill>
                  <a:schemeClr val="tx1"/>
                </a:solidFill>
                <a:cs typeface="Times New Roman" pitchFamily="18" charset="0"/>
              </a:rPr>
              <a:t>DEBE EXISTIR ARMONIA ENTRE EL PRESUPUESTO Y EL PLAN DE DESARROLLO (ARTÍCULO 346 DE LA CONSTITUCIÓN POLÍTICA)</a:t>
            </a: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rgbClr val="0033CC"/>
              </a:buClr>
              <a:buSzPct val="150000"/>
              <a:buFont typeface="Wingdings" panose="05000000000000000000" pitchFamily="2" charset="2"/>
              <a:buChar char="Ä"/>
              <a:defRPr/>
            </a:pPr>
            <a:r>
              <a:rPr lang="es-ES_tradnl" b="1" dirty="0" smtClean="0">
                <a:solidFill>
                  <a:schemeClr val="tx1"/>
                </a:solidFill>
                <a:cs typeface="Times New Roman" pitchFamily="18" charset="0"/>
              </a:rPr>
              <a:t>DEBE EXISTIR ARMONÍA ENTRE EL PRESUPUESTO ANUAL, CON EL PLAN FINANCIERO Y EL POAI, BUSCANDO COORDINACIÓN EN CORTO PLAZO</a:t>
            </a:r>
            <a:r>
              <a:rPr lang="es-CO" sz="1400" b="1" dirty="0" smtClean="0">
                <a:solidFill>
                  <a:schemeClr val="tx1"/>
                </a:solidFill>
                <a:cs typeface="Times New Roman" pitchFamily="18" charset="0"/>
              </a:rPr>
              <a:t>     </a:t>
            </a:r>
            <a:r>
              <a:rPr lang="es-CO" sz="1400" b="1" dirty="0" smtClean="0">
                <a:cs typeface="Times New Roman" pitchFamily="18" charset="0"/>
              </a:rPr>
              <a:t>                          </a:t>
            </a:r>
            <a:endParaRPr lang="es-ES_tradnl" sz="1400" b="1" dirty="0" smtClean="0">
              <a:cs typeface="Times New Roman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CO" sz="1400" b="1" dirty="0" smtClean="0">
              <a:cs typeface="Times New Roman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ES_tradnl" sz="1400" b="1" dirty="0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endParaRPr lang="es-CO" sz="1400" b="1" dirty="0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705843-3BED-41C1-BB3C-AB6D8440E376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8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3048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2400" b="1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PRINCIPIO DE ANUALIDAD</a:t>
            </a:r>
            <a:endParaRPr lang="es-ES" sz="2400" b="1" smtClean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1267" name="Rectangle 2" descr="Pergamino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2999"/>
            <a:ext cx="8458200" cy="5578475"/>
          </a:xfrm>
          <a:blipFill dpi="0" rotWithShape="0">
            <a:blip r:embed="rId3"/>
            <a:srcRect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s-CO" sz="1400" b="1" smtClean="0">
                <a:cs typeface="Times New Roman" panose="02020603050405020304" pitchFamily="18" charset="0"/>
              </a:rPr>
              <a:t>                                                </a:t>
            </a:r>
            <a:endParaRPr lang="es-ES_tradnl" sz="1400" b="1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400" b="1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400" b="1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400" b="1" smtClean="0"/>
          </a:p>
        </p:txBody>
      </p:sp>
      <p:sp>
        <p:nvSpPr>
          <p:cNvPr id="768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0725" name="19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1B544B-0897-4A50-833D-D498F0462348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6" name="Oval 4"/>
          <p:cNvSpPr>
            <a:spLocks noChangeArrowheads="1"/>
          </p:cNvSpPr>
          <p:nvPr/>
        </p:nvSpPr>
        <p:spPr bwMode="auto">
          <a:xfrm>
            <a:off x="3352800" y="2667000"/>
            <a:ext cx="2438400" cy="1219200"/>
          </a:xfrm>
          <a:prstGeom prst="ellipse">
            <a:avLst/>
          </a:prstGeom>
          <a:solidFill>
            <a:schemeClr val="accent1"/>
          </a:solidFill>
          <a:ln w="508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PRINCIPIO DE LA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ANUALIDAD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838200" y="2362200"/>
            <a:ext cx="1600200" cy="1676400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CADA AÑO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SE ELABORA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Y APRUEBA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PRESUPUESTO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6553200" y="2362200"/>
            <a:ext cx="1600200" cy="1752600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EL CONTROL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Y LA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EJECUCIÓN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DURAN UN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AÑO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971800" y="1600200"/>
            <a:ext cx="2895600" cy="457200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ENVUELVE DOS ASPECTOS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0" name="Line 12"/>
          <p:cNvSpPr>
            <a:spLocks noChangeShapeType="1"/>
          </p:cNvSpPr>
          <p:nvPr/>
        </p:nvSpPr>
        <p:spPr bwMode="auto">
          <a:xfrm>
            <a:off x="1524000" y="18288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>
            <a:off x="5867400" y="1828800"/>
            <a:ext cx="144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0732" name="Line 14"/>
          <p:cNvSpPr>
            <a:spLocks noChangeShapeType="1"/>
          </p:cNvSpPr>
          <p:nvPr/>
        </p:nvSpPr>
        <p:spPr bwMode="auto">
          <a:xfrm>
            <a:off x="7315200" y="182880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0733" name="Rectangle 15"/>
          <p:cNvSpPr>
            <a:spLocks noChangeArrowheads="1"/>
          </p:cNvSpPr>
          <p:nvPr/>
        </p:nvSpPr>
        <p:spPr bwMode="auto">
          <a:xfrm>
            <a:off x="609600" y="4800600"/>
            <a:ext cx="2057400" cy="1219200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SE SOMETE AL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EJECUTIVO Y SE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ACRECIENTA EL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PODER DEL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CONGRESO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4" name="Line 17"/>
          <p:cNvSpPr>
            <a:spLocks noChangeShapeType="1"/>
          </p:cNvSpPr>
          <p:nvPr/>
        </p:nvSpPr>
        <p:spPr bwMode="auto">
          <a:xfrm>
            <a:off x="1600200" y="40386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0735" name="Rectangle 18"/>
          <p:cNvSpPr>
            <a:spLocks noChangeArrowheads="1"/>
          </p:cNvSpPr>
          <p:nvPr/>
        </p:nvSpPr>
        <p:spPr bwMode="auto">
          <a:xfrm>
            <a:off x="3886200" y="4800600"/>
            <a:ext cx="2514600" cy="1143000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EL EJECUTIVO SE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OBLIGA A SOLICITAR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AUTORIZACIÓN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ANUALMENTE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6" name="Rectangle 20"/>
          <p:cNvSpPr>
            <a:spLocks noChangeArrowheads="1"/>
          </p:cNvSpPr>
          <p:nvPr/>
        </p:nvSpPr>
        <p:spPr bwMode="auto">
          <a:xfrm>
            <a:off x="7010400" y="4800600"/>
            <a:ext cx="1600200" cy="1143000"/>
          </a:xfrm>
          <a:prstGeom prst="rect">
            <a:avLst/>
          </a:prstGeom>
          <a:solidFill>
            <a:schemeClr val="accent1"/>
          </a:solidFill>
          <a:ln w="508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SE GENERA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PODER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s-ES_tradnl" altLang="es-CO" sz="1600" b="1">
                <a:solidFill>
                  <a:schemeClr val="tx1"/>
                </a:solidFill>
                <a:latin typeface="Times New Roman" panose="02020603050405020304" pitchFamily="18" charset="0"/>
              </a:rPr>
              <a:t>POLÍTICO</a:t>
            </a:r>
            <a:endParaRPr lang="es-CO" altLang="es-CO" sz="1600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7" name="Line 21"/>
          <p:cNvSpPr>
            <a:spLocks noChangeShapeType="1"/>
          </p:cNvSpPr>
          <p:nvPr/>
        </p:nvSpPr>
        <p:spPr bwMode="auto">
          <a:xfrm>
            <a:off x="2667000" y="5486400"/>
            <a:ext cx="1219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0738" name="Line 23"/>
          <p:cNvSpPr>
            <a:spLocks noChangeShapeType="1"/>
          </p:cNvSpPr>
          <p:nvPr/>
        </p:nvSpPr>
        <p:spPr bwMode="auto">
          <a:xfrm>
            <a:off x="6400800" y="5486400"/>
            <a:ext cx="609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0739" name="Line 24"/>
          <p:cNvSpPr>
            <a:spLocks noChangeShapeType="1"/>
          </p:cNvSpPr>
          <p:nvPr/>
        </p:nvSpPr>
        <p:spPr bwMode="auto">
          <a:xfrm flipH="1">
            <a:off x="2438400" y="3200400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0740" name="Line 25"/>
          <p:cNvSpPr>
            <a:spLocks noChangeShapeType="1"/>
          </p:cNvSpPr>
          <p:nvPr/>
        </p:nvSpPr>
        <p:spPr bwMode="auto">
          <a:xfrm>
            <a:off x="5791200" y="32004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  <p:sp>
        <p:nvSpPr>
          <p:cNvPr id="30741" name="Line 26"/>
          <p:cNvSpPr>
            <a:spLocks noChangeShapeType="1"/>
          </p:cNvSpPr>
          <p:nvPr/>
        </p:nvSpPr>
        <p:spPr bwMode="auto">
          <a:xfrm>
            <a:off x="1524000" y="1828800"/>
            <a:ext cx="1447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324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772400" cy="304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3200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PRINCIPIO DE UNIVERSALIDAD</a:t>
            </a:r>
            <a:endParaRPr lang="es-ES" sz="3200" b="1" dirty="0" smtClean="0">
              <a:solidFill>
                <a:schemeClr val="accent2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2291" name="Rectangle 2" descr="Pergamino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8229600" cy="5029200"/>
          </a:xfrm>
          <a:blipFill dpi="0" rotWithShape="0">
            <a:blip r:embed="rId3"/>
            <a:srcRect/>
            <a:tile tx="0" ty="0" sx="100000" sy="100000" flip="none" algn="tl"/>
          </a:blip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s-ES_tradnl" sz="1600" b="1" dirty="0" smtClean="0">
                <a:cs typeface="Times New Roman" panose="02020603050405020304" pitchFamily="18" charset="0"/>
              </a:rPr>
              <a:t>    </a:t>
            </a: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es-ES_tradnl" sz="1600" b="1" dirty="0" smtClean="0">
                <a:cs typeface="Times New Roman" panose="02020603050405020304" pitchFamily="18" charset="0"/>
              </a:rPr>
              <a:t>EL PRESUPUESTO DEBE CONTENER TODOS LOS GASTOS PÚBLICOS DE LA VIGENCIA</a:t>
            </a: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es-ES_tradnl" sz="1600" b="1" dirty="0" smtClean="0">
                <a:cs typeface="Times New Roman" panose="02020603050405020304" pitchFamily="18" charset="0"/>
              </a:rPr>
              <a:t>NO SE PUEDEN REALIZAR GASTOS CON CARGO AL TESORO QUE NO FIGUREN EN EL PRESUPUESTO</a:t>
            </a: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es-ES_tradnl" sz="1600" b="1" dirty="0" smtClean="0">
                <a:cs typeface="Times New Roman" panose="02020603050405020304" pitchFamily="18" charset="0"/>
              </a:rPr>
              <a:t>EL PRINCIPIO CORRESPONDE AL CONTROL POLÍTICO Y OPERATIVO DEL PRESUPUESTO</a:t>
            </a: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es-ES_tradnl" sz="1600" b="1" dirty="0" smtClean="0">
                <a:cs typeface="Times New Roman" panose="02020603050405020304" pitchFamily="18" charset="0"/>
              </a:rPr>
              <a:t>NO PUEDEN EXISTIR FONDOS POR FUERA DEL PRESUPUESTO</a:t>
            </a: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4"/>
              </a:buBlip>
              <a:defRPr/>
            </a:pPr>
            <a:r>
              <a:rPr lang="es-ES_tradnl" sz="1600" b="1" dirty="0" smtClean="0">
                <a:cs typeface="Times New Roman" panose="02020603050405020304" pitchFamily="18" charset="0"/>
              </a:rPr>
              <a:t>CASO ESPECIAL (LOS PRESUPUESTOS DE LOS RESGUARDOS INDIGENAS NO HACEN PARTE DEL PRESUPUESTO DE RENTAS DEL MUNICIPIO)</a:t>
            </a: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4"/>
              </a:buBlip>
              <a:defRPr/>
            </a:pPr>
            <a:endParaRPr lang="es-ES_tradnl" sz="1600" b="1" dirty="0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Blip>
                <a:blip r:embed="rId4"/>
              </a:buBlip>
              <a:defRPr/>
            </a:pPr>
            <a:endParaRPr lang="es-ES_tradnl" sz="1600" b="1" dirty="0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>
              <a:cs typeface="Arial" panose="020B0604020202020204" pitchFamily="34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r>
              <a:rPr lang="es-CO" sz="1600" b="1" dirty="0" smtClean="0">
                <a:cs typeface="Times New Roman" panose="02020603050405020304" pitchFamily="18" charset="0"/>
              </a:rPr>
              <a:t>                                                </a:t>
            </a:r>
            <a:endParaRPr lang="es-ES_tradnl" sz="1600" b="1" dirty="0" smtClean="0">
              <a:cs typeface="Times New Roman" panose="02020603050405020304" pitchFamily="18" charset="0"/>
            </a:endParaRPr>
          </a:p>
          <a:p>
            <a:pPr marL="812800" indent="-812800" algn="just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600" b="1" dirty="0" smtClean="0">
              <a:cs typeface="Times New Roman" panose="02020603050405020304" pitchFamily="18" charset="0"/>
            </a:endParaRPr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ES_tradnl" sz="1600" b="1" dirty="0" smtClean="0"/>
          </a:p>
          <a:p>
            <a:pPr marL="812800" indent="-812800" fontAlgn="auto">
              <a:spcAft>
                <a:spcPts val="0"/>
              </a:spcAft>
              <a:buClr>
                <a:schemeClr val="tx1"/>
              </a:buClr>
              <a:buFont typeface="Wingdings 2" panose="05020102010507070707" pitchFamily="18" charset="2"/>
              <a:buNone/>
              <a:defRPr/>
            </a:pPr>
            <a:endParaRPr lang="es-CO" sz="1600" b="1" dirty="0" smtClean="0"/>
          </a:p>
        </p:txBody>
      </p:sp>
      <p:sp>
        <p:nvSpPr>
          <p:cNvPr id="7782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alpenagos@gmail.com</a:t>
            </a:r>
          </a:p>
        </p:txBody>
      </p:sp>
      <p:sp>
        <p:nvSpPr>
          <p:cNvPr id="3277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8D300D-817B-4DFB-934A-23A710D5B0D6}" type="slidenum">
              <a:rPr lang="es-ES" altLang="es-CO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s-ES" altLang="es-CO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2393</TotalTime>
  <Words>3088</Words>
  <Application>Microsoft Office PowerPoint</Application>
  <PresentationFormat>Presentación en pantalla (4:3)</PresentationFormat>
  <Paragraphs>700</Paragraphs>
  <Slides>54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3" baseType="lpstr">
      <vt:lpstr>Arial Unicode MS</vt:lpstr>
      <vt:lpstr>Arial</vt:lpstr>
      <vt:lpstr>Calibri</vt:lpstr>
      <vt:lpstr>CG Times</vt:lpstr>
      <vt:lpstr>Times New Roman</vt:lpstr>
      <vt:lpstr>Wingdings</vt:lpstr>
      <vt:lpstr>Wingdings 2</vt:lpstr>
      <vt:lpstr>Wingdings 3</vt:lpstr>
      <vt:lpstr>Tema de Office</vt:lpstr>
      <vt:lpstr>ADMINISTRACIÓN DE RECURSOS A TRAVÉS DE FONDOS PROPUESTA ESTATUTO FINANCIERO</vt:lpstr>
      <vt:lpstr>Presentación de PowerPoint</vt:lpstr>
      <vt:lpstr>Presentación de PowerPoint</vt:lpstr>
      <vt:lpstr>Componentes del Sistema Presupuestal</vt:lpstr>
      <vt:lpstr>Componentes del Sistema Presupuestal (continuación)</vt:lpstr>
      <vt:lpstr>PRINCIPIOS PRESUPUESTALES</vt:lpstr>
      <vt:lpstr>PRINCIPIO DE PLANIFICACIÓN</vt:lpstr>
      <vt:lpstr>PRINCIPIO DE ANUALIDAD</vt:lpstr>
      <vt:lpstr>PRINCIPIO DE UNIVERSALIDAD</vt:lpstr>
      <vt:lpstr>PRINCIPIO DE UNIDAD DE CAJA</vt:lpstr>
      <vt:lpstr> PRINCIPIO DE PROGRAMACIÓN INTEGRAL </vt:lpstr>
      <vt:lpstr> PRINCIPIO DE LA ESPECIALIZACIÓN </vt:lpstr>
      <vt:lpstr>PRINCIPIO DE LA INEMBARGABILIDAD</vt:lpstr>
      <vt:lpstr>Presentación de PowerPoint</vt:lpstr>
      <vt:lpstr>Presentación de PowerPoint</vt:lpstr>
      <vt:lpstr> MFMP: Plan Financiero: </vt:lpstr>
      <vt:lpstr>MFMP: 1. Plan Financiero: contenido</vt:lpstr>
      <vt:lpstr>MFMP: 1. Plan Financiero: contenido </vt:lpstr>
      <vt:lpstr> MFMP: 1. Plan Financiero: elaboración y aprobación </vt:lpstr>
      <vt:lpstr>MFMP: 1. Plan Financiero: fuentes de información para el diagnóstico (continuación)</vt:lpstr>
      <vt:lpstr>MFMP: Plan Financiero: fuentes de información para el diagnóstico</vt:lpstr>
      <vt:lpstr>MFMP: 1. Plan Financiero: fuentes de información para el diagnóstico (diagnostico)</vt:lpstr>
      <vt:lpstr>MFMP: Plan Financiero: Diagnóstico</vt:lpstr>
      <vt:lpstr>MFMP: 2. Plan Financiero: Diagnóstico</vt:lpstr>
      <vt:lpstr>Cálculo de la meta Superávit primario</vt:lpstr>
      <vt:lpstr>MFMP: 3. Metas de deuda pública y sostenibilidad</vt:lpstr>
      <vt:lpstr>MFMP: 4. Acciones para logro de metas</vt:lpstr>
      <vt:lpstr>MFMP: 5. Resultados vigencia anterior</vt:lpstr>
      <vt:lpstr>MFMP: 6. Costo exenciones tributarias vigencia anterior</vt:lpstr>
      <vt:lpstr>MFMP: 7. Pasivos exigibles y contingentes</vt:lpstr>
      <vt:lpstr>MFMP: 8. Costos de Leyes, ordenanzas y acuerdos</vt:lpstr>
      <vt:lpstr>MFMP: 9. Indicadores de gestión</vt:lpstr>
      <vt:lpstr>Documento síntesis del MFMP</vt:lpstr>
      <vt:lpstr>ELEMENTOS DE REVISIÓN</vt:lpstr>
      <vt:lpstr>ELEMENTOS DE REVISIÓN</vt:lpstr>
      <vt:lpstr>FONDOS QUE SE PROPONEN</vt:lpstr>
      <vt:lpstr>GENERALES</vt:lpstr>
      <vt:lpstr>INVERSIÓN</vt:lpstr>
      <vt:lpstr>GESTIÓN ACADÉMICA</vt:lpstr>
      <vt:lpstr>DESTINACIÓN ESPECÍFICA</vt:lpstr>
      <vt:lpstr>FONDOS PATRIMONIALES</vt:lpstr>
      <vt:lpstr>ELEMENTOS DE REVISIÓN</vt:lpstr>
      <vt:lpstr>ELEMENTOS DE REVISIÓN</vt:lpstr>
      <vt:lpstr>ELEMENTOS DE REVISIÓN</vt:lpstr>
      <vt:lpstr>ELEMENTOS DE REVISIÓN</vt:lpstr>
      <vt:lpstr>ELEMENTOS DE REVISIÓN</vt:lpstr>
      <vt:lpstr>ELEMENTOS DE REVISIÓN</vt:lpstr>
      <vt:lpstr>ELEMENTOS DE REVISIÓN</vt:lpstr>
      <vt:lpstr>Presentación de PowerPoint</vt:lpstr>
      <vt:lpstr>AVANCES</vt:lpstr>
      <vt:lpstr>DOCUMENTOS EN ESTUDIO</vt:lpstr>
      <vt:lpstr>PROGRAMAS DE FONDOS QUE SE PROPONEN</vt:lpstr>
      <vt:lpstr>PROGRAMAS DE FONDOS QUE SE PROPONEN</vt:lpstr>
      <vt:lpstr>Presentación de PowerPoint</vt:lpstr>
    </vt:vector>
  </TitlesOfParts>
  <Company>BY GP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 uE10</dc:creator>
  <cp:lastModifiedBy>david rivera</cp:lastModifiedBy>
  <cp:revision>416</cp:revision>
  <dcterms:created xsi:type="dcterms:W3CDTF">2010-08-02T13:45:39Z</dcterms:created>
  <dcterms:modified xsi:type="dcterms:W3CDTF">2015-08-10T19:11:26Z</dcterms:modified>
</cp:coreProperties>
</file>