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71" r:id="rId5"/>
    <p:sldId id="272" r:id="rId6"/>
    <p:sldId id="273" r:id="rId7"/>
    <p:sldId id="274" r:id="rId8"/>
    <p:sldId id="264" r:id="rId9"/>
    <p:sldId id="265" r:id="rId10"/>
    <p:sldId id="268" r:id="rId11"/>
    <p:sldId id="266" r:id="rId12"/>
    <p:sldId id="267"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72" y="9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9A5E27-1FEA-4F0A-A8E2-70A093A12F2B}" type="doc">
      <dgm:prSet loTypeId="urn:microsoft.com/office/officeart/2005/8/layout/hList7" loCatId="list" qsTypeId="urn:microsoft.com/office/officeart/2005/8/quickstyle/simple1" qsCatId="simple" csTypeId="urn:microsoft.com/office/officeart/2005/8/colors/accent1_2" csCatId="accent1" phldr="1"/>
      <dgm:spPr/>
    </dgm:pt>
    <dgm:pt modelId="{C367AF95-ECC0-43C3-AB0C-6917E8AE1EF1}">
      <dgm:prSet phldrT="[Texto]"/>
      <dgm:spPr/>
      <dgm:t>
        <a:bodyPr/>
        <a:lstStyle/>
        <a:p>
          <a:r>
            <a:rPr lang="es-ES" dirty="0" smtClean="0"/>
            <a:t>Docencia solo cátedra</a:t>
          </a:r>
          <a:endParaRPr lang="es-ES" dirty="0"/>
        </a:p>
      </dgm:t>
    </dgm:pt>
    <dgm:pt modelId="{0D10BB7D-6C6B-4199-9410-81289458CEFF}" type="parTrans" cxnId="{F835CC1A-4265-4E99-82AA-1D52F0AFA3D1}">
      <dgm:prSet/>
      <dgm:spPr/>
      <dgm:t>
        <a:bodyPr/>
        <a:lstStyle/>
        <a:p>
          <a:endParaRPr lang="es-ES"/>
        </a:p>
      </dgm:t>
    </dgm:pt>
    <dgm:pt modelId="{DCE556B2-2F7E-4EB9-B74A-0BBD07EFF47C}" type="sibTrans" cxnId="{F835CC1A-4265-4E99-82AA-1D52F0AFA3D1}">
      <dgm:prSet/>
      <dgm:spPr/>
      <dgm:t>
        <a:bodyPr/>
        <a:lstStyle/>
        <a:p>
          <a:endParaRPr lang="es-ES"/>
        </a:p>
      </dgm:t>
    </dgm:pt>
    <dgm:pt modelId="{8ED78254-29AB-470E-88D4-5F8FFF4DF783}">
      <dgm:prSet phldrT="[Texto]"/>
      <dgm:spPr/>
      <dgm:t>
        <a:bodyPr/>
        <a:lstStyle/>
        <a:p>
          <a:r>
            <a:rPr lang="es-ES" dirty="0" smtClean="0"/>
            <a:t>Investigación reducida a ganar convocatorias, cerradas y en áreas cerradas</a:t>
          </a:r>
          <a:endParaRPr lang="es-ES" dirty="0"/>
        </a:p>
      </dgm:t>
    </dgm:pt>
    <dgm:pt modelId="{164292EA-7951-420D-9C3D-7E3AEF9CA9DE}" type="parTrans" cxnId="{BAB0B61B-49A8-4542-89CE-EF6D8365AF00}">
      <dgm:prSet/>
      <dgm:spPr/>
      <dgm:t>
        <a:bodyPr/>
        <a:lstStyle/>
        <a:p>
          <a:endParaRPr lang="es-ES"/>
        </a:p>
      </dgm:t>
    </dgm:pt>
    <dgm:pt modelId="{6DA0B89A-1AF9-4126-A463-6A2FE5243918}" type="sibTrans" cxnId="{BAB0B61B-49A8-4542-89CE-EF6D8365AF00}">
      <dgm:prSet/>
      <dgm:spPr/>
      <dgm:t>
        <a:bodyPr/>
        <a:lstStyle/>
        <a:p>
          <a:endParaRPr lang="es-ES"/>
        </a:p>
      </dgm:t>
    </dgm:pt>
    <dgm:pt modelId="{C8CAEE63-CE76-49AD-AF4E-5674144D5BA5}">
      <dgm:prSet phldrT="[Texto]"/>
      <dgm:spPr/>
      <dgm:t>
        <a:bodyPr/>
        <a:lstStyle/>
        <a:p>
          <a:r>
            <a:rPr lang="es-ES" smtClean="0"/>
            <a:t>Extensión mercantil</a:t>
          </a:r>
          <a:endParaRPr lang="es-ES" dirty="0"/>
        </a:p>
      </dgm:t>
    </dgm:pt>
    <dgm:pt modelId="{A2777099-1EC3-4068-85DF-97BF44FA8759}" type="parTrans" cxnId="{F0EED38B-6A04-439F-8CF2-98C7F697474C}">
      <dgm:prSet/>
      <dgm:spPr/>
      <dgm:t>
        <a:bodyPr/>
        <a:lstStyle/>
        <a:p>
          <a:endParaRPr lang="es-ES"/>
        </a:p>
      </dgm:t>
    </dgm:pt>
    <dgm:pt modelId="{57C6D319-FE1C-41D2-AB21-878E4C97EB3E}" type="sibTrans" cxnId="{F0EED38B-6A04-439F-8CF2-98C7F697474C}">
      <dgm:prSet/>
      <dgm:spPr/>
      <dgm:t>
        <a:bodyPr/>
        <a:lstStyle/>
        <a:p>
          <a:endParaRPr lang="es-ES"/>
        </a:p>
      </dgm:t>
    </dgm:pt>
    <dgm:pt modelId="{5E875D9E-D909-476A-ABE5-AC93ABC95B67}" type="pres">
      <dgm:prSet presAssocID="{8D9A5E27-1FEA-4F0A-A8E2-70A093A12F2B}" presName="Name0" presStyleCnt="0">
        <dgm:presLayoutVars>
          <dgm:dir/>
          <dgm:resizeHandles val="exact"/>
        </dgm:presLayoutVars>
      </dgm:prSet>
      <dgm:spPr/>
    </dgm:pt>
    <dgm:pt modelId="{DA8D6570-D359-4264-9644-E5C30FE49225}" type="pres">
      <dgm:prSet presAssocID="{8D9A5E27-1FEA-4F0A-A8E2-70A093A12F2B}" presName="fgShape" presStyleLbl="fgShp" presStyleIdx="0" presStyleCnt="1"/>
      <dgm:spPr/>
    </dgm:pt>
    <dgm:pt modelId="{9201278F-642C-4A3A-A4F2-D18A9E1FE9CC}" type="pres">
      <dgm:prSet presAssocID="{8D9A5E27-1FEA-4F0A-A8E2-70A093A12F2B}" presName="linComp" presStyleCnt="0"/>
      <dgm:spPr/>
    </dgm:pt>
    <dgm:pt modelId="{182EA2CA-08A3-4211-95EB-1135A845B9FB}" type="pres">
      <dgm:prSet presAssocID="{C367AF95-ECC0-43C3-AB0C-6917E8AE1EF1}" presName="compNode" presStyleCnt="0"/>
      <dgm:spPr/>
    </dgm:pt>
    <dgm:pt modelId="{7B9FBD3F-F4CE-4E01-ABB5-848FE9842A83}" type="pres">
      <dgm:prSet presAssocID="{C367AF95-ECC0-43C3-AB0C-6917E8AE1EF1}" presName="bkgdShape" presStyleLbl="node1" presStyleIdx="0" presStyleCnt="3"/>
      <dgm:spPr/>
      <dgm:t>
        <a:bodyPr/>
        <a:lstStyle/>
        <a:p>
          <a:endParaRPr lang="es-ES"/>
        </a:p>
      </dgm:t>
    </dgm:pt>
    <dgm:pt modelId="{7C13860C-9459-404A-A417-DE633D11814F}" type="pres">
      <dgm:prSet presAssocID="{C367AF95-ECC0-43C3-AB0C-6917E8AE1EF1}" presName="nodeTx" presStyleLbl="node1" presStyleIdx="0" presStyleCnt="3">
        <dgm:presLayoutVars>
          <dgm:bulletEnabled val="1"/>
        </dgm:presLayoutVars>
      </dgm:prSet>
      <dgm:spPr/>
      <dgm:t>
        <a:bodyPr/>
        <a:lstStyle/>
        <a:p>
          <a:endParaRPr lang="es-ES"/>
        </a:p>
      </dgm:t>
    </dgm:pt>
    <dgm:pt modelId="{167F19FF-3F6C-49FF-810D-CFA8F778AC4A}" type="pres">
      <dgm:prSet presAssocID="{C367AF95-ECC0-43C3-AB0C-6917E8AE1EF1}" presName="invisiNode" presStyleLbl="node1" presStyleIdx="0" presStyleCnt="3"/>
      <dgm:spPr/>
    </dgm:pt>
    <dgm:pt modelId="{F90C5FB4-968A-4E5B-A10D-995123509FC8}" type="pres">
      <dgm:prSet presAssocID="{C367AF95-ECC0-43C3-AB0C-6917E8AE1EF1}" presName="imagNode" presStyleLbl="fgImgPlace1" presStyleIdx="0" presStyleCnt="3"/>
      <dgm:spPr/>
    </dgm:pt>
    <dgm:pt modelId="{83E60148-0339-44E6-9D3A-44654442D39B}" type="pres">
      <dgm:prSet presAssocID="{DCE556B2-2F7E-4EB9-B74A-0BBD07EFF47C}" presName="sibTrans" presStyleLbl="sibTrans2D1" presStyleIdx="0" presStyleCnt="0"/>
      <dgm:spPr/>
      <dgm:t>
        <a:bodyPr/>
        <a:lstStyle/>
        <a:p>
          <a:endParaRPr lang="es-CO"/>
        </a:p>
      </dgm:t>
    </dgm:pt>
    <dgm:pt modelId="{D0FE04D1-3738-47E8-B3A9-0BCC29DC22EA}" type="pres">
      <dgm:prSet presAssocID="{8ED78254-29AB-470E-88D4-5F8FFF4DF783}" presName="compNode" presStyleCnt="0"/>
      <dgm:spPr/>
    </dgm:pt>
    <dgm:pt modelId="{CDA6939D-6DB9-4877-A2AC-7F9D0853E710}" type="pres">
      <dgm:prSet presAssocID="{8ED78254-29AB-470E-88D4-5F8FFF4DF783}" presName="bkgdShape" presStyleLbl="node1" presStyleIdx="1" presStyleCnt="3"/>
      <dgm:spPr/>
      <dgm:t>
        <a:bodyPr/>
        <a:lstStyle/>
        <a:p>
          <a:endParaRPr lang="es-CO"/>
        </a:p>
      </dgm:t>
    </dgm:pt>
    <dgm:pt modelId="{A4D5ADE2-95BB-4F79-A57B-6B138AE62ED2}" type="pres">
      <dgm:prSet presAssocID="{8ED78254-29AB-470E-88D4-5F8FFF4DF783}" presName="nodeTx" presStyleLbl="node1" presStyleIdx="1" presStyleCnt="3">
        <dgm:presLayoutVars>
          <dgm:bulletEnabled val="1"/>
        </dgm:presLayoutVars>
      </dgm:prSet>
      <dgm:spPr/>
      <dgm:t>
        <a:bodyPr/>
        <a:lstStyle/>
        <a:p>
          <a:endParaRPr lang="es-CO"/>
        </a:p>
      </dgm:t>
    </dgm:pt>
    <dgm:pt modelId="{0EF20F69-8F0F-42BE-8F36-A26D5E8570F5}" type="pres">
      <dgm:prSet presAssocID="{8ED78254-29AB-470E-88D4-5F8FFF4DF783}" presName="invisiNode" presStyleLbl="node1" presStyleIdx="1" presStyleCnt="3"/>
      <dgm:spPr/>
    </dgm:pt>
    <dgm:pt modelId="{183721C2-2F45-429E-94FD-F5F4C3ABA916}" type="pres">
      <dgm:prSet presAssocID="{8ED78254-29AB-470E-88D4-5F8FFF4DF783}" presName="imagNode" presStyleLbl="fgImgPlace1" presStyleIdx="1" presStyleCnt="3"/>
      <dgm:spPr/>
    </dgm:pt>
    <dgm:pt modelId="{6EA3FAE9-0EC0-40C5-8CFB-CF66D3189FAB}" type="pres">
      <dgm:prSet presAssocID="{6DA0B89A-1AF9-4126-A463-6A2FE5243918}" presName="sibTrans" presStyleLbl="sibTrans2D1" presStyleIdx="0" presStyleCnt="0"/>
      <dgm:spPr/>
      <dgm:t>
        <a:bodyPr/>
        <a:lstStyle/>
        <a:p>
          <a:endParaRPr lang="es-CO"/>
        </a:p>
      </dgm:t>
    </dgm:pt>
    <dgm:pt modelId="{B3463E61-A8AA-44BC-BF64-C8C2B943EC79}" type="pres">
      <dgm:prSet presAssocID="{C8CAEE63-CE76-49AD-AF4E-5674144D5BA5}" presName="compNode" presStyleCnt="0"/>
      <dgm:spPr/>
    </dgm:pt>
    <dgm:pt modelId="{F92E3E89-DA8E-451D-82A2-E42482D42938}" type="pres">
      <dgm:prSet presAssocID="{C8CAEE63-CE76-49AD-AF4E-5674144D5BA5}" presName="bkgdShape" presStyleLbl="node1" presStyleIdx="2" presStyleCnt="3"/>
      <dgm:spPr/>
      <dgm:t>
        <a:bodyPr/>
        <a:lstStyle/>
        <a:p>
          <a:endParaRPr lang="es-ES"/>
        </a:p>
      </dgm:t>
    </dgm:pt>
    <dgm:pt modelId="{F10512F5-F5E4-4559-9E75-47A9049662AD}" type="pres">
      <dgm:prSet presAssocID="{C8CAEE63-CE76-49AD-AF4E-5674144D5BA5}" presName="nodeTx" presStyleLbl="node1" presStyleIdx="2" presStyleCnt="3">
        <dgm:presLayoutVars>
          <dgm:bulletEnabled val="1"/>
        </dgm:presLayoutVars>
      </dgm:prSet>
      <dgm:spPr/>
      <dgm:t>
        <a:bodyPr/>
        <a:lstStyle/>
        <a:p>
          <a:endParaRPr lang="es-ES"/>
        </a:p>
      </dgm:t>
    </dgm:pt>
    <dgm:pt modelId="{2C038739-44DC-4020-8B6B-1D370BB38CDB}" type="pres">
      <dgm:prSet presAssocID="{C8CAEE63-CE76-49AD-AF4E-5674144D5BA5}" presName="invisiNode" presStyleLbl="node1" presStyleIdx="2" presStyleCnt="3"/>
      <dgm:spPr/>
    </dgm:pt>
    <dgm:pt modelId="{6B07F5BA-FE3F-473C-8F07-571101C71D9A}" type="pres">
      <dgm:prSet presAssocID="{C8CAEE63-CE76-49AD-AF4E-5674144D5BA5}" presName="imagNode" presStyleLbl="fgImgPlace1" presStyleIdx="2" presStyleCnt="3"/>
      <dgm:spPr/>
    </dgm:pt>
  </dgm:ptLst>
  <dgm:cxnLst>
    <dgm:cxn modelId="{ACB73BFA-4946-421A-9242-56B6F5F51DFA}" type="presOf" srcId="{C367AF95-ECC0-43C3-AB0C-6917E8AE1EF1}" destId="{7B9FBD3F-F4CE-4E01-ABB5-848FE9842A83}" srcOrd="0" destOrd="0" presId="urn:microsoft.com/office/officeart/2005/8/layout/hList7"/>
    <dgm:cxn modelId="{A8FC114A-42DA-4A83-8634-1CA57DE96935}" type="presOf" srcId="{C8CAEE63-CE76-49AD-AF4E-5674144D5BA5}" destId="{F92E3E89-DA8E-451D-82A2-E42482D42938}" srcOrd="0" destOrd="0" presId="urn:microsoft.com/office/officeart/2005/8/layout/hList7"/>
    <dgm:cxn modelId="{7266ED2A-1A43-4EE7-ADEF-7389DC1A4A8B}" type="presOf" srcId="{8D9A5E27-1FEA-4F0A-A8E2-70A093A12F2B}" destId="{5E875D9E-D909-476A-ABE5-AC93ABC95B67}" srcOrd="0" destOrd="0" presId="urn:microsoft.com/office/officeart/2005/8/layout/hList7"/>
    <dgm:cxn modelId="{350E9347-1D84-4C61-8EF0-DEBF93497787}" type="presOf" srcId="{C8CAEE63-CE76-49AD-AF4E-5674144D5BA5}" destId="{F10512F5-F5E4-4559-9E75-47A9049662AD}" srcOrd="1" destOrd="0" presId="urn:microsoft.com/office/officeart/2005/8/layout/hList7"/>
    <dgm:cxn modelId="{7286AA32-9461-4B43-87D6-068336A7E321}" type="presOf" srcId="{DCE556B2-2F7E-4EB9-B74A-0BBD07EFF47C}" destId="{83E60148-0339-44E6-9D3A-44654442D39B}" srcOrd="0" destOrd="0" presId="urn:microsoft.com/office/officeart/2005/8/layout/hList7"/>
    <dgm:cxn modelId="{D7A956A4-C815-42BF-B921-4BBBD7993080}" type="presOf" srcId="{8ED78254-29AB-470E-88D4-5F8FFF4DF783}" destId="{A4D5ADE2-95BB-4F79-A57B-6B138AE62ED2}" srcOrd="1" destOrd="0" presId="urn:microsoft.com/office/officeart/2005/8/layout/hList7"/>
    <dgm:cxn modelId="{46394FAD-B6A6-44A0-84BC-50EC75C5A4FD}" type="presOf" srcId="{6DA0B89A-1AF9-4126-A463-6A2FE5243918}" destId="{6EA3FAE9-0EC0-40C5-8CFB-CF66D3189FAB}" srcOrd="0" destOrd="0" presId="urn:microsoft.com/office/officeart/2005/8/layout/hList7"/>
    <dgm:cxn modelId="{3E69C218-0C59-490B-8FCF-ADB6F950007C}" type="presOf" srcId="{8ED78254-29AB-470E-88D4-5F8FFF4DF783}" destId="{CDA6939D-6DB9-4877-A2AC-7F9D0853E710}" srcOrd="0" destOrd="0" presId="urn:microsoft.com/office/officeart/2005/8/layout/hList7"/>
    <dgm:cxn modelId="{48F8C664-B069-4DE9-8364-262CB4C2B7AC}" type="presOf" srcId="{C367AF95-ECC0-43C3-AB0C-6917E8AE1EF1}" destId="{7C13860C-9459-404A-A417-DE633D11814F}" srcOrd="1" destOrd="0" presId="urn:microsoft.com/office/officeart/2005/8/layout/hList7"/>
    <dgm:cxn modelId="{F0EED38B-6A04-439F-8CF2-98C7F697474C}" srcId="{8D9A5E27-1FEA-4F0A-A8E2-70A093A12F2B}" destId="{C8CAEE63-CE76-49AD-AF4E-5674144D5BA5}" srcOrd="2" destOrd="0" parTransId="{A2777099-1EC3-4068-85DF-97BF44FA8759}" sibTransId="{57C6D319-FE1C-41D2-AB21-878E4C97EB3E}"/>
    <dgm:cxn modelId="{F835CC1A-4265-4E99-82AA-1D52F0AFA3D1}" srcId="{8D9A5E27-1FEA-4F0A-A8E2-70A093A12F2B}" destId="{C367AF95-ECC0-43C3-AB0C-6917E8AE1EF1}" srcOrd="0" destOrd="0" parTransId="{0D10BB7D-6C6B-4199-9410-81289458CEFF}" sibTransId="{DCE556B2-2F7E-4EB9-B74A-0BBD07EFF47C}"/>
    <dgm:cxn modelId="{BAB0B61B-49A8-4542-89CE-EF6D8365AF00}" srcId="{8D9A5E27-1FEA-4F0A-A8E2-70A093A12F2B}" destId="{8ED78254-29AB-470E-88D4-5F8FFF4DF783}" srcOrd="1" destOrd="0" parTransId="{164292EA-7951-420D-9C3D-7E3AEF9CA9DE}" sibTransId="{6DA0B89A-1AF9-4126-A463-6A2FE5243918}"/>
    <dgm:cxn modelId="{BF4A9F0B-8457-401E-9B9E-C24FF869277A}" type="presParOf" srcId="{5E875D9E-D909-476A-ABE5-AC93ABC95B67}" destId="{DA8D6570-D359-4264-9644-E5C30FE49225}" srcOrd="0" destOrd="0" presId="urn:microsoft.com/office/officeart/2005/8/layout/hList7"/>
    <dgm:cxn modelId="{C331A78E-E759-4CB9-8C63-02EB1A034064}" type="presParOf" srcId="{5E875D9E-D909-476A-ABE5-AC93ABC95B67}" destId="{9201278F-642C-4A3A-A4F2-D18A9E1FE9CC}" srcOrd="1" destOrd="0" presId="urn:microsoft.com/office/officeart/2005/8/layout/hList7"/>
    <dgm:cxn modelId="{EE925867-021B-4AAE-B016-7C13799EF124}" type="presParOf" srcId="{9201278F-642C-4A3A-A4F2-D18A9E1FE9CC}" destId="{182EA2CA-08A3-4211-95EB-1135A845B9FB}" srcOrd="0" destOrd="0" presId="urn:microsoft.com/office/officeart/2005/8/layout/hList7"/>
    <dgm:cxn modelId="{E99DB878-7016-43C0-B363-8C567685F13C}" type="presParOf" srcId="{182EA2CA-08A3-4211-95EB-1135A845B9FB}" destId="{7B9FBD3F-F4CE-4E01-ABB5-848FE9842A83}" srcOrd="0" destOrd="0" presId="urn:microsoft.com/office/officeart/2005/8/layout/hList7"/>
    <dgm:cxn modelId="{9C98673E-9291-495F-9025-1D1B6F31625C}" type="presParOf" srcId="{182EA2CA-08A3-4211-95EB-1135A845B9FB}" destId="{7C13860C-9459-404A-A417-DE633D11814F}" srcOrd="1" destOrd="0" presId="urn:microsoft.com/office/officeart/2005/8/layout/hList7"/>
    <dgm:cxn modelId="{5D5F95FB-DB5F-420F-8A65-93769B14A11A}" type="presParOf" srcId="{182EA2CA-08A3-4211-95EB-1135A845B9FB}" destId="{167F19FF-3F6C-49FF-810D-CFA8F778AC4A}" srcOrd="2" destOrd="0" presId="urn:microsoft.com/office/officeart/2005/8/layout/hList7"/>
    <dgm:cxn modelId="{D392B752-FF0B-436A-AE6F-E6BC5E45CD56}" type="presParOf" srcId="{182EA2CA-08A3-4211-95EB-1135A845B9FB}" destId="{F90C5FB4-968A-4E5B-A10D-995123509FC8}" srcOrd="3" destOrd="0" presId="urn:microsoft.com/office/officeart/2005/8/layout/hList7"/>
    <dgm:cxn modelId="{4162FD4F-49BE-4B30-8003-E5AAF2070C0D}" type="presParOf" srcId="{9201278F-642C-4A3A-A4F2-D18A9E1FE9CC}" destId="{83E60148-0339-44E6-9D3A-44654442D39B}" srcOrd="1" destOrd="0" presId="urn:microsoft.com/office/officeart/2005/8/layout/hList7"/>
    <dgm:cxn modelId="{545E182C-9DEA-4FC0-97A8-2DAFCD3DAD7C}" type="presParOf" srcId="{9201278F-642C-4A3A-A4F2-D18A9E1FE9CC}" destId="{D0FE04D1-3738-47E8-B3A9-0BCC29DC22EA}" srcOrd="2" destOrd="0" presId="urn:microsoft.com/office/officeart/2005/8/layout/hList7"/>
    <dgm:cxn modelId="{1CEFBE1A-DE54-4BFA-AAF0-F83AEEBD70AE}" type="presParOf" srcId="{D0FE04D1-3738-47E8-B3A9-0BCC29DC22EA}" destId="{CDA6939D-6DB9-4877-A2AC-7F9D0853E710}" srcOrd="0" destOrd="0" presId="urn:microsoft.com/office/officeart/2005/8/layout/hList7"/>
    <dgm:cxn modelId="{46CE99B3-5C8E-44DB-9CC0-EF9DF97B4733}" type="presParOf" srcId="{D0FE04D1-3738-47E8-B3A9-0BCC29DC22EA}" destId="{A4D5ADE2-95BB-4F79-A57B-6B138AE62ED2}" srcOrd="1" destOrd="0" presId="urn:microsoft.com/office/officeart/2005/8/layout/hList7"/>
    <dgm:cxn modelId="{CD2E15AF-EB80-4FF3-B306-04AC7E30A590}" type="presParOf" srcId="{D0FE04D1-3738-47E8-B3A9-0BCC29DC22EA}" destId="{0EF20F69-8F0F-42BE-8F36-A26D5E8570F5}" srcOrd="2" destOrd="0" presId="urn:microsoft.com/office/officeart/2005/8/layout/hList7"/>
    <dgm:cxn modelId="{5AD18BC5-3855-48D7-82BC-50AA188CFA4B}" type="presParOf" srcId="{D0FE04D1-3738-47E8-B3A9-0BCC29DC22EA}" destId="{183721C2-2F45-429E-94FD-F5F4C3ABA916}" srcOrd="3" destOrd="0" presId="urn:microsoft.com/office/officeart/2005/8/layout/hList7"/>
    <dgm:cxn modelId="{39CCED8F-2F2C-41CB-B26E-55A1EC506026}" type="presParOf" srcId="{9201278F-642C-4A3A-A4F2-D18A9E1FE9CC}" destId="{6EA3FAE9-0EC0-40C5-8CFB-CF66D3189FAB}" srcOrd="3" destOrd="0" presId="urn:microsoft.com/office/officeart/2005/8/layout/hList7"/>
    <dgm:cxn modelId="{FCFF2297-5AD8-4C85-A783-01D92294B8B3}" type="presParOf" srcId="{9201278F-642C-4A3A-A4F2-D18A9E1FE9CC}" destId="{B3463E61-A8AA-44BC-BF64-C8C2B943EC79}" srcOrd="4" destOrd="0" presId="urn:microsoft.com/office/officeart/2005/8/layout/hList7"/>
    <dgm:cxn modelId="{5FD05006-3B88-4AAF-8C59-64C8758BBBED}" type="presParOf" srcId="{B3463E61-A8AA-44BC-BF64-C8C2B943EC79}" destId="{F92E3E89-DA8E-451D-82A2-E42482D42938}" srcOrd="0" destOrd="0" presId="urn:microsoft.com/office/officeart/2005/8/layout/hList7"/>
    <dgm:cxn modelId="{557F8B60-DD6B-4FCC-A72F-D7F168577D61}" type="presParOf" srcId="{B3463E61-A8AA-44BC-BF64-C8C2B943EC79}" destId="{F10512F5-F5E4-4559-9E75-47A9049662AD}" srcOrd="1" destOrd="0" presId="urn:microsoft.com/office/officeart/2005/8/layout/hList7"/>
    <dgm:cxn modelId="{283243FB-6C52-4C46-B0B5-34CF640E562F}" type="presParOf" srcId="{B3463E61-A8AA-44BC-BF64-C8C2B943EC79}" destId="{2C038739-44DC-4020-8B6B-1D370BB38CDB}" srcOrd="2" destOrd="0" presId="urn:microsoft.com/office/officeart/2005/8/layout/hList7"/>
    <dgm:cxn modelId="{37DEE8EF-580B-4C68-A499-CD316EAD28AD}" type="presParOf" srcId="{B3463E61-A8AA-44BC-BF64-C8C2B943EC79}" destId="{6B07F5BA-FE3F-473C-8F07-571101C71D9A}"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9FBD3F-F4CE-4E01-ABB5-848FE9842A83}">
      <dsp:nvSpPr>
        <dsp:cNvPr id="0" name=""/>
        <dsp:cNvSpPr/>
      </dsp:nvSpPr>
      <dsp:spPr>
        <a:xfrm>
          <a:off x="848" y="0"/>
          <a:ext cx="1319768" cy="39512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ES" sz="1400" kern="1200" dirty="0" smtClean="0"/>
            <a:t>Docencia solo cátedra</a:t>
          </a:r>
          <a:endParaRPr lang="es-ES" sz="1400" kern="1200" dirty="0"/>
        </a:p>
      </dsp:txBody>
      <dsp:txXfrm>
        <a:off x="848" y="1580515"/>
        <a:ext cx="1319768" cy="1580515"/>
      </dsp:txXfrm>
    </dsp:sp>
    <dsp:sp modelId="{F90C5FB4-968A-4E5B-A10D-995123509FC8}">
      <dsp:nvSpPr>
        <dsp:cNvPr id="0" name=""/>
        <dsp:cNvSpPr/>
      </dsp:nvSpPr>
      <dsp:spPr>
        <a:xfrm>
          <a:off x="40441" y="237077"/>
          <a:ext cx="1240582" cy="131577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A6939D-6DB9-4877-A2AC-7F9D0853E710}">
      <dsp:nvSpPr>
        <dsp:cNvPr id="0" name=""/>
        <dsp:cNvSpPr/>
      </dsp:nvSpPr>
      <dsp:spPr>
        <a:xfrm>
          <a:off x="1360209" y="0"/>
          <a:ext cx="1319768" cy="39512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ES" sz="1400" kern="1200" dirty="0" smtClean="0"/>
            <a:t>Investigación reducida a ganar convocatorias, cerradas y en áreas cerradas</a:t>
          </a:r>
          <a:endParaRPr lang="es-ES" sz="1400" kern="1200" dirty="0"/>
        </a:p>
      </dsp:txBody>
      <dsp:txXfrm>
        <a:off x="1360209" y="1580515"/>
        <a:ext cx="1319768" cy="1580515"/>
      </dsp:txXfrm>
    </dsp:sp>
    <dsp:sp modelId="{183721C2-2F45-429E-94FD-F5F4C3ABA916}">
      <dsp:nvSpPr>
        <dsp:cNvPr id="0" name=""/>
        <dsp:cNvSpPr/>
      </dsp:nvSpPr>
      <dsp:spPr>
        <a:xfrm>
          <a:off x="1399802" y="237077"/>
          <a:ext cx="1240582" cy="131577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92E3E89-DA8E-451D-82A2-E42482D42938}">
      <dsp:nvSpPr>
        <dsp:cNvPr id="0" name=""/>
        <dsp:cNvSpPr/>
      </dsp:nvSpPr>
      <dsp:spPr>
        <a:xfrm>
          <a:off x="2719571" y="0"/>
          <a:ext cx="1319768" cy="39512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ES" sz="1400" kern="1200" smtClean="0"/>
            <a:t>Extensión mercantil</a:t>
          </a:r>
          <a:endParaRPr lang="es-ES" sz="1400" kern="1200" dirty="0"/>
        </a:p>
      </dsp:txBody>
      <dsp:txXfrm>
        <a:off x="2719571" y="1580515"/>
        <a:ext cx="1319768" cy="1580515"/>
      </dsp:txXfrm>
    </dsp:sp>
    <dsp:sp modelId="{6B07F5BA-FE3F-473C-8F07-571101C71D9A}">
      <dsp:nvSpPr>
        <dsp:cNvPr id="0" name=""/>
        <dsp:cNvSpPr/>
      </dsp:nvSpPr>
      <dsp:spPr>
        <a:xfrm>
          <a:off x="2759164" y="237077"/>
          <a:ext cx="1240582" cy="131577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8D6570-D359-4264-9644-E5C30FE49225}">
      <dsp:nvSpPr>
        <dsp:cNvPr id="0" name=""/>
        <dsp:cNvSpPr/>
      </dsp:nvSpPr>
      <dsp:spPr>
        <a:xfrm>
          <a:off x="161607" y="3161030"/>
          <a:ext cx="3716972" cy="592693"/>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F291808A-9EDE-4888-8165-EC886803E2F7}" type="datetimeFigureOut">
              <a:rPr lang="es-ES" smtClean="0"/>
              <a:t>24/08/2015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824F24B-4A34-4040-B21C-27B606DC7EA1}" type="slidenum">
              <a:rPr lang="es-ES" smtClean="0"/>
              <a:t>‹Nº›</a:t>
            </a:fld>
            <a:endParaRPr lang="es-ES"/>
          </a:p>
        </p:txBody>
      </p:sp>
    </p:spTree>
    <p:extLst>
      <p:ext uri="{BB962C8B-B14F-4D97-AF65-F5344CB8AC3E}">
        <p14:creationId xmlns:p14="http://schemas.microsoft.com/office/powerpoint/2010/main" val="4013502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291808A-9EDE-4888-8165-EC886803E2F7}" type="datetimeFigureOut">
              <a:rPr lang="es-ES" smtClean="0"/>
              <a:t>24/08/2015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824F24B-4A34-4040-B21C-27B606DC7EA1}" type="slidenum">
              <a:rPr lang="es-ES" smtClean="0"/>
              <a:t>‹Nº›</a:t>
            </a:fld>
            <a:endParaRPr lang="es-ES"/>
          </a:p>
        </p:txBody>
      </p:sp>
    </p:spTree>
    <p:extLst>
      <p:ext uri="{BB962C8B-B14F-4D97-AF65-F5344CB8AC3E}">
        <p14:creationId xmlns:p14="http://schemas.microsoft.com/office/powerpoint/2010/main" val="1374609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291808A-9EDE-4888-8165-EC886803E2F7}" type="datetimeFigureOut">
              <a:rPr lang="es-ES" smtClean="0"/>
              <a:t>24/08/2015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824F24B-4A34-4040-B21C-27B606DC7EA1}" type="slidenum">
              <a:rPr lang="es-ES" smtClean="0"/>
              <a:t>‹Nº›</a:t>
            </a:fld>
            <a:endParaRPr lang="es-ES"/>
          </a:p>
        </p:txBody>
      </p:sp>
    </p:spTree>
    <p:extLst>
      <p:ext uri="{BB962C8B-B14F-4D97-AF65-F5344CB8AC3E}">
        <p14:creationId xmlns:p14="http://schemas.microsoft.com/office/powerpoint/2010/main" val="3666709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291808A-9EDE-4888-8165-EC886803E2F7}" type="datetimeFigureOut">
              <a:rPr lang="es-ES" smtClean="0"/>
              <a:t>24/08/2015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824F24B-4A34-4040-B21C-27B606DC7EA1}" type="slidenum">
              <a:rPr lang="es-ES" smtClean="0"/>
              <a:t>‹Nº›</a:t>
            </a:fld>
            <a:endParaRPr lang="es-ES"/>
          </a:p>
        </p:txBody>
      </p:sp>
    </p:spTree>
    <p:extLst>
      <p:ext uri="{BB962C8B-B14F-4D97-AF65-F5344CB8AC3E}">
        <p14:creationId xmlns:p14="http://schemas.microsoft.com/office/powerpoint/2010/main" val="2552036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291808A-9EDE-4888-8165-EC886803E2F7}" type="datetimeFigureOut">
              <a:rPr lang="es-ES" smtClean="0"/>
              <a:t>24/08/2015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824F24B-4A34-4040-B21C-27B606DC7EA1}" type="slidenum">
              <a:rPr lang="es-ES" smtClean="0"/>
              <a:t>‹Nº›</a:t>
            </a:fld>
            <a:endParaRPr lang="es-ES"/>
          </a:p>
        </p:txBody>
      </p:sp>
    </p:spTree>
    <p:extLst>
      <p:ext uri="{BB962C8B-B14F-4D97-AF65-F5344CB8AC3E}">
        <p14:creationId xmlns:p14="http://schemas.microsoft.com/office/powerpoint/2010/main" val="2775537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F291808A-9EDE-4888-8165-EC886803E2F7}" type="datetimeFigureOut">
              <a:rPr lang="es-ES" smtClean="0"/>
              <a:t>24/08/2015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824F24B-4A34-4040-B21C-27B606DC7EA1}" type="slidenum">
              <a:rPr lang="es-ES" smtClean="0"/>
              <a:t>‹Nº›</a:t>
            </a:fld>
            <a:endParaRPr lang="es-ES"/>
          </a:p>
        </p:txBody>
      </p:sp>
    </p:spTree>
    <p:extLst>
      <p:ext uri="{BB962C8B-B14F-4D97-AF65-F5344CB8AC3E}">
        <p14:creationId xmlns:p14="http://schemas.microsoft.com/office/powerpoint/2010/main" val="4206401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F291808A-9EDE-4888-8165-EC886803E2F7}" type="datetimeFigureOut">
              <a:rPr lang="es-ES" smtClean="0"/>
              <a:t>24/08/2015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824F24B-4A34-4040-B21C-27B606DC7EA1}" type="slidenum">
              <a:rPr lang="es-ES" smtClean="0"/>
              <a:t>‹Nº›</a:t>
            </a:fld>
            <a:endParaRPr lang="es-ES"/>
          </a:p>
        </p:txBody>
      </p:sp>
    </p:spTree>
    <p:extLst>
      <p:ext uri="{BB962C8B-B14F-4D97-AF65-F5344CB8AC3E}">
        <p14:creationId xmlns:p14="http://schemas.microsoft.com/office/powerpoint/2010/main" val="2446734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F291808A-9EDE-4888-8165-EC886803E2F7}" type="datetimeFigureOut">
              <a:rPr lang="es-ES" smtClean="0"/>
              <a:t>24/08/2015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824F24B-4A34-4040-B21C-27B606DC7EA1}" type="slidenum">
              <a:rPr lang="es-ES" smtClean="0"/>
              <a:t>‹Nº›</a:t>
            </a:fld>
            <a:endParaRPr lang="es-ES"/>
          </a:p>
        </p:txBody>
      </p:sp>
    </p:spTree>
    <p:extLst>
      <p:ext uri="{BB962C8B-B14F-4D97-AF65-F5344CB8AC3E}">
        <p14:creationId xmlns:p14="http://schemas.microsoft.com/office/powerpoint/2010/main" val="494252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291808A-9EDE-4888-8165-EC886803E2F7}" type="datetimeFigureOut">
              <a:rPr lang="es-ES" smtClean="0"/>
              <a:t>24/08/2015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824F24B-4A34-4040-B21C-27B606DC7EA1}" type="slidenum">
              <a:rPr lang="es-ES" smtClean="0"/>
              <a:t>‹Nº›</a:t>
            </a:fld>
            <a:endParaRPr lang="es-ES"/>
          </a:p>
        </p:txBody>
      </p:sp>
    </p:spTree>
    <p:extLst>
      <p:ext uri="{BB962C8B-B14F-4D97-AF65-F5344CB8AC3E}">
        <p14:creationId xmlns:p14="http://schemas.microsoft.com/office/powerpoint/2010/main" val="244435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291808A-9EDE-4888-8165-EC886803E2F7}" type="datetimeFigureOut">
              <a:rPr lang="es-ES" smtClean="0"/>
              <a:t>24/08/2015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824F24B-4A34-4040-B21C-27B606DC7EA1}" type="slidenum">
              <a:rPr lang="es-ES" smtClean="0"/>
              <a:t>‹Nº›</a:t>
            </a:fld>
            <a:endParaRPr lang="es-ES"/>
          </a:p>
        </p:txBody>
      </p:sp>
    </p:spTree>
    <p:extLst>
      <p:ext uri="{BB962C8B-B14F-4D97-AF65-F5344CB8AC3E}">
        <p14:creationId xmlns:p14="http://schemas.microsoft.com/office/powerpoint/2010/main" val="535376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291808A-9EDE-4888-8165-EC886803E2F7}" type="datetimeFigureOut">
              <a:rPr lang="es-ES" smtClean="0"/>
              <a:t>24/08/2015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824F24B-4A34-4040-B21C-27B606DC7EA1}" type="slidenum">
              <a:rPr lang="es-ES" smtClean="0"/>
              <a:t>‹Nº›</a:t>
            </a:fld>
            <a:endParaRPr lang="es-ES"/>
          </a:p>
        </p:txBody>
      </p:sp>
    </p:spTree>
    <p:extLst>
      <p:ext uri="{BB962C8B-B14F-4D97-AF65-F5344CB8AC3E}">
        <p14:creationId xmlns:p14="http://schemas.microsoft.com/office/powerpoint/2010/main" val="73610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91808A-9EDE-4888-8165-EC886803E2F7}" type="datetimeFigureOut">
              <a:rPr lang="es-ES" smtClean="0"/>
              <a:t>24/08/2015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24F24B-4A34-4040-B21C-27B606DC7EA1}" type="slidenum">
              <a:rPr lang="es-ES" smtClean="0"/>
              <a:t>‹Nº›</a:t>
            </a:fld>
            <a:endParaRPr lang="es-ES"/>
          </a:p>
        </p:txBody>
      </p:sp>
    </p:spTree>
    <p:extLst>
      <p:ext uri="{BB962C8B-B14F-4D97-AF65-F5344CB8AC3E}">
        <p14:creationId xmlns:p14="http://schemas.microsoft.com/office/powerpoint/2010/main" val="4205255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emf"/><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r>
              <a:rPr lang="es-ES" sz="6000" dirty="0" smtClean="0"/>
              <a:t>Mesa de trabajo </a:t>
            </a:r>
            <a:br>
              <a:rPr lang="es-ES" sz="6000" dirty="0" smtClean="0"/>
            </a:br>
            <a:r>
              <a:rPr lang="es-ES" sz="6000" dirty="0" smtClean="0"/>
              <a:t>Asuntos académicos</a:t>
            </a:r>
            <a:endParaRPr lang="es-ES" sz="6000" dirty="0"/>
          </a:p>
        </p:txBody>
      </p:sp>
      <p:sp>
        <p:nvSpPr>
          <p:cNvPr id="3" name="2 Subtítulo"/>
          <p:cNvSpPr>
            <a:spLocks noGrp="1"/>
          </p:cNvSpPr>
          <p:nvPr>
            <p:ph type="subTitle" idx="1"/>
          </p:nvPr>
        </p:nvSpPr>
        <p:spPr/>
        <p:txBody>
          <a:bodyPr/>
          <a:lstStyle/>
          <a:p>
            <a:r>
              <a:rPr lang="es-ES" dirty="0" smtClean="0"/>
              <a:t>Ricardo Castaño y mesa </a:t>
            </a:r>
            <a:r>
              <a:rPr lang="es-ES" smtClean="0"/>
              <a:t>de trabajo F.T</a:t>
            </a:r>
            <a:endParaRPr lang="es-ES" dirty="0"/>
          </a:p>
        </p:txBody>
      </p:sp>
    </p:spTree>
    <p:extLst>
      <p:ext uri="{BB962C8B-B14F-4D97-AF65-F5344CB8AC3E}">
        <p14:creationId xmlns:p14="http://schemas.microsoft.com/office/powerpoint/2010/main" val="7520921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232" y="360040"/>
            <a:ext cx="9009272" cy="6093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84215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Relación docencia, investigación y proyección social</a:t>
            </a:r>
            <a:endParaRPr lang="es-ES" dirty="0"/>
          </a:p>
        </p:txBody>
      </p:sp>
      <p:sp>
        <p:nvSpPr>
          <p:cNvPr id="3" name="2 Marcador de contenido"/>
          <p:cNvSpPr>
            <a:spLocks noGrp="1"/>
          </p:cNvSpPr>
          <p:nvPr>
            <p:ph idx="1"/>
          </p:nvPr>
        </p:nvSpPr>
        <p:spPr/>
        <p:txBody>
          <a:bodyPr/>
          <a:lstStyle/>
          <a:p>
            <a:pPr algn="just"/>
            <a:r>
              <a:rPr lang="es-ES" dirty="0" smtClean="0"/>
              <a:t>En organigrama las facultades, los institutos y los centros tienen el mismo nivel y no se interrelacionan entre sí.</a:t>
            </a:r>
          </a:p>
          <a:p>
            <a:pPr algn="just"/>
            <a:r>
              <a:rPr lang="es-ES" dirty="0" smtClean="0"/>
              <a:t>En la práctica, el IDEXUD no tienen ninguna relación con los proyectos curriculares.</a:t>
            </a:r>
          </a:p>
          <a:p>
            <a:pPr algn="just"/>
            <a:r>
              <a:rPr lang="es-ES" dirty="0" smtClean="0"/>
              <a:t>La investigación no se constituye en una práctica institucional, ni tiene un vínculo real con el ejercicio docente.</a:t>
            </a:r>
            <a:endParaRPr lang="es-ES" dirty="0"/>
          </a:p>
        </p:txBody>
      </p:sp>
    </p:spTree>
    <p:extLst>
      <p:ext uri="{BB962C8B-B14F-4D97-AF65-F5344CB8AC3E}">
        <p14:creationId xmlns:p14="http://schemas.microsoft.com/office/powerpoint/2010/main" val="36943983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Ejes de la academia</a:t>
            </a:r>
            <a:endParaRPr lang="es-ES" dirty="0"/>
          </a:p>
        </p:txBody>
      </p:sp>
      <p:sp>
        <p:nvSpPr>
          <p:cNvPr id="3" name="2 Marcador de texto"/>
          <p:cNvSpPr>
            <a:spLocks noGrp="1"/>
          </p:cNvSpPr>
          <p:nvPr>
            <p:ph type="body" idx="1"/>
          </p:nvPr>
        </p:nvSpPr>
        <p:spPr/>
        <p:txBody>
          <a:bodyPr/>
          <a:lstStyle/>
          <a:p>
            <a:r>
              <a:rPr lang="es-ES" dirty="0" smtClean="0"/>
              <a:t>Así son</a:t>
            </a:r>
            <a:endParaRPr lang="es-ES" dirty="0"/>
          </a:p>
        </p:txBody>
      </p:sp>
      <p:graphicFrame>
        <p:nvGraphicFramePr>
          <p:cNvPr id="7" name="6 Marcador de contenido"/>
          <p:cNvGraphicFramePr>
            <a:graphicFrameLocks noGrp="1"/>
          </p:cNvGraphicFramePr>
          <p:nvPr>
            <p:ph sz="half" idx="2"/>
            <p:extLst>
              <p:ext uri="{D42A27DB-BD31-4B8C-83A1-F6EECF244321}">
                <p14:modId xmlns:p14="http://schemas.microsoft.com/office/powerpoint/2010/main" val="551978634"/>
              </p:ext>
            </p:extLst>
          </p:nvPr>
        </p:nvGraphicFramePr>
        <p:xfrm>
          <a:off x="457200" y="2174875"/>
          <a:ext cx="4040188"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texto"/>
          <p:cNvSpPr>
            <a:spLocks noGrp="1"/>
          </p:cNvSpPr>
          <p:nvPr>
            <p:ph type="body" sz="quarter" idx="3"/>
          </p:nvPr>
        </p:nvSpPr>
        <p:spPr/>
        <p:txBody>
          <a:bodyPr/>
          <a:lstStyle/>
          <a:p>
            <a:r>
              <a:rPr lang="es-ES" dirty="0" smtClean="0"/>
              <a:t>Así deberían ser</a:t>
            </a:r>
            <a:endParaRPr lang="es-ES" dirty="0"/>
          </a:p>
        </p:txBody>
      </p:sp>
      <p:pic>
        <p:nvPicPr>
          <p:cNvPr id="2073" name="Picture 25"/>
          <p:cNvPicPr>
            <a:picLocks noGrp="1" noChangeAspect="1" noChangeArrowheads="1"/>
          </p:cNvPicPr>
          <p:nvPr>
            <p:ph sz="quarter" idx="4"/>
          </p:nvPr>
        </p:nvPicPr>
        <p:blipFill>
          <a:blip r:embed="rId7" cstate="print">
            <a:extLst>
              <a:ext uri="{28A0092B-C50C-407E-A947-70E740481C1C}">
                <a14:useLocalDpi xmlns:a14="http://schemas.microsoft.com/office/drawing/2010/main" val="0"/>
              </a:ext>
            </a:extLst>
          </a:blip>
          <a:srcRect/>
          <a:stretch>
            <a:fillRect/>
          </a:stretch>
        </p:blipFill>
        <p:spPr bwMode="auto">
          <a:xfrm>
            <a:off x="3635896" y="1628800"/>
            <a:ext cx="5802246"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2090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Temario</a:t>
            </a:r>
            <a:endParaRPr lang="es-ES" dirty="0"/>
          </a:p>
        </p:txBody>
      </p:sp>
      <p:sp>
        <p:nvSpPr>
          <p:cNvPr id="3" name="2 Marcador de contenido"/>
          <p:cNvSpPr>
            <a:spLocks noGrp="1"/>
          </p:cNvSpPr>
          <p:nvPr>
            <p:ph idx="1"/>
          </p:nvPr>
        </p:nvSpPr>
        <p:spPr/>
        <p:txBody>
          <a:bodyPr>
            <a:normAutofit fontScale="62500" lnSpcReduction="20000"/>
          </a:bodyPr>
          <a:lstStyle/>
          <a:p>
            <a:r>
              <a:rPr lang="es-ES" dirty="0"/>
              <a:t>Análisis crítico al eje de la investigación, creación</a:t>
            </a:r>
            <a:r>
              <a:rPr lang="es-ES" dirty="0" smtClean="0"/>
              <a:t>: </a:t>
            </a:r>
          </a:p>
          <a:p>
            <a:pPr lvl="1"/>
            <a:r>
              <a:rPr lang="es-ES" dirty="0" smtClean="0"/>
              <a:t>Estatuto </a:t>
            </a:r>
            <a:r>
              <a:rPr lang="es-ES" dirty="0"/>
              <a:t>de investigaciones de la UDFJC.</a:t>
            </a:r>
          </a:p>
          <a:p>
            <a:r>
              <a:rPr lang="es-ES" dirty="0" smtClean="0"/>
              <a:t>Análisis </a:t>
            </a:r>
            <a:r>
              <a:rPr lang="es-ES" dirty="0"/>
              <a:t>crítico al eje docencia: </a:t>
            </a:r>
            <a:endParaRPr lang="es-ES" dirty="0" smtClean="0"/>
          </a:p>
          <a:p>
            <a:pPr lvl="1"/>
            <a:r>
              <a:rPr lang="es-ES" dirty="0" smtClean="0"/>
              <a:t>Estatuto </a:t>
            </a:r>
            <a:r>
              <a:rPr lang="es-ES" dirty="0"/>
              <a:t>docente </a:t>
            </a:r>
            <a:endParaRPr lang="es-ES" dirty="0" smtClean="0"/>
          </a:p>
          <a:p>
            <a:pPr lvl="1"/>
            <a:r>
              <a:rPr lang="es-ES" dirty="0" smtClean="0"/>
              <a:t>Modelo pedagógico </a:t>
            </a:r>
            <a:r>
              <a:rPr lang="es-ES" dirty="0"/>
              <a:t>institucional.</a:t>
            </a:r>
          </a:p>
          <a:p>
            <a:r>
              <a:rPr lang="es-ES" dirty="0" smtClean="0"/>
              <a:t>Análisis </a:t>
            </a:r>
            <a:r>
              <a:rPr lang="es-ES" dirty="0"/>
              <a:t>crítico al eje proyección social: </a:t>
            </a:r>
            <a:endParaRPr lang="es-ES" dirty="0" smtClean="0"/>
          </a:p>
          <a:p>
            <a:pPr lvl="1"/>
            <a:r>
              <a:rPr lang="es-ES" dirty="0" smtClean="0"/>
              <a:t>Estatuto de extensión </a:t>
            </a:r>
            <a:r>
              <a:rPr lang="es-ES" dirty="0"/>
              <a:t>de la UDFJC, </a:t>
            </a:r>
            <a:endParaRPr lang="es-ES" dirty="0" smtClean="0"/>
          </a:p>
          <a:p>
            <a:pPr lvl="1"/>
            <a:r>
              <a:rPr lang="es-ES" dirty="0" smtClean="0"/>
              <a:t>reglamentos </a:t>
            </a:r>
            <a:r>
              <a:rPr lang="es-ES" dirty="0"/>
              <a:t>de pasantías.</a:t>
            </a:r>
          </a:p>
          <a:p>
            <a:r>
              <a:rPr lang="es-ES" dirty="0" smtClean="0"/>
              <a:t>Análisis </a:t>
            </a:r>
            <a:r>
              <a:rPr lang="es-ES" dirty="0"/>
              <a:t>crítico del bienestar institucional</a:t>
            </a:r>
            <a:r>
              <a:rPr lang="es-ES" dirty="0" smtClean="0"/>
              <a:t>:</a:t>
            </a:r>
          </a:p>
          <a:p>
            <a:pPr lvl="1"/>
            <a:r>
              <a:rPr lang="es-ES" dirty="0" smtClean="0"/>
              <a:t>Para cada estamento</a:t>
            </a:r>
            <a:endParaRPr lang="es-ES" dirty="0"/>
          </a:p>
          <a:p>
            <a:r>
              <a:rPr lang="es-ES" dirty="0" smtClean="0"/>
              <a:t>Pertinencia </a:t>
            </a:r>
            <a:r>
              <a:rPr lang="es-ES" dirty="0"/>
              <a:t>y aspectos epistemológicos, currículo</a:t>
            </a:r>
            <a:r>
              <a:rPr lang="es-ES" dirty="0" smtClean="0"/>
              <a:t>: </a:t>
            </a:r>
          </a:p>
          <a:p>
            <a:pPr lvl="1"/>
            <a:r>
              <a:rPr lang="es-ES" dirty="0" smtClean="0"/>
              <a:t>Documentos </a:t>
            </a:r>
            <a:r>
              <a:rPr lang="es-ES" dirty="0"/>
              <a:t>de acreditación de cada proyecto </a:t>
            </a:r>
            <a:r>
              <a:rPr lang="es-ES" dirty="0" smtClean="0"/>
              <a:t>y autoevaluación</a:t>
            </a:r>
            <a:r>
              <a:rPr lang="es-ES" dirty="0"/>
              <a:t>, </a:t>
            </a:r>
            <a:endParaRPr lang="es-ES" dirty="0" smtClean="0"/>
          </a:p>
          <a:p>
            <a:pPr lvl="1"/>
            <a:r>
              <a:rPr lang="es-ES" dirty="0" smtClean="0"/>
              <a:t>reglamentación </a:t>
            </a:r>
            <a:r>
              <a:rPr lang="es-ES" dirty="0"/>
              <a:t>para convenios </a:t>
            </a:r>
            <a:r>
              <a:rPr lang="es-ES" dirty="0" smtClean="0"/>
              <a:t>y relaciones </a:t>
            </a:r>
            <a:r>
              <a:rPr lang="es-ES" dirty="0"/>
              <a:t>de intercambio y apoyo internacional, </a:t>
            </a:r>
            <a:endParaRPr lang="es-ES" dirty="0" smtClean="0"/>
          </a:p>
          <a:p>
            <a:pPr lvl="1"/>
            <a:r>
              <a:rPr lang="es-ES" dirty="0" smtClean="0"/>
              <a:t>planes </a:t>
            </a:r>
            <a:r>
              <a:rPr lang="es-ES" smtClean="0"/>
              <a:t>de mejoramiento</a:t>
            </a:r>
            <a:endParaRPr lang="es-ES" dirty="0"/>
          </a:p>
        </p:txBody>
      </p:sp>
    </p:spTree>
    <p:extLst>
      <p:ext uri="{BB962C8B-B14F-4D97-AF65-F5344CB8AC3E}">
        <p14:creationId xmlns:p14="http://schemas.microsoft.com/office/powerpoint/2010/main" val="4086400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ASPECTOS ACADÉMICOS</a:t>
            </a:r>
            <a:endParaRPr lang="es-CO"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CO" sz="2400" dirty="0" smtClean="0"/>
              <a:t>Preguntas orientadoras para el debate:</a:t>
            </a:r>
          </a:p>
          <a:p>
            <a:pPr algn="just"/>
            <a:r>
              <a:rPr lang="es-CO" sz="2400" dirty="0" smtClean="0"/>
              <a:t>¿Existe correspondencia entre los perfiles formativos de los estudiantes y los programas curriculares con el contexto de la Facultad Tecnológica?</a:t>
            </a:r>
          </a:p>
          <a:p>
            <a:pPr algn="just"/>
            <a:r>
              <a:rPr lang="es-CO" sz="2400" dirty="0" smtClean="0"/>
              <a:t>¿Se evidencia correspondencia entre los objetivos de los programas, la organización, la selección y los contenidos programáticos?</a:t>
            </a:r>
          </a:p>
          <a:p>
            <a:pPr algn="just"/>
            <a:r>
              <a:rPr lang="es-CO" sz="2400" dirty="0" smtClean="0"/>
              <a:t>¿Vínculo entre los programas académicos y la participación de los estudiantes en los procesos de investigación en la institución?  </a:t>
            </a:r>
          </a:p>
          <a:p>
            <a:pPr algn="just"/>
            <a:r>
              <a:rPr lang="es-CO" sz="2400" dirty="0" smtClean="0"/>
              <a:t>¿ Relación entre el modelo pedagógico con los contenidos, la evaluación y la cátedra de los docentes? </a:t>
            </a:r>
          </a:p>
          <a:p>
            <a:pPr algn="just"/>
            <a:r>
              <a:rPr lang="es-CO" sz="2400" dirty="0" smtClean="0"/>
              <a:t>¿Cuáles son los mecanismos de evaluación que permitan la actualización de los currículos y planes de estudio?</a:t>
            </a:r>
          </a:p>
          <a:p>
            <a:pPr algn="just"/>
            <a:endParaRPr lang="es-CO" sz="2400" dirty="0" smtClean="0"/>
          </a:p>
          <a:p>
            <a:pPr algn="just"/>
            <a:endParaRPr lang="es-CO" dirty="0"/>
          </a:p>
        </p:txBody>
      </p:sp>
    </p:spTree>
    <p:extLst>
      <p:ext uri="{BB962C8B-B14F-4D97-AF65-F5344CB8AC3E}">
        <p14:creationId xmlns:p14="http://schemas.microsoft.com/office/powerpoint/2010/main" val="2825059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73905223"/>
              </p:ext>
            </p:extLst>
          </p:nvPr>
        </p:nvGraphicFramePr>
        <p:xfrm>
          <a:off x="827585" y="692696"/>
          <a:ext cx="7416822" cy="5481811"/>
        </p:xfrm>
        <a:graphic>
          <a:graphicData uri="http://schemas.openxmlformats.org/drawingml/2006/table">
            <a:tbl>
              <a:tblPr firstRow="1" firstCol="1" bandRow="1"/>
              <a:tblGrid>
                <a:gridCol w="1224135"/>
                <a:gridCol w="1944216"/>
                <a:gridCol w="2016224"/>
                <a:gridCol w="2232247"/>
              </a:tblGrid>
              <a:tr h="126916">
                <a:tc>
                  <a:txBody>
                    <a:bodyPr/>
                    <a:lstStyle/>
                    <a:p>
                      <a:pPr algn="ctr">
                        <a:lnSpc>
                          <a:spcPct val="115000"/>
                        </a:lnSpc>
                        <a:spcAft>
                          <a:spcPts val="1000"/>
                        </a:spcAft>
                      </a:pPr>
                      <a:r>
                        <a:rPr lang="es-CO" sz="1000" b="1" dirty="0">
                          <a:effectLst/>
                          <a:latin typeface="Times New Roman"/>
                          <a:ea typeface="Calibri"/>
                          <a:cs typeface="Times New Roman"/>
                        </a:rPr>
                        <a:t>Aspectos</a:t>
                      </a:r>
                      <a:endParaRPr lang="es-CO" sz="1000" dirty="0">
                        <a:effectLst/>
                        <a:latin typeface="Calibri"/>
                        <a:ea typeface="Calibri"/>
                        <a:cs typeface="Times New Roman"/>
                      </a:endParaRPr>
                    </a:p>
                  </a:txBody>
                  <a:tcPr marL="51710" marR="51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O" sz="1000" b="1" dirty="0">
                          <a:effectLst/>
                          <a:latin typeface="Times New Roman"/>
                          <a:ea typeface="Calibri"/>
                          <a:cs typeface="Times New Roman"/>
                        </a:rPr>
                        <a:t>Interés Técnico</a:t>
                      </a:r>
                      <a:endParaRPr lang="es-CO" sz="1000" dirty="0">
                        <a:effectLst/>
                        <a:latin typeface="Calibri"/>
                        <a:ea typeface="Calibri"/>
                        <a:cs typeface="Times New Roman"/>
                      </a:endParaRPr>
                    </a:p>
                  </a:txBody>
                  <a:tcPr marL="51710" marR="51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O" sz="1000" b="1" dirty="0">
                          <a:effectLst/>
                          <a:latin typeface="Times New Roman"/>
                          <a:ea typeface="Calibri"/>
                          <a:cs typeface="Times New Roman"/>
                        </a:rPr>
                        <a:t>Interés Práctico</a:t>
                      </a:r>
                      <a:endParaRPr lang="es-CO" sz="1000" dirty="0">
                        <a:effectLst/>
                        <a:latin typeface="Calibri"/>
                        <a:ea typeface="Calibri"/>
                        <a:cs typeface="Times New Roman"/>
                      </a:endParaRPr>
                    </a:p>
                  </a:txBody>
                  <a:tcPr marL="51710" marR="51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O" sz="1000" b="1" dirty="0">
                          <a:effectLst/>
                          <a:latin typeface="Times New Roman"/>
                          <a:ea typeface="Calibri"/>
                          <a:cs typeface="Times New Roman"/>
                        </a:rPr>
                        <a:t>Interés Emancipador</a:t>
                      </a:r>
                      <a:endParaRPr lang="es-CO" sz="1000" dirty="0">
                        <a:effectLst/>
                        <a:latin typeface="Calibri"/>
                        <a:ea typeface="Calibri"/>
                        <a:cs typeface="Times New Roman"/>
                      </a:endParaRPr>
                    </a:p>
                  </a:txBody>
                  <a:tcPr marL="51710" marR="51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8410">
                <a:tc>
                  <a:txBody>
                    <a:bodyPr/>
                    <a:lstStyle/>
                    <a:p>
                      <a:pPr algn="just">
                        <a:lnSpc>
                          <a:spcPct val="115000"/>
                        </a:lnSpc>
                        <a:spcAft>
                          <a:spcPts val="1000"/>
                        </a:spcAft>
                      </a:pPr>
                      <a:r>
                        <a:rPr lang="es-CO" sz="900" dirty="0">
                          <a:effectLst/>
                          <a:latin typeface="Times New Roman"/>
                          <a:ea typeface="Calibri"/>
                          <a:cs typeface="Times New Roman"/>
                        </a:rPr>
                        <a:t>Discente</a:t>
                      </a:r>
                      <a:endParaRPr lang="es-CO" sz="900" dirty="0">
                        <a:effectLst/>
                        <a:latin typeface="Calibri"/>
                        <a:ea typeface="Calibri"/>
                        <a:cs typeface="Times New Roman"/>
                      </a:endParaRPr>
                    </a:p>
                  </a:txBody>
                  <a:tcPr marL="51710" marR="51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dirty="0">
                          <a:effectLst/>
                          <a:latin typeface="Times New Roman"/>
                          <a:ea typeface="Calibri"/>
                          <a:cs typeface="Times New Roman"/>
                        </a:rPr>
                        <a:t>El discente es un actor pasivo en el proceso de enseñanza y aprendizaje. La crítica, la reflexión y la creatividad no se potencian.</a:t>
                      </a:r>
                      <a:endParaRPr lang="es-CO" sz="900" dirty="0">
                        <a:effectLst/>
                        <a:latin typeface="Calibri"/>
                        <a:ea typeface="Calibri"/>
                        <a:cs typeface="Times New Roman"/>
                      </a:endParaRPr>
                    </a:p>
                  </a:txBody>
                  <a:tcPr marL="51710" marR="51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dirty="0">
                          <a:effectLst/>
                          <a:latin typeface="Times New Roman"/>
                          <a:ea typeface="Calibri"/>
                          <a:cs typeface="Times New Roman"/>
                        </a:rPr>
                        <a:t>El discente es un actor. El educando y profesor interactúan con el fin de dar sentido al mundo.</a:t>
                      </a:r>
                      <a:endParaRPr lang="es-CO" sz="900" dirty="0">
                        <a:effectLst/>
                        <a:latin typeface="Calibri"/>
                        <a:ea typeface="Calibri"/>
                        <a:cs typeface="Times New Roman"/>
                      </a:endParaRPr>
                    </a:p>
                  </a:txBody>
                  <a:tcPr marL="51710" marR="51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dirty="0">
                          <a:effectLst/>
                          <a:latin typeface="Times New Roman"/>
                          <a:ea typeface="Calibri"/>
                          <a:cs typeface="Times New Roman"/>
                        </a:rPr>
                        <a:t>El discente goza de libertad de expresión, igualdad y autonomía. Es crítico y autocrítico, libre de exponer sus ideas y formar parte activa en la construcción de su propio conocimiento.</a:t>
                      </a:r>
                      <a:endParaRPr lang="es-CO" sz="900" dirty="0">
                        <a:effectLst/>
                        <a:latin typeface="Calibri"/>
                        <a:ea typeface="Calibri"/>
                        <a:cs typeface="Times New Roman"/>
                      </a:endParaRPr>
                    </a:p>
                  </a:txBody>
                  <a:tcPr marL="51710" marR="51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5613">
                <a:tc>
                  <a:txBody>
                    <a:bodyPr/>
                    <a:lstStyle/>
                    <a:p>
                      <a:pPr algn="just">
                        <a:lnSpc>
                          <a:spcPct val="115000"/>
                        </a:lnSpc>
                        <a:spcAft>
                          <a:spcPts val="1000"/>
                        </a:spcAft>
                      </a:pPr>
                      <a:r>
                        <a:rPr lang="es-CO" sz="900">
                          <a:effectLst/>
                          <a:latin typeface="Times New Roman"/>
                          <a:ea typeface="Calibri"/>
                          <a:cs typeface="Times New Roman"/>
                        </a:rPr>
                        <a:t>Docente</a:t>
                      </a:r>
                      <a:endParaRPr lang="es-CO" sz="900">
                        <a:effectLst/>
                        <a:latin typeface="Calibri"/>
                        <a:ea typeface="Calibri"/>
                        <a:cs typeface="Times New Roman"/>
                      </a:endParaRPr>
                    </a:p>
                  </a:txBody>
                  <a:tcPr marL="51710" marR="51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dirty="0">
                          <a:effectLst/>
                          <a:latin typeface="Times New Roman"/>
                          <a:ea typeface="Calibri"/>
                          <a:cs typeface="Times New Roman"/>
                        </a:rPr>
                        <a:t>Es el actor principal en la mediación del conocimiento, el que dicta cátedra. No obstante no puede abandonar los rígidos contenidos que debe impartir. La creatividad solo le es permitido en la mediación, no así en la construcción o reconstrucción del currículo al momento de ejecutar el mismo.</a:t>
                      </a:r>
                      <a:endParaRPr lang="es-CO" sz="900" dirty="0">
                        <a:effectLst/>
                        <a:latin typeface="Calibri"/>
                        <a:ea typeface="Calibri"/>
                        <a:cs typeface="Times New Roman"/>
                      </a:endParaRPr>
                    </a:p>
                  </a:txBody>
                  <a:tcPr marL="51710" marR="51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dirty="0">
                          <a:effectLst/>
                          <a:latin typeface="Times New Roman"/>
                          <a:ea typeface="Calibri"/>
                          <a:cs typeface="Times New Roman"/>
                        </a:rPr>
                        <a:t>El docente es concebido como un miembro de la comunidad científica, que hace de su salón de clase un laboratorio del conocimiento.</a:t>
                      </a:r>
                      <a:endParaRPr lang="es-CO" sz="900" dirty="0">
                        <a:effectLst/>
                        <a:latin typeface="Calibri"/>
                        <a:ea typeface="Calibri"/>
                        <a:cs typeface="Times New Roman"/>
                      </a:endParaRPr>
                    </a:p>
                    <a:p>
                      <a:pPr algn="just">
                        <a:lnSpc>
                          <a:spcPct val="115000"/>
                        </a:lnSpc>
                        <a:spcAft>
                          <a:spcPts val="1000"/>
                        </a:spcAft>
                      </a:pPr>
                      <a:r>
                        <a:rPr lang="es-CO" sz="900" dirty="0">
                          <a:effectLst/>
                          <a:latin typeface="Times New Roman"/>
                          <a:ea typeface="Calibri"/>
                          <a:cs typeface="Times New Roman"/>
                        </a:rPr>
                        <a:t>“…la preocupación fundamental del profesor será el aprendizaje, no la enseñanza. Es más, el aprendizaje supone, no la producción de ciertos artefactos (…) sino la construcción del significado” (p. 101).</a:t>
                      </a:r>
                      <a:endParaRPr lang="es-CO" sz="900" dirty="0">
                        <a:effectLst/>
                        <a:latin typeface="Calibri"/>
                        <a:ea typeface="Calibri"/>
                        <a:cs typeface="Times New Roman"/>
                      </a:endParaRPr>
                    </a:p>
                  </a:txBody>
                  <a:tcPr marL="51710" marR="51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dirty="0">
                          <a:effectLst/>
                          <a:latin typeface="Times New Roman"/>
                          <a:ea typeface="Calibri"/>
                          <a:cs typeface="Times New Roman"/>
                        </a:rPr>
                        <a:t>El docente es un miembro de la comunidad educativa que interactúa con los estudiantes. Estimula la reflexión, el goce de las plenas libertades, igualdad y potenciación de las capacidades individuo.</a:t>
                      </a:r>
                      <a:endParaRPr lang="es-CO" sz="900" dirty="0">
                        <a:effectLst/>
                        <a:latin typeface="Calibri"/>
                        <a:ea typeface="Calibri"/>
                        <a:cs typeface="Times New Roman"/>
                      </a:endParaRPr>
                    </a:p>
                    <a:p>
                      <a:pPr algn="just">
                        <a:lnSpc>
                          <a:spcPct val="115000"/>
                        </a:lnSpc>
                        <a:spcAft>
                          <a:spcPts val="1000"/>
                        </a:spcAft>
                      </a:pPr>
                      <a:r>
                        <a:rPr lang="es-CO" sz="900" dirty="0">
                          <a:effectLst/>
                          <a:latin typeface="Times New Roman"/>
                          <a:ea typeface="Calibri"/>
                          <a:cs typeface="Times New Roman"/>
                        </a:rPr>
                        <a:t>“…los estudiantes y el profesor ocupado de manera conjunta como participantes activos en la construcción del conocimiento (…) lo que significa que ya no tiene sentido hablar de la enseñanza sin hablar al mismo tiempo de aprendizaje (p. 142).</a:t>
                      </a:r>
                      <a:endParaRPr lang="es-CO" sz="900" dirty="0">
                        <a:effectLst/>
                        <a:latin typeface="Calibri"/>
                        <a:ea typeface="Calibri"/>
                        <a:cs typeface="Times New Roman"/>
                      </a:endParaRPr>
                    </a:p>
                  </a:txBody>
                  <a:tcPr marL="51710" marR="51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2528">
                <a:tc>
                  <a:txBody>
                    <a:bodyPr/>
                    <a:lstStyle/>
                    <a:p>
                      <a:pPr algn="just">
                        <a:lnSpc>
                          <a:spcPct val="115000"/>
                        </a:lnSpc>
                        <a:spcAft>
                          <a:spcPts val="1000"/>
                        </a:spcAft>
                      </a:pPr>
                      <a:r>
                        <a:rPr lang="es-CO" sz="900">
                          <a:effectLst/>
                          <a:latin typeface="Times New Roman"/>
                          <a:ea typeface="Calibri"/>
                          <a:cs typeface="Times New Roman"/>
                        </a:rPr>
                        <a:t>Diseño O contenido del Curriculum</a:t>
                      </a:r>
                      <a:endParaRPr lang="es-CO" sz="900">
                        <a:effectLst/>
                        <a:latin typeface="Calibri"/>
                        <a:ea typeface="Calibri"/>
                        <a:cs typeface="Times New Roman"/>
                      </a:endParaRPr>
                    </a:p>
                  </a:txBody>
                  <a:tcPr marL="51710" marR="51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dirty="0">
                          <a:effectLst/>
                          <a:latin typeface="Times New Roman"/>
                          <a:ea typeface="Calibri"/>
                          <a:cs typeface="Times New Roman"/>
                        </a:rPr>
                        <a:t>Objetivos rígidamente predeterminados guían la experiencia de aprendizaje (p. 50).</a:t>
                      </a:r>
                      <a:endParaRPr lang="es-CO" sz="900" dirty="0">
                        <a:effectLst/>
                        <a:latin typeface="Calibri"/>
                        <a:ea typeface="Calibri"/>
                        <a:cs typeface="Times New Roman"/>
                      </a:endParaRPr>
                    </a:p>
                    <a:p>
                      <a:pPr algn="just">
                        <a:lnSpc>
                          <a:spcPct val="115000"/>
                        </a:lnSpc>
                        <a:spcAft>
                          <a:spcPts val="1000"/>
                        </a:spcAft>
                      </a:pPr>
                      <a:r>
                        <a:rPr lang="es-CO" sz="900" dirty="0">
                          <a:effectLst/>
                          <a:latin typeface="Times New Roman"/>
                          <a:ea typeface="Calibri"/>
                          <a:cs typeface="Times New Roman"/>
                        </a:rPr>
                        <a:t> </a:t>
                      </a:r>
                      <a:endParaRPr lang="es-CO" sz="900" dirty="0">
                        <a:effectLst/>
                        <a:latin typeface="Calibri"/>
                        <a:ea typeface="Calibri"/>
                        <a:cs typeface="Times New Roman"/>
                      </a:endParaRPr>
                    </a:p>
                  </a:txBody>
                  <a:tcPr marL="51710" marR="51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a:effectLst/>
                          <a:latin typeface="Times New Roman"/>
                          <a:ea typeface="Calibri"/>
                          <a:cs typeface="Times New Roman"/>
                        </a:rPr>
                        <a:t>El interés cognitivo práctico significa que el contenido curricular estará determinado por consideraciones sobre el “bien” en vez de por lo que se debe seleccionar para su enseñanza a fin de lograr un conjunto de objetivos especificados de antemano.</a:t>
                      </a:r>
                      <a:endParaRPr lang="es-CO" sz="900">
                        <a:effectLst/>
                        <a:latin typeface="Calibri"/>
                        <a:ea typeface="Calibri"/>
                        <a:cs typeface="Times New Roman"/>
                      </a:endParaRPr>
                    </a:p>
                  </a:txBody>
                  <a:tcPr marL="51710" marR="51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dirty="0">
                          <a:effectLst/>
                          <a:latin typeface="Times New Roman"/>
                          <a:ea typeface="Calibri"/>
                          <a:cs typeface="Times New Roman"/>
                        </a:rPr>
                        <a:t>Interacción dinámica de la acción y la reflexión, en el acto de construir o reconstruir reflexivamente el mundo social.</a:t>
                      </a:r>
                      <a:endParaRPr lang="es-CO" sz="900" dirty="0">
                        <a:effectLst/>
                        <a:latin typeface="Calibri"/>
                        <a:ea typeface="Calibri"/>
                        <a:cs typeface="Times New Roman"/>
                      </a:endParaRPr>
                    </a:p>
                    <a:p>
                      <a:pPr algn="just">
                        <a:lnSpc>
                          <a:spcPct val="115000"/>
                        </a:lnSpc>
                        <a:spcAft>
                          <a:spcPts val="1000"/>
                        </a:spcAft>
                      </a:pPr>
                      <a:r>
                        <a:rPr lang="es-CO" sz="900" dirty="0">
                          <a:effectLst/>
                          <a:latin typeface="Times New Roman"/>
                          <a:ea typeface="Calibri"/>
                          <a:cs typeface="Times New Roman"/>
                        </a:rPr>
                        <a:t>El curriculum, en esta forma de concebir la educación debe ser negociado y nunca impuesto. No se debe dejar a la imaginación del momento. El punto de partida para organizar el programa de contenido de la educación o de la acción política deber ser la situación presente, existencial, concreta, que refleje las aspiraciones de las personas (p. 147).  </a:t>
                      </a:r>
                      <a:endParaRPr lang="es-CO" sz="900" dirty="0">
                        <a:effectLst/>
                        <a:latin typeface="Calibri"/>
                        <a:ea typeface="Calibri"/>
                        <a:cs typeface="Times New Roman"/>
                      </a:endParaRPr>
                    </a:p>
                  </a:txBody>
                  <a:tcPr marL="51710" marR="51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276139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4293521677"/>
              </p:ext>
            </p:extLst>
          </p:nvPr>
        </p:nvGraphicFramePr>
        <p:xfrm>
          <a:off x="827584" y="548680"/>
          <a:ext cx="7560840" cy="5793507"/>
        </p:xfrm>
        <a:graphic>
          <a:graphicData uri="http://schemas.openxmlformats.org/drawingml/2006/table">
            <a:tbl>
              <a:tblPr firstRow="1" firstCol="1" bandRow="1"/>
              <a:tblGrid>
                <a:gridCol w="1368152"/>
                <a:gridCol w="2160240"/>
                <a:gridCol w="2141816"/>
                <a:gridCol w="1890632"/>
              </a:tblGrid>
              <a:tr h="216024">
                <a:tc>
                  <a:txBody>
                    <a:bodyPr/>
                    <a:lstStyle/>
                    <a:p>
                      <a:pPr algn="ctr">
                        <a:lnSpc>
                          <a:spcPct val="115000"/>
                        </a:lnSpc>
                        <a:spcAft>
                          <a:spcPts val="1000"/>
                        </a:spcAft>
                      </a:pPr>
                      <a:r>
                        <a:rPr lang="es-CO" sz="900" b="1" dirty="0" smtClean="0">
                          <a:effectLst/>
                          <a:latin typeface="Calibri"/>
                          <a:ea typeface="Calibri"/>
                          <a:cs typeface="Times New Roman"/>
                        </a:rPr>
                        <a:t>Aspectos</a:t>
                      </a:r>
                      <a:endParaRPr lang="es-CO" sz="900" b="1" dirty="0">
                        <a:effectLst/>
                        <a:latin typeface="Calibri"/>
                        <a:ea typeface="Calibri"/>
                        <a:cs typeface="Times New Roman"/>
                      </a:endParaRPr>
                    </a:p>
                  </a:txBody>
                  <a:tcPr marL="54370" marR="5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O" sz="900" b="1" dirty="0" smtClean="0">
                          <a:effectLst/>
                          <a:latin typeface="Calibri"/>
                          <a:ea typeface="Calibri"/>
                          <a:cs typeface="Times New Roman"/>
                        </a:rPr>
                        <a:t>Interés Técnico</a:t>
                      </a:r>
                      <a:endParaRPr lang="es-CO" sz="900" b="1" dirty="0">
                        <a:effectLst/>
                        <a:latin typeface="Calibri"/>
                        <a:ea typeface="Calibri"/>
                        <a:cs typeface="Times New Roman"/>
                      </a:endParaRPr>
                    </a:p>
                  </a:txBody>
                  <a:tcPr marL="54370" marR="5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O" sz="900" b="1" dirty="0" smtClean="0">
                          <a:effectLst/>
                          <a:latin typeface="Calibri"/>
                          <a:ea typeface="Calibri"/>
                          <a:cs typeface="Times New Roman"/>
                        </a:rPr>
                        <a:t>Interés Práctico</a:t>
                      </a:r>
                      <a:endParaRPr lang="es-CO" sz="900" b="1" dirty="0">
                        <a:effectLst/>
                        <a:latin typeface="Calibri"/>
                        <a:ea typeface="Calibri"/>
                        <a:cs typeface="Times New Roman"/>
                      </a:endParaRPr>
                    </a:p>
                  </a:txBody>
                  <a:tcPr marL="54370" marR="5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O" sz="900" b="1" dirty="0" smtClean="0">
                          <a:effectLst/>
                          <a:latin typeface="Calibri"/>
                          <a:ea typeface="Calibri"/>
                          <a:cs typeface="Times New Roman"/>
                        </a:rPr>
                        <a:t>Interés Emancipador</a:t>
                      </a:r>
                      <a:endParaRPr lang="es-CO" sz="900" b="1" dirty="0">
                        <a:effectLst/>
                        <a:latin typeface="Calibri"/>
                        <a:ea typeface="Calibri"/>
                        <a:cs typeface="Times New Roman"/>
                      </a:endParaRPr>
                    </a:p>
                  </a:txBody>
                  <a:tcPr marL="54370" marR="5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9838">
                <a:tc>
                  <a:txBody>
                    <a:bodyPr/>
                    <a:lstStyle/>
                    <a:p>
                      <a:pPr algn="just">
                        <a:lnSpc>
                          <a:spcPct val="115000"/>
                        </a:lnSpc>
                        <a:spcAft>
                          <a:spcPts val="1000"/>
                        </a:spcAft>
                      </a:pPr>
                      <a:r>
                        <a:rPr lang="es-CO" sz="900" dirty="0">
                          <a:effectLst/>
                          <a:latin typeface="Times New Roman"/>
                          <a:ea typeface="Calibri"/>
                          <a:cs typeface="Times New Roman"/>
                        </a:rPr>
                        <a:t>Sustento teórico</a:t>
                      </a:r>
                      <a:endParaRPr lang="es-CO" sz="900" dirty="0">
                        <a:effectLst/>
                        <a:latin typeface="Calibri"/>
                        <a:ea typeface="Calibri"/>
                        <a:cs typeface="Times New Roman"/>
                      </a:endParaRPr>
                    </a:p>
                  </a:txBody>
                  <a:tcPr marL="54370" marR="5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i="1" dirty="0">
                          <a:effectLst/>
                          <a:latin typeface="Times New Roman"/>
                          <a:ea typeface="Calibri"/>
                          <a:cs typeface="Times New Roman"/>
                        </a:rPr>
                        <a:t>La ciencia empírico-analítica.</a:t>
                      </a:r>
                      <a:endParaRPr lang="es-CO" sz="900" dirty="0">
                        <a:effectLst/>
                        <a:latin typeface="Calibri"/>
                        <a:ea typeface="Calibri"/>
                        <a:cs typeface="Times New Roman"/>
                      </a:endParaRPr>
                    </a:p>
                    <a:p>
                      <a:pPr algn="just">
                        <a:lnSpc>
                          <a:spcPct val="115000"/>
                        </a:lnSpc>
                        <a:spcAft>
                          <a:spcPts val="1000"/>
                        </a:spcAft>
                      </a:pPr>
                      <a:r>
                        <a:rPr lang="es-CO" sz="900" dirty="0">
                          <a:effectLst/>
                          <a:latin typeface="Times New Roman"/>
                          <a:ea typeface="Calibri"/>
                          <a:cs typeface="Times New Roman"/>
                        </a:rPr>
                        <a:t>La ciencias empírico-analítica, hipotético deductivas, son el sustento teórico de los intereses de un curriculum técnico, dado que el control y la manipulación del medio es el fin primordial. “El tipo de saber generado por la ciencia empírico-analítica se basa en la experiencia y la observación, propiciada a menudo por la experimentación” (p. 28).</a:t>
                      </a:r>
                      <a:endParaRPr lang="es-CO" sz="900" dirty="0">
                        <a:effectLst/>
                        <a:latin typeface="Calibri"/>
                        <a:ea typeface="Calibri"/>
                        <a:cs typeface="Times New Roman"/>
                      </a:endParaRPr>
                    </a:p>
                    <a:p>
                      <a:pPr algn="just">
                        <a:lnSpc>
                          <a:spcPct val="115000"/>
                        </a:lnSpc>
                        <a:spcAft>
                          <a:spcPts val="1000"/>
                        </a:spcAft>
                      </a:pPr>
                      <a:r>
                        <a:rPr lang="es-CO" sz="900" dirty="0">
                          <a:effectLst/>
                          <a:latin typeface="Times New Roman"/>
                          <a:ea typeface="Calibri"/>
                          <a:cs typeface="Times New Roman"/>
                        </a:rPr>
                        <a:t> </a:t>
                      </a:r>
                      <a:endParaRPr lang="es-CO" sz="900" dirty="0">
                        <a:effectLst/>
                        <a:latin typeface="Calibri"/>
                        <a:ea typeface="Calibri"/>
                        <a:cs typeface="Times New Roman"/>
                      </a:endParaRPr>
                    </a:p>
                  </a:txBody>
                  <a:tcPr marL="54370" marR="5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i="1">
                          <a:effectLst/>
                          <a:latin typeface="Times New Roman"/>
                          <a:ea typeface="Calibri"/>
                          <a:cs typeface="Times New Roman"/>
                        </a:rPr>
                        <a:t>Histórico-hermenéutica.</a:t>
                      </a:r>
                      <a:endParaRPr lang="es-CO" sz="900">
                        <a:effectLst/>
                        <a:latin typeface="Calibri"/>
                        <a:ea typeface="Calibri"/>
                        <a:cs typeface="Times New Roman"/>
                      </a:endParaRPr>
                    </a:p>
                    <a:p>
                      <a:pPr algn="just">
                        <a:lnSpc>
                          <a:spcPct val="115000"/>
                        </a:lnSpc>
                        <a:spcAft>
                          <a:spcPts val="1000"/>
                        </a:spcAft>
                      </a:pPr>
                      <a:r>
                        <a:rPr lang="es-CO" sz="900">
                          <a:effectLst/>
                          <a:latin typeface="Times New Roman"/>
                          <a:ea typeface="Calibri"/>
                          <a:cs typeface="Times New Roman"/>
                        </a:rPr>
                        <a:t>“La construcción del significado a través de un acto de interpretación, proporcionando, por tanto, una base para tomar decisiones en relación con la acción, se conoce como interpretación hermenéutica.</a:t>
                      </a:r>
                      <a:endParaRPr lang="es-CO" sz="900">
                        <a:effectLst/>
                        <a:latin typeface="Calibri"/>
                        <a:ea typeface="Calibri"/>
                        <a:cs typeface="Times New Roman"/>
                      </a:endParaRPr>
                    </a:p>
                  </a:txBody>
                  <a:tcPr marL="54370" marR="5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i="1">
                          <a:effectLst/>
                          <a:latin typeface="Times New Roman"/>
                          <a:ea typeface="Calibri"/>
                          <a:cs typeface="Times New Roman"/>
                        </a:rPr>
                        <a:t>Las ciencias críticas.</a:t>
                      </a:r>
                      <a:endParaRPr lang="es-CO" sz="900">
                        <a:effectLst/>
                        <a:latin typeface="Calibri"/>
                        <a:ea typeface="Calibri"/>
                        <a:cs typeface="Times New Roman"/>
                      </a:endParaRPr>
                    </a:p>
                    <a:p>
                      <a:pPr algn="just">
                        <a:lnSpc>
                          <a:spcPct val="115000"/>
                        </a:lnSpc>
                        <a:spcAft>
                          <a:spcPts val="1000"/>
                        </a:spcAft>
                      </a:pPr>
                      <a:r>
                        <a:rPr lang="es-CO" sz="900">
                          <a:effectLst/>
                          <a:latin typeface="Times New Roman"/>
                          <a:ea typeface="Calibri"/>
                          <a:cs typeface="Times New Roman"/>
                        </a:rPr>
                        <a:t>Habermas señala que el cognitivo emancipador constituye un tipo de ciencia mediante los que se genera y organiza el saber en sociedad. A saber, la crítica.</a:t>
                      </a:r>
                      <a:endParaRPr lang="es-CO" sz="900">
                        <a:effectLst/>
                        <a:latin typeface="Calibri"/>
                        <a:ea typeface="Calibri"/>
                        <a:cs typeface="Times New Roman"/>
                      </a:endParaRPr>
                    </a:p>
                    <a:p>
                      <a:pPr algn="just">
                        <a:lnSpc>
                          <a:spcPct val="115000"/>
                        </a:lnSpc>
                        <a:spcAft>
                          <a:spcPts val="1000"/>
                        </a:spcAft>
                      </a:pPr>
                      <a:r>
                        <a:rPr lang="es-CO" sz="900">
                          <a:effectLst/>
                          <a:latin typeface="Times New Roman"/>
                          <a:ea typeface="Calibri"/>
                          <a:cs typeface="Times New Roman"/>
                        </a:rPr>
                        <a:t>El quehacer de las ciencias empíricos-analíticas incluye un interés cognitivo técnico; el de las ciencias histórico-hermenéuticas supone un interés práctico, y el enfoque de las “ciencias críticamente orientadas incluye el interés cognitivo emancipador (p. 27).</a:t>
                      </a:r>
                      <a:endParaRPr lang="es-CO" sz="900">
                        <a:effectLst/>
                        <a:latin typeface="Calibri"/>
                        <a:ea typeface="Calibri"/>
                        <a:cs typeface="Times New Roman"/>
                      </a:endParaRPr>
                    </a:p>
                  </a:txBody>
                  <a:tcPr marL="54370" marR="5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7645">
                <a:tc>
                  <a:txBody>
                    <a:bodyPr/>
                    <a:lstStyle/>
                    <a:p>
                      <a:pPr algn="just">
                        <a:lnSpc>
                          <a:spcPct val="115000"/>
                        </a:lnSpc>
                        <a:spcAft>
                          <a:spcPts val="1000"/>
                        </a:spcAft>
                      </a:pPr>
                      <a:r>
                        <a:rPr lang="es-CO" sz="900" dirty="0">
                          <a:effectLst/>
                          <a:latin typeface="Times New Roman"/>
                          <a:ea typeface="Calibri"/>
                          <a:cs typeface="Times New Roman"/>
                        </a:rPr>
                        <a:t>Orientación o enfoque</a:t>
                      </a:r>
                      <a:endParaRPr lang="es-CO" sz="900" dirty="0">
                        <a:effectLst/>
                        <a:latin typeface="Calibri"/>
                        <a:ea typeface="Calibri"/>
                        <a:cs typeface="Times New Roman"/>
                      </a:endParaRPr>
                    </a:p>
                  </a:txBody>
                  <a:tcPr marL="54370" marR="5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i="1" dirty="0">
                          <a:effectLst/>
                          <a:latin typeface="Times New Roman"/>
                          <a:ea typeface="Calibri"/>
                          <a:cs typeface="Times New Roman"/>
                        </a:rPr>
                        <a:t>Control y manipulación del ambiente.</a:t>
                      </a:r>
                      <a:endParaRPr lang="es-CO" sz="900" dirty="0">
                        <a:effectLst/>
                        <a:latin typeface="Calibri"/>
                        <a:ea typeface="Calibri"/>
                        <a:cs typeface="Times New Roman"/>
                      </a:endParaRPr>
                    </a:p>
                    <a:p>
                      <a:pPr algn="just">
                        <a:lnSpc>
                          <a:spcPct val="115000"/>
                        </a:lnSpc>
                        <a:spcAft>
                          <a:spcPts val="1000"/>
                        </a:spcAft>
                      </a:pPr>
                      <a:r>
                        <a:rPr lang="es-CO" sz="900" dirty="0">
                          <a:effectLst/>
                          <a:latin typeface="Times New Roman"/>
                          <a:ea typeface="Calibri"/>
                          <a:cs typeface="Times New Roman"/>
                        </a:rPr>
                        <a:t>La orientación o enfoque de los intereses del curriculum bajo la prospectiva técnica es el control y manipulación del ambiente educativo. “Está implícito el interés por el control del aprendizaje del alumno, de modo que, al final del proceso de enseñanza, el producto se ajustará a las intenciones o ideas expresado en los objetivos” (p. 29).</a:t>
                      </a:r>
                      <a:endParaRPr lang="es-CO" sz="900" dirty="0">
                        <a:effectLst/>
                        <a:latin typeface="Calibri"/>
                        <a:ea typeface="Calibri"/>
                        <a:cs typeface="Times New Roman"/>
                      </a:endParaRPr>
                    </a:p>
                  </a:txBody>
                  <a:tcPr marL="54370" marR="5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i="1" dirty="0">
                          <a:effectLst/>
                          <a:latin typeface="Times New Roman"/>
                          <a:ea typeface="Calibri"/>
                          <a:cs typeface="Times New Roman"/>
                        </a:rPr>
                        <a:t>Comprensión e interacción.</a:t>
                      </a:r>
                      <a:endParaRPr lang="es-CO" sz="900" dirty="0">
                        <a:effectLst/>
                        <a:latin typeface="Calibri"/>
                        <a:ea typeface="Calibri"/>
                        <a:cs typeface="Times New Roman"/>
                      </a:endParaRPr>
                    </a:p>
                    <a:p>
                      <a:pPr algn="just">
                        <a:lnSpc>
                          <a:spcPct val="115000"/>
                        </a:lnSpc>
                        <a:spcAft>
                          <a:spcPts val="1000"/>
                        </a:spcAft>
                      </a:pPr>
                      <a:r>
                        <a:rPr lang="es-CO" sz="900" dirty="0">
                          <a:effectLst/>
                          <a:latin typeface="Times New Roman"/>
                          <a:ea typeface="Calibri"/>
                          <a:cs typeface="Times New Roman"/>
                        </a:rPr>
                        <a:t>“El saber que orienta esta acción es subjetivo, no objetivo. Esto es lo que quiere decir Habermas cuando manifiesta: “el acceso a los hechos se consigue mediante la comprensión del significado, no por </a:t>
                      </a:r>
                      <a:r>
                        <a:rPr lang="es-CO" sz="900" dirty="0" err="1">
                          <a:effectLst/>
                          <a:latin typeface="Times New Roman"/>
                          <a:ea typeface="Calibri"/>
                          <a:cs typeface="Times New Roman"/>
                        </a:rPr>
                        <a:t>observación”.La</a:t>
                      </a:r>
                      <a:r>
                        <a:rPr lang="es-CO" sz="900" dirty="0">
                          <a:effectLst/>
                          <a:latin typeface="Times New Roman"/>
                          <a:ea typeface="Calibri"/>
                          <a:cs typeface="Times New Roman"/>
                        </a:rPr>
                        <a:t> confianza en una interpretación depende del acuerdo con los demás respecto a su racionalidad: de ahí la indicación de Habermas, la necesidad de acuerdo entre “dos sujetos agentes, al menos”. Y, por eso es importante la idea de consenso para la interpretación del significado” (p. 32).</a:t>
                      </a:r>
                      <a:endParaRPr lang="es-CO" sz="900" dirty="0">
                        <a:effectLst/>
                        <a:latin typeface="Calibri"/>
                        <a:ea typeface="Calibri"/>
                        <a:cs typeface="Times New Roman"/>
                      </a:endParaRPr>
                    </a:p>
                  </a:txBody>
                  <a:tcPr marL="54370" marR="5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i="1" dirty="0">
                          <a:effectLst/>
                          <a:latin typeface="Times New Roman"/>
                          <a:ea typeface="Calibri"/>
                          <a:cs typeface="Times New Roman"/>
                        </a:rPr>
                        <a:t>Autonomía y responsabilidad.</a:t>
                      </a:r>
                      <a:endParaRPr lang="es-CO" sz="900" dirty="0">
                        <a:effectLst/>
                        <a:latin typeface="Calibri"/>
                        <a:ea typeface="Calibri"/>
                        <a:cs typeface="Times New Roman"/>
                      </a:endParaRPr>
                    </a:p>
                    <a:p>
                      <a:pPr algn="just">
                        <a:lnSpc>
                          <a:spcPct val="115000"/>
                        </a:lnSpc>
                        <a:spcAft>
                          <a:spcPts val="1000"/>
                        </a:spcAft>
                      </a:pPr>
                      <a:r>
                        <a:rPr lang="es-CO" sz="900" dirty="0">
                          <a:effectLst/>
                          <a:latin typeface="Times New Roman"/>
                          <a:ea typeface="Calibri"/>
                          <a:cs typeface="Times New Roman"/>
                        </a:rPr>
                        <a:t>Para S. Grundy, en todo momento, los criterios para juzgar la calidad del aprendizaje se refieren al grado de autonomía e igualdad experimentados por los miembros del grupo de aprendizaje. En ningún momento, si la acción está informada por un interés emancipador, los agentes externos estarán legitimados para emitir esos juicios. Sólo los miembros de la comunidad de aprendizaje son aptos para juzgar la validez y autenticidad del mismo. Un curriculum emancipador supone una relación recíproca entre autorreflexión y acción (p. 134).</a:t>
                      </a:r>
                      <a:endParaRPr lang="es-CO" sz="900" dirty="0">
                        <a:effectLst/>
                        <a:latin typeface="Calibri"/>
                        <a:ea typeface="Calibri"/>
                        <a:cs typeface="Times New Roman"/>
                      </a:endParaRPr>
                    </a:p>
                  </a:txBody>
                  <a:tcPr marL="54370" marR="5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17603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138958668"/>
              </p:ext>
            </p:extLst>
          </p:nvPr>
        </p:nvGraphicFramePr>
        <p:xfrm>
          <a:off x="683568" y="620688"/>
          <a:ext cx="7704856" cy="5472608"/>
        </p:xfrm>
        <a:graphic>
          <a:graphicData uri="http://schemas.openxmlformats.org/drawingml/2006/table">
            <a:tbl>
              <a:tblPr firstRow="1" firstCol="1" bandRow="1"/>
              <a:tblGrid>
                <a:gridCol w="1296144"/>
                <a:gridCol w="2232248"/>
                <a:gridCol w="1944216"/>
                <a:gridCol w="2232248"/>
              </a:tblGrid>
              <a:tr h="216024">
                <a:tc>
                  <a:txBody>
                    <a:bodyPr/>
                    <a:lstStyle/>
                    <a:p>
                      <a:pPr algn="ctr">
                        <a:lnSpc>
                          <a:spcPct val="115000"/>
                        </a:lnSpc>
                        <a:spcAft>
                          <a:spcPts val="1000"/>
                        </a:spcAft>
                      </a:pPr>
                      <a:r>
                        <a:rPr lang="es-CO" sz="900" b="1" dirty="0" smtClean="0">
                          <a:effectLst/>
                          <a:latin typeface="Calibri"/>
                          <a:ea typeface="Calibri"/>
                          <a:cs typeface="Times New Roman"/>
                        </a:rPr>
                        <a:t>Aspectos</a:t>
                      </a:r>
                      <a:endParaRPr lang="es-CO" sz="900" b="1" dirty="0">
                        <a:effectLst/>
                        <a:latin typeface="Calibri"/>
                        <a:ea typeface="Calibri"/>
                        <a:cs typeface="Times New Roman"/>
                      </a:endParaRPr>
                    </a:p>
                  </a:txBody>
                  <a:tcPr marL="65657" marR="65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O" sz="900" b="1" dirty="0" smtClean="0">
                          <a:effectLst/>
                          <a:latin typeface="Calibri"/>
                          <a:ea typeface="Calibri"/>
                          <a:cs typeface="Times New Roman"/>
                        </a:rPr>
                        <a:t>Interés Técnico</a:t>
                      </a:r>
                      <a:endParaRPr lang="es-CO" sz="900" b="1" dirty="0">
                        <a:effectLst/>
                        <a:latin typeface="Calibri"/>
                        <a:ea typeface="Calibri"/>
                        <a:cs typeface="Times New Roman"/>
                      </a:endParaRPr>
                    </a:p>
                  </a:txBody>
                  <a:tcPr marL="65657" marR="65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O" sz="900" b="1" dirty="0" smtClean="0">
                          <a:effectLst/>
                          <a:latin typeface="Calibri"/>
                          <a:ea typeface="Calibri"/>
                          <a:cs typeface="Times New Roman"/>
                        </a:rPr>
                        <a:t>Interés</a:t>
                      </a:r>
                      <a:r>
                        <a:rPr lang="es-CO" sz="900" b="1" baseline="0" dirty="0" smtClean="0">
                          <a:effectLst/>
                          <a:latin typeface="Calibri"/>
                          <a:ea typeface="Calibri"/>
                          <a:cs typeface="Times New Roman"/>
                        </a:rPr>
                        <a:t> Práctico</a:t>
                      </a:r>
                      <a:endParaRPr lang="es-CO" sz="900" b="1" dirty="0">
                        <a:effectLst/>
                        <a:latin typeface="Calibri"/>
                        <a:ea typeface="Calibri"/>
                        <a:cs typeface="Times New Roman"/>
                      </a:endParaRPr>
                    </a:p>
                  </a:txBody>
                  <a:tcPr marL="65657" marR="65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O" sz="900" b="1" dirty="0" smtClean="0">
                          <a:effectLst/>
                          <a:latin typeface="Calibri"/>
                          <a:ea typeface="Calibri"/>
                          <a:cs typeface="Times New Roman"/>
                        </a:rPr>
                        <a:t>Interés Emancipador</a:t>
                      </a:r>
                      <a:endParaRPr lang="es-CO" sz="900" b="1" dirty="0">
                        <a:effectLst/>
                        <a:latin typeface="Calibri"/>
                        <a:ea typeface="Calibri"/>
                        <a:cs typeface="Times New Roman"/>
                      </a:endParaRPr>
                    </a:p>
                  </a:txBody>
                  <a:tcPr marL="65657" marR="65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56584">
                <a:tc>
                  <a:txBody>
                    <a:bodyPr/>
                    <a:lstStyle/>
                    <a:p>
                      <a:pPr algn="just">
                        <a:lnSpc>
                          <a:spcPct val="115000"/>
                        </a:lnSpc>
                        <a:spcAft>
                          <a:spcPts val="1000"/>
                        </a:spcAft>
                      </a:pPr>
                      <a:r>
                        <a:rPr lang="es-CO" sz="900" dirty="0">
                          <a:effectLst/>
                          <a:latin typeface="Times New Roman"/>
                          <a:ea typeface="Calibri"/>
                          <a:cs typeface="Times New Roman"/>
                        </a:rPr>
                        <a:t>Desarrollo del curriculum</a:t>
                      </a:r>
                      <a:endParaRPr lang="es-CO" sz="900" dirty="0">
                        <a:effectLst/>
                        <a:latin typeface="Calibri"/>
                        <a:ea typeface="Calibri"/>
                        <a:cs typeface="Times New Roman"/>
                      </a:endParaRPr>
                    </a:p>
                  </a:txBody>
                  <a:tcPr marL="65657" marR="65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i="1" dirty="0">
                          <a:effectLst/>
                          <a:latin typeface="Times New Roman"/>
                          <a:ea typeface="Calibri"/>
                          <a:cs typeface="Times New Roman"/>
                        </a:rPr>
                        <a:t>Curriculum como producto.</a:t>
                      </a:r>
                      <a:endParaRPr lang="es-CO" sz="900" dirty="0">
                        <a:effectLst/>
                        <a:latin typeface="Calibri"/>
                        <a:ea typeface="Calibri"/>
                        <a:cs typeface="Times New Roman"/>
                      </a:endParaRPr>
                    </a:p>
                    <a:p>
                      <a:pPr algn="just">
                        <a:lnSpc>
                          <a:spcPct val="115000"/>
                        </a:lnSpc>
                        <a:spcAft>
                          <a:spcPts val="1000"/>
                        </a:spcAft>
                      </a:pPr>
                      <a:r>
                        <a:rPr lang="es-CO" sz="900" dirty="0">
                          <a:effectLst/>
                          <a:latin typeface="Times New Roman"/>
                          <a:ea typeface="Calibri"/>
                          <a:cs typeface="Times New Roman"/>
                        </a:rPr>
                        <a:t>El desarrollo del curriculum con dominio de interés técnico persigue un resultado preestablecido o concebido a través de objetivos seleccionados. En concreto, busca un producto final. </a:t>
                      </a:r>
                      <a:endParaRPr lang="es-CO" sz="900" dirty="0">
                        <a:effectLst/>
                        <a:latin typeface="Calibri"/>
                        <a:ea typeface="Calibri"/>
                        <a:cs typeface="Times New Roman"/>
                      </a:endParaRPr>
                    </a:p>
                    <a:p>
                      <a:pPr algn="just">
                        <a:lnSpc>
                          <a:spcPct val="115000"/>
                        </a:lnSpc>
                        <a:spcAft>
                          <a:spcPts val="1000"/>
                        </a:spcAft>
                      </a:pPr>
                      <a:r>
                        <a:rPr lang="es-CO" sz="900" dirty="0">
                          <a:effectLst/>
                          <a:latin typeface="Times New Roman"/>
                          <a:ea typeface="Calibri"/>
                          <a:cs typeface="Times New Roman"/>
                        </a:rPr>
                        <a:t>“El producto de un proceso de aprendizaje de este modo se juzgará de acuerdo con la fidelidad con que la puesta en práctica del diseño cumpla los objetivos, produciendo, por lo tanto, el resultado deseado” (Grundy, p. 50). “Un programa de actividades (que han de realizar profesores y alumnos) diseñado de manera que los alumnos alcancen en la mayor medida posible determinados fines y objetivos educativos y de otro tipo, propios de la enseñanza” (p. 45).</a:t>
                      </a:r>
                      <a:endParaRPr lang="es-CO" sz="900" dirty="0">
                        <a:effectLst/>
                        <a:latin typeface="Calibri"/>
                        <a:ea typeface="Calibri"/>
                        <a:cs typeface="Times New Roman"/>
                      </a:endParaRPr>
                    </a:p>
                  </a:txBody>
                  <a:tcPr marL="65657" marR="65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i="1" dirty="0">
                          <a:effectLst/>
                          <a:latin typeface="Times New Roman"/>
                          <a:ea typeface="Calibri"/>
                          <a:cs typeface="Times New Roman"/>
                        </a:rPr>
                        <a:t>Curriculum como práctica.</a:t>
                      </a:r>
                      <a:r>
                        <a:rPr lang="es-CO" sz="900" dirty="0">
                          <a:effectLst/>
                          <a:latin typeface="Times New Roman"/>
                          <a:ea typeface="Calibri"/>
                          <a:cs typeface="Times New Roman"/>
                        </a:rPr>
                        <a:t> Existe una relación paralela entre docente y discente en la construcción e interpretación del currículo.</a:t>
                      </a:r>
                      <a:endParaRPr lang="es-CO" sz="900" dirty="0">
                        <a:effectLst/>
                        <a:latin typeface="Calibri"/>
                        <a:ea typeface="Calibri"/>
                        <a:cs typeface="Times New Roman"/>
                      </a:endParaRPr>
                    </a:p>
                    <a:p>
                      <a:pPr algn="just">
                        <a:lnSpc>
                          <a:spcPct val="115000"/>
                        </a:lnSpc>
                        <a:spcAft>
                          <a:spcPts val="1000"/>
                        </a:spcAft>
                      </a:pPr>
                      <a:r>
                        <a:rPr lang="es-CO" sz="900" dirty="0">
                          <a:effectLst/>
                          <a:latin typeface="Times New Roman"/>
                          <a:ea typeface="Calibri"/>
                          <a:cs typeface="Times New Roman"/>
                        </a:rPr>
                        <a:t>“Decir que el curriculum pertenece al ámbito de lo práctico es, en un nivel, afirmar que pertenece al ámbito de la interacción humana y que está relacionado con la interacción profesor y alumnos.</a:t>
                      </a:r>
                      <a:endParaRPr lang="es-CO" sz="900" dirty="0">
                        <a:effectLst/>
                        <a:latin typeface="Calibri"/>
                        <a:ea typeface="Calibri"/>
                        <a:cs typeface="Times New Roman"/>
                      </a:endParaRPr>
                    </a:p>
                  </a:txBody>
                  <a:tcPr marL="65657" marR="65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i="1" dirty="0">
                          <a:effectLst/>
                          <a:latin typeface="Times New Roman"/>
                          <a:ea typeface="Calibri"/>
                          <a:cs typeface="Times New Roman"/>
                        </a:rPr>
                        <a:t>Curriculum como praxis.</a:t>
                      </a:r>
                      <a:endParaRPr lang="es-CO" sz="900" dirty="0">
                        <a:effectLst/>
                        <a:latin typeface="Calibri"/>
                        <a:ea typeface="Calibri"/>
                        <a:cs typeface="Times New Roman"/>
                      </a:endParaRPr>
                    </a:p>
                    <a:p>
                      <a:pPr algn="just">
                        <a:lnSpc>
                          <a:spcPct val="115000"/>
                        </a:lnSpc>
                        <a:spcAft>
                          <a:spcPts val="1000"/>
                        </a:spcAft>
                      </a:pPr>
                      <a:r>
                        <a:rPr lang="es-CO" sz="900" dirty="0">
                          <a:effectLst/>
                          <a:latin typeface="Times New Roman"/>
                          <a:ea typeface="Calibri"/>
                          <a:cs typeface="Times New Roman"/>
                        </a:rPr>
                        <a:t>Los elementos constitutivos de las praxis son la acción y la reflexión teórica. Si nos comprometemos a poner en práctica formas de praxis en nuestras vidas y trabajo, nos comprometemos a construir un curriculum que promueva la praxis más que la producción o la práctica, en el sentido aristotélico, y este principio indica que el curriculum mismo se desarrollará a través de la interacción dinámica de la acción y la reflexión.</a:t>
                      </a:r>
                      <a:endParaRPr lang="es-CO" sz="900" dirty="0">
                        <a:effectLst/>
                        <a:latin typeface="Calibri"/>
                        <a:ea typeface="Calibri"/>
                        <a:cs typeface="Times New Roman"/>
                      </a:endParaRPr>
                    </a:p>
                    <a:p>
                      <a:pPr algn="just">
                        <a:lnSpc>
                          <a:spcPct val="115000"/>
                        </a:lnSpc>
                        <a:spcAft>
                          <a:spcPts val="1000"/>
                        </a:spcAft>
                      </a:pPr>
                      <a:r>
                        <a:rPr lang="es-CO" sz="900" dirty="0">
                          <a:effectLst/>
                          <a:latin typeface="Times New Roman"/>
                          <a:ea typeface="Calibri"/>
                          <a:cs typeface="Times New Roman"/>
                        </a:rPr>
                        <a:t>La praxis se desarrolla en el mundo de la interacción, en el mundo social y cultural (p. 160). </a:t>
                      </a:r>
                      <a:endParaRPr lang="es-CO" sz="900" dirty="0">
                        <a:effectLst/>
                        <a:latin typeface="Calibri"/>
                        <a:ea typeface="Calibri"/>
                        <a:cs typeface="Times New Roman"/>
                      </a:endParaRPr>
                    </a:p>
                    <a:p>
                      <a:pPr algn="just">
                        <a:lnSpc>
                          <a:spcPct val="115000"/>
                        </a:lnSpc>
                        <a:spcAft>
                          <a:spcPts val="1000"/>
                        </a:spcAft>
                      </a:pPr>
                      <a:r>
                        <a:rPr lang="es-CO" sz="900" dirty="0">
                          <a:effectLst/>
                          <a:latin typeface="Times New Roman"/>
                          <a:ea typeface="Calibri"/>
                          <a:cs typeface="Times New Roman"/>
                        </a:rPr>
                        <a:t>El nivel de la práctica, el curriculum emancipador implicará a los participantes en el encuentro educativo, tanto profesor como alumno, en una acción que trate de cambiar las estructuras en las que se produce el aprendizaje y que limitan la libertad de modos con frecuencia desconocidos (p. 134).</a:t>
                      </a:r>
                      <a:endParaRPr lang="es-CO" sz="900" dirty="0">
                        <a:effectLst/>
                        <a:latin typeface="Calibri"/>
                        <a:ea typeface="Calibri"/>
                        <a:cs typeface="Times New Roman"/>
                      </a:endParaRPr>
                    </a:p>
                  </a:txBody>
                  <a:tcPr marL="65657" marR="65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Rectángulo"/>
          <p:cNvSpPr/>
          <p:nvPr/>
        </p:nvSpPr>
        <p:spPr>
          <a:xfrm>
            <a:off x="2790824" y="6171555"/>
            <a:ext cx="4085431" cy="276999"/>
          </a:xfrm>
          <a:prstGeom prst="rect">
            <a:avLst/>
          </a:prstGeom>
        </p:spPr>
        <p:txBody>
          <a:bodyPr wrap="square">
            <a:spAutoFit/>
          </a:bodyPr>
          <a:lstStyle/>
          <a:p>
            <a:pPr lvl="0" algn="just" fontAlgn="base">
              <a:spcBef>
                <a:spcPct val="0"/>
              </a:spcBef>
              <a:spcAft>
                <a:spcPct val="0"/>
              </a:spcAft>
            </a:pPr>
            <a:r>
              <a:rPr lang="es-ES" altLang="es-CO" sz="1200" dirty="0">
                <a:solidFill>
                  <a:prstClr val="black"/>
                </a:solidFill>
                <a:latin typeface="Calibri" pitchFamily="34" charset="0"/>
                <a:ea typeface="Calibri" pitchFamily="34" charset="0"/>
                <a:cs typeface="Times New Roman" pitchFamily="18" charset="0"/>
              </a:rPr>
              <a:t> Fuente: GRUNDY Shirley, </a:t>
            </a:r>
            <a:r>
              <a:rPr lang="es-ES" altLang="es-CO" sz="1200" i="1" dirty="0">
                <a:solidFill>
                  <a:prstClr val="black"/>
                </a:solidFill>
                <a:latin typeface="Calibri" pitchFamily="34" charset="0"/>
                <a:ea typeface="Calibri" pitchFamily="34" charset="0"/>
                <a:cs typeface="Times New Roman" pitchFamily="18" charset="0"/>
              </a:rPr>
              <a:t>Producto o praxis del curriculum</a:t>
            </a:r>
            <a:r>
              <a:rPr lang="es-ES" altLang="es-CO" sz="1200" dirty="0">
                <a:solidFill>
                  <a:prstClr val="black"/>
                </a:solidFill>
                <a:latin typeface="Calibri" pitchFamily="34" charset="0"/>
                <a:ea typeface="Calibri" pitchFamily="34" charset="0"/>
                <a:cs typeface="Times New Roman" pitchFamily="18" charset="0"/>
              </a:rPr>
              <a:t>.</a:t>
            </a:r>
            <a:endParaRPr lang="es-ES" altLang="es-CO"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919878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7544" y="1268760"/>
            <a:ext cx="8352928" cy="5232202"/>
          </a:xfrm>
          <a:prstGeom prst="rect">
            <a:avLst/>
          </a:prstGeom>
        </p:spPr>
        <p:txBody>
          <a:bodyPr wrap="square">
            <a:spAutoFit/>
          </a:bodyPr>
          <a:lstStyle/>
          <a:p>
            <a:pPr algn="just"/>
            <a:r>
              <a:rPr lang="es-CO" dirty="0" smtClean="0"/>
              <a:t> </a:t>
            </a:r>
            <a:r>
              <a:rPr lang="es-CO" sz="1400" dirty="0"/>
              <a:t>En cuanto al papel de los discentes en el proyecto de reforma curricular, encontramos que desempeñan un papel pasivo y secundario en la construcción del currículo, ya que este aparece determinado desde afuera por los docentes que participaron en el </a:t>
            </a:r>
            <a:r>
              <a:rPr lang="es-CO" sz="1400" dirty="0" smtClean="0"/>
              <a:t>diseño.</a:t>
            </a:r>
          </a:p>
          <a:p>
            <a:pPr algn="just"/>
            <a:endParaRPr lang="es-CO" sz="1400" dirty="0" smtClean="0"/>
          </a:p>
          <a:p>
            <a:pPr algn="just"/>
            <a:r>
              <a:rPr lang="es-CO" sz="1400" dirty="0" smtClean="0"/>
              <a:t>El </a:t>
            </a:r>
            <a:r>
              <a:rPr lang="es-CO" sz="1400" dirty="0"/>
              <a:t>docente, aparece como el actor principal dentro del diseño del currículo, en tanto que el plan u objetivos de aprendizaje del curriculum se implementan mediante la habilidad del docente, para producir el aprendizaje deseado en el alumno. “Esto supone que el acto docente se orienta a un </a:t>
            </a:r>
            <a:r>
              <a:rPr lang="es-CO" sz="1400" dirty="0" smtClean="0"/>
              <a:t>producto o la producción de artefactos.</a:t>
            </a:r>
          </a:p>
          <a:p>
            <a:pPr algn="just"/>
            <a:endParaRPr lang="es-CO" sz="1400" dirty="0" smtClean="0"/>
          </a:p>
          <a:p>
            <a:pPr algn="just"/>
            <a:r>
              <a:rPr lang="es-CO" sz="1400" dirty="0" smtClean="0"/>
              <a:t>Este </a:t>
            </a:r>
            <a:r>
              <a:rPr lang="es-CO" sz="1400" dirty="0"/>
              <a:t>tipo de currículo no sólo se interesa por tener un control sobre el ambiente de aprendizaje para producir ciertos conocimientos, sino que también las experiencias de aprendizaje planeadas promueven una visión del saber en cuanto conjunto de reglas y procedimientos o verdades incuestionables. Se considera el saber cómo algo estático, como un medio para un fin</a:t>
            </a:r>
            <a:r>
              <a:rPr lang="es-CO" sz="1400" dirty="0" smtClean="0"/>
              <a:t>.</a:t>
            </a:r>
          </a:p>
          <a:p>
            <a:pPr algn="just"/>
            <a:endParaRPr lang="es-CO" sz="1400" dirty="0" smtClean="0"/>
          </a:p>
          <a:p>
            <a:pPr algn="just"/>
            <a:r>
              <a:rPr lang="es-CO" sz="1400" dirty="0" smtClean="0"/>
              <a:t>Las </a:t>
            </a:r>
            <a:r>
              <a:rPr lang="es-CO" sz="1400" dirty="0"/>
              <a:t>líneas de investigación de la Facultad Tecnológica requieren con suma urgencia replantearse hacia programas o líneas de investigación, cuyo objeto de estudio sea la ciencia y la tecnología, desde una perspectiva histórica, epistemológica, sociológica y disciplinar, que responda a los cambios y transformaciones de los desarrollos tecnocientíficos actuales, como la nanotecnología, la biotecnología, las energías alternativas y los nuevos materiales, entre otras</a:t>
            </a:r>
            <a:r>
              <a:rPr lang="es-CO" sz="1400" dirty="0" smtClean="0"/>
              <a:t>. En ese sentido, el currículo debería ser una construcción conjunta entre discentes y docentes tendiente a dar las </a:t>
            </a:r>
            <a:r>
              <a:rPr lang="es-CO" sz="1400" dirty="0"/>
              <a:t>soluciones tecnológicas que den pronta respuesta a las grandes crisis del capitalismo contemporáneo: crisis hídrica, crisis energética, crisis alimenticia, crisis ambiental, entre </a:t>
            </a:r>
            <a:r>
              <a:rPr lang="es-CO" sz="1400" dirty="0" smtClean="0"/>
              <a:t>otras, donde el desarrollo tecnológico tiene mucho que aportar. </a:t>
            </a:r>
          </a:p>
          <a:p>
            <a:pPr algn="just"/>
            <a:endParaRPr lang="es-CO" dirty="0" smtClean="0"/>
          </a:p>
          <a:p>
            <a:endParaRPr lang="es-CO" dirty="0"/>
          </a:p>
        </p:txBody>
      </p:sp>
    </p:spTree>
    <p:extLst>
      <p:ext uri="{BB962C8B-B14F-4D97-AF65-F5344CB8AC3E}">
        <p14:creationId xmlns:p14="http://schemas.microsoft.com/office/powerpoint/2010/main" val="1872391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ASPECTOS INVESTIGATIVOS</a:t>
            </a:r>
            <a:endParaRPr lang="es-CO" dirty="0"/>
          </a:p>
        </p:txBody>
      </p:sp>
      <p:sp>
        <p:nvSpPr>
          <p:cNvPr id="3" name="2 Marcador de contenido"/>
          <p:cNvSpPr>
            <a:spLocks noGrp="1"/>
          </p:cNvSpPr>
          <p:nvPr>
            <p:ph idx="1"/>
          </p:nvPr>
        </p:nvSpPr>
        <p:spPr/>
        <p:txBody>
          <a:bodyPr>
            <a:normAutofit fontScale="92500" lnSpcReduction="20000"/>
          </a:bodyPr>
          <a:lstStyle/>
          <a:p>
            <a:pPr marL="0" indent="0" algn="just">
              <a:buNone/>
            </a:pPr>
            <a:r>
              <a:rPr lang="es-CO" dirty="0" smtClean="0"/>
              <a:t>Preguntas orientadoras:</a:t>
            </a:r>
          </a:p>
          <a:p>
            <a:pPr algn="just"/>
            <a:r>
              <a:rPr lang="es-CO" dirty="0" smtClean="0"/>
              <a:t>¿ Cuáles son los campos de investigación y las prioridades investigativas en la U.D.?</a:t>
            </a:r>
          </a:p>
          <a:p>
            <a:pPr algn="just"/>
            <a:r>
              <a:rPr lang="es-CO" dirty="0" smtClean="0"/>
              <a:t>¿Cómo mejorar la infraestructura investigativa: laboratorios, instrumentos, recursos bibliográficos, recursos informáticos?</a:t>
            </a:r>
          </a:p>
          <a:p>
            <a:pPr algn="just"/>
            <a:r>
              <a:rPr lang="es-CO" dirty="0" smtClean="0"/>
              <a:t>¿Cuáles son y cuál es el grado de desarrollo de grupos, centros, redes, programas, líneas de investigación?</a:t>
            </a:r>
          </a:p>
          <a:p>
            <a:pPr algn="just"/>
            <a:r>
              <a:rPr lang="es-CO" dirty="0" smtClean="0"/>
              <a:t>¿Es suficiente el presupuesto destinado a la investigación?</a:t>
            </a:r>
          </a:p>
          <a:p>
            <a:pPr algn="just"/>
            <a:endParaRPr lang="es-CO" dirty="0" smtClean="0"/>
          </a:p>
          <a:p>
            <a:pPr algn="just"/>
            <a:endParaRPr lang="es-CO" dirty="0"/>
          </a:p>
        </p:txBody>
      </p:sp>
    </p:spTree>
    <p:extLst>
      <p:ext uri="{BB962C8B-B14F-4D97-AF65-F5344CB8AC3E}">
        <p14:creationId xmlns:p14="http://schemas.microsoft.com/office/powerpoint/2010/main" val="2191015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PROYECCIÓN SOCIAL</a:t>
            </a:r>
            <a:endParaRPr lang="es-CO" dirty="0"/>
          </a:p>
        </p:txBody>
      </p:sp>
      <p:sp>
        <p:nvSpPr>
          <p:cNvPr id="3" name="2 Marcador de contenido"/>
          <p:cNvSpPr>
            <a:spLocks noGrp="1"/>
          </p:cNvSpPr>
          <p:nvPr>
            <p:ph idx="1"/>
          </p:nvPr>
        </p:nvSpPr>
        <p:spPr/>
        <p:txBody>
          <a:bodyPr>
            <a:normAutofit lnSpcReduction="10000"/>
          </a:bodyPr>
          <a:lstStyle/>
          <a:p>
            <a:pPr algn="just"/>
            <a:r>
              <a:rPr lang="es-CO" dirty="0" smtClean="0"/>
              <a:t>¿Son coherentes los programas de extensión con la misión y la visión institucional?</a:t>
            </a:r>
          </a:p>
          <a:p>
            <a:pPr algn="just"/>
            <a:r>
              <a:rPr lang="es-CO" dirty="0" smtClean="0"/>
              <a:t>¿Existe un estudio del impacto de los egresados en los ámbitos científico, cultural, económico y político?</a:t>
            </a:r>
          </a:p>
          <a:p>
            <a:pPr algn="just"/>
            <a:r>
              <a:rPr lang="es-CO" dirty="0" smtClean="0"/>
              <a:t>¿Cuál ha sido la repercusión de la producción académica, investigativa, científica, tecnológica y artística en los ámbitos local, nacional e internacional?</a:t>
            </a:r>
            <a:endParaRPr lang="es-CO" dirty="0"/>
          </a:p>
        </p:txBody>
      </p:sp>
    </p:spTree>
    <p:extLst>
      <p:ext uri="{BB962C8B-B14F-4D97-AF65-F5344CB8AC3E}">
        <p14:creationId xmlns:p14="http://schemas.microsoft.com/office/powerpoint/2010/main" val="264707928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1694</TotalTime>
  <Words>1978</Words>
  <Application>Microsoft Office PowerPoint</Application>
  <PresentationFormat>Presentación en pantalla (4:3)</PresentationFormat>
  <Paragraphs>106</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Mesa de trabajo  Asuntos académicos</vt:lpstr>
      <vt:lpstr>Temario</vt:lpstr>
      <vt:lpstr>ASPECTOS ACADÉMICOS</vt:lpstr>
      <vt:lpstr>Presentación de PowerPoint</vt:lpstr>
      <vt:lpstr>Presentación de PowerPoint</vt:lpstr>
      <vt:lpstr>Presentación de PowerPoint</vt:lpstr>
      <vt:lpstr>Presentación de PowerPoint</vt:lpstr>
      <vt:lpstr>ASPECTOS INVESTIGATIVOS</vt:lpstr>
      <vt:lpstr>PROYECCIÓN SOCIAL</vt:lpstr>
      <vt:lpstr>Presentación de PowerPoint</vt:lpstr>
      <vt:lpstr>Relación docencia, investigación y proyección social</vt:lpstr>
      <vt:lpstr>Ejes de la academia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Mesa de trabajo Asuntos académico</dc:title>
  <dc:creator>Jairo Ruiz</dc:creator>
  <cp:lastModifiedBy>Jairo Ruiz</cp:lastModifiedBy>
  <cp:revision>22</cp:revision>
  <dcterms:created xsi:type="dcterms:W3CDTF">2015-06-19T19:25:00Z</dcterms:created>
  <dcterms:modified xsi:type="dcterms:W3CDTF">2015-08-24T18:58:56Z</dcterms:modified>
</cp:coreProperties>
</file>