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1" r:id="rId1"/>
  </p:sldMasterIdLst>
  <p:notesMasterIdLst>
    <p:notesMasterId r:id="rId22"/>
  </p:notesMasterIdLst>
  <p:sldIdLst>
    <p:sldId id="256" r:id="rId2"/>
    <p:sldId id="311" r:id="rId3"/>
    <p:sldId id="310" r:id="rId4"/>
    <p:sldId id="312" r:id="rId5"/>
    <p:sldId id="327" r:id="rId6"/>
    <p:sldId id="314" r:id="rId7"/>
    <p:sldId id="315" r:id="rId8"/>
    <p:sldId id="321" r:id="rId9"/>
    <p:sldId id="323" r:id="rId10"/>
    <p:sldId id="326" r:id="rId11"/>
    <p:sldId id="316" r:id="rId12"/>
    <p:sldId id="317" r:id="rId13"/>
    <p:sldId id="318" r:id="rId14"/>
    <p:sldId id="329" r:id="rId15"/>
    <p:sldId id="325" r:id="rId16"/>
    <p:sldId id="319" r:id="rId17"/>
    <p:sldId id="320" r:id="rId18"/>
    <p:sldId id="324" r:id="rId19"/>
    <p:sldId id="322" r:id="rId20"/>
    <p:sldId id="328" r:id="rId21"/>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8" autoAdjust="0"/>
    <p:restoredTop sz="94660"/>
  </p:normalViewPr>
  <p:slideViewPr>
    <p:cSldViewPr snapToGrid="0" snapToObjects="1">
      <p:cViewPr varScale="1">
        <p:scale>
          <a:sx n="87" d="100"/>
          <a:sy n="87" d="100"/>
        </p:scale>
        <p:origin x="-14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3CEB24-EC93-744A-A34E-9AFBD0CEB3A7}" type="doc">
      <dgm:prSet loTypeId="urn:microsoft.com/office/officeart/2005/8/layout/list1" loCatId="" qsTypeId="urn:microsoft.com/office/officeart/2005/8/quickstyle/simple4" qsCatId="simple" csTypeId="urn:microsoft.com/office/officeart/2005/8/colors/colorful2" csCatId="colorful" phldr="1"/>
      <dgm:spPr/>
      <dgm:t>
        <a:bodyPr/>
        <a:lstStyle/>
        <a:p>
          <a:endParaRPr lang="es-ES"/>
        </a:p>
      </dgm:t>
    </dgm:pt>
    <dgm:pt modelId="{3F5B4B61-CF69-B04C-AC5D-204319408C33}">
      <dgm:prSet phldrT="[Texto]" custT="1"/>
      <dgm:spPr/>
      <dgm:t>
        <a:bodyPr/>
        <a:lstStyle/>
        <a:p>
          <a:r>
            <a:rPr lang="es-ES_tradnl" sz="2400" b="1" cap="none" spc="0" dirty="0" smtClean="0">
              <a:ln w="12700">
                <a:prstDash val="solid"/>
              </a:ln>
              <a:effectLst>
                <a:outerShdw blurRad="41275" dist="20320" dir="1800000" algn="tl" rotWithShape="0">
                  <a:srgbClr val="000000">
                    <a:alpha val="40000"/>
                  </a:srgbClr>
                </a:outerShdw>
              </a:effectLst>
            </a:rPr>
            <a:t>Presentación de los documentos por parte de una persona encargada,  en sesiones plenarias de la mesa</a:t>
          </a:r>
          <a:endParaRPr lang="es-ES" sz="2400" dirty="0"/>
        </a:p>
      </dgm:t>
    </dgm:pt>
    <dgm:pt modelId="{FACF80EE-E2BB-3449-9EA3-F8A45F72C8E1}" type="parTrans" cxnId="{7F185CAA-CD48-B941-BB95-F108F1D827B5}">
      <dgm:prSet/>
      <dgm:spPr/>
      <dgm:t>
        <a:bodyPr/>
        <a:lstStyle/>
        <a:p>
          <a:endParaRPr lang="es-ES"/>
        </a:p>
      </dgm:t>
    </dgm:pt>
    <dgm:pt modelId="{47586D01-A43A-FC4E-8E2E-AB9A76B57A44}" type="sibTrans" cxnId="{7F185CAA-CD48-B941-BB95-F108F1D827B5}">
      <dgm:prSet/>
      <dgm:spPr/>
      <dgm:t>
        <a:bodyPr/>
        <a:lstStyle/>
        <a:p>
          <a:endParaRPr lang="es-ES"/>
        </a:p>
      </dgm:t>
    </dgm:pt>
    <dgm:pt modelId="{35486318-B051-E340-9EFA-BEC65C86B55D}">
      <dgm:prSet phldrT="[Texto]" custT="1"/>
      <dgm:spPr/>
      <dgm:t>
        <a:bodyPr/>
        <a:lstStyle/>
        <a:p>
          <a:r>
            <a:rPr lang="es-ES_tradnl" sz="2400" b="1" dirty="0" smtClean="0">
              <a:ln w="12700">
                <a:prstDash val="solid"/>
              </a:ln>
              <a:effectLst>
                <a:outerShdw blurRad="41275" dist="20320" dir="1800000" algn="tl" rotWithShape="0">
                  <a:srgbClr val="000000">
                    <a:alpha val="40000"/>
                  </a:srgbClr>
                </a:outerShdw>
              </a:effectLst>
            </a:rPr>
            <a:t>Debate al final de cada documento presentado</a:t>
          </a:r>
          <a:endParaRPr lang="es-ES" sz="2400" dirty="0"/>
        </a:p>
      </dgm:t>
    </dgm:pt>
    <dgm:pt modelId="{2F517572-8725-834B-9F39-CAC02D9B2C7F}" type="parTrans" cxnId="{8AABA9EB-E69F-8F41-B277-3685A4552577}">
      <dgm:prSet/>
      <dgm:spPr/>
      <dgm:t>
        <a:bodyPr/>
        <a:lstStyle/>
        <a:p>
          <a:endParaRPr lang="es-ES"/>
        </a:p>
      </dgm:t>
    </dgm:pt>
    <dgm:pt modelId="{B7BC8430-F7FE-3549-B1F0-2BA78C98F50E}" type="sibTrans" cxnId="{8AABA9EB-E69F-8F41-B277-3685A4552577}">
      <dgm:prSet/>
      <dgm:spPr/>
      <dgm:t>
        <a:bodyPr/>
        <a:lstStyle/>
        <a:p>
          <a:endParaRPr lang="es-ES"/>
        </a:p>
      </dgm:t>
    </dgm:pt>
    <dgm:pt modelId="{C5CB6385-B4E9-6A48-9963-1EF74B41BC7C}">
      <dgm:prSet phldrT="[Texto]" custT="1"/>
      <dgm:spPr/>
      <dgm:t>
        <a:bodyPr/>
        <a:lstStyle/>
        <a:p>
          <a:r>
            <a:rPr lang="es-ES_tradnl" sz="2400" b="1" cap="none" spc="0" smtClean="0">
              <a:ln w="12700">
                <a:prstDash val="solid"/>
              </a:ln>
              <a:effectLst>
                <a:outerShdw blurRad="41275" dist="20320" dir="1800000" algn="tl" rotWithShape="0">
                  <a:srgbClr val="000000">
                    <a:alpha val="40000"/>
                  </a:srgbClr>
                </a:outerShdw>
              </a:effectLst>
            </a:rPr>
            <a:t>Elaboración de Relatorías</a:t>
          </a:r>
          <a:endParaRPr lang="es-ES" sz="2400" dirty="0"/>
        </a:p>
      </dgm:t>
    </dgm:pt>
    <dgm:pt modelId="{4C93953B-A0CE-974D-B45A-C43C8E0193AC}" type="parTrans" cxnId="{166E760F-152D-9746-B135-F2E2A11A56AC}">
      <dgm:prSet/>
      <dgm:spPr/>
      <dgm:t>
        <a:bodyPr/>
        <a:lstStyle/>
        <a:p>
          <a:endParaRPr lang="es-ES"/>
        </a:p>
      </dgm:t>
    </dgm:pt>
    <dgm:pt modelId="{B6760663-0036-364E-9A1B-429D83601A80}" type="sibTrans" cxnId="{166E760F-152D-9746-B135-F2E2A11A56AC}">
      <dgm:prSet/>
      <dgm:spPr/>
      <dgm:t>
        <a:bodyPr/>
        <a:lstStyle/>
        <a:p>
          <a:endParaRPr lang="es-ES"/>
        </a:p>
      </dgm:t>
    </dgm:pt>
    <dgm:pt modelId="{6441A405-9A80-AF43-BDAE-B8FB51F9411B}">
      <dgm:prSet phldrT="[Texto]" custT="1"/>
      <dgm:spPr/>
      <dgm:t>
        <a:bodyPr/>
        <a:lstStyle/>
        <a:p>
          <a:r>
            <a:rPr lang="es-ES_tradnl" sz="2400" b="1" smtClean="0">
              <a:ln w="12700">
                <a:prstDash val="solid"/>
              </a:ln>
              <a:effectLst>
                <a:outerShdw blurRad="41275" dist="20320" dir="1800000" algn="tl" rotWithShape="0">
                  <a:srgbClr val="000000">
                    <a:alpha val="40000"/>
                  </a:srgbClr>
                </a:outerShdw>
              </a:effectLst>
            </a:rPr>
            <a:t>Subcomisiones para la elaboración de los documentos sobre: Diagnóstico; Propuestas y Metodología para el siguiente nivel, con base en las relatorías.</a:t>
          </a:r>
          <a:endParaRPr lang="es-ES" sz="2400" dirty="0"/>
        </a:p>
      </dgm:t>
    </dgm:pt>
    <dgm:pt modelId="{E02C882F-D930-034D-853E-089EB1DE871E}" type="parTrans" cxnId="{F5A884D1-8460-414F-8148-B0F62C167F05}">
      <dgm:prSet/>
      <dgm:spPr/>
      <dgm:t>
        <a:bodyPr/>
        <a:lstStyle/>
        <a:p>
          <a:endParaRPr lang="es-ES"/>
        </a:p>
      </dgm:t>
    </dgm:pt>
    <dgm:pt modelId="{A30B0447-30AC-694F-9ED7-2B7F7701B239}" type="sibTrans" cxnId="{F5A884D1-8460-414F-8148-B0F62C167F05}">
      <dgm:prSet/>
      <dgm:spPr/>
      <dgm:t>
        <a:bodyPr/>
        <a:lstStyle/>
        <a:p>
          <a:endParaRPr lang="es-ES"/>
        </a:p>
      </dgm:t>
    </dgm:pt>
    <dgm:pt modelId="{2EA3224C-4B96-004B-BB15-6693396FE755}">
      <dgm:prSet phldrT="[Texto]" custT="1"/>
      <dgm:spPr/>
      <dgm:t>
        <a:bodyPr/>
        <a:lstStyle/>
        <a:p>
          <a:r>
            <a:rPr lang="es-ES_tradnl" sz="2400" b="1" smtClean="0">
              <a:ln w="12700">
                <a:prstDash val="solid"/>
              </a:ln>
              <a:effectLst>
                <a:outerShdw blurRad="41275" dist="20320" dir="1800000" algn="tl" rotWithShape="0">
                  <a:srgbClr val="000000">
                    <a:alpha val="40000"/>
                  </a:srgbClr>
                </a:outerShdw>
              </a:effectLst>
            </a:rPr>
            <a:t>Aprobación de propuestas en la plenaria de la mesa.</a:t>
          </a:r>
          <a:endParaRPr lang="es-ES" sz="2400" dirty="0"/>
        </a:p>
      </dgm:t>
    </dgm:pt>
    <dgm:pt modelId="{F9800DB2-363F-5D45-8A1E-25C1173B38EF}" type="parTrans" cxnId="{98D6259D-6053-C148-918C-79AA9B3633A3}">
      <dgm:prSet/>
      <dgm:spPr/>
      <dgm:t>
        <a:bodyPr/>
        <a:lstStyle/>
        <a:p>
          <a:endParaRPr lang="es-ES"/>
        </a:p>
      </dgm:t>
    </dgm:pt>
    <dgm:pt modelId="{B1A596DB-C08A-8949-ABF8-48D544A1244B}" type="sibTrans" cxnId="{98D6259D-6053-C148-918C-79AA9B3633A3}">
      <dgm:prSet/>
      <dgm:spPr/>
      <dgm:t>
        <a:bodyPr/>
        <a:lstStyle/>
        <a:p>
          <a:endParaRPr lang="es-ES"/>
        </a:p>
      </dgm:t>
    </dgm:pt>
    <dgm:pt modelId="{F288E1B0-A727-9E4F-B8F9-5A162F17C7A6}">
      <dgm:prSet phldrT="[Texto]" custT="1"/>
      <dgm:spPr/>
      <dgm:t>
        <a:bodyPr/>
        <a:lstStyle/>
        <a:p>
          <a:r>
            <a:rPr lang="es-ES_tradnl" sz="2400" b="1" smtClean="0">
              <a:ln w="12700">
                <a:prstDash val="solid"/>
              </a:ln>
              <a:effectLst>
                <a:outerShdw blurRad="41275" dist="20320" dir="1800000" algn="tl" rotWithShape="0">
                  <a:srgbClr val="000000">
                    <a:alpha val="40000"/>
                  </a:srgbClr>
                </a:outerShdw>
              </a:effectLst>
            </a:rPr>
            <a:t>Actualmente hemos revisado 6 de las 9 relatorías realizadas</a:t>
          </a:r>
          <a:endParaRPr lang="es-ES" sz="2400" dirty="0"/>
        </a:p>
      </dgm:t>
    </dgm:pt>
    <dgm:pt modelId="{8EE1A32D-FDCB-794D-9D97-4A7A53A893A9}" type="parTrans" cxnId="{CA64A956-E4B0-A849-B2FD-21570EC276AE}">
      <dgm:prSet/>
      <dgm:spPr/>
      <dgm:t>
        <a:bodyPr/>
        <a:lstStyle/>
        <a:p>
          <a:endParaRPr lang="es-ES"/>
        </a:p>
      </dgm:t>
    </dgm:pt>
    <dgm:pt modelId="{E061F390-421E-444E-96BC-5A8B6509EF31}" type="sibTrans" cxnId="{CA64A956-E4B0-A849-B2FD-21570EC276AE}">
      <dgm:prSet/>
      <dgm:spPr/>
      <dgm:t>
        <a:bodyPr/>
        <a:lstStyle/>
        <a:p>
          <a:endParaRPr lang="es-ES"/>
        </a:p>
      </dgm:t>
    </dgm:pt>
    <dgm:pt modelId="{7BF13C76-4160-0C40-8C0E-2BAB93885B7C}" type="pres">
      <dgm:prSet presAssocID="{A83CEB24-EC93-744A-A34E-9AFBD0CEB3A7}" presName="linear" presStyleCnt="0">
        <dgm:presLayoutVars>
          <dgm:dir/>
          <dgm:animLvl val="lvl"/>
          <dgm:resizeHandles val="exact"/>
        </dgm:presLayoutVars>
      </dgm:prSet>
      <dgm:spPr/>
      <dgm:t>
        <a:bodyPr/>
        <a:lstStyle/>
        <a:p>
          <a:endParaRPr lang="es-ES"/>
        </a:p>
      </dgm:t>
    </dgm:pt>
    <dgm:pt modelId="{B7B79CC0-9DFB-F84B-ADB5-FF4DE378F0D2}" type="pres">
      <dgm:prSet presAssocID="{3F5B4B61-CF69-B04C-AC5D-204319408C33}" presName="parentLin" presStyleCnt="0"/>
      <dgm:spPr/>
      <dgm:t>
        <a:bodyPr/>
        <a:lstStyle/>
        <a:p>
          <a:endParaRPr lang="es-ES"/>
        </a:p>
      </dgm:t>
    </dgm:pt>
    <dgm:pt modelId="{DA6BEC9D-0F26-1E45-8FA8-37AC41602151}" type="pres">
      <dgm:prSet presAssocID="{3F5B4B61-CF69-B04C-AC5D-204319408C33}" presName="parentLeftMargin" presStyleLbl="node1" presStyleIdx="0" presStyleCnt="6"/>
      <dgm:spPr/>
      <dgm:t>
        <a:bodyPr/>
        <a:lstStyle/>
        <a:p>
          <a:endParaRPr lang="es-ES"/>
        </a:p>
      </dgm:t>
    </dgm:pt>
    <dgm:pt modelId="{909F9753-117D-0144-9178-6C58D7E7C8E8}" type="pres">
      <dgm:prSet presAssocID="{3F5B4B61-CF69-B04C-AC5D-204319408C33}" presName="parentText" presStyleLbl="node1" presStyleIdx="0" presStyleCnt="6" custScaleX="142857">
        <dgm:presLayoutVars>
          <dgm:chMax val="0"/>
          <dgm:bulletEnabled val="1"/>
        </dgm:presLayoutVars>
      </dgm:prSet>
      <dgm:spPr/>
      <dgm:t>
        <a:bodyPr/>
        <a:lstStyle/>
        <a:p>
          <a:endParaRPr lang="es-ES"/>
        </a:p>
      </dgm:t>
    </dgm:pt>
    <dgm:pt modelId="{6B6A6A02-1C6B-E14E-B75E-CB9D1C05400B}" type="pres">
      <dgm:prSet presAssocID="{3F5B4B61-CF69-B04C-AC5D-204319408C33}" presName="negativeSpace" presStyleCnt="0"/>
      <dgm:spPr/>
      <dgm:t>
        <a:bodyPr/>
        <a:lstStyle/>
        <a:p>
          <a:endParaRPr lang="es-ES"/>
        </a:p>
      </dgm:t>
    </dgm:pt>
    <dgm:pt modelId="{71087C35-D47B-8345-B48A-879AE6D061C9}" type="pres">
      <dgm:prSet presAssocID="{3F5B4B61-CF69-B04C-AC5D-204319408C33}" presName="childText" presStyleLbl="conFgAcc1" presStyleIdx="0" presStyleCnt="6">
        <dgm:presLayoutVars>
          <dgm:bulletEnabled val="1"/>
        </dgm:presLayoutVars>
      </dgm:prSet>
      <dgm:spPr/>
      <dgm:t>
        <a:bodyPr/>
        <a:lstStyle/>
        <a:p>
          <a:endParaRPr lang="es-ES"/>
        </a:p>
      </dgm:t>
    </dgm:pt>
    <dgm:pt modelId="{F89C2C72-169D-DA40-BD94-D65E37C923CB}" type="pres">
      <dgm:prSet presAssocID="{47586D01-A43A-FC4E-8E2E-AB9A76B57A44}" presName="spaceBetweenRectangles" presStyleCnt="0"/>
      <dgm:spPr/>
      <dgm:t>
        <a:bodyPr/>
        <a:lstStyle/>
        <a:p>
          <a:endParaRPr lang="es-ES"/>
        </a:p>
      </dgm:t>
    </dgm:pt>
    <dgm:pt modelId="{85956375-305B-4642-8D58-51E3FDBDC8CE}" type="pres">
      <dgm:prSet presAssocID="{35486318-B051-E340-9EFA-BEC65C86B55D}" presName="parentLin" presStyleCnt="0"/>
      <dgm:spPr/>
      <dgm:t>
        <a:bodyPr/>
        <a:lstStyle/>
        <a:p>
          <a:endParaRPr lang="es-ES"/>
        </a:p>
      </dgm:t>
    </dgm:pt>
    <dgm:pt modelId="{A3AF4DD5-19ED-D74D-A6B9-1E7D3F3CE3A3}" type="pres">
      <dgm:prSet presAssocID="{35486318-B051-E340-9EFA-BEC65C86B55D}" presName="parentLeftMargin" presStyleLbl="node1" presStyleIdx="0" presStyleCnt="6"/>
      <dgm:spPr/>
      <dgm:t>
        <a:bodyPr/>
        <a:lstStyle/>
        <a:p>
          <a:endParaRPr lang="es-ES"/>
        </a:p>
      </dgm:t>
    </dgm:pt>
    <dgm:pt modelId="{9CB003C8-6013-0642-9505-D919920089E9}" type="pres">
      <dgm:prSet presAssocID="{35486318-B051-E340-9EFA-BEC65C86B55D}" presName="parentText" presStyleLbl="node1" presStyleIdx="1" presStyleCnt="6" custScaleX="142857">
        <dgm:presLayoutVars>
          <dgm:chMax val="0"/>
          <dgm:bulletEnabled val="1"/>
        </dgm:presLayoutVars>
      </dgm:prSet>
      <dgm:spPr/>
      <dgm:t>
        <a:bodyPr/>
        <a:lstStyle/>
        <a:p>
          <a:endParaRPr lang="es-ES"/>
        </a:p>
      </dgm:t>
    </dgm:pt>
    <dgm:pt modelId="{1244FF05-A289-DA47-A10B-39B4C53F3865}" type="pres">
      <dgm:prSet presAssocID="{35486318-B051-E340-9EFA-BEC65C86B55D}" presName="negativeSpace" presStyleCnt="0"/>
      <dgm:spPr/>
      <dgm:t>
        <a:bodyPr/>
        <a:lstStyle/>
        <a:p>
          <a:endParaRPr lang="es-ES"/>
        </a:p>
      </dgm:t>
    </dgm:pt>
    <dgm:pt modelId="{8185181B-5603-254C-A45F-FB05FF2ED189}" type="pres">
      <dgm:prSet presAssocID="{35486318-B051-E340-9EFA-BEC65C86B55D}" presName="childText" presStyleLbl="conFgAcc1" presStyleIdx="1" presStyleCnt="6">
        <dgm:presLayoutVars>
          <dgm:bulletEnabled val="1"/>
        </dgm:presLayoutVars>
      </dgm:prSet>
      <dgm:spPr/>
      <dgm:t>
        <a:bodyPr/>
        <a:lstStyle/>
        <a:p>
          <a:endParaRPr lang="es-ES"/>
        </a:p>
      </dgm:t>
    </dgm:pt>
    <dgm:pt modelId="{00C0152D-413C-034A-A5E8-2C54DC88B0CD}" type="pres">
      <dgm:prSet presAssocID="{B7BC8430-F7FE-3549-B1F0-2BA78C98F50E}" presName="spaceBetweenRectangles" presStyleCnt="0"/>
      <dgm:spPr/>
      <dgm:t>
        <a:bodyPr/>
        <a:lstStyle/>
        <a:p>
          <a:endParaRPr lang="es-ES"/>
        </a:p>
      </dgm:t>
    </dgm:pt>
    <dgm:pt modelId="{A3C4B3E3-7172-8843-85BC-6604CDE0AB13}" type="pres">
      <dgm:prSet presAssocID="{C5CB6385-B4E9-6A48-9963-1EF74B41BC7C}" presName="parentLin" presStyleCnt="0"/>
      <dgm:spPr/>
      <dgm:t>
        <a:bodyPr/>
        <a:lstStyle/>
        <a:p>
          <a:endParaRPr lang="es-ES"/>
        </a:p>
      </dgm:t>
    </dgm:pt>
    <dgm:pt modelId="{63D192BC-E4BF-9B40-BAB3-39821B4F3E43}" type="pres">
      <dgm:prSet presAssocID="{C5CB6385-B4E9-6A48-9963-1EF74B41BC7C}" presName="parentLeftMargin" presStyleLbl="node1" presStyleIdx="1" presStyleCnt="6"/>
      <dgm:spPr/>
      <dgm:t>
        <a:bodyPr/>
        <a:lstStyle/>
        <a:p>
          <a:endParaRPr lang="es-ES"/>
        </a:p>
      </dgm:t>
    </dgm:pt>
    <dgm:pt modelId="{DA92A7B2-B2C0-B144-A28C-68ECF1F1A4F8}" type="pres">
      <dgm:prSet presAssocID="{C5CB6385-B4E9-6A48-9963-1EF74B41BC7C}" presName="parentText" presStyleLbl="node1" presStyleIdx="2" presStyleCnt="6" custScaleX="142857">
        <dgm:presLayoutVars>
          <dgm:chMax val="0"/>
          <dgm:bulletEnabled val="1"/>
        </dgm:presLayoutVars>
      </dgm:prSet>
      <dgm:spPr/>
      <dgm:t>
        <a:bodyPr/>
        <a:lstStyle/>
        <a:p>
          <a:endParaRPr lang="es-ES"/>
        </a:p>
      </dgm:t>
    </dgm:pt>
    <dgm:pt modelId="{902457FD-8F34-D244-9329-29FC6BB85F83}" type="pres">
      <dgm:prSet presAssocID="{C5CB6385-B4E9-6A48-9963-1EF74B41BC7C}" presName="negativeSpace" presStyleCnt="0"/>
      <dgm:spPr/>
      <dgm:t>
        <a:bodyPr/>
        <a:lstStyle/>
        <a:p>
          <a:endParaRPr lang="es-ES"/>
        </a:p>
      </dgm:t>
    </dgm:pt>
    <dgm:pt modelId="{950A2A01-DCCA-E245-AB20-5ED991CDAFEA}" type="pres">
      <dgm:prSet presAssocID="{C5CB6385-B4E9-6A48-9963-1EF74B41BC7C}" presName="childText" presStyleLbl="conFgAcc1" presStyleIdx="2" presStyleCnt="6">
        <dgm:presLayoutVars>
          <dgm:bulletEnabled val="1"/>
        </dgm:presLayoutVars>
      </dgm:prSet>
      <dgm:spPr/>
      <dgm:t>
        <a:bodyPr/>
        <a:lstStyle/>
        <a:p>
          <a:endParaRPr lang="es-ES"/>
        </a:p>
      </dgm:t>
    </dgm:pt>
    <dgm:pt modelId="{5B1B53DE-634C-4546-AC59-5887B880132B}" type="pres">
      <dgm:prSet presAssocID="{B6760663-0036-364E-9A1B-429D83601A80}" presName="spaceBetweenRectangles" presStyleCnt="0"/>
      <dgm:spPr/>
      <dgm:t>
        <a:bodyPr/>
        <a:lstStyle/>
        <a:p>
          <a:endParaRPr lang="es-ES"/>
        </a:p>
      </dgm:t>
    </dgm:pt>
    <dgm:pt modelId="{D54402BB-EEFA-A94E-BD75-3158AF4E91FB}" type="pres">
      <dgm:prSet presAssocID="{6441A405-9A80-AF43-BDAE-B8FB51F9411B}" presName="parentLin" presStyleCnt="0"/>
      <dgm:spPr/>
      <dgm:t>
        <a:bodyPr/>
        <a:lstStyle/>
        <a:p>
          <a:endParaRPr lang="es-ES"/>
        </a:p>
      </dgm:t>
    </dgm:pt>
    <dgm:pt modelId="{FB1CC717-4A21-0645-8363-712DB0192921}" type="pres">
      <dgm:prSet presAssocID="{6441A405-9A80-AF43-BDAE-B8FB51F9411B}" presName="parentLeftMargin" presStyleLbl="node1" presStyleIdx="2" presStyleCnt="6"/>
      <dgm:spPr/>
      <dgm:t>
        <a:bodyPr/>
        <a:lstStyle/>
        <a:p>
          <a:endParaRPr lang="es-ES"/>
        </a:p>
      </dgm:t>
    </dgm:pt>
    <dgm:pt modelId="{BBAB6052-00B3-A94C-9D8B-5667A071A4CC}" type="pres">
      <dgm:prSet presAssocID="{6441A405-9A80-AF43-BDAE-B8FB51F9411B}" presName="parentText" presStyleLbl="node1" presStyleIdx="3" presStyleCnt="6" custScaleX="142857" custScaleY="159415">
        <dgm:presLayoutVars>
          <dgm:chMax val="0"/>
          <dgm:bulletEnabled val="1"/>
        </dgm:presLayoutVars>
      </dgm:prSet>
      <dgm:spPr/>
      <dgm:t>
        <a:bodyPr/>
        <a:lstStyle/>
        <a:p>
          <a:endParaRPr lang="es-ES"/>
        </a:p>
      </dgm:t>
    </dgm:pt>
    <dgm:pt modelId="{167FC295-8EBE-F642-8F7C-2098528F80B8}" type="pres">
      <dgm:prSet presAssocID="{6441A405-9A80-AF43-BDAE-B8FB51F9411B}" presName="negativeSpace" presStyleCnt="0"/>
      <dgm:spPr/>
      <dgm:t>
        <a:bodyPr/>
        <a:lstStyle/>
        <a:p>
          <a:endParaRPr lang="es-ES"/>
        </a:p>
      </dgm:t>
    </dgm:pt>
    <dgm:pt modelId="{06F9591D-F809-2C46-AFFE-D1DEB766A54A}" type="pres">
      <dgm:prSet presAssocID="{6441A405-9A80-AF43-BDAE-B8FB51F9411B}" presName="childText" presStyleLbl="conFgAcc1" presStyleIdx="3" presStyleCnt="6">
        <dgm:presLayoutVars>
          <dgm:bulletEnabled val="1"/>
        </dgm:presLayoutVars>
      </dgm:prSet>
      <dgm:spPr/>
      <dgm:t>
        <a:bodyPr/>
        <a:lstStyle/>
        <a:p>
          <a:endParaRPr lang="es-ES"/>
        </a:p>
      </dgm:t>
    </dgm:pt>
    <dgm:pt modelId="{F5DF4437-34D4-964C-9292-73EB5065A3D4}" type="pres">
      <dgm:prSet presAssocID="{A30B0447-30AC-694F-9ED7-2B7F7701B239}" presName="spaceBetweenRectangles" presStyleCnt="0"/>
      <dgm:spPr/>
      <dgm:t>
        <a:bodyPr/>
        <a:lstStyle/>
        <a:p>
          <a:endParaRPr lang="es-ES"/>
        </a:p>
      </dgm:t>
    </dgm:pt>
    <dgm:pt modelId="{5F6AE9FD-EFF9-554E-8E7E-CC6E8D09EE4A}" type="pres">
      <dgm:prSet presAssocID="{2EA3224C-4B96-004B-BB15-6693396FE755}" presName="parentLin" presStyleCnt="0"/>
      <dgm:spPr/>
      <dgm:t>
        <a:bodyPr/>
        <a:lstStyle/>
        <a:p>
          <a:endParaRPr lang="es-ES"/>
        </a:p>
      </dgm:t>
    </dgm:pt>
    <dgm:pt modelId="{F3F9317C-397E-2B44-A3FF-11F8231C5BFE}" type="pres">
      <dgm:prSet presAssocID="{2EA3224C-4B96-004B-BB15-6693396FE755}" presName="parentLeftMargin" presStyleLbl="node1" presStyleIdx="3" presStyleCnt="6"/>
      <dgm:spPr/>
      <dgm:t>
        <a:bodyPr/>
        <a:lstStyle/>
        <a:p>
          <a:endParaRPr lang="es-ES"/>
        </a:p>
      </dgm:t>
    </dgm:pt>
    <dgm:pt modelId="{B7EC3D7A-E54C-B844-9435-73A7F17E414D}" type="pres">
      <dgm:prSet presAssocID="{2EA3224C-4B96-004B-BB15-6693396FE755}" presName="parentText" presStyleLbl="node1" presStyleIdx="4" presStyleCnt="6" custScaleX="142857">
        <dgm:presLayoutVars>
          <dgm:chMax val="0"/>
          <dgm:bulletEnabled val="1"/>
        </dgm:presLayoutVars>
      </dgm:prSet>
      <dgm:spPr/>
      <dgm:t>
        <a:bodyPr/>
        <a:lstStyle/>
        <a:p>
          <a:endParaRPr lang="es-ES"/>
        </a:p>
      </dgm:t>
    </dgm:pt>
    <dgm:pt modelId="{A5FE96BA-CCD8-544D-A2C3-EE0F0D2A4BF7}" type="pres">
      <dgm:prSet presAssocID="{2EA3224C-4B96-004B-BB15-6693396FE755}" presName="negativeSpace" presStyleCnt="0"/>
      <dgm:spPr/>
      <dgm:t>
        <a:bodyPr/>
        <a:lstStyle/>
        <a:p>
          <a:endParaRPr lang="es-ES"/>
        </a:p>
      </dgm:t>
    </dgm:pt>
    <dgm:pt modelId="{8C2444D6-3702-604E-9542-9EE04DFA1902}" type="pres">
      <dgm:prSet presAssocID="{2EA3224C-4B96-004B-BB15-6693396FE755}" presName="childText" presStyleLbl="conFgAcc1" presStyleIdx="4" presStyleCnt="6">
        <dgm:presLayoutVars>
          <dgm:bulletEnabled val="1"/>
        </dgm:presLayoutVars>
      </dgm:prSet>
      <dgm:spPr/>
      <dgm:t>
        <a:bodyPr/>
        <a:lstStyle/>
        <a:p>
          <a:endParaRPr lang="es-ES"/>
        </a:p>
      </dgm:t>
    </dgm:pt>
    <dgm:pt modelId="{224DAC5B-13D1-434D-A041-E046C00C41A5}" type="pres">
      <dgm:prSet presAssocID="{B1A596DB-C08A-8949-ABF8-48D544A1244B}" presName="spaceBetweenRectangles" presStyleCnt="0"/>
      <dgm:spPr/>
      <dgm:t>
        <a:bodyPr/>
        <a:lstStyle/>
        <a:p>
          <a:endParaRPr lang="es-ES"/>
        </a:p>
      </dgm:t>
    </dgm:pt>
    <dgm:pt modelId="{55985E26-A24D-034D-BD6F-080983A10FEF}" type="pres">
      <dgm:prSet presAssocID="{F288E1B0-A727-9E4F-B8F9-5A162F17C7A6}" presName="parentLin" presStyleCnt="0"/>
      <dgm:spPr/>
      <dgm:t>
        <a:bodyPr/>
        <a:lstStyle/>
        <a:p>
          <a:endParaRPr lang="es-ES"/>
        </a:p>
      </dgm:t>
    </dgm:pt>
    <dgm:pt modelId="{56BC90FA-08CD-BF42-8A77-32CD726786D7}" type="pres">
      <dgm:prSet presAssocID="{F288E1B0-A727-9E4F-B8F9-5A162F17C7A6}" presName="parentLeftMargin" presStyleLbl="node1" presStyleIdx="4" presStyleCnt="6"/>
      <dgm:spPr/>
      <dgm:t>
        <a:bodyPr/>
        <a:lstStyle/>
        <a:p>
          <a:endParaRPr lang="es-ES"/>
        </a:p>
      </dgm:t>
    </dgm:pt>
    <dgm:pt modelId="{810FDA3A-576E-094A-8FCF-921EC242904A}" type="pres">
      <dgm:prSet presAssocID="{F288E1B0-A727-9E4F-B8F9-5A162F17C7A6}" presName="parentText" presStyleLbl="node1" presStyleIdx="5" presStyleCnt="6" custScaleX="142857">
        <dgm:presLayoutVars>
          <dgm:chMax val="0"/>
          <dgm:bulletEnabled val="1"/>
        </dgm:presLayoutVars>
      </dgm:prSet>
      <dgm:spPr/>
      <dgm:t>
        <a:bodyPr/>
        <a:lstStyle/>
        <a:p>
          <a:endParaRPr lang="es-ES"/>
        </a:p>
      </dgm:t>
    </dgm:pt>
    <dgm:pt modelId="{16587E43-69D4-E947-8347-DDB02C7C7A6B}" type="pres">
      <dgm:prSet presAssocID="{F288E1B0-A727-9E4F-B8F9-5A162F17C7A6}" presName="negativeSpace" presStyleCnt="0"/>
      <dgm:spPr/>
      <dgm:t>
        <a:bodyPr/>
        <a:lstStyle/>
        <a:p>
          <a:endParaRPr lang="es-ES"/>
        </a:p>
      </dgm:t>
    </dgm:pt>
    <dgm:pt modelId="{ECDB0698-85E6-E54D-9177-495BC0378381}" type="pres">
      <dgm:prSet presAssocID="{F288E1B0-A727-9E4F-B8F9-5A162F17C7A6}" presName="childText" presStyleLbl="conFgAcc1" presStyleIdx="5" presStyleCnt="6">
        <dgm:presLayoutVars>
          <dgm:bulletEnabled val="1"/>
        </dgm:presLayoutVars>
      </dgm:prSet>
      <dgm:spPr/>
      <dgm:t>
        <a:bodyPr/>
        <a:lstStyle/>
        <a:p>
          <a:endParaRPr lang="es-ES"/>
        </a:p>
      </dgm:t>
    </dgm:pt>
  </dgm:ptLst>
  <dgm:cxnLst>
    <dgm:cxn modelId="{05417DB3-66C6-CC4A-8329-A7999F4EC256}" type="presOf" srcId="{C5CB6385-B4E9-6A48-9963-1EF74B41BC7C}" destId="{63D192BC-E4BF-9B40-BAB3-39821B4F3E43}" srcOrd="0" destOrd="0" presId="urn:microsoft.com/office/officeart/2005/8/layout/list1"/>
    <dgm:cxn modelId="{F5A884D1-8460-414F-8148-B0F62C167F05}" srcId="{A83CEB24-EC93-744A-A34E-9AFBD0CEB3A7}" destId="{6441A405-9A80-AF43-BDAE-B8FB51F9411B}" srcOrd="3" destOrd="0" parTransId="{E02C882F-D930-034D-853E-089EB1DE871E}" sibTransId="{A30B0447-30AC-694F-9ED7-2B7F7701B239}"/>
    <dgm:cxn modelId="{F7AC0B69-ED8A-1944-9597-E0B976258585}" type="presOf" srcId="{2EA3224C-4B96-004B-BB15-6693396FE755}" destId="{F3F9317C-397E-2B44-A3FF-11F8231C5BFE}" srcOrd="0" destOrd="0" presId="urn:microsoft.com/office/officeart/2005/8/layout/list1"/>
    <dgm:cxn modelId="{916FE943-B8D9-F948-B889-1D9BD3AC7BFC}" type="presOf" srcId="{3F5B4B61-CF69-B04C-AC5D-204319408C33}" destId="{909F9753-117D-0144-9178-6C58D7E7C8E8}" srcOrd="1" destOrd="0" presId="urn:microsoft.com/office/officeart/2005/8/layout/list1"/>
    <dgm:cxn modelId="{497EE411-48E8-884C-AA58-2111A3CCBAA0}" type="presOf" srcId="{F288E1B0-A727-9E4F-B8F9-5A162F17C7A6}" destId="{810FDA3A-576E-094A-8FCF-921EC242904A}" srcOrd="1" destOrd="0" presId="urn:microsoft.com/office/officeart/2005/8/layout/list1"/>
    <dgm:cxn modelId="{166E760F-152D-9746-B135-F2E2A11A56AC}" srcId="{A83CEB24-EC93-744A-A34E-9AFBD0CEB3A7}" destId="{C5CB6385-B4E9-6A48-9963-1EF74B41BC7C}" srcOrd="2" destOrd="0" parTransId="{4C93953B-A0CE-974D-B45A-C43C8E0193AC}" sibTransId="{B6760663-0036-364E-9A1B-429D83601A80}"/>
    <dgm:cxn modelId="{B41931FD-4027-F947-A8E1-7C0D88FDD702}" type="presOf" srcId="{35486318-B051-E340-9EFA-BEC65C86B55D}" destId="{A3AF4DD5-19ED-D74D-A6B9-1E7D3F3CE3A3}" srcOrd="0" destOrd="0" presId="urn:microsoft.com/office/officeart/2005/8/layout/list1"/>
    <dgm:cxn modelId="{4809996C-9A74-5E4E-9BDD-B579F30A9127}" type="presOf" srcId="{35486318-B051-E340-9EFA-BEC65C86B55D}" destId="{9CB003C8-6013-0642-9505-D919920089E9}" srcOrd="1" destOrd="0" presId="urn:microsoft.com/office/officeart/2005/8/layout/list1"/>
    <dgm:cxn modelId="{C95896BA-8909-4448-AD5A-9550CAD5752D}" type="presOf" srcId="{F288E1B0-A727-9E4F-B8F9-5A162F17C7A6}" destId="{56BC90FA-08CD-BF42-8A77-32CD726786D7}" srcOrd="0" destOrd="0" presId="urn:microsoft.com/office/officeart/2005/8/layout/list1"/>
    <dgm:cxn modelId="{32F511CF-3E02-CE43-9CD1-15DB12F7F515}" type="presOf" srcId="{6441A405-9A80-AF43-BDAE-B8FB51F9411B}" destId="{FB1CC717-4A21-0645-8363-712DB0192921}" srcOrd="0" destOrd="0" presId="urn:microsoft.com/office/officeart/2005/8/layout/list1"/>
    <dgm:cxn modelId="{90C0CF17-7AE8-A84C-9DC7-3BFE6BE0A31B}" type="presOf" srcId="{2EA3224C-4B96-004B-BB15-6693396FE755}" destId="{B7EC3D7A-E54C-B844-9435-73A7F17E414D}" srcOrd="1" destOrd="0" presId="urn:microsoft.com/office/officeart/2005/8/layout/list1"/>
    <dgm:cxn modelId="{D0E5AC39-8005-6D43-9455-AC240665AA13}" type="presOf" srcId="{3F5B4B61-CF69-B04C-AC5D-204319408C33}" destId="{DA6BEC9D-0F26-1E45-8FA8-37AC41602151}" srcOrd="0" destOrd="0" presId="urn:microsoft.com/office/officeart/2005/8/layout/list1"/>
    <dgm:cxn modelId="{8AABA9EB-E69F-8F41-B277-3685A4552577}" srcId="{A83CEB24-EC93-744A-A34E-9AFBD0CEB3A7}" destId="{35486318-B051-E340-9EFA-BEC65C86B55D}" srcOrd="1" destOrd="0" parTransId="{2F517572-8725-834B-9F39-CAC02D9B2C7F}" sibTransId="{B7BC8430-F7FE-3549-B1F0-2BA78C98F50E}"/>
    <dgm:cxn modelId="{99CF1F9E-F073-2845-AE0C-CF716B97D879}" type="presOf" srcId="{6441A405-9A80-AF43-BDAE-B8FB51F9411B}" destId="{BBAB6052-00B3-A94C-9D8B-5667A071A4CC}" srcOrd="1" destOrd="0" presId="urn:microsoft.com/office/officeart/2005/8/layout/list1"/>
    <dgm:cxn modelId="{CA64A956-E4B0-A849-B2FD-21570EC276AE}" srcId="{A83CEB24-EC93-744A-A34E-9AFBD0CEB3A7}" destId="{F288E1B0-A727-9E4F-B8F9-5A162F17C7A6}" srcOrd="5" destOrd="0" parTransId="{8EE1A32D-FDCB-794D-9D97-4A7A53A893A9}" sibTransId="{E061F390-421E-444E-96BC-5A8B6509EF31}"/>
    <dgm:cxn modelId="{98D6259D-6053-C148-918C-79AA9B3633A3}" srcId="{A83CEB24-EC93-744A-A34E-9AFBD0CEB3A7}" destId="{2EA3224C-4B96-004B-BB15-6693396FE755}" srcOrd="4" destOrd="0" parTransId="{F9800DB2-363F-5D45-8A1E-25C1173B38EF}" sibTransId="{B1A596DB-C08A-8949-ABF8-48D544A1244B}"/>
    <dgm:cxn modelId="{837CEC76-5059-C641-B540-871DB9F578BE}" type="presOf" srcId="{A83CEB24-EC93-744A-A34E-9AFBD0CEB3A7}" destId="{7BF13C76-4160-0C40-8C0E-2BAB93885B7C}" srcOrd="0" destOrd="0" presId="urn:microsoft.com/office/officeart/2005/8/layout/list1"/>
    <dgm:cxn modelId="{7F185CAA-CD48-B941-BB95-F108F1D827B5}" srcId="{A83CEB24-EC93-744A-A34E-9AFBD0CEB3A7}" destId="{3F5B4B61-CF69-B04C-AC5D-204319408C33}" srcOrd="0" destOrd="0" parTransId="{FACF80EE-E2BB-3449-9EA3-F8A45F72C8E1}" sibTransId="{47586D01-A43A-FC4E-8E2E-AB9A76B57A44}"/>
    <dgm:cxn modelId="{01FF6010-A6D2-964F-AFD9-9609A2D2474A}" type="presOf" srcId="{C5CB6385-B4E9-6A48-9963-1EF74B41BC7C}" destId="{DA92A7B2-B2C0-B144-A28C-68ECF1F1A4F8}" srcOrd="1" destOrd="0" presId="urn:microsoft.com/office/officeart/2005/8/layout/list1"/>
    <dgm:cxn modelId="{E3CB0477-5829-9847-BABF-CC4DF77D3B40}" type="presParOf" srcId="{7BF13C76-4160-0C40-8C0E-2BAB93885B7C}" destId="{B7B79CC0-9DFB-F84B-ADB5-FF4DE378F0D2}" srcOrd="0" destOrd="0" presId="urn:microsoft.com/office/officeart/2005/8/layout/list1"/>
    <dgm:cxn modelId="{68CAC42C-3A0F-B148-A0CE-A7F2599966F0}" type="presParOf" srcId="{B7B79CC0-9DFB-F84B-ADB5-FF4DE378F0D2}" destId="{DA6BEC9D-0F26-1E45-8FA8-37AC41602151}" srcOrd="0" destOrd="0" presId="urn:microsoft.com/office/officeart/2005/8/layout/list1"/>
    <dgm:cxn modelId="{8A14A4BD-2317-8543-A798-1E90FD5B4AC0}" type="presParOf" srcId="{B7B79CC0-9DFB-F84B-ADB5-FF4DE378F0D2}" destId="{909F9753-117D-0144-9178-6C58D7E7C8E8}" srcOrd="1" destOrd="0" presId="urn:microsoft.com/office/officeart/2005/8/layout/list1"/>
    <dgm:cxn modelId="{6E2E6EFF-92D3-2E42-A337-C471C343111D}" type="presParOf" srcId="{7BF13C76-4160-0C40-8C0E-2BAB93885B7C}" destId="{6B6A6A02-1C6B-E14E-B75E-CB9D1C05400B}" srcOrd="1" destOrd="0" presId="urn:microsoft.com/office/officeart/2005/8/layout/list1"/>
    <dgm:cxn modelId="{754E33F1-548A-B54A-9842-5C3A2184FE71}" type="presParOf" srcId="{7BF13C76-4160-0C40-8C0E-2BAB93885B7C}" destId="{71087C35-D47B-8345-B48A-879AE6D061C9}" srcOrd="2" destOrd="0" presId="urn:microsoft.com/office/officeart/2005/8/layout/list1"/>
    <dgm:cxn modelId="{8C2443A6-F385-3843-8BE2-6C9FDC2B4BB4}" type="presParOf" srcId="{7BF13C76-4160-0C40-8C0E-2BAB93885B7C}" destId="{F89C2C72-169D-DA40-BD94-D65E37C923CB}" srcOrd="3" destOrd="0" presId="urn:microsoft.com/office/officeart/2005/8/layout/list1"/>
    <dgm:cxn modelId="{8175DC27-B444-0B41-8FB1-CECAE37F4AE9}" type="presParOf" srcId="{7BF13C76-4160-0C40-8C0E-2BAB93885B7C}" destId="{85956375-305B-4642-8D58-51E3FDBDC8CE}" srcOrd="4" destOrd="0" presId="urn:microsoft.com/office/officeart/2005/8/layout/list1"/>
    <dgm:cxn modelId="{079BC21E-12F5-F34A-8137-606BE5F55835}" type="presParOf" srcId="{85956375-305B-4642-8D58-51E3FDBDC8CE}" destId="{A3AF4DD5-19ED-D74D-A6B9-1E7D3F3CE3A3}" srcOrd="0" destOrd="0" presId="urn:microsoft.com/office/officeart/2005/8/layout/list1"/>
    <dgm:cxn modelId="{3975C2C6-837B-FC4F-8BC3-8F29B0965D05}" type="presParOf" srcId="{85956375-305B-4642-8D58-51E3FDBDC8CE}" destId="{9CB003C8-6013-0642-9505-D919920089E9}" srcOrd="1" destOrd="0" presId="urn:microsoft.com/office/officeart/2005/8/layout/list1"/>
    <dgm:cxn modelId="{9E00151B-A899-F648-B230-4E744EE74F0F}" type="presParOf" srcId="{7BF13C76-4160-0C40-8C0E-2BAB93885B7C}" destId="{1244FF05-A289-DA47-A10B-39B4C53F3865}" srcOrd="5" destOrd="0" presId="urn:microsoft.com/office/officeart/2005/8/layout/list1"/>
    <dgm:cxn modelId="{EE564B03-23A6-C44E-B5F7-FF64A9ED72FC}" type="presParOf" srcId="{7BF13C76-4160-0C40-8C0E-2BAB93885B7C}" destId="{8185181B-5603-254C-A45F-FB05FF2ED189}" srcOrd="6" destOrd="0" presId="urn:microsoft.com/office/officeart/2005/8/layout/list1"/>
    <dgm:cxn modelId="{57778510-CC64-2C46-B688-AC1D5AC18FC6}" type="presParOf" srcId="{7BF13C76-4160-0C40-8C0E-2BAB93885B7C}" destId="{00C0152D-413C-034A-A5E8-2C54DC88B0CD}" srcOrd="7" destOrd="0" presId="urn:microsoft.com/office/officeart/2005/8/layout/list1"/>
    <dgm:cxn modelId="{CF268189-96BD-8C44-90A3-D553CF762256}" type="presParOf" srcId="{7BF13C76-4160-0C40-8C0E-2BAB93885B7C}" destId="{A3C4B3E3-7172-8843-85BC-6604CDE0AB13}" srcOrd="8" destOrd="0" presId="urn:microsoft.com/office/officeart/2005/8/layout/list1"/>
    <dgm:cxn modelId="{0504997E-A3C0-2A48-AEEC-50322E2FEC3E}" type="presParOf" srcId="{A3C4B3E3-7172-8843-85BC-6604CDE0AB13}" destId="{63D192BC-E4BF-9B40-BAB3-39821B4F3E43}" srcOrd="0" destOrd="0" presId="urn:microsoft.com/office/officeart/2005/8/layout/list1"/>
    <dgm:cxn modelId="{A02C6B87-3373-074E-9209-67F9EF2FD40A}" type="presParOf" srcId="{A3C4B3E3-7172-8843-85BC-6604CDE0AB13}" destId="{DA92A7B2-B2C0-B144-A28C-68ECF1F1A4F8}" srcOrd="1" destOrd="0" presId="urn:microsoft.com/office/officeart/2005/8/layout/list1"/>
    <dgm:cxn modelId="{6867EE93-09D4-9848-B43A-5A6C6735B9BA}" type="presParOf" srcId="{7BF13C76-4160-0C40-8C0E-2BAB93885B7C}" destId="{902457FD-8F34-D244-9329-29FC6BB85F83}" srcOrd="9" destOrd="0" presId="urn:microsoft.com/office/officeart/2005/8/layout/list1"/>
    <dgm:cxn modelId="{B2928835-7BD8-1A47-B76B-46F6924ED046}" type="presParOf" srcId="{7BF13C76-4160-0C40-8C0E-2BAB93885B7C}" destId="{950A2A01-DCCA-E245-AB20-5ED991CDAFEA}" srcOrd="10" destOrd="0" presId="urn:microsoft.com/office/officeart/2005/8/layout/list1"/>
    <dgm:cxn modelId="{9778ED2E-C4C3-484C-BFEE-FA87B5E9C16F}" type="presParOf" srcId="{7BF13C76-4160-0C40-8C0E-2BAB93885B7C}" destId="{5B1B53DE-634C-4546-AC59-5887B880132B}" srcOrd="11" destOrd="0" presId="urn:microsoft.com/office/officeart/2005/8/layout/list1"/>
    <dgm:cxn modelId="{B145057E-4D31-934F-93C9-CC78CD5290D0}" type="presParOf" srcId="{7BF13C76-4160-0C40-8C0E-2BAB93885B7C}" destId="{D54402BB-EEFA-A94E-BD75-3158AF4E91FB}" srcOrd="12" destOrd="0" presId="urn:microsoft.com/office/officeart/2005/8/layout/list1"/>
    <dgm:cxn modelId="{46529FD2-7BD8-704C-9AFA-613091692417}" type="presParOf" srcId="{D54402BB-EEFA-A94E-BD75-3158AF4E91FB}" destId="{FB1CC717-4A21-0645-8363-712DB0192921}" srcOrd="0" destOrd="0" presId="urn:microsoft.com/office/officeart/2005/8/layout/list1"/>
    <dgm:cxn modelId="{3D2D6328-B751-E44A-8392-FD8546ECBC91}" type="presParOf" srcId="{D54402BB-EEFA-A94E-BD75-3158AF4E91FB}" destId="{BBAB6052-00B3-A94C-9D8B-5667A071A4CC}" srcOrd="1" destOrd="0" presId="urn:microsoft.com/office/officeart/2005/8/layout/list1"/>
    <dgm:cxn modelId="{AC4D6951-F24B-DC47-AC9D-28A2890BB94C}" type="presParOf" srcId="{7BF13C76-4160-0C40-8C0E-2BAB93885B7C}" destId="{167FC295-8EBE-F642-8F7C-2098528F80B8}" srcOrd="13" destOrd="0" presId="urn:microsoft.com/office/officeart/2005/8/layout/list1"/>
    <dgm:cxn modelId="{7658CFDA-928B-5446-A377-5AB603BD2741}" type="presParOf" srcId="{7BF13C76-4160-0C40-8C0E-2BAB93885B7C}" destId="{06F9591D-F809-2C46-AFFE-D1DEB766A54A}" srcOrd="14" destOrd="0" presId="urn:microsoft.com/office/officeart/2005/8/layout/list1"/>
    <dgm:cxn modelId="{360962A7-DC35-8544-8819-C2118D41B580}" type="presParOf" srcId="{7BF13C76-4160-0C40-8C0E-2BAB93885B7C}" destId="{F5DF4437-34D4-964C-9292-73EB5065A3D4}" srcOrd="15" destOrd="0" presId="urn:microsoft.com/office/officeart/2005/8/layout/list1"/>
    <dgm:cxn modelId="{4EAEFEC2-090F-5543-9170-BD9F18CE7F3A}" type="presParOf" srcId="{7BF13C76-4160-0C40-8C0E-2BAB93885B7C}" destId="{5F6AE9FD-EFF9-554E-8E7E-CC6E8D09EE4A}" srcOrd="16" destOrd="0" presId="urn:microsoft.com/office/officeart/2005/8/layout/list1"/>
    <dgm:cxn modelId="{D65F47BD-B029-A44E-B9E5-A6AE3A5CAA45}" type="presParOf" srcId="{5F6AE9FD-EFF9-554E-8E7E-CC6E8D09EE4A}" destId="{F3F9317C-397E-2B44-A3FF-11F8231C5BFE}" srcOrd="0" destOrd="0" presId="urn:microsoft.com/office/officeart/2005/8/layout/list1"/>
    <dgm:cxn modelId="{EE77E420-5700-3745-81A7-A4582FB5A857}" type="presParOf" srcId="{5F6AE9FD-EFF9-554E-8E7E-CC6E8D09EE4A}" destId="{B7EC3D7A-E54C-B844-9435-73A7F17E414D}" srcOrd="1" destOrd="0" presId="urn:microsoft.com/office/officeart/2005/8/layout/list1"/>
    <dgm:cxn modelId="{8E27CAC5-119A-D04D-8422-2C75DDACF17D}" type="presParOf" srcId="{7BF13C76-4160-0C40-8C0E-2BAB93885B7C}" destId="{A5FE96BA-CCD8-544D-A2C3-EE0F0D2A4BF7}" srcOrd="17" destOrd="0" presId="urn:microsoft.com/office/officeart/2005/8/layout/list1"/>
    <dgm:cxn modelId="{6FB8959A-957A-8D43-BFB3-D265066B9E1C}" type="presParOf" srcId="{7BF13C76-4160-0C40-8C0E-2BAB93885B7C}" destId="{8C2444D6-3702-604E-9542-9EE04DFA1902}" srcOrd="18" destOrd="0" presId="urn:microsoft.com/office/officeart/2005/8/layout/list1"/>
    <dgm:cxn modelId="{472640CC-8EA2-8547-B3CB-72A066E0CB72}" type="presParOf" srcId="{7BF13C76-4160-0C40-8C0E-2BAB93885B7C}" destId="{224DAC5B-13D1-434D-A041-E046C00C41A5}" srcOrd="19" destOrd="0" presId="urn:microsoft.com/office/officeart/2005/8/layout/list1"/>
    <dgm:cxn modelId="{52CE4D8C-D5EF-E94F-9B5E-26B22911AE12}" type="presParOf" srcId="{7BF13C76-4160-0C40-8C0E-2BAB93885B7C}" destId="{55985E26-A24D-034D-BD6F-080983A10FEF}" srcOrd="20" destOrd="0" presId="urn:microsoft.com/office/officeart/2005/8/layout/list1"/>
    <dgm:cxn modelId="{D0A0793B-4424-804D-9007-67350B894DC0}" type="presParOf" srcId="{55985E26-A24D-034D-BD6F-080983A10FEF}" destId="{56BC90FA-08CD-BF42-8A77-32CD726786D7}" srcOrd="0" destOrd="0" presId="urn:microsoft.com/office/officeart/2005/8/layout/list1"/>
    <dgm:cxn modelId="{A2863D21-A151-7B44-9950-58A996328E89}" type="presParOf" srcId="{55985E26-A24D-034D-BD6F-080983A10FEF}" destId="{810FDA3A-576E-094A-8FCF-921EC242904A}" srcOrd="1" destOrd="0" presId="urn:microsoft.com/office/officeart/2005/8/layout/list1"/>
    <dgm:cxn modelId="{2B4BB4E7-26C4-294C-937D-FE678CFC916D}" type="presParOf" srcId="{7BF13C76-4160-0C40-8C0E-2BAB93885B7C}" destId="{16587E43-69D4-E947-8347-DDB02C7C7A6B}" srcOrd="21" destOrd="0" presId="urn:microsoft.com/office/officeart/2005/8/layout/list1"/>
    <dgm:cxn modelId="{42EDA8F8-A915-974A-BDCE-908FE9835C92}" type="presParOf" srcId="{7BF13C76-4160-0C40-8C0E-2BAB93885B7C}" destId="{ECDB0698-85E6-E54D-9177-495BC0378381}"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F0144B-6D4C-4F42-BEB1-7A450B501504}" type="doc">
      <dgm:prSet loTypeId="urn:microsoft.com/office/officeart/2005/8/layout/default" loCatId="" qsTypeId="urn:microsoft.com/office/officeart/2005/8/quickstyle/simple4" qsCatId="simple" csTypeId="urn:microsoft.com/office/officeart/2005/8/colors/colorful3" csCatId="colorful" phldr="1"/>
      <dgm:spPr/>
      <dgm:t>
        <a:bodyPr/>
        <a:lstStyle/>
        <a:p>
          <a:endParaRPr lang="es-ES"/>
        </a:p>
      </dgm:t>
    </dgm:pt>
    <dgm:pt modelId="{2BB03292-A969-B143-8C73-DCB0F6835902}">
      <dgm:prSet phldrT="[Texto]"/>
      <dgm:spPr/>
      <dgm:t>
        <a:bodyPr/>
        <a:lstStyle/>
        <a:p>
          <a:r>
            <a:rPr lang="es-ES" dirty="0" smtClean="0"/>
            <a:t>Lineamientos Generales</a:t>
          </a:r>
          <a:endParaRPr lang="es-ES" dirty="0"/>
        </a:p>
      </dgm:t>
    </dgm:pt>
    <dgm:pt modelId="{7AB49299-7795-8044-9BDC-E5852E08A186}" type="parTrans" cxnId="{51A0382B-473F-1347-8A48-79C1F96D05AE}">
      <dgm:prSet/>
      <dgm:spPr/>
      <dgm:t>
        <a:bodyPr/>
        <a:lstStyle/>
        <a:p>
          <a:endParaRPr lang="es-ES"/>
        </a:p>
      </dgm:t>
    </dgm:pt>
    <dgm:pt modelId="{939249A7-BFCA-2045-9497-DBAAE6ABD557}" type="sibTrans" cxnId="{51A0382B-473F-1347-8A48-79C1F96D05AE}">
      <dgm:prSet/>
      <dgm:spPr/>
      <dgm:t>
        <a:bodyPr/>
        <a:lstStyle/>
        <a:p>
          <a:endParaRPr lang="es-ES"/>
        </a:p>
      </dgm:t>
    </dgm:pt>
    <dgm:pt modelId="{96AE7D1F-DE3D-F549-B902-6FC59E11E41C}">
      <dgm:prSet phldrT="[Texto]"/>
      <dgm:spPr/>
      <dgm:t>
        <a:bodyPr/>
        <a:lstStyle/>
        <a:p>
          <a:r>
            <a:rPr lang="es-ES" dirty="0" smtClean="0"/>
            <a:t>En relación con lo Académico</a:t>
          </a:r>
          <a:endParaRPr lang="es-ES" dirty="0"/>
        </a:p>
      </dgm:t>
    </dgm:pt>
    <dgm:pt modelId="{D25F433B-408A-F44C-92C3-C9739804165E}" type="parTrans" cxnId="{219C2F66-9C4D-6047-B359-E2CED93D6FAE}">
      <dgm:prSet/>
      <dgm:spPr/>
      <dgm:t>
        <a:bodyPr/>
        <a:lstStyle/>
        <a:p>
          <a:endParaRPr lang="es-ES"/>
        </a:p>
      </dgm:t>
    </dgm:pt>
    <dgm:pt modelId="{B82464DA-F67A-3D48-B27F-5532F9097830}" type="sibTrans" cxnId="{219C2F66-9C4D-6047-B359-E2CED93D6FAE}">
      <dgm:prSet/>
      <dgm:spPr/>
      <dgm:t>
        <a:bodyPr/>
        <a:lstStyle/>
        <a:p>
          <a:endParaRPr lang="es-ES"/>
        </a:p>
      </dgm:t>
    </dgm:pt>
    <dgm:pt modelId="{3E335705-F262-6C4E-A03A-ABCA979A83F2}">
      <dgm:prSet phldrT="[Texto]"/>
      <dgm:spPr/>
      <dgm:t>
        <a:bodyPr/>
        <a:lstStyle/>
        <a:p>
          <a:r>
            <a:rPr lang="es-ES" dirty="0" smtClean="0"/>
            <a:t>En relación con Investigación y  Proyección Social</a:t>
          </a:r>
          <a:endParaRPr lang="es-ES" dirty="0"/>
        </a:p>
      </dgm:t>
    </dgm:pt>
    <dgm:pt modelId="{3FFC90D9-6C05-7246-8607-C86BC1BFDDAF}" type="parTrans" cxnId="{A1AACF8B-0AD4-5D40-AB42-557A89D0759E}">
      <dgm:prSet/>
      <dgm:spPr/>
      <dgm:t>
        <a:bodyPr/>
        <a:lstStyle/>
        <a:p>
          <a:endParaRPr lang="es-ES"/>
        </a:p>
      </dgm:t>
    </dgm:pt>
    <dgm:pt modelId="{A016BBE0-85E4-444F-970A-D6F99F2261B7}" type="sibTrans" cxnId="{A1AACF8B-0AD4-5D40-AB42-557A89D0759E}">
      <dgm:prSet/>
      <dgm:spPr/>
      <dgm:t>
        <a:bodyPr/>
        <a:lstStyle/>
        <a:p>
          <a:endParaRPr lang="es-ES"/>
        </a:p>
      </dgm:t>
    </dgm:pt>
    <dgm:pt modelId="{9A805031-5CB3-4D4F-B7FE-9CA8D06F8850}">
      <dgm:prSet phldrT="[Texto]"/>
      <dgm:spPr/>
      <dgm:t>
        <a:bodyPr/>
        <a:lstStyle/>
        <a:p>
          <a:r>
            <a:rPr lang="es-ES" dirty="0" smtClean="0"/>
            <a:t>En relación con Estamentos: docentes; estudiantes; Administrativos</a:t>
          </a:r>
          <a:endParaRPr lang="es-ES" dirty="0"/>
        </a:p>
      </dgm:t>
    </dgm:pt>
    <dgm:pt modelId="{D0DDD75C-D645-6140-A373-7CFC009CB530}" type="parTrans" cxnId="{65E62A12-B263-0347-B2F6-F41E0F59FB19}">
      <dgm:prSet/>
      <dgm:spPr/>
      <dgm:t>
        <a:bodyPr/>
        <a:lstStyle/>
        <a:p>
          <a:endParaRPr lang="es-ES"/>
        </a:p>
      </dgm:t>
    </dgm:pt>
    <dgm:pt modelId="{D4A788B2-311E-DE45-A1CD-79905AE868AD}" type="sibTrans" cxnId="{65E62A12-B263-0347-B2F6-F41E0F59FB19}">
      <dgm:prSet/>
      <dgm:spPr/>
      <dgm:t>
        <a:bodyPr/>
        <a:lstStyle/>
        <a:p>
          <a:endParaRPr lang="es-ES"/>
        </a:p>
      </dgm:t>
    </dgm:pt>
    <dgm:pt modelId="{7B98ED09-58AC-8B42-B4BC-A66EA62100F2}">
      <dgm:prSet phldrT="[Texto]"/>
      <dgm:spPr/>
      <dgm:t>
        <a:bodyPr/>
        <a:lstStyle/>
        <a:p>
          <a:r>
            <a:rPr lang="es-ES" dirty="0" smtClean="0"/>
            <a:t>Bienestar Institucional</a:t>
          </a:r>
          <a:endParaRPr lang="es-ES" dirty="0"/>
        </a:p>
      </dgm:t>
    </dgm:pt>
    <dgm:pt modelId="{82D7DDA6-96F0-A242-B773-A62D0744FE55}" type="parTrans" cxnId="{7871BBCF-9584-D645-B2E1-E8C4BECC24F4}">
      <dgm:prSet/>
      <dgm:spPr/>
      <dgm:t>
        <a:bodyPr/>
        <a:lstStyle/>
        <a:p>
          <a:endParaRPr lang="es-ES"/>
        </a:p>
      </dgm:t>
    </dgm:pt>
    <dgm:pt modelId="{60D9A0FF-A24D-BB4A-A982-5CFD09AB9B78}" type="sibTrans" cxnId="{7871BBCF-9584-D645-B2E1-E8C4BECC24F4}">
      <dgm:prSet/>
      <dgm:spPr/>
      <dgm:t>
        <a:bodyPr/>
        <a:lstStyle/>
        <a:p>
          <a:endParaRPr lang="es-ES"/>
        </a:p>
      </dgm:t>
    </dgm:pt>
    <dgm:pt modelId="{7A0FDCD9-EA49-8D44-8CDD-A33014CD6A80}">
      <dgm:prSet phldrT="[Texto]"/>
      <dgm:spPr/>
      <dgm:t>
        <a:bodyPr/>
        <a:lstStyle/>
        <a:p>
          <a:r>
            <a:rPr lang="es-ES" dirty="0" smtClean="0"/>
            <a:t>Sobre Modelo de Administración</a:t>
          </a:r>
          <a:endParaRPr lang="es-ES" dirty="0"/>
        </a:p>
      </dgm:t>
    </dgm:pt>
    <dgm:pt modelId="{ACD9F573-30C7-724C-8B01-083DB7BA0B65}" type="parTrans" cxnId="{4368D807-F385-3949-953D-E97CE28916E0}">
      <dgm:prSet/>
      <dgm:spPr/>
      <dgm:t>
        <a:bodyPr/>
        <a:lstStyle/>
        <a:p>
          <a:endParaRPr lang="es-ES"/>
        </a:p>
      </dgm:t>
    </dgm:pt>
    <dgm:pt modelId="{C6B3D126-9B4C-D547-BC06-BE33C020CB24}" type="sibTrans" cxnId="{4368D807-F385-3949-953D-E97CE28916E0}">
      <dgm:prSet/>
      <dgm:spPr/>
      <dgm:t>
        <a:bodyPr/>
        <a:lstStyle/>
        <a:p>
          <a:endParaRPr lang="es-ES"/>
        </a:p>
      </dgm:t>
    </dgm:pt>
    <dgm:pt modelId="{1F6D016F-E3C3-BB46-8723-7B49B83649AA}" type="pres">
      <dgm:prSet presAssocID="{22F0144B-6D4C-4F42-BEB1-7A450B501504}" presName="diagram" presStyleCnt="0">
        <dgm:presLayoutVars>
          <dgm:dir/>
          <dgm:resizeHandles val="exact"/>
        </dgm:presLayoutVars>
      </dgm:prSet>
      <dgm:spPr/>
      <dgm:t>
        <a:bodyPr/>
        <a:lstStyle/>
        <a:p>
          <a:endParaRPr lang="es-ES"/>
        </a:p>
      </dgm:t>
    </dgm:pt>
    <dgm:pt modelId="{80D9ABC8-147D-B744-827C-ECE1DCDBB09D}" type="pres">
      <dgm:prSet presAssocID="{2BB03292-A969-B143-8C73-DCB0F6835902}" presName="node" presStyleLbl="node1" presStyleIdx="0" presStyleCnt="6">
        <dgm:presLayoutVars>
          <dgm:bulletEnabled val="1"/>
        </dgm:presLayoutVars>
      </dgm:prSet>
      <dgm:spPr/>
      <dgm:t>
        <a:bodyPr/>
        <a:lstStyle/>
        <a:p>
          <a:endParaRPr lang="es-ES"/>
        </a:p>
      </dgm:t>
    </dgm:pt>
    <dgm:pt modelId="{9F6D4487-661C-5843-8642-268C8B405C37}" type="pres">
      <dgm:prSet presAssocID="{939249A7-BFCA-2045-9497-DBAAE6ABD557}" presName="sibTrans" presStyleCnt="0"/>
      <dgm:spPr/>
      <dgm:t>
        <a:bodyPr/>
        <a:lstStyle/>
        <a:p>
          <a:endParaRPr lang="es-ES"/>
        </a:p>
      </dgm:t>
    </dgm:pt>
    <dgm:pt modelId="{ACC93630-2E59-AA41-9303-67200B1568EA}" type="pres">
      <dgm:prSet presAssocID="{96AE7D1F-DE3D-F549-B902-6FC59E11E41C}" presName="node" presStyleLbl="node1" presStyleIdx="1" presStyleCnt="6">
        <dgm:presLayoutVars>
          <dgm:bulletEnabled val="1"/>
        </dgm:presLayoutVars>
      </dgm:prSet>
      <dgm:spPr/>
      <dgm:t>
        <a:bodyPr/>
        <a:lstStyle/>
        <a:p>
          <a:endParaRPr lang="es-ES"/>
        </a:p>
      </dgm:t>
    </dgm:pt>
    <dgm:pt modelId="{C0500E5D-44C6-F047-B6AD-1E4026B65B2F}" type="pres">
      <dgm:prSet presAssocID="{B82464DA-F67A-3D48-B27F-5532F9097830}" presName="sibTrans" presStyleCnt="0"/>
      <dgm:spPr/>
      <dgm:t>
        <a:bodyPr/>
        <a:lstStyle/>
        <a:p>
          <a:endParaRPr lang="es-ES"/>
        </a:p>
      </dgm:t>
    </dgm:pt>
    <dgm:pt modelId="{11C98649-EBA7-A645-9032-1DF05274078B}" type="pres">
      <dgm:prSet presAssocID="{3E335705-F262-6C4E-A03A-ABCA979A83F2}" presName="node" presStyleLbl="node1" presStyleIdx="2" presStyleCnt="6">
        <dgm:presLayoutVars>
          <dgm:bulletEnabled val="1"/>
        </dgm:presLayoutVars>
      </dgm:prSet>
      <dgm:spPr/>
      <dgm:t>
        <a:bodyPr/>
        <a:lstStyle/>
        <a:p>
          <a:endParaRPr lang="es-ES"/>
        </a:p>
      </dgm:t>
    </dgm:pt>
    <dgm:pt modelId="{DCA99137-AD0C-8B4A-84FA-88E9E4B6A229}" type="pres">
      <dgm:prSet presAssocID="{A016BBE0-85E4-444F-970A-D6F99F2261B7}" presName="sibTrans" presStyleCnt="0"/>
      <dgm:spPr/>
      <dgm:t>
        <a:bodyPr/>
        <a:lstStyle/>
        <a:p>
          <a:endParaRPr lang="es-ES"/>
        </a:p>
      </dgm:t>
    </dgm:pt>
    <dgm:pt modelId="{F5A102A1-9CB8-CB43-814A-57B455781600}" type="pres">
      <dgm:prSet presAssocID="{9A805031-5CB3-4D4F-B7FE-9CA8D06F8850}" presName="node" presStyleLbl="node1" presStyleIdx="3" presStyleCnt="6">
        <dgm:presLayoutVars>
          <dgm:bulletEnabled val="1"/>
        </dgm:presLayoutVars>
      </dgm:prSet>
      <dgm:spPr/>
      <dgm:t>
        <a:bodyPr/>
        <a:lstStyle/>
        <a:p>
          <a:endParaRPr lang="es-ES"/>
        </a:p>
      </dgm:t>
    </dgm:pt>
    <dgm:pt modelId="{6D4D3A19-D0E4-954E-9549-6AE648851FC1}" type="pres">
      <dgm:prSet presAssocID="{D4A788B2-311E-DE45-A1CD-79905AE868AD}" presName="sibTrans" presStyleCnt="0"/>
      <dgm:spPr/>
      <dgm:t>
        <a:bodyPr/>
        <a:lstStyle/>
        <a:p>
          <a:endParaRPr lang="es-ES"/>
        </a:p>
      </dgm:t>
    </dgm:pt>
    <dgm:pt modelId="{24F7371E-3F2E-1047-ADAF-98CBE306CAAB}" type="pres">
      <dgm:prSet presAssocID="{7B98ED09-58AC-8B42-B4BC-A66EA62100F2}" presName="node" presStyleLbl="node1" presStyleIdx="4" presStyleCnt="6" custLinFactNeighborX="877" custLinFactNeighborY="163">
        <dgm:presLayoutVars>
          <dgm:bulletEnabled val="1"/>
        </dgm:presLayoutVars>
      </dgm:prSet>
      <dgm:spPr/>
      <dgm:t>
        <a:bodyPr/>
        <a:lstStyle/>
        <a:p>
          <a:endParaRPr lang="es-ES"/>
        </a:p>
      </dgm:t>
    </dgm:pt>
    <dgm:pt modelId="{2554494C-A756-9E46-A5AC-68A7144A3761}" type="pres">
      <dgm:prSet presAssocID="{60D9A0FF-A24D-BB4A-A982-5CFD09AB9B78}" presName="sibTrans" presStyleCnt="0"/>
      <dgm:spPr/>
      <dgm:t>
        <a:bodyPr/>
        <a:lstStyle/>
        <a:p>
          <a:endParaRPr lang="es-ES"/>
        </a:p>
      </dgm:t>
    </dgm:pt>
    <dgm:pt modelId="{7B211297-C5E0-1C4C-91D2-CF8C0A52C4E0}" type="pres">
      <dgm:prSet presAssocID="{7A0FDCD9-EA49-8D44-8CDD-A33014CD6A80}" presName="node" presStyleLbl="node1" presStyleIdx="5" presStyleCnt="6">
        <dgm:presLayoutVars>
          <dgm:bulletEnabled val="1"/>
        </dgm:presLayoutVars>
      </dgm:prSet>
      <dgm:spPr/>
      <dgm:t>
        <a:bodyPr/>
        <a:lstStyle/>
        <a:p>
          <a:endParaRPr lang="es-ES"/>
        </a:p>
      </dgm:t>
    </dgm:pt>
  </dgm:ptLst>
  <dgm:cxnLst>
    <dgm:cxn modelId="{C725CDB1-CAB4-254D-AE13-7DB358A8764D}" type="presOf" srcId="{7B98ED09-58AC-8B42-B4BC-A66EA62100F2}" destId="{24F7371E-3F2E-1047-ADAF-98CBE306CAAB}" srcOrd="0" destOrd="0" presId="urn:microsoft.com/office/officeart/2005/8/layout/default"/>
    <dgm:cxn modelId="{B514C17A-EB12-8242-B997-F156A22C1C81}" type="presOf" srcId="{2BB03292-A969-B143-8C73-DCB0F6835902}" destId="{80D9ABC8-147D-B744-827C-ECE1DCDBB09D}" srcOrd="0" destOrd="0" presId="urn:microsoft.com/office/officeart/2005/8/layout/default"/>
    <dgm:cxn modelId="{65E62A12-B263-0347-B2F6-F41E0F59FB19}" srcId="{22F0144B-6D4C-4F42-BEB1-7A450B501504}" destId="{9A805031-5CB3-4D4F-B7FE-9CA8D06F8850}" srcOrd="3" destOrd="0" parTransId="{D0DDD75C-D645-6140-A373-7CFC009CB530}" sibTransId="{D4A788B2-311E-DE45-A1CD-79905AE868AD}"/>
    <dgm:cxn modelId="{51A0382B-473F-1347-8A48-79C1F96D05AE}" srcId="{22F0144B-6D4C-4F42-BEB1-7A450B501504}" destId="{2BB03292-A969-B143-8C73-DCB0F6835902}" srcOrd="0" destOrd="0" parTransId="{7AB49299-7795-8044-9BDC-E5852E08A186}" sibTransId="{939249A7-BFCA-2045-9497-DBAAE6ABD557}"/>
    <dgm:cxn modelId="{7871BBCF-9584-D645-B2E1-E8C4BECC24F4}" srcId="{22F0144B-6D4C-4F42-BEB1-7A450B501504}" destId="{7B98ED09-58AC-8B42-B4BC-A66EA62100F2}" srcOrd="4" destOrd="0" parTransId="{82D7DDA6-96F0-A242-B773-A62D0744FE55}" sibTransId="{60D9A0FF-A24D-BB4A-A982-5CFD09AB9B78}"/>
    <dgm:cxn modelId="{4368D807-F385-3949-953D-E97CE28916E0}" srcId="{22F0144B-6D4C-4F42-BEB1-7A450B501504}" destId="{7A0FDCD9-EA49-8D44-8CDD-A33014CD6A80}" srcOrd="5" destOrd="0" parTransId="{ACD9F573-30C7-724C-8B01-083DB7BA0B65}" sibTransId="{C6B3D126-9B4C-D547-BC06-BE33C020CB24}"/>
    <dgm:cxn modelId="{C3B02833-95AB-CF4B-A575-238B3A8CC1CE}" type="presOf" srcId="{3E335705-F262-6C4E-A03A-ABCA979A83F2}" destId="{11C98649-EBA7-A645-9032-1DF05274078B}" srcOrd="0" destOrd="0" presId="urn:microsoft.com/office/officeart/2005/8/layout/default"/>
    <dgm:cxn modelId="{94C4131B-9F87-8949-B893-4039DCE48B82}" type="presOf" srcId="{9A805031-5CB3-4D4F-B7FE-9CA8D06F8850}" destId="{F5A102A1-9CB8-CB43-814A-57B455781600}" srcOrd="0" destOrd="0" presId="urn:microsoft.com/office/officeart/2005/8/layout/default"/>
    <dgm:cxn modelId="{A1AACF8B-0AD4-5D40-AB42-557A89D0759E}" srcId="{22F0144B-6D4C-4F42-BEB1-7A450B501504}" destId="{3E335705-F262-6C4E-A03A-ABCA979A83F2}" srcOrd="2" destOrd="0" parTransId="{3FFC90D9-6C05-7246-8607-C86BC1BFDDAF}" sibTransId="{A016BBE0-85E4-444F-970A-D6F99F2261B7}"/>
    <dgm:cxn modelId="{219C2F66-9C4D-6047-B359-E2CED93D6FAE}" srcId="{22F0144B-6D4C-4F42-BEB1-7A450B501504}" destId="{96AE7D1F-DE3D-F549-B902-6FC59E11E41C}" srcOrd="1" destOrd="0" parTransId="{D25F433B-408A-F44C-92C3-C9739804165E}" sibTransId="{B82464DA-F67A-3D48-B27F-5532F9097830}"/>
    <dgm:cxn modelId="{C0FA60ED-EC04-0E41-BD0C-9FFC7F2F90CB}" type="presOf" srcId="{96AE7D1F-DE3D-F549-B902-6FC59E11E41C}" destId="{ACC93630-2E59-AA41-9303-67200B1568EA}" srcOrd="0" destOrd="0" presId="urn:microsoft.com/office/officeart/2005/8/layout/default"/>
    <dgm:cxn modelId="{7C2BA464-1412-8E44-8AA3-2123521C4B09}" type="presOf" srcId="{7A0FDCD9-EA49-8D44-8CDD-A33014CD6A80}" destId="{7B211297-C5E0-1C4C-91D2-CF8C0A52C4E0}" srcOrd="0" destOrd="0" presId="urn:microsoft.com/office/officeart/2005/8/layout/default"/>
    <dgm:cxn modelId="{1CD05013-350B-194C-A50F-17B7F0B69A03}" type="presOf" srcId="{22F0144B-6D4C-4F42-BEB1-7A450B501504}" destId="{1F6D016F-E3C3-BB46-8723-7B49B83649AA}" srcOrd="0" destOrd="0" presId="urn:microsoft.com/office/officeart/2005/8/layout/default"/>
    <dgm:cxn modelId="{3BABFCEF-6100-0146-8B9F-4CD36CCF10E6}" type="presParOf" srcId="{1F6D016F-E3C3-BB46-8723-7B49B83649AA}" destId="{80D9ABC8-147D-B744-827C-ECE1DCDBB09D}" srcOrd="0" destOrd="0" presId="urn:microsoft.com/office/officeart/2005/8/layout/default"/>
    <dgm:cxn modelId="{A75B15AB-2A6B-A94E-8D61-1DB8B5C44F34}" type="presParOf" srcId="{1F6D016F-E3C3-BB46-8723-7B49B83649AA}" destId="{9F6D4487-661C-5843-8642-268C8B405C37}" srcOrd="1" destOrd="0" presId="urn:microsoft.com/office/officeart/2005/8/layout/default"/>
    <dgm:cxn modelId="{98485300-E6A1-9B4E-B3E5-508075CC084B}" type="presParOf" srcId="{1F6D016F-E3C3-BB46-8723-7B49B83649AA}" destId="{ACC93630-2E59-AA41-9303-67200B1568EA}" srcOrd="2" destOrd="0" presId="urn:microsoft.com/office/officeart/2005/8/layout/default"/>
    <dgm:cxn modelId="{ED26305B-B336-3E4F-A179-2DD9A8C8F2F4}" type="presParOf" srcId="{1F6D016F-E3C3-BB46-8723-7B49B83649AA}" destId="{C0500E5D-44C6-F047-B6AD-1E4026B65B2F}" srcOrd="3" destOrd="0" presId="urn:microsoft.com/office/officeart/2005/8/layout/default"/>
    <dgm:cxn modelId="{DA4A68D6-D6D7-8745-B953-38A41D1104F0}" type="presParOf" srcId="{1F6D016F-E3C3-BB46-8723-7B49B83649AA}" destId="{11C98649-EBA7-A645-9032-1DF05274078B}" srcOrd="4" destOrd="0" presId="urn:microsoft.com/office/officeart/2005/8/layout/default"/>
    <dgm:cxn modelId="{87685205-E28A-A043-A9DA-E2E8D5C0B36C}" type="presParOf" srcId="{1F6D016F-E3C3-BB46-8723-7B49B83649AA}" destId="{DCA99137-AD0C-8B4A-84FA-88E9E4B6A229}" srcOrd="5" destOrd="0" presId="urn:microsoft.com/office/officeart/2005/8/layout/default"/>
    <dgm:cxn modelId="{F1726324-DCDB-814F-B3CD-5FC78D58141A}" type="presParOf" srcId="{1F6D016F-E3C3-BB46-8723-7B49B83649AA}" destId="{F5A102A1-9CB8-CB43-814A-57B455781600}" srcOrd="6" destOrd="0" presId="urn:microsoft.com/office/officeart/2005/8/layout/default"/>
    <dgm:cxn modelId="{23C7D93D-4F72-044B-9FEB-E2499061F272}" type="presParOf" srcId="{1F6D016F-E3C3-BB46-8723-7B49B83649AA}" destId="{6D4D3A19-D0E4-954E-9549-6AE648851FC1}" srcOrd="7" destOrd="0" presId="urn:microsoft.com/office/officeart/2005/8/layout/default"/>
    <dgm:cxn modelId="{B1C769BA-B02A-8D44-8BA9-1D820D3DC46F}" type="presParOf" srcId="{1F6D016F-E3C3-BB46-8723-7B49B83649AA}" destId="{24F7371E-3F2E-1047-ADAF-98CBE306CAAB}" srcOrd="8" destOrd="0" presId="urn:microsoft.com/office/officeart/2005/8/layout/default"/>
    <dgm:cxn modelId="{8C5E9BBF-68FF-8C43-BF08-AD242180A3EA}" type="presParOf" srcId="{1F6D016F-E3C3-BB46-8723-7B49B83649AA}" destId="{2554494C-A756-9E46-A5AC-68A7144A3761}" srcOrd="9" destOrd="0" presId="urn:microsoft.com/office/officeart/2005/8/layout/default"/>
    <dgm:cxn modelId="{CD9C9412-1F56-FE4D-ACA7-B049C38046BD}" type="presParOf" srcId="{1F6D016F-E3C3-BB46-8723-7B49B83649AA}" destId="{7B211297-C5E0-1C4C-91D2-CF8C0A52C4E0}"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87C35-D47B-8345-B48A-879AE6D061C9}">
      <dsp:nvSpPr>
        <dsp:cNvPr id="0" name=""/>
        <dsp:cNvSpPr/>
      </dsp:nvSpPr>
      <dsp:spPr>
        <a:xfrm>
          <a:off x="0" y="328021"/>
          <a:ext cx="9007916" cy="5292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09F9753-117D-0144-9178-6C58D7E7C8E8}">
      <dsp:nvSpPr>
        <dsp:cNvPr id="0" name=""/>
        <dsp:cNvSpPr/>
      </dsp:nvSpPr>
      <dsp:spPr>
        <a:xfrm>
          <a:off x="428843" y="18061"/>
          <a:ext cx="8576864" cy="61992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8334" tIns="0" rIns="238334" bIns="0" numCol="1" spcCol="1270" anchor="ctr" anchorCtr="0">
          <a:noAutofit/>
        </a:bodyPr>
        <a:lstStyle/>
        <a:p>
          <a:pPr lvl="0" algn="l" defTabSz="1066800">
            <a:lnSpc>
              <a:spcPct val="90000"/>
            </a:lnSpc>
            <a:spcBef>
              <a:spcPct val="0"/>
            </a:spcBef>
            <a:spcAft>
              <a:spcPct val="35000"/>
            </a:spcAft>
          </a:pPr>
          <a:r>
            <a:rPr lang="es-ES_tradnl" sz="2400" b="1" kern="1200" cap="none" spc="0" dirty="0" smtClean="0">
              <a:ln w="12700">
                <a:prstDash val="solid"/>
              </a:ln>
              <a:effectLst>
                <a:outerShdw blurRad="41275" dist="20320" dir="1800000" algn="tl" rotWithShape="0">
                  <a:srgbClr val="000000">
                    <a:alpha val="40000"/>
                  </a:srgbClr>
                </a:outerShdw>
              </a:effectLst>
            </a:rPr>
            <a:t>Presentación de los documentos por parte de una persona encargada,  en sesiones plenarias de la mesa</a:t>
          </a:r>
          <a:endParaRPr lang="es-ES" sz="2400" kern="1200" dirty="0"/>
        </a:p>
      </dsp:txBody>
      <dsp:txXfrm>
        <a:off x="459105" y="48323"/>
        <a:ext cx="8516340" cy="559396"/>
      </dsp:txXfrm>
    </dsp:sp>
    <dsp:sp modelId="{8185181B-5603-254C-A45F-FB05FF2ED189}">
      <dsp:nvSpPr>
        <dsp:cNvPr id="0" name=""/>
        <dsp:cNvSpPr/>
      </dsp:nvSpPr>
      <dsp:spPr>
        <a:xfrm>
          <a:off x="0" y="1280581"/>
          <a:ext cx="9007916" cy="529200"/>
        </a:xfrm>
        <a:prstGeom prst="rect">
          <a:avLst/>
        </a:prstGeom>
        <a:solidFill>
          <a:schemeClr val="lt1">
            <a:alpha val="90000"/>
            <a:hueOff val="0"/>
            <a:satOff val="0"/>
            <a:lumOff val="0"/>
            <a:alphaOff val="0"/>
          </a:schemeClr>
        </a:solidFill>
        <a:ln w="9525" cap="flat" cmpd="sng" algn="ctr">
          <a:solidFill>
            <a:schemeClr val="accent2">
              <a:hueOff val="-1857761"/>
              <a:satOff val="8349"/>
              <a:lumOff val="-1765"/>
              <a:alphaOff val="0"/>
            </a:schemeClr>
          </a:solidFill>
          <a:prstDash val="solid"/>
        </a:ln>
        <a:effectLst/>
      </dsp:spPr>
      <dsp:style>
        <a:lnRef idx="1">
          <a:scrgbClr r="0" g="0" b="0"/>
        </a:lnRef>
        <a:fillRef idx="1">
          <a:scrgbClr r="0" g="0" b="0"/>
        </a:fillRef>
        <a:effectRef idx="0">
          <a:scrgbClr r="0" g="0" b="0"/>
        </a:effectRef>
        <a:fontRef idx="minor"/>
      </dsp:style>
    </dsp:sp>
    <dsp:sp modelId="{9CB003C8-6013-0642-9505-D919920089E9}">
      <dsp:nvSpPr>
        <dsp:cNvPr id="0" name=""/>
        <dsp:cNvSpPr/>
      </dsp:nvSpPr>
      <dsp:spPr>
        <a:xfrm>
          <a:off x="428843" y="970621"/>
          <a:ext cx="8576864" cy="619920"/>
        </a:xfrm>
        <a:prstGeom prst="roundRect">
          <a:avLst/>
        </a:prstGeom>
        <a:gradFill rotWithShape="0">
          <a:gsLst>
            <a:gs pos="0">
              <a:schemeClr val="accent2">
                <a:hueOff val="-1857761"/>
                <a:satOff val="8349"/>
                <a:lumOff val="-1765"/>
                <a:alphaOff val="0"/>
                <a:shade val="51000"/>
                <a:satMod val="130000"/>
              </a:schemeClr>
            </a:gs>
            <a:gs pos="80000">
              <a:schemeClr val="accent2">
                <a:hueOff val="-1857761"/>
                <a:satOff val="8349"/>
                <a:lumOff val="-1765"/>
                <a:alphaOff val="0"/>
                <a:shade val="93000"/>
                <a:satMod val="130000"/>
              </a:schemeClr>
            </a:gs>
            <a:gs pos="100000">
              <a:schemeClr val="accent2">
                <a:hueOff val="-1857761"/>
                <a:satOff val="8349"/>
                <a:lumOff val="-176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8334" tIns="0" rIns="238334" bIns="0" numCol="1" spcCol="1270" anchor="ctr" anchorCtr="0">
          <a:noAutofit/>
        </a:bodyPr>
        <a:lstStyle/>
        <a:p>
          <a:pPr lvl="0" algn="l" defTabSz="1066800">
            <a:lnSpc>
              <a:spcPct val="90000"/>
            </a:lnSpc>
            <a:spcBef>
              <a:spcPct val="0"/>
            </a:spcBef>
            <a:spcAft>
              <a:spcPct val="35000"/>
            </a:spcAft>
          </a:pPr>
          <a:r>
            <a:rPr lang="es-ES_tradnl" sz="2400" b="1" kern="1200" dirty="0" smtClean="0">
              <a:ln w="12700">
                <a:prstDash val="solid"/>
              </a:ln>
              <a:effectLst>
                <a:outerShdw blurRad="41275" dist="20320" dir="1800000" algn="tl" rotWithShape="0">
                  <a:srgbClr val="000000">
                    <a:alpha val="40000"/>
                  </a:srgbClr>
                </a:outerShdw>
              </a:effectLst>
            </a:rPr>
            <a:t>Debate al final de cada documento presentado</a:t>
          </a:r>
          <a:endParaRPr lang="es-ES" sz="2400" kern="1200" dirty="0"/>
        </a:p>
      </dsp:txBody>
      <dsp:txXfrm>
        <a:off x="459105" y="1000883"/>
        <a:ext cx="8516340" cy="559396"/>
      </dsp:txXfrm>
    </dsp:sp>
    <dsp:sp modelId="{950A2A01-DCCA-E245-AB20-5ED991CDAFEA}">
      <dsp:nvSpPr>
        <dsp:cNvPr id="0" name=""/>
        <dsp:cNvSpPr/>
      </dsp:nvSpPr>
      <dsp:spPr>
        <a:xfrm>
          <a:off x="0" y="2233141"/>
          <a:ext cx="9007916" cy="529200"/>
        </a:xfrm>
        <a:prstGeom prst="rect">
          <a:avLst/>
        </a:prstGeom>
        <a:solidFill>
          <a:schemeClr val="lt1">
            <a:alpha val="90000"/>
            <a:hueOff val="0"/>
            <a:satOff val="0"/>
            <a:lumOff val="0"/>
            <a:alphaOff val="0"/>
          </a:schemeClr>
        </a:solidFill>
        <a:ln w="9525" cap="flat" cmpd="sng" algn="ctr">
          <a:solidFill>
            <a:schemeClr val="accent2">
              <a:hueOff val="-3715523"/>
              <a:satOff val="16698"/>
              <a:lumOff val="-3530"/>
              <a:alphaOff val="0"/>
            </a:schemeClr>
          </a:solidFill>
          <a:prstDash val="solid"/>
        </a:ln>
        <a:effectLst/>
      </dsp:spPr>
      <dsp:style>
        <a:lnRef idx="1">
          <a:scrgbClr r="0" g="0" b="0"/>
        </a:lnRef>
        <a:fillRef idx="1">
          <a:scrgbClr r="0" g="0" b="0"/>
        </a:fillRef>
        <a:effectRef idx="0">
          <a:scrgbClr r="0" g="0" b="0"/>
        </a:effectRef>
        <a:fontRef idx="minor"/>
      </dsp:style>
    </dsp:sp>
    <dsp:sp modelId="{DA92A7B2-B2C0-B144-A28C-68ECF1F1A4F8}">
      <dsp:nvSpPr>
        <dsp:cNvPr id="0" name=""/>
        <dsp:cNvSpPr/>
      </dsp:nvSpPr>
      <dsp:spPr>
        <a:xfrm>
          <a:off x="428843" y="1923181"/>
          <a:ext cx="8576864" cy="619920"/>
        </a:xfrm>
        <a:prstGeom prst="roundRect">
          <a:avLst/>
        </a:prstGeom>
        <a:gradFill rotWithShape="0">
          <a:gsLst>
            <a:gs pos="0">
              <a:schemeClr val="accent2">
                <a:hueOff val="-3715523"/>
                <a:satOff val="16698"/>
                <a:lumOff val="-3530"/>
                <a:alphaOff val="0"/>
                <a:shade val="51000"/>
                <a:satMod val="130000"/>
              </a:schemeClr>
            </a:gs>
            <a:gs pos="80000">
              <a:schemeClr val="accent2">
                <a:hueOff val="-3715523"/>
                <a:satOff val="16698"/>
                <a:lumOff val="-3530"/>
                <a:alphaOff val="0"/>
                <a:shade val="93000"/>
                <a:satMod val="130000"/>
              </a:schemeClr>
            </a:gs>
            <a:gs pos="100000">
              <a:schemeClr val="accent2">
                <a:hueOff val="-3715523"/>
                <a:satOff val="16698"/>
                <a:lumOff val="-35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8334" tIns="0" rIns="238334" bIns="0" numCol="1" spcCol="1270" anchor="ctr" anchorCtr="0">
          <a:noAutofit/>
        </a:bodyPr>
        <a:lstStyle/>
        <a:p>
          <a:pPr lvl="0" algn="l" defTabSz="1066800">
            <a:lnSpc>
              <a:spcPct val="90000"/>
            </a:lnSpc>
            <a:spcBef>
              <a:spcPct val="0"/>
            </a:spcBef>
            <a:spcAft>
              <a:spcPct val="35000"/>
            </a:spcAft>
          </a:pPr>
          <a:r>
            <a:rPr lang="es-ES_tradnl" sz="2400" b="1" kern="1200" cap="none" spc="0" smtClean="0">
              <a:ln w="12700">
                <a:prstDash val="solid"/>
              </a:ln>
              <a:effectLst>
                <a:outerShdw blurRad="41275" dist="20320" dir="1800000" algn="tl" rotWithShape="0">
                  <a:srgbClr val="000000">
                    <a:alpha val="40000"/>
                  </a:srgbClr>
                </a:outerShdw>
              </a:effectLst>
            </a:rPr>
            <a:t>Elaboración de Relatorías</a:t>
          </a:r>
          <a:endParaRPr lang="es-ES" sz="2400" kern="1200" dirty="0"/>
        </a:p>
      </dsp:txBody>
      <dsp:txXfrm>
        <a:off x="459105" y="1953443"/>
        <a:ext cx="8516340" cy="559396"/>
      </dsp:txXfrm>
    </dsp:sp>
    <dsp:sp modelId="{06F9591D-F809-2C46-AFFE-D1DEB766A54A}">
      <dsp:nvSpPr>
        <dsp:cNvPr id="0" name=""/>
        <dsp:cNvSpPr/>
      </dsp:nvSpPr>
      <dsp:spPr>
        <a:xfrm>
          <a:off x="0" y="3554026"/>
          <a:ext cx="9007916" cy="529200"/>
        </a:xfrm>
        <a:prstGeom prst="rect">
          <a:avLst/>
        </a:prstGeom>
        <a:solidFill>
          <a:schemeClr val="lt1">
            <a:alpha val="90000"/>
            <a:hueOff val="0"/>
            <a:satOff val="0"/>
            <a:lumOff val="0"/>
            <a:alphaOff val="0"/>
          </a:schemeClr>
        </a:solidFill>
        <a:ln w="9525" cap="flat" cmpd="sng" algn="ctr">
          <a:solidFill>
            <a:schemeClr val="accent2">
              <a:hueOff val="-5573284"/>
              <a:satOff val="25047"/>
              <a:lumOff val="-5294"/>
              <a:alphaOff val="0"/>
            </a:schemeClr>
          </a:solidFill>
          <a:prstDash val="solid"/>
        </a:ln>
        <a:effectLst/>
      </dsp:spPr>
      <dsp:style>
        <a:lnRef idx="1">
          <a:scrgbClr r="0" g="0" b="0"/>
        </a:lnRef>
        <a:fillRef idx="1">
          <a:scrgbClr r="0" g="0" b="0"/>
        </a:fillRef>
        <a:effectRef idx="0">
          <a:scrgbClr r="0" g="0" b="0"/>
        </a:effectRef>
        <a:fontRef idx="minor"/>
      </dsp:style>
    </dsp:sp>
    <dsp:sp modelId="{BBAB6052-00B3-A94C-9D8B-5667A071A4CC}">
      <dsp:nvSpPr>
        <dsp:cNvPr id="0" name=""/>
        <dsp:cNvSpPr/>
      </dsp:nvSpPr>
      <dsp:spPr>
        <a:xfrm>
          <a:off x="428843" y="2875741"/>
          <a:ext cx="8576864" cy="988245"/>
        </a:xfrm>
        <a:prstGeom prst="roundRect">
          <a:avLst/>
        </a:prstGeom>
        <a:gradFill rotWithShape="0">
          <a:gsLst>
            <a:gs pos="0">
              <a:schemeClr val="accent2">
                <a:hueOff val="-5573284"/>
                <a:satOff val="25047"/>
                <a:lumOff val="-5294"/>
                <a:alphaOff val="0"/>
                <a:shade val="51000"/>
                <a:satMod val="130000"/>
              </a:schemeClr>
            </a:gs>
            <a:gs pos="80000">
              <a:schemeClr val="accent2">
                <a:hueOff val="-5573284"/>
                <a:satOff val="25047"/>
                <a:lumOff val="-5294"/>
                <a:alphaOff val="0"/>
                <a:shade val="93000"/>
                <a:satMod val="130000"/>
              </a:schemeClr>
            </a:gs>
            <a:gs pos="100000">
              <a:schemeClr val="accent2">
                <a:hueOff val="-5573284"/>
                <a:satOff val="25047"/>
                <a:lumOff val="-529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8334" tIns="0" rIns="238334" bIns="0" numCol="1" spcCol="1270" anchor="ctr" anchorCtr="0">
          <a:noAutofit/>
        </a:bodyPr>
        <a:lstStyle/>
        <a:p>
          <a:pPr lvl="0" algn="l" defTabSz="1066800">
            <a:lnSpc>
              <a:spcPct val="90000"/>
            </a:lnSpc>
            <a:spcBef>
              <a:spcPct val="0"/>
            </a:spcBef>
            <a:spcAft>
              <a:spcPct val="35000"/>
            </a:spcAft>
          </a:pPr>
          <a:r>
            <a:rPr lang="es-ES_tradnl" sz="2400" b="1" kern="1200" smtClean="0">
              <a:ln w="12700">
                <a:prstDash val="solid"/>
              </a:ln>
              <a:effectLst>
                <a:outerShdw blurRad="41275" dist="20320" dir="1800000" algn="tl" rotWithShape="0">
                  <a:srgbClr val="000000">
                    <a:alpha val="40000"/>
                  </a:srgbClr>
                </a:outerShdw>
              </a:effectLst>
            </a:rPr>
            <a:t>Subcomisiones para la elaboración de los documentos sobre: Diagnóstico; Propuestas y Metodología para el siguiente nivel, con base en las relatorías.</a:t>
          </a:r>
          <a:endParaRPr lang="es-ES" sz="2400" kern="1200" dirty="0"/>
        </a:p>
      </dsp:txBody>
      <dsp:txXfrm>
        <a:off x="477085" y="2923983"/>
        <a:ext cx="8480380" cy="891761"/>
      </dsp:txXfrm>
    </dsp:sp>
    <dsp:sp modelId="{8C2444D6-3702-604E-9542-9EE04DFA1902}">
      <dsp:nvSpPr>
        <dsp:cNvPr id="0" name=""/>
        <dsp:cNvSpPr/>
      </dsp:nvSpPr>
      <dsp:spPr>
        <a:xfrm>
          <a:off x="0" y="4506586"/>
          <a:ext cx="9007916" cy="529200"/>
        </a:xfrm>
        <a:prstGeom prst="rect">
          <a:avLst/>
        </a:prstGeom>
        <a:solidFill>
          <a:schemeClr val="lt1">
            <a:alpha val="90000"/>
            <a:hueOff val="0"/>
            <a:satOff val="0"/>
            <a:lumOff val="0"/>
            <a:alphaOff val="0"/>
          </a:schemeClr>
        </a:solidFill>
        <a:ln w="9525" cap="flat" cmpd="sng" algn="ctr">
          <a:solidFill>
            <a:schemeClr val="accent2">
              <a:hueOff val="-7431046"/>
              <a:satOff val="33396"/>
              <a:lumOff val="-7059"/>
              <a:alphaOff val="0"/>
            </a:schemeClr>
          </a:solidFill>
          <a:prstDash val="solid"/>
        </a:ln>
        <a:effectLst/>
      </dsp:spPr>
      <dsp:style>
        <a:lnRef idx="1">
          <a:scrgbClr r="0" g="0" b="0"/>
        </a:lnRef>
        <a:fillRef idx="1">
          <a:scrgbClr r="0" g="0" b="0"/>
        </a:fillRef>
        <a:effectRef idx="0">
          <a:scrgbClr r="0" g="0" b="0"/>
        </a:effectRef>
        <a:fontRef idx="minor"/>
      </dsp:style>
    </dsp:sp>
    <dsp:sp modelId="{B7EC3D7A-E54C-B844-9435-73A7F17E414D}">
      <dsp:nvSpPr>
        <dsp:cNvPr id="0" name=""/>
        <dsp:cNvSpPr/>
      </dsp:nvSpPr>
      <dsp:spPr>
        <a:xfrm>
          <a:off x="428843" y="4196626"/>
          <a:ext cx="8576864" cy="619920"/>
        </a:xfrm>
        <a:prstGeom prst="roundRect">
          <a:avLst/>
        </a:prstGeom>
        <a:gradFill rotWithShape="0">
          <a:gsLst>
            <a:gs pos="0">
              <a:schemeClr val="accent2">
                <a:hueOff val="-7431046"/>
                <a:satOff val="33396"/>
                <a:lumOff val="-7059"/>
                <a:alphaOff val="0"/>
                <a:shade val="51000"/>
                <a:satMod val="130000"/>
              </a:schemeClr>
            </a:gs>
            <a:gs pos="80000">
              <a:schemeClr val="accent2">
                <a:hueOff val="-7431046"/>
                <a:satOff val="33396"/>
                <a:lumOff val="-7059"/>
                <a:alphaOff val="0"/>
                <a:shade val="93000"/>
                <a:satMod val="130000"/>
              </a:schemeClr>
            </a:gs>
            <a:gs pos="100000">
              <a:schemeClr val="accent2">
                <a:hueOff val="-7431046"/>
                <a:satOff val="33396"/>
                <a:lumOff val="-705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8334" tIns="0" rIns="238334" bIns="0" numCol="1" spcCol="1270" anchor="ctr" anchorCtr="0">
          <a:noAutofit/>
        </a:bodyPr>
        <a:lstStyle/>
        <a:p>
          <a:pPr lvl="0" algn="l" defTabSz="1066800">
            <a:lnSpc>
              <a:spcPct val="90000"/>
            </a:lnSpc>
            <a:spcBef>
              <a:spcPct val="0"/>
            </a:spcBef>
            <a:spcAft>
              <a:spcPct val="35000"/>
            </a:spcAft>
          </a:pPr>
          <a:r>
            <a:rPr lang="es-ES_tradnl" sz="2400" b="1" kern="1200" smtClean="0">
              <a:ln w="12700">
                <a:prstDash val="solid"/>
              </a:ln>
              <a:effectLst>
                <a:outerShdw blurRad="41275" dist="20320" dir="1800000" algn="tl" rotWithShape="0">
                  <a:srgbClr val="000000">
                    <a:alpha val="40000"/>
                  </a:srgbClr>
                </a:outerShdw>
              </a:effectLst>
            </a:rPr>
            <a:t>Aprobación de propuestas en la plenaria de la mesa.</a:t>
          </a:r>
          <a:endParaRPr lang="es-ES" sz="2400" kern="1200" dirty="0"/>
        </a:p>
      </dsp:txBody>
      <dsp:txXfrm>
        <a:off x="459105" y="4226888"/>
        <a:ext cx="8516340" cy="559396"/>
      </dsp:txXfrm>
    </dsp:sp>
    <dsp:sp modelId="{ECDB0698-85E6-E54D-9177-495BC0378381}">
      <dsp:nvSpPr>
        <dsp:cNvPr id="0" name=""/>
        <dsp:cNvSpPr/>
      </dsp:nvSpPr>
      <dsp:spPr>
        <a:xfrm>
          <a:off x="0" y="5459146"/>
          <a:ext cx="9007916" cy="529200"/>
        </a:xfrm>
        <a:prstGeom prst="rect">
          <a:avLst/>
        </a:prstGeom>
        <a:solidFill>
          <a:schemeClr val="lt1">
            <a:alpha val="90000"/>
            <a:hueOff val="0"/>
            <a:satOff val="0"/>
            <a:lumOff val="0"/>
            <a:alphaOff val="0"/>
          </a:schemeClr>
        </a:solidFill>
        <a:ln w="9525" cap="flat" cmpd="sng" algn="ctr">
          <a:solidFill>
            <a:schemeClr val="accent2">
              <a:hueOff val="-9288807"/>
              <a:satOff val="41745"/>
              <a:lumOff val="-8824"/>
              <a:alphaOff val="0"/>
            </a:schemeClr>
          </a:solidFill>
          <a:prstDash val="solid"/>
        </a:ln>
        <a:effectLst/>
      </dsp:spPr>
      <dsp:style>
        <a:lnRef idx="1">
          <a:scrgbClr r="0" g="0" b="0"/>
        </a:lnRef>
        <a:fillRef idx="1">
          <a:scrgbClr r="0" g="0" b="0"/>
        </a:fillRef>
        <a:effectRef idx="0">
          <a:scrgbClr r="0" g="0" b="0"/>
        </a:effectRef>
        <a:fontRef idx="minor"/>
      </dsp:style>
    </dsp:sp>
    <dsp:sp modelId="{810FDA3A-576E-094A-8FCF-921EC242904A}">
      <dsp:nvSpPr>
        <dsp:cNvPr id="0" name=""/>
        <dsp:cNvSpPr/>
      </dsp:nvSpPr>
      <dsp:spPr>
        <a:xfrm>
          <a:off x="428843" y="5149186"/>
          <a:ext cx="8576864" cy="619920"/>
        </a:xfrm>
        <a:prstGeom prst="roundRect">
          <a:avLst/>
        </a:prstGeom>
        <a:gradFill rotWithShape="0">
          <a:gsLst>
            <a:gs pos="0">
              <a:schemeClr val="accent2">
                <a:hueOff val="-9288807"/>
                <a:satOff val="41745"/>
                <a:lumOff val="-8824"/>
                <a:alphaOff val="0"/>
                <a:shade val="51000"/>
                <a:satMod val="130000"/>
              </a:schemeClr>
            </a:gs>
            <a:gs pos="80000">
              <a:schemeClr val="accent2">
                <a:hueOff val="-9288807"/>
                <a:satOff val="41745"/>
                <a:lumOff val="-8824"/>
                <a:alphaOff val="0"/>
                <a:shade val="93000"/>
                <a:satMod val="130000"/>
              </a:schemeClr>
            </a:gs>
            <a:gs pos="100000">
              <a:schemeClr val="accent2">
                <a:hueOff val="-9288807"/>
                <a:satOff val="41745"/>
                <a:lumOff val="-882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8334" tIns="0" rIns="238334" bIns="0" numCol="1" spcCol="1270" anchor="ctr" anchorCtr="0">
          <a:noAutofit/>
        </a:bodyPr>
        <a:lstStyle/>
        <a:p>
          <a:pPr lvl="0" algn="l" defTabSz="1066800">
            <a:lnSpc>
              <a:spcPct val="90000"/>
            </a:lnSpc>
            <a:spcBef>
              <a:spcPct val="0"/>
            </a:spcBef>
            <a:spcAft>
              <a:spcPct val="35000"/>
            </a:spcAft>
          </a:pPr>
          <a:r>
            <a:rPr lang="es-ES_tradnl" sz="2400" b="1" kern="1200" smtClean="0">
              <a:ln w="12700">
                <a:prstDash val="solid"/>
              </a:ln>
              <a:effectLst>
                <a:outerShdw blurRad="41275" dist="20320" dir="1800000" algn="tl" rotWithShape="0">
                  <a:srgbClr val="000000">
                    <a:alpha val="40000"/>
                  </a:srgbClr>
                </a:outerShdw>
              </a:effectLst>
            </a:rPr>
            <a:t>Actualmente hemos revisado 6 de las 9 relatorías realizadas</a:t>
          </a:r>
          <a:endParaRPr lang="es-ES" sz="2400" kern="1200" dirty="0"/>
        </a:p>
      </dsp:txBody>
      <dsp:txXfrm>
        <a:off x="459105" y="5179448"/>
        <a:ext cx="8516340" cy="559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D9ABC8-147D-B744-827C-ECE1DCDBB09D}">
      <dsp:nvSpPr>
        <dsp:cNvPr id="0" name=""/>
        <dsp:cNvSpPr/>
      </dsp:nvSpPr>
      <dsp:spPr>
        <a:xfrm>
          <a:off x="789488" y="1539"/>
          <a:ext cx="2378578" cy="1427146"/>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Lineamientos Generales</a:t>
          </a:r>
          <a:endParaRPr lang="es-ES" sz="1800" kern="1200" dirty="0"/>
        </a:p>
      </dsp:txBody>
      <dsp:txXfrm>
        <a:off x="789488" y="1539"/>
        <a:ext cx="2378578" cy="1427146"/>
      </dsp:txXfrm>
    </dsp:sp>
    <dsp:sp modelId="{ACC93630-2E59-AA41-9303-67200B1568EA}">
      <dsp:nvSpPr>
        <dsp:cNvPr id="0" name=""/>
        <dsp:cNvSpPr/>
      </dsp:nvSpPr>
      <dsp:spPr>
        <a:xfrm>
          <a:off x="3405924" y="1539"/>
          <a:ext cx="2378578" cy="1427146"/>
        </a:xfrm>
        <a:prstGeom prst="rect">
          <a:avLst/>
        </a:prstGeom>
        <a:gradFill rotWithShape="0">
          <a:gsLst>
            <a:gs pos="0">
              <a:schemeClr val="accent3">
                <a:hueOff val="2417366"/>
                <a:satOff val="-4263"/>
                <a:lumOff val="3333"/>
                <a:alphaOff val="0"/>
                <a:shade val="51000"/>
                <a:satMod val="130000"/>
              </a:schemeClr>
            </a:gs>
            <a:gs pos="80000">
              <a:schemeClr val="accent3">
                <a:hueOff val="2417366"/>
                <a:satOff val="-4263"/>
                <a:lumOff val="3333"/>
                <a:alphaOff val="0"/>
                <a:shade val="93000"/>
                <a:satMod val="130000"/>
              </a:schemeClr>
            </a:gs>
            <a:gs pos="100000">
              <a:schemeClr val="accent3">
                <a:hueOff val="2417366"/>
                <a:satOff val="-4263"/>
                <a:lumOff val="333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En relación con lo Académico</a:t>
          </a:r>
          <a:endParaRPr lang="es-ES" sz="1800" kern="1200" dirty="0"/>
        </a:p>
      </dsp:txBody>
      <dsp:txXfrm>
        <a:off x="3405924" y="1539"/>
        <a:ext cx="2378578" cy="1427146"/>
      </dsp:txXfrm>
    </dsp:sp>
    <dsp:sp modelId="{11C98649-EBA7-A645-9032-1DF05274078B}">
      <dsp:nvSpPr>
        <dsp:cNvPr id="0" name=""/>
        <dsp:cNvSpPr/>
      </dsp:nvSpPr>
      <dsp:spPr>
        <a:xfrm>
          <a:off x="789488" y="1666544"/>
          <a:ext cx="2378578" cy="1427146"/>
        </a:xfrm>
        <a:prstGeom prst="rect">
          <a:avLst/>
        </a:prstGeom>
        <a:gradFill rotWithShape="0">
          <a:gsLst>
            <a:gs pos="0">
              <a:schemeClr val="accent3">
                <a:hueOff val="4834732"/>
                <a:satOff val="-8526"/>
                <a:lumOff val="6667"/>
                <a:alphaOff val="0"/>
                <a:shade val="51000"/>
                <a:satMod val="130000"/>
              </a:schemeClr>
            </a:gs>
            <a:gs pos="80000">
              <a:schemeClr val="accent3">
                <a:hueOff val="4834732"/>
                <a:satOff val="-8526"/>
                <a:lumOff val="6667"/>
                <a:alphaOff val="0"/>
                <a:shade val="93000"/>
                <a:satMod val="130000"/>
              </a:schemeClr>
            </a:gs>
            <a:gs pos="100000">
              <a:schemeClr val="accent3">
                <a:hueOff val="4834732"/>
                <a:satOff val="-8526"/>
                <a:lumOff val="666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En relación con Investigación y  Proyección Social</a:t>
          </a:r>
          <a:endParaRPr lang="es-ES" sz="1800" kern="1200" dirty="0"/>
        </a:p>
      </dsp:txBody>
      <dsp:txXfrm>
        <a:off x="789488" y="1666544"/>
        <a:ext cx="2378578" cy="1427146"/>
      </dsp:txXfrm>
    </dsp:sp>
    <dsp:sp modelId="{F5A102A1-9CB8-CB43-814A-57B455781600}">
      <dsp:nvSpPr>
        <dsp:cNvPr id="0" name=""/>
        <dsp:cNvSpPr/>
      </dsp:nvSpPr>
      <dsp:spPr>
        <a:xfrm>
          <a:off x="3405924" y="1666544"/>
          <a:ext cx="2378578" cy="1427146"/>
        </a:xfrm>
        <a:prstGeom prst="rect">
          <a:avLst/>
        </a:prstGeom>
        <a:gradFill rotWithShape="0">
          <a:gsLst>
            <a:gs pos="0">
              <a:schemeClr val="accent3">
                <a:hueOff val="7252099"/>
                <a:satOff val="-12788"/>
                <a:lumOff val="10000"/>
                <a:alphaOff val="0"/>
                <a:shade val="51000"/>
                <a:satMod val="130000"/>
              </a:schemeClr>
            </a:gs>
            <a:gs pos="80000">
              <a:schemeClr val="accent3">
                <a:hueOff val="7252099"/>
                <a:satOff val="-12788"/>
                <a:lumOff val="10000"/>
                <a:alphaOff val="0"/>
                <a:shade val="93000"/>
                <a:satMod val="130000"/>
              </a:schemeClr>
            </a:gs>
            <a:gs pos="100000">
              <a:schemeClr val="accent3">
                <a:hueOff val="7252099"/>
                <a:satOff val="-12788"/>
                <a:lumOff val="1000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En relación con Estamentos: docentes; estudiantes; Administrativos</a:t>
          </a:r>
          <a:endParaRPr lang="es-ES" sz="1800" kern="1200" dirty="0"/>
        </a:p>
      </dsp:txBody>
      <dsp:txXfrm>
        <a:off x="3405924" y="1666544"/>
        <a:ext cx="2378578" cy="1427146"/>
      </dsp:txXfrm>
    </dsp:sp>
    <dsp:sp modelId="{24F7371E-3F2E-1047-ADAF-98CBE306CAAB}">
      <dsp:nvSpPr>
        <dsp:cNvPr id="0" name=""/>
        <dsp:cNvSpPr/>
      </dsp:nvSpPr>
      <dsp:spPr>
        <a:xfrm>
          <a:off x="810349" y="3333088"/>
          <a:ext cx="2378578" cy="1427146"/>
        </a:xfrm>
        <a:prstGeom prst="rect">
          <a:avLst/>
        </a:prstGeom>
        <a:gradFill rotWithShape="0">
          <a:gsLst>
            <a:gs pos="0">
              <a:schemeClr val="accent3">
                <a:hueOff val="9669465"/>
                <a:satOff val="-17051"/>
                <a:lumOff val="13334"/>
                <a:alphaOff val="0"/>
                <a:shade val="51000"/>
                <a:satMod val="130000"/>
              </a:schemeClr>
            </a:gs>
            <a:gs pos="80000">
              <a:schemeClr val="accent3">
                <a:hueOff val="9669465"/>
                <a:satOff val="-17051"/>
                <a:lumOff val="13334"/>
                <a:alphaOff val="0"/>
                <a:shade val="93000"/>
                <a:satMod val="130000"/>
              </a:schemeClr>
            </a:gs>
            <a:gs pos="100000">
              <a:schemeClr val="accent3">
                <a:hueOff val="9669465"/>
                <a:satOff val="-17051"/>
                <a:lumOff val="1333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Bienestar Institucional</a:t>
          </a:r>
          <a:endParaRPr lang="es-ES" sz="1800" kern="1200" dirty="0"/>
        </a:p>
      </dsp:txBody>
      <dsp:txXfrm>
        <a:off x="810349" y="3333088"/>
        <a:ext cx="2378578" cy="1427146"/>
      </dsp:txXfrm>
    </dsp:sp>
    <dsp:sp modelId="{7B211297-C5E0-1C4C-91D2-CF8C0A52C4E0}">
      <dsp:nvSpPr>
        <dsp:cNvPr id="0" name=""/>
        <dsp:cNvSpPr/>
      </dsp:nvSpPr>
      <dsp:spPr>
        <a:xfrm>
          <a:off x="3405924" y="3331548"/>
          <a:ext cx="2378578" cy="1427146"/>
        </a:xfrm>
        <a:prstGeom prst="rect">
          <a:avLst/>
        </a:prstGeom>
        <a:gradFill rotWithShape="0">
          <a:gsLst>
            <a:gs pos="0">
              <a:schemeClr val="accent3">
                <a:hueOff val="12086830"/>
                <a:satOff val="-21314"/>
                <a:lumOff val="16667"/>
                <a:alphaOff val="0"/>
                <a:shade val="51000"/>
                <a:satMod val="130000"/>
              </a:schemeClr>
            </a:gs>
            <a:gs pos="80000">
              <a:schemeClr val="accent3">
                <a:hueOff val="12086830"/>
                <a:satOff val="-21314"/>
                <a:lumOff val="16667"/>
                <a:alphaOff val="0"/>
                <a:shade val="93000"/>
                <a:satMod val="130000"/>
              </a:schemeClr>
            </a:gs>
            <a:gs pos="100000">
              <a:schemeClr val="accent3">
                <a:hueOff val="12086830"/>
                <a:satOff val="-21314"/>
                <a:lumOff val="1666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Sobre Modelo de Administración</a:t>
          </a:r>
          <a:endParaRPr lang="es-ES" sz="1800" kern="1200" dirty="0"/>
        </a:p>
      </dsp:txBody>
      <dsp:txXfrm>
        <a:off x="3405924" y="3331548"/>
        <a:ext cx="2378578" cy="142714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267F17-7193-624A-86A2-AFBFEB1C8D14}" type="datetimeFigureOut">
              <a:rPr lang="es-ES" smtClean="0"/>
              <a:t>6/10/15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3E0932-C2D9-A240-9A84-9A038114B893}" type="slidenum">
              <a:rPr lang="es-ES" smtClean="0"/>
              <a:t>‹Nr.›</a:t>
            </a:fld>
            <a:endParaRPr lang="es-ES"/>
          </a:p>
        </p:txBody>
      </p:sp>
    </p:spTree>
    <p:extLst>
      <p:ext uri="{BB962C8B-B14F-4D97-AF65-F5344CB8AC3E}">
        <p14:creationId xmlns:p14="http://schemas.microsoft.com/office/powerpoint/2010/main" val="996410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s-ES_tradnl" smtClean="0"/>
              <a:t>Clic para editar título</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E710DF5-421A-7C4D-8A4E-41A108959EED}" type="datetimeFigureOut">
              <a:rPr lang="es-ES" smtClean="0"/>
              <a:t>6/10/15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522448D-E3DE-1244-BD35-826E59C1823F}" type="slidenum">
              <a:rPr lang="es-ES" smtClean="0"/>
              <a:t>‹Nr.›</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Vertical Text Placeholder 2"/>
          <p:cNvSpPr>
            <a:spLocks noGrp="1"/>
          </p:cNvSpPr>
          <p:nvPr>
            <p:ph type="body" orient="vert" idx="1"/>
          </p:nvPr>
        </p:nvSpPr>
        <p:spPr/>
        <p:txBody>
          <a:bodyPr vert="eaVert" ancho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FE710DF5-421A-7C4D-8A4E-41A108959EED}" type="datetimeFigureOut">
              <a:rPr lang="es-ES" smtClean="0"/>
              <a:t>6/10/15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522448D-E3DE-1244-BD35-826E59C1823F}" type="slidenum">
              <a:rPr lang="es-ES" smtClean="0"/>
              <a:t>‹Nr.›</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 para editar título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FE710DF5-421A-7C4D-8A4E-41A108959EED}" type="datetimeFigureOut">
              <a:rPr lang="es-ES" smtClean="0"/>
              <a:t>6/10/15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522448D-E3DE-1244-BD35-826E59C1823F}" type="slidenum">
              <a:rPr lang="es-ES" smtClean="0"/>
              <a:t>‹Nr.›</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FE710DF5-421A-7C4D-8A4E-41A108959EED}" type="datetimeFigureOut">
              <a:rPr lang="es-ES" smtClean="0"/>
              <a:t>6/10/15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522448D-E3DE-1244-BD35-826E59C1823F}" type="slidenum">
              <a:rPr lang="es-ES" smtClean="0"/>
              <a:t>‹Nr.›</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FE710DF5-421A-7C4D-8A4E-41A108959EED}" type="datetimeFigureOut">
              <a:rPr lang="es-ES" smtClean="0"/>
              <a:t>6/10/15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522448D-E3DE-1244-BD35-826E59C1823F}" type="slidenum">
              <a:rPr lang="es-ES" smtClean="0"/>
              <a:t>‹Nr.›</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Date Placeholder 4"/>
          <p:cNvSpPr>
            <a:spLocks noGrp="1"/>
          </p:cNvSpPr>
          <p:nvPr>
            <p:ph type="dt" sz="half" idx="10"/>
          </p:nvPr>
        </p:nvSpPr>
        <p:spPr/>
        <p:txBody>
          <a:bodyPr/>
          <a:lstStyle/>
          <a:p>
            <a:fld id="{FE710DF5-421A-7C4D-8A4E-41A108959EED}" type="datetimeFigureOut">
              <a:rPr lang="es-ES" smtClean="0"/>
              <a:t>6/10/15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522448D-E3DE-1244-BD35-826E59C1823F}" type="slidenum">
              <a:rPr lang="es-ES" smtClean="0"/>
              <a:t>‹Nr.›</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7" name="Date Placeholder 6"/>
          <p:cNvSpPr>
            <a:spLocks noGrp="1"/>
          </p:cNvSpPr>
          <p:nvPr>
            <p:ph type="dt" sz="half" idx="10"/>
          </p:nvPr>
        </p:nvSpPr>
        <p:spPr/>
        <p:txBody>
          <a:bodyPr/>
          <a:lstStyle/>
          <a:p>
            <a:fld id="{FE710DF5-421A-7C4D-8A4E-41A108959EED}" type="datetimeFigureOut">
              <a:rPr lang="es-ES" smtClean="0"/>
              <a:t>6/10/15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6522448D-E3DE-1244-BD35-826E59C1823F}" type="slidenum">
              <a:rPr lang="es-ES" smtClean="0"/>
              <a:t>‹Nr.›</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Date Placeholder 2"/>
          <p:cNvSpPr>
            <a:spLocks noGrp="1"/>
          </p:cNvSpPr>
          <p:nvPr>
            <p:ph type="dt" sz="half" idx="10"/>
          </p:nvPr>
        </p:nvSpPr>
        <p:spPr/>
        <p:txBody>
          <a:bodyPr/>
          <a:lstStyle/>
          <a:p>
            <a:fld id="{FE710DF5-421A-7C4D-8A4E-41A108959EED}" type="datetimeFigureOut">
              <a:rPr lang="es-ES" smtClean="0"/>
              <a:t>6/10/15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522448D-E3DE-1244-BD35-826E59C1823F}" type="slidenum">
              <a:rPr lang="es-ES" smtClean="0"/>
              <a:t>‹Nr.›</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10DF5-421A-7C4D-8A4E-41A108959EED}" type="datetimeFigureOut">
              <a:rPr lang="es-ES" smtClean="0"/>
              <a:t>6/10/15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6522448D-E3DE-1244-BD35-826E59C1823F}" type="slidenum">
              <a:rPr lang="es-ES" smtClean="0"/>
              <a:t>‹Nr.›</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FE710DF5-421A-7C4D-8A4E-41A108959EED}" type="datetimeFigureOut">
              <a:rPr lang="es-ES" smtClean="0"/>
              <a:t>6/10/15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522448D-E3DE-1244-BD35-826E59C1823F}" type="slidenum">
              <a:rPr lang="es-ES" smtClean="0"/>
              <a:t>‹Nr.›</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FE710DF5-421A-7C4D-8A4E-41A108959EED}" type="datetimeFigureOut">
              <a:rPr lang="es-ES" smtClean="0"/>
              <a:t>6/10/15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522448D-E3DE-1244-BD35-826E59C1823F}" type="slidenum">
              <a:rPr lang="es-ES" smtClean="0"/>
              <a:t>‹Nr.›</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s-ES_tradnl" smtClean="0"/>
              <a:t>Clic para editar título</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10DF5-421A-7C4D-8A4E-41A108959EED}" type="datetimeFigureOut">
              <a:rPr lang="es-ES" smtClean="0"/>
              <a:t>6/10/15</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2448D-E3DE-1244-BD35-826E59C1823F}" type="slidenum">
              <a:rPr lang="es-ES" smtClean="0"/>
              <a:t>‹Nr.›</a:t>
            </a:fld>
            <a:endParaRPr lang="es-ES"/>
          </a:p>
        </p:txBody>
      </p:sp>
    </p:spTree>
  </p:cSld>
  <p:clrMap bg1="dk1" tx1="lt1" bg2="dk2" tx2="lt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768828" y="2053811"/>
            <a:ext cx="7511143" cy="1569660"/>
          </a:xfrm>
          <a:prstGeom prst="rect">
            <a:avLst/>
          </a:prstGeom>
          <a:noFill/>
        </p:spPr>
        <p:txBody>
          <a:bodyPr wrap="square" rtlCol="0">
            <a:spAutoFit/>
          </a:bodyPr>
          <a:lstStyle/>
          <a:p>
            <a:pPr algn="ctr"/>
            <a:endParaRPr lang="es-ES_tradnl" sz="2400" b="1" u="sng" dirty="0"/>
          </a:p>
          <a:p>
            <a:pPr algn="ctr"/>
            <a:r>
              <a:rPr lang="es-ES" sz="2400" b="1" dirty="0"/>
              <a:t>MESA No.3</a:t>
            </a:r>
            <a:endParaRPr lang="es-ES_tradnl" sz="2400" dirty="0"/>
          </a:p>
          <a:p>
            <a:pPr algn="ctr"/>
            <a:r>
              <a:rPr lang="es-ES" sz="2400" b="1" dirty="0"/>
              <a:t>ASPECTOS ADMINISTRATIVOS</a:t>
            </a:r>
            <a:endParaRPr lang="es-ES_tradnl" sz="2400" dirty="0"/>
          </a:p>
          <a:p>
            <a:pPr algn="ctr"/>
            <a:r>
              <a:rPr lang="es-ES" sz="2400" b="1" dirty="0" smtClean="0"/>
              <a:t>SEGUNDO AVANCE</a:t>
            </a:r>
            <a:endParaRPr lang="es-ES" sz="2400" b="1" dirty="0">
              <a:effectLst/>
            </a:endParaRPr>
          </a:p>
        </p:txBody>
      </p:sp>
      <p:sp>
        <p:nvSpPr>
          <p:cNvPr id="2" name="CuadroTexto 1"/>
          <p:cNvSpPr txBox="1"/>
          <p:nvPr/>
        </p:nvSpPr>
        <p:spPr>
          <a:xfrm>
            <a:off x="1518301" y="589458"/>
            <a:ext cx="6553456" cy="923330"/>
          </a:xfrm>
          <a:prstGeom prst="rect">
            <a:avLst/>
          </a:prstGeom>
          <a:noFill/>
        </p:spPr>
        <p:txBody>
          <a:bodyPr wrap="square" rtlCol="0">
            <a:spAutoFit/>
          </a:bodyPr>
          <a:lstStyle/>
          <a:p>
            <a:pPr algn="ctr"/>
            <a:r>
              <a:rPr lang="es-ES" b="1" dirty="0" smtClean="0"/>
              <a:t>UNIVERSIDAD DISTRITAL FRANCISCO JOSE DE CALDAS</a:t>
            </a:r>
          </a:p>
          <a:p>
            <a:pPr algn="ctr"/>
            <a:r>
              <a:rPr lang="es-ES" b="1" dirty="0" smtClean="0"/>
              <a:t>PROCESO DE REFORMA UNIVERSITÁRIA</a:t>
            </a:r>
          </a:p>
          <a:p>
            <a:pPr algn="ctr"/>
            <a:r>
              <a:rPr lang="es-ES" b="1" dirty="0" smtClean="0"/>
              <a:t>NIVEL </a:t>
            </a:r>
            <a:r>
              <a:rPr lang="es-ES" b="1" dirty="0"/>
              <a:t>DE </a:t>
            </a:r>
            <a:r>
              <a:rPr lang="es-ES" b="1" dirty="0" smtClean="0"/>
              <a:t>CONSOLIDACIÓN</a:t>
            </a:r>
            <a:endParaRPr lang="es-ES_tradnl" dirty="0"/>
          </a:p>
        </p:txBody>
      </p:sp>
      <p:pic>
        <p:nvPicPr>
          <p:cNvPr id="3" name="Imagen 2" descr="escudo_ud-225x30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1757" y="0"/>
            <a:ext cx="1072243" cy="1429657"/>
          </a:xfrm>
          <a:prstGeom prst="rect">
            <a:avLst/>
          </a:prstGeom>
        </p:spPr>
      </p:pic>
      <p:sp>
        <p:nvSpPr>
          <p:cNvPr id="7" name="Rectángulo 6"/>
          <p:cNvSpPr/>
          <p:nvPr/>
        </p:nvSpPr>
        <p:spPr>
          <a:xfrm>
            <a:off x="457864" y="5294543"/>
            <a:ext cx="8232540" cy="430887"/>
          </a:xfrm>
          <a:prstGeom prst="rect">
            <a:avLst/>
          </a:prstGeom>
        </p:spPr>
        <p:txBody>
          <a:bodyPr wrap="square">
            <a:spAutoFit/>
          </a:bodyPr>
          <a:lstStyle/>
          <a:p>
            <a:pPr algn="ctr"/>
            <a:r>
              <a:rPr lang="es-ES" sz="2200" dirty="0" smtClean="0"/>
              <a:t>5 de Octubre de 2015</a:t>
            </a:r>
            <a:endParaRPr lang="es-ES" sz="2200" dirty="0"/>
          </a:p>
        </p:txBody>
      </p:sp>
    </p:spTree>
    <p:extLst>
      <p:ext uri="{BB962C8B-B14F-4D97-AF65-F5344CB8AC3E}">
        <p14:creationId xmlns:p14="http://schemas.microsoft.com/office/powerpoint/2010/main" val="637499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35761" y="769968"/>
            <a:ext cx="8545470" cy="5991383"/>
          </a:xfrm>
          <a:prstGeom prst="rect">
            <a:avLst/>
          </a:prstGeom>
          <a:noFill/>
        </p:spPr>
        <p:txBody>
          <a:bodyPr wrap="square" rtlCol="0">
            <a:spAutoFit/>
          </a:bodyPr>
          <a:lstStyle/>
          <a:p>
            <a:pPr marL="285750" indent="-285750" algn="just">
              <a:lnSpc>
                <a:spcPct val="120000"/>
              </a:lnSpc>
              <a:buFontTx/>
              <a:buChar char="-"/>
            </a:pPr>
            <a:r>
              <a:rPr lang="es-CO" sz="2000" dirty="0" smtClean="0"/>
              <a:t>Deben </a:t>
            </a:r>
            <a:r>
              <a:rPr lang="es-CO" sz="2000" dirty="0"/>
              <a:t>crearse mecanismos claros de rendición de cuentas que deben garantizar la divulgación de inversión y gastos de recursos a partir del Plan de Desarrollo y el PUI</a:t>
            </a:r>
            <a:r>
              <a:rPr lang="es-CO" sz="2000" dirty="0" smtClean="0"/>
              <a:t>.</a:t>
            </a:r>
          </a:p>
          <a:p>
            <a:pPr marL="285750" indent="-285750" algn="just">
              <a:lnSpc>
                <a:spcPct val="120000"/>
              </a:lnSpc>
              <a:buFontTx/>
              <a:buChar char="-"/>
            </a:pPr>
            <a:r>
              <a:rPr lang="es-ES" sz="2000" dirty="0"/>
              <a:t>Es necesario </a:t>
            </a:r>
            <a:r>
              <a:rPr lang="es-ES_tradnl" sz="2000" dirty="0" smtClean="0"/>
              <a:t>actualizar todos los estatutos (docente, estudiantes, personal administrativo, otros) en funci</a:t>
            </a:r>
            <a:r>
              <a:rPr lang="es-ES_tradnl" sz="2000" dirty="0" smtClean="0"/>
              <a:t>ón del estatuto general que será producto de este proceso de reforma</a:t>
            </a:r>
            <a:r>
              <a:rPr lang="es-ES" sz="2000" dirty="0" smtClean="0"/>
              <a:t>.</a:t>
            </a:r>
            <a:r>
              <a:rPr lang="es-ES_tradnl" sz="2000" dirty="0" smtClean="0"/>
              <a:t> </a:t>
            </a:r>
          </a:p>
          <a:p>
            <a:pPr marL="285750" indent="-285750" algn="just">
              <a:lnSpc>
                <a:spcPct val="120000"/>
              </a:lnSpc>
              <a:buFontTx/>
              <a:buChar char="-"/>
            </a:pPr>
            <a:r>
              <a:rPr lang="es-CO" sz="2000" dirty="0"/>
              <a:t>Que no sea el CSU el que </a:t>
            </a:r>
            <a:r>
              <a:rPr lang="es-CO" sz="2000" dirty="0" smtClean="0"/>
              <a:t>define </a:t>
            </a:r>
            <a:r>
              <a:rPr lang="es-CO" sz="2000" dirty="0"/>
              <a:t>los estatutos de carrera, sino que sea una concertación con los miembros </a:t>
            </a:r>
            <a:r>
              <a:rPr lang="es-CO" sz="2000" dirty="0" smtClean="0"/>
              <a:t>de la comunidad universitaria.</a:t>
            </a:r>
          </a:p>
          <a:p>
            <a:pPr marL="285750" indent="-285750" algn="just">
              <a:lnSpc>
                <a:spcPct val="120000"/>
              </a:lnSpc>
              <a:buFontTx/>
              <a:buChar char="-"/>
            </a:pPr>
            <a:r>
              <a:rPr lang="es-CO" sz="2000" dirty="0" smtClean="0"/>
              <a:t>Que en el CSU haya un representante del personal Administrativo.</a:t>
            </a:r>
          </a:p>
          <a:p>
            <a:pPr marL="285750" indent="-285750" algn="just">
              <a:lnSpc>
                <a:spcPct val="120000"/>
              </a:lnSpc>
              <a:buFontTx/>
              <a:buChar char="-"/>
            </a:pPr>
            <a:r>
              <a:rPr lang="es-CO" sz="2000" dirty="0" smtClean="0"/>
              <a:t>Actualizar </a:t>
            </a:r>
            <a:r>
              <a:rPr lang="es-CO" sz="2000" dirty="0"/>
              <a:t>y hacer más efectivos, los mecanismos de control y evaluación del desempeño de todos los funcionarios de la universidad</a:t>
            </a:r>
            <a:r>
              <a:rPr lang="es-ES_tradnl" sz="2000" dirty="0"/>
              <a:t>.</a:t>
            </a:r>
          </a:p>
          <a:p>
            <a:pPr marL="285750" indent="-285750" algn="just">
              <a:lnSpc>
                <a:spcPct val="120000"/>
              </a:lnSpc>
              <a:buFontTx/>
              <a:buChar char="-"/>
            </a:pPr>
            <a:r>
              <a:rPr lang="es-CO" sz="2000" dirty="0"/>
              <a:t>Actualizar la reglamentación y estructura de la Oficina de Planeación y </a:t>
            </a:r>
            <a:r>
              <a:rPr lang="es-CO" sz="2000" dirty="0" smtClean="0"/>
              <a:t>Control.</a:t>
            </a:r>
          </a:p>
          <a:p>
            <a:pPr marL="285750" indent="-285750" algn="just">
              <a:lnSpc>
                <a:spcPct val="120000"/>
              </a:lnSpc>
              <a:buFontTx/>
              <a:buChar char="-"/>
            </a:pPr>
            <a:r>
              <a:rPr lang="es-CO" sz="2000" dirty="0"/>
              <a:t>Llevar a cabo una planeación estratégica-Planificación, que sea elaborada de manera participativa por todos los estamentos de la universidad. Teniendo en cuenta el corto, mediano y largo plazo. </a:t>
            </a:r>
          </a:p>
        </p:txBody>
      </p:sp>
      <p:sp>
        <p:nvSpPr>
          <p:cNvPr id="6" name="CuadroTexto 5"/>
          <p:cNvSpPr txBox="1"/>
          <p:nvPr/>
        </p:nvSpPr>
        <p:spPr>
          <a:xfrm>
            <a:off x="2322126" y="93479"/>
            <a:ext cx="4741803" cy="523220"/>
          </a:xfrm>
          <a:prstGeom prst="rect">
            <a:avLst/>
          </a:prstGeom>
          <a:solidFill>
            <a:schemeClr val="accent3"/>
          </a:solidFill>
        </p:spPr>
        <p:txBody>
          <a:bodyPr wrap="none" rtlCol="0">
            <a:spAutoFit/>
          </a:bodyPr>
          <a:lstStyle/>
          <a:p>
            <a:r>
              <a:rPr lang="es-ES" sz="2800" b="1" dirty="0" smtClean="0">
                <a:ln>
                  <a:solidFill>
                    <a:schemeClr val="accent3"/>
                  </a:solidFill>
                </a:ln>
                <a:solidFill>
                  <a:srgbClr val="000000"/>
                </a:solidFill>
              </a:rPr>
              <a:t>LINEAMIENTOS GENERALES</a:t>
            </a:r>
          </a:p>
        </p:txBody>
      </p:sp>
    </p:spTree>
    <p:extLst>
      <p:ext uri="{BB962C8B-B14F-4D97-AF65-F5344CB8AC3E}">
        <p14:creationId xmlns:p14="http://schemas.microsoft.com/office/powerpoint/2010/main" val="2039349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942571" y="664506"/>
            <a:ext cx="5468164" cy="584776"/>
          </a:xfrm>
          <a:prstGeom prst="rect">
            <a:avLst/>
          </a:prstGeom>
          <a:solidFill>
            <a:schemeClr val="accent5">
              <a:lumMod val="60000"/>
              <a:lumOff val="40000"/>
            </a:schemeClr>
          </a:solidFill>
        </p:spPr>
        <p:txBody>
          <a:bodyPr wrap="none" rtlCol="0">
            <a:spAutoFit/>
          </a:bodyPr>
          <a:lstStyle/>
          <a:p>
            <a:pPr lvl="0"/>
            <a:r>
              <a:rPr lang="es-ES" sz="3200" dirty="0">
                <a:solidFill>
                  <a:srgbClr val="000000"/>
                </a:solidFill>
              </a:rPr>
              <a:t>En relación con lo lo Académico</a:t>
            </a:r>
          </a:p>
        </p:txBody>
      </p:sp>
      <p:sp>
        <p:nvSpPr>
          <p:cNvPr id="2" name="CuadroTexto 1"/>
          <p:cNvSpPr txBox="1"/>
          <p:nvPr/>
        </p:nvSpPr>
        <p:spPr>
          <a:xfrm>
            <a:off x="875897" y="1649716"/>
            <a:ext cx="7780885" cy="1569660"/>
          </a:xfrm>
          <a:prstGeom prst="rect">
            <a:avLst/>
          </a:prstGeom>
          <a:noFill/>
        </p:spPr>
        <p:txBody>
          <a:bodyPr wrap="square" rtlCol="0">
            <a:spAutoFit/>
          </a:bodyPr>
          <a:lstStyle/>
          <a:p>
            <a:pPr algn="just"/>
            <a:r>
              <a:rPr lang="es-CO" sz="2400" dirty="0" smtClean="0"/>
              <a:t>Frente </a:t>
            </a:r>
            <a:r>
              <a:rPr lang="es-CO" sz="2400" dirty="0"/>
              <a:t>a la educación Virtual, Se propone que se adquiera una infraestructura tecnológica, una normatividad y modelos de administración que le permita incluir realmente los procesos de educación virtual.</a:t>
            </a:r>
            <a:r>
              <a:rPr lang="es-ES_tradnl" sz="2400" dirty="0"/>
              <a:t> </a:t>
            </a:r>
            <a:endParaRPr lang="es-ES" sz="2400" dirty="0"/>
          </a:p>
        </p:txBody>
      </p:sp>
    </p:spTree>
    <p:extLst>
      <p:ext uri="{BB962C8B-B14F-4D97-AF65-F5344CB8AC3E}">
        <p14:creationId xmlns:p14="http://schemas.microsoft.com/office/powerpoint/2010/main" val="18195586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54754" y="159593"/>
            <a:ext cx="8405867" cy="584776"/>
          </a:xfrm>
          <a:prstGeom prst="rect">
            <a:avLst/>
          </a:prstGeom>
          <a:solidFill>
            <a:srgbClr val="FFFF00"/>
          </a:solidFill>
        </p:spPr>
        <p:txBody>
          <a:bodyPr wrap="none" rtlCol="0">
            <a:spAutoFit/>
          </a:bodyPr>
          <a:lstStyle/>
          <a:p>
            <a:r>
              <a:rPr lang="es-ES" sz="3200" dirty="0" smtClean="0">
                <a:solidFill>
                  <a:srgbClr val="000000"/>
                </a:solidFill>
              </a:rPr>
              <a:t>En r</a:t>
            </a:r>
            <a:r>
              <a:rPr lang="es-ES" sz="3200" dirty="0" smtClean="0">
                <a:solidFill>
                  <a:srgbClr val="000000"/>
                </a:solidFill>
              </a:rPr>
              <a:t>elación </a:t>
            </a:r>
            <a:r>
              <a:rPr lang="es-ES" sz="3200" dirty="0">
                <a:solidFill>
                  <a:srgbClr val="000000"/>
                </a:solidFill>
              </a:rPr>
              <a:t>con Investigación y Proyección </a:t>
            </a:r>
            <a:r>
              <a:rPr lang="es-ES" sz="3200" dirty="0" smtClean="0">
                <a:solidFill>
                  <a:srgbClr val="000000"/>
                </a:solidFill>
              </a:rPr>
              <a:t>Social</a:t>
            </a:r>
            <a:endParaRPr lang="es-ES" sz="3200" dirty="0">
              <a:solidFill>
                <a:srgbClr val="000000"/>
              </a:solidFill>
            </a:endParaRPr>
          </a:p>
        </p:txBody>
      </p:sp>
      <p:sp>
        <p:nvSpPr>
          <p:cNvPr id="2" name="CuadroTexto 1"/>
          <p:cNvSpPr txBox="1"/>
          <p:nvPr/>
        </p:nvSpPr>
        <p:spPr>
          <a:xfrm>
            <a:off x="321162" y="1270135"/>
            <a:ext cx="8739459" cy="5262979"/>
          </a:xfrm>
          <a:prstGeom prst="rect">
            <a:avLst/>
          </a:prstGeom>
          <a:noFill/>
        </p:spPr>
        <p:txBody>
          <a:bodyPr wrap="square" rtlCol="0">
            <a:spAutoFit/>
          </a:bodyPr>
          <a:lstStyle/>
          <a:p>
            <a:pPr marL="285750" indent="-285750" algn="just">
              <a:buFontTx/>
              <a:buChar char="-"/>
            </a:pPr>
            <a:r>
              <a:rPr lang="es-CO" sz="2400" dirty="0" smtClean="0"/>
              <a:t>Para </a:t>
            </a:r>
            <a:r>
              <a:rPr lang="es-CO" sz="2400" dirty="0"/>
              <a:t>asignar recursos en grupos de investigación no debe haber concurso, sino que debe partir de un principio de cooperación y proyección de la universidad.</a:t>
            </a:r>
            <a:r>
              <a:rPr lang="es-ES_tradnl" sz="2400" dirty="0"/>
              <a:t> </a:t>
            </a:r>
            <a:r>
              <a:rPr lang="es-ES_tradnl" sz="2400" dirty="0" smtClean="0"/>
              <a:t>(</a:t>
            </a:r>
            <a:r>
              <a:rPr lang="es-CO" sz="2400" dirty="0"/>
              <a:t>Hay que identificar elementos comunes que permitan apoyar el ejercicio completo de todos los grupos que investigan en la </a:t>
            </a:r>
            <a:r>
              <a:rPr lang="es-CO" sz="2400" dirty="0" smtClean="0"/>
              <a:t>universidad)</a:t>
            </a:r>
          </a:p>
          <a:p>
            <a:pPr marL="285750" indent="-285750" algn="just">
              <a:buFontTx/>
              <a:buChar char="-"/>
            </a:pPr>
            <a:endParaRPr lang="es-CO" sz="2400" dirty="0" smtClean="0"/>
          </a:p>
          <a:p>
            <a:pPr marL="285750" indent="-285750" algn="just">
              <a:buFontTx/>
              <a:buChar char="-"/>
            </a:pPr>
            <a:r>
              <a:rPr lang="es-ES" sz="2400" dirty="0"/>
              <a:t>El Centro de Investigaciones y Desarrollo Científico debe propender por la construcción y administración de Infraestructura, equipos y recursos adecuados para la investigación, en todos los campos de conocimiento que existen en la universidad.</a:t>
            </a:r>
            <a:r>
              <a:rPr lang="es-ES_tradnl" sz="2400" dirty="0"/>
              <a:t> </a:t>
            </a:r>
            <a:endParaRPr lang="es-ES_tradnl" sz="2400" dirty="0" smtClean="0"/>
          </a:p>
          <a:p>
            <a:pPr marL="285750" indent="-285750" algn="just">
              <a:buFontTx/>
              <a:buChar char="-"/>
            </a:pPr>
            <a:endParaRPr lang="es-CO" sz="2400" dirty="0" smtClean="0"/>
          </a:p>
          <a:p>
            <a:pPr algn="just"/>
            <a:r>
              <a:rPr lang="es-CO" sz="2400" dirty="0" smtClean="0"/>
              <a:t>- Se </a:t>
            </a:r>
            <a:r>
              <a:rPr lang="es-CO" sz="2400" dirty="0"/>
              <a:t>propone redireccionar el eje misional de la extensión de la universidad</a:t>
            </a:r>
            <a:r>
              <a:rPr lang="es-ES_tradnl" sz="2400" dirty="0"/>
              <a:t> </a:t>
            </a:r>
            <a:endParaRPr lang="es-ES" sz="2400" dirty="0"/>
          </a:p>
        </p:txBody>
      </p:sp>
    </p:spTree>
    <p:extLst>
      <p:ext uri="{BB962C8B-B14F-4D97-AF65-F5344CB8AC3E}">
        <p14:creationId xmlns:p14="http://schemas.microsoft.com/office/powerpoint/2010/main" val="41602772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846736" y="384474"/>
            <a:ext cx="7474285" cy="1077218"/>
          </a:xfrm>
          <a:prstGeom prst="rect">
            <a:avLst/>
          </a:prstGeom>
          <a:solidFill>
            <a:schemeClr val="accent4">
              <a:lumMod val="75000"/>
            </a:schemeClr>
          </a:solidFill>
        </p:spPr>
        <p:txBody>
          <a:bodyPr wrap="square" rtlCol="0">
            <a:spAutoFit/>
          </a:bodyPr>
          <a:lstStyle/>
          <a:p>
            <a:pPr lvl="0" algn="just"/>
            <a:r>
              <a:rPr lang="es-ES" sz="3200" dirty="0">
                <a:solidFill>
                  <a:srgbClr val="000000"/>
                </a:solidFill>
              </a:rPr>
              <a:t>En relación con estamentos: Estudiantes; Docentes; Administrativos</a:t>
            </a:r>
          </a:p>
        </p:txBody>
      </p:sp>
      <p:sp>
        <p:nvSpPr>
          <p:cNvPr id="2" name="CuadroTexto 1"/>
          <p:cNvSpPr txBox="1"/>
          <p:nvPr/>
        </p:nvSpPr>
        <p:spPr>
          <a:xfrm>
            <a:off x="525538" y="1985499"/>
            <a:ext cx="8218834" cy="3785652"/>
          </a:xfrm>
          <a:prstGeom prst="rect">
            <a:avLst/>
          </a:prstGeom>
          <a:noFill/>
        </p:spPr>
        <p:txBody>
          <a:bodyPr wrap="square" rtlCol="0">
            <a:spAutoFit/>
          </a:bodyPr>
          <a:lstStyle/>
          <a:p>
            <a:r>
              <a:rPr lang="es-ES" sz="2400" dirty="0" smtClean="0"/>
              <a:t>- Es </a:t>
            </a:r>
            <a:r>
              <a:rPr lang="es-ES" sz="2400" dirty="0"/>
              <a:t>necesario ampliar la planta de docentes y administrativos, y disminuir la cantidad de contrataciones de OPS. </a:t>
            </a:r>
            <a:endParaRPr lang="es-ES" sz="2400" dirty="0" smtClean="0"/>
          </a:p>
          <a:p>
            <a:endParaRPr lang="es-ES" sz="2400" dirty="0"/>
          </a:p>
          <a:p>
            <a:r>
              <a:rPr lang="es-CO" sz="2400" dirty="0" smtClean="0"/>
              <a:t>-Es </a:t>
            </a:r>
            <a:r>
              <a:rPr lang="es-CO" sz="2400" dirty="0"/>
              <a:t>necesario tener un estatuto </a:t>
            </a:r>
            <a:r>
              <a:rPr lang="es-CO" sz="2400" dirty="0" smtClean="0"/>
              <a:t>de personal administrativo</a:t>
            </a:r>
            <a:r>
              <a:rPr lang="es-CO" sz="2400" dirty="0"/>
              <a:t>, el cual debe responder al modelo administrativo que se viene </a:t>
            </a:r>
            <a:r>
              <a:rPr lang="es-CO" sz="2400" dirty="0" smtClean="0"/>
              <a:t>planteando</a:t>
            </a:r>
            <a:r>
              <a:rPr lang="es-CO" sz="2400" dirty="0"/>
              <a:t> </a:t>
            </a:r>
            <a:r>
              <a:rPr lang="es-CO" sz="2400" dirty="0" smtClean="0"/>
              <a:t>(reingenier</a:t>
            </a:r>
            <a:r>
              <a:rPr lang="es-CO" sz="2400" dirty="0" smtClean="0"/>
              <a:t>ía de procesos)</a:t>
            </a:r>
          </a:p>
          <a:p>
            <a:endParaRPr lang="es-CO" sz="2400" dirty="0" smtClean="0"/>
          </a:p>
          <a:p>
            <a:pPr marL="285750" indent="-285750">
              <a:buFontTx/>
              <a:buChar char="-"/>
            </a:pPr>
            <a:r>
              <a:rPr lang="es-CO" sz="2400" dirty="0" smtClean="0"/>
              <a:t>Formalizar </a:t>
            </a:r>
            <a:r>
              <a:rPr lang="es-CO" sz="2400" dirty="0"/>
              <a:t>el empleo público, estableciendo el régimen especial de la carrera administrativa de la UD.</a:t>
            </a:r>
            <a:r>
              <a:rPr lang="es-ES_tradnl" sz="2400" dirty="0"/>
              <a:t> </a:t>
            </a:r>
            <a:r>
              <a:rPr lang="es-ES_tradnl" sz="2400" dirty="0" smtClean="0"/>
              <a:t>(</a:t>
            </a:r>
            <a:r>
              <a:rPr lang="es-CO" sz="2400" dirty="0" smtClean="0"/>
              <a:t>reglas </a:t>
            </a:r>
            <a:r>
              <a:rPr lang="es-CO" sz="2400" dirty="0"/>
              <a:t>claras de contratación de funcionarios </a:t>
            </a:r>
            <a:r>
              <a:rPr lang="es-CO" sz="2400" dirty="0" smtClean="0"/>
              <a:t>administrativos)</a:t>
            </a:r>
            <a:endParaRPr lang="es-ES" sz="2400" dirty="0"/>
          </a:p>
        </p:txBody>
      </p:sp>
    </p:spTree>
    <p:extLst>
      <p:ext uri="{BB962C8B-B14F-4D97-AF65-F5344CB8AC3E}">
        <p14:creationId xmlns:p14="http://schemas.microsoft.com/office/powerpoint/2010/main" val="27802789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846736" y="384474"/>
            <a:ext cx="7474285" cy="1077218"/>
          </a:xfrm>
          <a:prstGeom prst="rect">
            <a:avLst/>
          </a:prstGeom>
          <a:solidFill>
            <a:schemeClr val="accent4">
              <a:lumMod val="75000"/>
            </a:schemeClr>
          </a:solidFill>
        </p:spPr>
        <p:txBody>
          <a:bodyPr wrap="square" rtlCol="0">
            <a:spAutoFit/>
          </a:bodyPr>
          <a:lstStyle/>
          <a:p>
            <a:pPr lvl="0" algn="just"/>
            <a:r>
              <a:rPr lang="es-ES" sz="3200" dirty="0">
                <a:solidFill>
                  <a:srgbClr val="000000"/>
                </a:solidFill>
              </a:rPr>
              <a:t>En relación con estamentos: Estudiantes; Docentes; Administrativos</a:t>
            </a:r>
          </a:p>
        </p:txBody>
      </p:sp>
      <p:sp>
        <p:nvSpPr>
          <p:cNvPr id="2" name="CuadroTexto 1"/>
          <p:cNvSpPr txBox="1"/>
          <p:nvPr/>
        </p:nvSpPr>
        <p:spPr>
          <a:xfrm>
            <a:off x="525538" y="1985499"/>
            <a:ext cx="8218834" cy="4524315"/>
          </a:xfrm>
          <a:prstGeom prst="rect">
            <a:avLst/>
          </a:prstGeom>
          <a:noFill/>
        </p:spPr>
        <p:txBody>
          <a:bodyPr wrap="square" rtlCol="0">
            <a:spAutoFit/>
          </a:bodyPr>
          <a:lstStyle/>
          <a:p>
            <a:pPr marL="285750" indent="-285750" algn="just">
              <a:buFontTx/>
              <a:buChar char="-"/>
            </a:pPr>
            <a:r>
              <a:rPr lang="es-CO" sz="2400" dirty="0" smtClean="0"/>
              <a:t>Los </a:t>
            </a:r>
            <a:r>
              <a:rPr lang="es-CO" sz="2400" dirty="0"/>
              <a:t>cargos de carrera administrativa no deben ser ocupados por docentes. Esto no significa que se niegue la posibilidad de que docentes asuman cargos administrativos en la universidad. (el estatuto docente otorga derechos para  desempeñar cargos administrativos de libre nombramiento y remoción ).</a:t>
            </a:r>
            <a:r>
              <a:rPr lang="es-ES_tradnl" sz="2400" dirty="0"/>
              <a:t> </a:t>
            </a:r>
            <a:endParaRPr lang="es-ES_tradnl" sz="2400" dirty="0" smtClean="0"/>
          </a:p>
          <a:p>
            <a:pPr marL="285750" indent="-285750" algn="just">
              <a:buFontTx/>
              <a:buChar char="-"/>
            </a:pPr>
            <a:endParaRPr lang="es-CO" sz="2400" dirty="0"/>
          </a:p>
          <a:p>
            <a:pPr marL="285750" indent="-285750" algn="just">
              <a:buFontTx/>
              <a:buChar char="-"/>
            </a:pPr>
            <a:r>
              <a:rPr lang="es-CO" sz="2400" dirty="0"/>
              <a:t>Se propone reglamentar el procedimiento sobre las prácticas académicas para que quienes realizan la práctica sean directamente los que reciban el recurso, esto teniendo en cuenta a estudiantes y docentes de vinculación especial. (ilegalidad en algunos proceesos)</a:t>
            </a:r>
            <a:endParaRPr lang="es-ES_tradnl" sz="2400" dirty="0"/>
          </a:p>
        </p:txBody>
      </p:sp>
    </p:spTree>
    <p:extLst>
      <p:ext uri="{BB962C8B-B14F-4D97-AF65-F5344CB8AC3E}">
        <p14:creationId xmlns:p14="http://schemas.microsoft.com/office/powerpoint/2010/main" val="11957609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79554" y="1520089"/>
            <a:ext cx="8452407" cy="5262979"/>
          </a:xfrm>
          <a:prstGeom prst="rect">
            <a:avLst/>
          </a:prstGeom>
          <a:noFill/>
        </p:spPr>
        <p:txBody>
          <a:bodyPr wrap="square" rtlCol="0">
            <a:spAutoFit/>
          </a:bodyPr>
          <a:lstStyle/>
          <a:p>
            <a:pPr marL="285750" indent="-285750" algn="just">
              <a:buFontTx/>
              <a:buChar char="-"/>
            </a:pPr>
            <a:r>
              <a:rPr lang="es-CO" sz="2400" dirty="0" smtClean="0"/>
              <a:t>El </a:t>
            </a:r>
            <a:r>
              <a:rPr lang="es-CO" sz="2400" dirty="0"/>
              <a:t>coordinador del Proyecto Curricular debe ser un docente con un salario </a:t>
            </a:r>
            <a:r>
              <a:rPr lang="es-CO" sz="2400" dirty="0" smtClean="0"/>
              <a:t>diferenciado ya que tiene funciones de responsabilidad.</a:t>
            </a:r>
            <a:r>
              <a:rPr lang="es-ES_tradnl" sz="2400" dirty="0" smtClean="0"/>
              <a:t>  (legalizar cargo)</a:t>
            </a:r>
          </a:p>
          <a:p>
            <a:pPr marL="285750" indent="-285750" algn="just">
              <a:buFontTx/>
              <a:buChar char="-"/>
            </a:pPr>
            <a:endParaRPr lang="es-ES_tradnl" sz="2400" dirty="0" smtClean="0"/>
          </a:p>
          <a:p>
            <a:pPr marL="285750" indent="-285750" algn="just">
              <a:buFontTx/>
              <a:buChar char="-"/>
            </a:pPr>
            <a:r>
              <a:rPr lang="es-CO" sz="2400" dirty="0" smtClean="0"/>
              <a:t>Debe </a:t>
            </a:r>
            <a:r>
              <a:rPr lang="es-CO" sz="2400" dirty="0"/>
              <a:t>existir una garantía para que los profesores de Vinculación Especial tengan reconocimiento para su participación en investigación, eventos, ponencias, extensión, etc.</a:t>
            </a:r>
            <a:r>
              <a:rPr lang="es-ES_tradnl" sz="2400" dirty="0"/>
              <a:t> </a:t>
            </a:r>
            <a:r>
              <a:rPr lang="es-ES_tradnl" sz="2400" dirty="0" smtClean="0"/>
              <a:t>(</a:t>
            </a:r>
            <a:r>
              <a:rPr lang="es-CO" sz="2400" dirty="0" smtClean="0"/>
              <a:t>consultar </a:t>
            </a:r>
            <a:r>
              <a:rPr lang="es-CO" sz="2400" dirty="0"/>
              <a:t>el marco legal, pues existe un posible riesgo de peculado al momento de la administración de los </a:t>
            </a:r>
            <a:r>
              <a:rPr lang="es-CO" sz="2400" dirty="0" smtClean="0"/>
              <a:t>recursos)</a:t>
            </a:r>
          </a:p>
          <a:p>
            <a:pPr marL="285750" indent="-285750" algn="just">
              <a:buFontTx/>
              <a:buChar char="-"/>
            </a:pPr>
            <a:endParaRPr lang="es-CO" sz="2400" dirty="0" smtClean="0"/>
          </a:p>
          <a:p>
            <a:pPr marL="285750" indent="-285750" algn="just">
              <a:buFontTx/>
              <a:buChar char="-"/>
            </a:pPr>
            <a:r>
              <a:rPr lang="es-CO" sz="2400" dirty="0"/>
              <a:t>Reglamentar la vinculación de los egresados, en el que se  organice su papel en el desarrollo de la universidad</a:t>
            </a:r>
            <a:r>
              <a:rPr lang="es-CO" sz="2400" dirty="0" smtClean="0"/>
              <a:t>.(</a:t>
            </a:r>
            <a:r>
              <a:rPr lang="es-CO" sz="2400" dirty="0"/>
              <a:t>articulación con los sectores </a:t>
            </a:r>
            <a:r>
              <a:rPr lang="es-CO" sz="2400" dirty="0" smtClean="0"/>
              <a:t>productivos</a:t>
            </a:r>
            <a:r>
              <a:rPr lang="es-ES_tradnl" sz="2400" dirty="0" smtClean="0"/>
              <a:t>, relaci</a:t>
            </a:r>
            <a:r>
              <a:rPr lang="es-ES_tradnl" sz="2400" dirty="0" smtClean="0"/>
              <a:t>ón académica con grupos de investigación.</a:t>
            </a:r>
            <a:endParaRPr lang="es-ES_tradnl" sz="2400" dirty="0"/>
          </a:p>
        </p:txBody>
      </p:sp>
      <p:sp>
        <p:nvSpPr>
          <p:cNvPr id="5" name="CuadroTexto 4"/>
          <p:cNvSpPr txBox="1"/>
          <p:nvPr/>
        </p:nvSpPr>
        <p:spPr>
          <a:xfrm>
            <a:off x="1109505" y="384474"/>
            <a:ext cx="7474285" cy="1077218"/>
          </a:xfrm>
          <a:prstGeom prst="rect">
            <a:avLst/>
          </a:prstGeom>
          <a:solidFill>
            <a:schemeClr val="accent4">
              <a:lumMod val="75000"/>
            </a:schemeClr>
          </a:solidFill>
        </p:spPr>
        <p:txBody>
          <a:bodyPr wrap="square" rtlCol="0">
            <a:spAutoFit/>
          </a:bodyPr>
          <a:lstStyle/>
          <a:p>
            <a:pPr lvl="0" algn="just"/>
            <a:r>
              <a:rPr lang="es-ES" sz="3200" dirty="0">
                <a:solidFill>
                  <a:srgbClr val="000000"/>
                </a:solidFill>
              </a:rPr>
              <a:t>En relación con estamentos: Estudiantes; Docentes; Administrativos</a:t>
            </a:r>
          </a:p>
        </p:txBody>
      </p:sp>
    </p:spTree>
    <p:extLst>
      <p:ext uri="{BB962C8B-B14F-4D97-AF65-F5344CB8AC3E}">
        <p14:creationId xmlns:p14="http://schemas.microsoft.com/office/powerpoint/2010/main" val="368240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182462" y="516270"/>
            <a:ext cx="6992577" cy="584776"/>
          </a:xfrm>
          <a:prstGeom prst="rect">
            <a:avLst/>
          </a:prstGeom>
          <a:solidFill>
            <a:schemeClr val="accent2">
              <a:lumMod val="60000"/>
              <a:lumOff val="40000"/>
            </a:schemeClr>
          </a:solidFill>
        </p:spPr>
        <p:txBody>
          <a:bodyPr wrap="square" rtlCol="0">
            <a:spAutoFit/>
          </a:bodyPr>
          <a:lstStyle/>
          <a:p>
            <a:pPr lvl="0"/>
            <a:r>
              <a:rPr lang="es-ES" sz="3200" b="1" dirty="0" smtClean="0">
                <a:solidFill>
                  <a:srgbClr val="000000"/>
                </a:solidFill>
              </a:rPr>
              <a:t>En relaci</a:t>
            </a:r>
            <a:r>
              <a:rPr lang="es-ES" sz="3200" b="1" dirty="0" smtClean="0">
                <a:solidFill>
                  <a:srgbClr val="000000"/>
                </a:solidFill>
              </a:rPr>
              <a:t>ón con </a:t>
            </a:r>
            <a:r>
              <a:rPr lang="es-ES" sz="3200" b="1" dirty="0" smtClean="0">
                <a:solidFill>
                  <a:srgbClr val="000000"/>
                </a:solidFill>
              </a:rPr>
              <a:t>Bienestar </a:t>
            </a:r>
            <a:r>
              <a:rPr lang="es-ES" sz="3200" b="1" dirty="0">
                <a:solidFill>
                  <a:srgbClr val="000000"/>
                </a:solidFill>
              </a:rPr>
              <a:t>Institucional</a:t>
            </a:r>
          </a:p>
        </p:txBody>
      </p:sp>
      <p:sp>
        <p:nvSpPr>
          <p:cNvPr id="2" name="CuadroTexto 1"/>
          <p:cNvSpPr txBox="1"/>
          <p:nvPr/>
        </p:nvSpPr>
        <p:spPr>
          <a:xfrm>
            <a:off x="540136" y="1532922"/>
            <a:ext cx="8218833" cy="5170645"/>
          </a:xfrm>
          <a:prstGeom prst="rect">
            <a:avLst/>
          </a:prstGeom>
          <a:noFill/>
        </p:spPr>
        <p:txBody>
          <a:bodyPr wrap="square" rtlCol="0">
            <a:spAutoFit/>
          </a:bodyPr>
          <a:lstStyle/>
          <a:p>
            <a:pPr marL="285750" indent="-285750" algn="just">
              <a:buFontTx/>
              <a:buChar char="-"/>
            </a:pPr>
            <a:r>
              <a:rPr lang="es-ES" sz="2200" dirty="0" smtClean="0"/>
              <a:t>La </a:t>
            </a:r>
            <a:r>
              <a:rPr lang="es-ES" sz="2200" dirty="0"/>
              <a:t>Oficina de Bienestar Universitario</a:t>
            </a:r>
            <a:r>
              <a:rPr lang="es-ES" sz="2200" dirty="0" smtClean="0"/>
              <a:t>, debe ser un ente independiente de la Vicerrector</a:t>
            </a:r>
            <a:r>
              <a:rPr lang="es-ES" sz="2200" dirty="0" smtClean="0"/>
              <a:t>ía Administrativa.</a:t>
            </a:r>
            <a:r>
              <a:rPr lang="es-ES" sz="2200" dirty="0" smtClean="0"/>
              <a:t> </a:t>
            </a:r>
            <a:r>
              <a:rPr lang="es-ES" sz="2200" dirty="0"/>
              <a:t>D</a:t>
            </a:r>
            <a:r>
              <a:rPr lang="es-ES" sz="2200" dirty="0" smtClean="0"/>
              <a:t>ebe </a:t>
            </a:r>
            <a:r>
              <a:rPr lang="es-ES" sz="2200" dirty="0"/>
              <a:t>modificar su organización para que sea un ente que tome decisiones colegiadamente, que funcione con eficiencia y transparencia, y que atienda plenamente las necesidades de todos los estamentos de la universidad en concordancia con la particularidad de cada una de las sedes.</a:t>
            </a:r>
            <a:r>
              <a:rPr lang="es-ES_tradnl" sz="2200" dirty="0"/>
              <a:t> </a:t>
            </a:r>
            <a:r>
              <a:rPr lang="es-ES_tradnl" sz="2200" dirty="0" smtClean="0"/>
              <a:t> (Debe desarrollar una pol</a:t>
            </a:r>
            <a:r>
              <a:rPr lang="es-ES_tradnl" sz="2200" dirty="0" smtClean="0"/>
              <a:t>ítica).</a:t>
            </a:r>
          </a:p>
          <a:p>
            <a:pPr marL="285750" indent="-285750" algn="just">
              <a:buFontTx/>
              <a:buChar char="-"/>
            </a:pPr>
            <a:endParaRPr lang="es-ES_tradnl" sz="2200" dirty="0" smtClean="0"/>
          </a:p>
          <a:p>
            <a:pPr marL="285750" indent="-285750" algn="just">
              <a:buFontTx/>
              <a:buChar char="-"/>
            </a:pPr>
            <a:r>
              <a:rPr lang="es-CO" sz="2200" dirty="0"/>
              <a:t>La dirección de la Unidad de Bienestar Institucional debe estar a cargo de un profesional con el perfil adecuado.</a:t>
            </a:r>
            <a:r>
              <a:rPr lang="es-ES_tradnl" sz="2200" dirty="0"/>
              <a:t> </a:t>
            </a:r>
          </a:p>
          <a:p>
            <a:pPr marL="285750" indent="-285750" algn="just">
              <a:buFontTx/>
              <a:buChar char="-"/>
            </a:pPr>
            <a:r>
              <a:rPr lang="es-CO" sz="2200" dirty="0"/>
              <a:t>Se requiere que exista una estructura de interrelación entre la Universidad y la Alcaldía Mayor y las Alcaldías menores de Bogotá, en aspectos como: Permanencia digna</a:t>
            </a:r>
            <a:r>
              <a:rPr lang="es-ES_tradnl" sz="2200" dirty="0"/>
              <a:t>; </a:t>
            </a:r>
            <a:r>
              <a:rPr lang="es-CO" sz="2200" dirty="0"/>
              <a:t>Jardín infantíl</a:t>
            </a:r>
            <a:r>
              <a:rPr lang="es-ES_tradnl" sz="2200" dirty="0"/>
              <a:t>; </a:t>
            </a:r>
            <a:r>
              <a:rPr lang="es-CO" sz="2200" dirty="0"/>
              <a:t>Salud sexual</a:t>
            </a:r>
            <a:r>
              <a:rPr lang="es-ES_tradnl" sz="2200" dirty="0"/>
              <a:t>; </a:t>
            </a:r>
            <a:r>
              <a:rPr lang="es-CO" sz="2200" dirty="0"/>
              <a:t>Salud física y mental, con pasantes</a:t>
            </a:r>
            <a:r>
              <a:rPr lang="es-ES_tradnl" sz="2200" dirty="0"/>
              <a:t>; </a:t>
            </a:r>
            <a:r>
              <a:rPr lang="es-CO" sz="2200" dirty="0"/>
              <a:t>Salud ocupacional</a:t>
            </a:r>
            <a:r>
              <a:rPr lang="es-ES_tradnl" sz="2200" dirty="0"/>
              <a:t>; </a:t>
            </a:r>
            <a:r>
              <a:rPr lang="es-CO" sz="2200" dirty="0"/>
              <a:t>Atención desastres</a:t>
            </a:r>
            <a:r>
              <a:rPr lang="es-ES_tradnl" sz="2200" dirty="0"/>
              <a:t>; </a:t>
            </a:r>
            <a:r>
              <a:rPr lang="es-CO" sz="2200" dirty="0"/>
              <a:t>Beneficios  aseguramientos</a:t>
            </a:r>
            <a:r>
              <a:rPr lang="es-ES_tradnl" sz="2200" dirty="0"/>
              <a:t>; </a:t>
            </a:r>
            <a:r>
              <a:rPr lang="es-CO" sz="2200" dirty="0"/>
              <a:t>Cultura </a:t>
            </a:r>
            <a:r>
              <a:rPr lang="es-CO" sz="2200" dirty="0" smtClean="0"/>
              <a:t>ciudadana</a:t>
            </a:r>
            <a:endParaRPr lang="es-ES_tradnl" sz="2200" dirty="0"/>
          </a:p>
        </p:txBody>
      </p:sp>
    </p:spTree>
    <p:extLst>
      <p:ext uri="{BB962C8B-B14F-4D97-AF65-F5344CB8AC3E}">
        <p14:creationId xmlns:p14="http://schemas.microsoft.com/office/powerpoint/2010/main" val="3370835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503624" y="92086"/>
            <a:ext cx="6102082" cy="584776"/>
          </a:xfrm>
          <a:prstGeom prst="rect">
            <a:avLst/>
          </a:prstGeom>
          <a:solidFill>
            <a:schemeClr val="accent4">
              <a:lumMod val="75000"/>
            </a:schemeClr>
          </a:solidFill>
        </p:spPr>
        <p:txBody>
          <a:bodyPr wrap="square" rtlCol="0">
            <a:spAutoFit/>
          </a:bodyPr>
          <a:lstStyle/>
          <a:p>
            <a:pPr lvl="0"/>
            <a:r>
              <a:rPr lang="es-ES" sz="3200" b="1" dirty="0">
                <a:solidFill>
                  <a:srgbClr val="000000"/>
                </a:solidFill>
              </a:rPr>
              <a:t>Sobre Modelo de Administración</a:t>
            </a:r>
          </a:p>
        </p:txBody>
      </p:sp>
      <p:sp>
        <p:nvSpPr>
          <p:cNvPr id="2" name="CuadroTexto 1"/>
          <p:cNvSpPr txBox="1"/>
          <p:nvPr/>
        </p:nvSpPr>
        <p:spPr>
          <a:xfrm>
            <a:off x="291966" y="574672"/>
            <a:ext cx="8671381" cy="6001642"/>
          </a:xfrm>
          <a:prstGeom prst="rect">
            <a:avLst/>
          </a:prstGeom>
          <a:noFill/>
        </p:spPr>
        <p:txBody>
          <a:bodyPr wrap="square" rtlCol="0">
            <a:spAutoFit/>
          </a:bodyPr>
          <a:lstStyle/>
          <a:p>
            <a:pPr marL="285750" indent="-285750" algn="just">
              <a:buFontTx/>
              <a:buChar char="-"/>
            </a:pPr>
            <a:r>
              <a:rPr lang="es-CO" sz="2400" dirty="0" smtClean="0"/>
              <a:t>El </a:t>
            </a:r>
            <a:r>
              <a:rPr lang="es-CO" sz="2400" dirty="0"/>
              <a:t>diseño administrativo debe contemplar tiempos y procesos pertinentes para una gestión </a:t>
            </a:r>
            <a:r>
              <a:rPr lang="es-CO" sz="2400" dirty="0" smtClean="0"/>
              <a:t>óptima, dado que se </a:t>
            </a:r>
            <a:r>
              <a:rPr lang="es-CO" sz="2400" dirty="0"/>
              <a:t>requiere coherencia entre los procesos administrativos y  los tiempos reales de desarrollo de los procesos académicos, de investigación y extensión, que normalmente son más rápidos y </a:t>
            </a:r>
            <a:r>
              <a:rPr lang="es-CO" sz="2400" dirty="0" smtClean="0"/>
              <a:t>exigen  </a:t>
            </a:r>
            <a:r>
              <a:rPr lang="es-CO" sz="2400" dirty="0"/>
              <a:t>flexibilidad.</a:t>
            </a:r>
            <a:r>
              <a:rPr lang="es-ES_tradnl" sz="2400" dirty="0"/>
              <a:t> </a:t>
            </a:r>
            <a:endParaRPr lang="es-ES_tradnl" sz="2400" dirty="0" smtClean="0"/>
          </a:p>
          <a:p>
            <a:pPr marL="285750" indent="-285750" algn="just">
              <a:buFontTx/>
              <a:buChar char="-"/>
            </a:pPr>
            <a:endParaRPr lang="es-ES_tradnl" sz="2400" dirty="0"/>
          </a:p>
          <a:p>
            <a:pPr marL="285750" indent="-285750" algn="just">
              <a:buFontTx/>
              <a:buChar char="-"/>
            </a:pPr>
            <a:r>
              <a:rPr lang="es-ES_tradnl" sz="2400" dirty="0" smtClean="0"/>
              <a:t>El Modelo Administrativo debe propender por el desarrollo de procesos cooperativos </a:t>
            </a:r>
            <a:r>
              <a:rPr lang="es-ES_tradnl" sz="2400" dirty="0" smtClean="0"/>
              <a:t>en el desarrollo de </a:t>
            </a:r>
            <a:r>
              <a:rPr lang="es-ES_tradnl" sz="2400" dirty="0" smtClean="0"/>
              <a:t>la academia</a:t>
            </a:r>
            <a:r>
              <a:rPr lang="es-ES_tradnl" sz="2400" dirty="0" smtClean="0"/>
              <a:t>.</a:t>
            </a:r>
          </a:p>
          <a:p>
            <a:pPr marL="285750" indent="-285750" algn="just">
              <a:buFontTx/>
              <a:buChar char="-"/>
            </a:pPr>
            <a:endParaRPr lang="es-ES_tradnl" sz="2400" dirty="0"/>
          </a:p>
          <a:p>
            <a:pPr marL="285750" indent="-285750" algn="just">
              <a:buFontTx/>
              <a:buChar char="-"/>
            </a:pPr>
            <a:r>
              <a:rPr lang="es-ES_tradnl" sz="2400" dirty="0" smtClean="0"/>
              <a:t>Se d</a:t>
            </a:r>
            <a:r>
              <a:rPr lang="es-ES_tradnl" sz="2400" dirty="0" smtClean="0"/>
              <a:t>eben </a:t>
            </a:r>
            <a:r>
              <a:rPr lang="es-ES_tradnl" sz="2400" dirty="0" smtClean="0"/>
              <a:t>garantizar condiciones dignas de desarrollo de todos los estamentos</a:t>
            </a:r>
            <a:r>
              <a:rPr lang="es-ES_tradnl" sz="2400" dirty="0" smtClean="0"/>
              <a:t>.</a:t>
            </a:r>
          </a:p>
          <a:p>
            <a:pPr algn="just"/>
            <a:endParaRPr lang="es-ES_tradnl" sz="2400" dirty="0" smtClean="0"/>
          </a:p>
          <a:p>
            <a:pPr marL="285750" indent="-285750" algn="just">
              <a:buFontTx/>
              <a:buChar char="-"/>
            </a:pPr>
            <a:r>
              <a:rPr lang="es-CO" sz="2400" dirty="0"/>
              <a:t>Que la oficina de Planeación y Control esté regida por la vicerrectoría administrativa.</a:t>
            </a:r>
            <a:r>
              <a:rPr lang="es-ES_tradnl" sz="2400" dirty="0"/>
              <a:t> </a:t>
            </a:r>
            <a:r>
              <a:rPr lang="es-ES_tradnl" sz="2400" dirty="0" smtClean="0"/>
              <a:t>(actualmente es figura asesora de rector</a:t>
            </a:r>
            <a:r>
              <a:rPr lang="es-ES_tradnl" sz="2400" dirty="0" smtClean="0"/>
              <a:t>ía)</a:t>
            </a:r>
            <a:endParaRPr lang="es-ES_tradnl" sz="2400" dirty="0"/>
          </a:p>
        </p:txBody>
      </p:sp>
    </p:spTree>
    <p:extLst>
      <p:ext uri="{BB962C8B-B14F-4D97-AF65-F5344CB8AC3E}">
        <p14:creationId xmlns:p14="http://schemas.microsoft.com/office/powerpoint/2010/main" val="22758247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08752" y="1028046"/>
            <a:ext cx="8467005" cy="5262979"/>
          </a:xfrm>
          <a:prstGeom prst="rect">
            <a:avLst/>
          </a:prstGeom>
          <a:noFill/>
        </p:spPr>
        <p:txBody>
          <a:bodyPr wrap="square" rtlCol="0">
            <a:spAutoFit/>
          </a:bodyPr>
          <a:lstStyle/>
          <a:p>
            <a:pPr marL="285750" indent="-285750" algn="just">
              <a:buFontTx/>
              <a:buChar char="-"/>
            </a:pPr>
            <a:r>
              <a:rPr lang="es-CO" sz="2400" dirty="0"/>
              <a:t>Es necesario determinar claramente la misión y visión de los asuntos y cargos </a:t>
            </a:r>
            <a:r>
              <a:rPr lang="es-CO" sz="2400" dirty="0" smtClean="0"/>
              <a:t>administrativos</a:t>
            </a:r>
            <a:r>
              <a:rPr lang="es-ES_tradnl" sz="2400" dirty="0" smtClean="0"/>
              <a:t>. (procesos operativos propios de la administraci</a:t>
            </a:r>
            <a:r>
              <a:rPr lang="es-ES_tradnl" sz="2400" dirty="0" smtClean="0"/>
              <a:t>ón). </a:t>
            </a:r>
          </a:p>
          <a:p>
            <a:pPr marL="285750" indent="-285750" algn="just">
              <a:buFontTx/>
              <a:buChar char="-"/>
            </a:pPr>
            <a:endParaRPr lang="es-ES_tradnl" sz="2400" dirty="0" smtClean="0"/>
          </a:p>
          <a:p>
            <a:pPr marL="285750" indent="-285750" algn="just">
              <a:buFontTx/>
              <a:buChar char="-"/>
            </a:pPr>
            <a:r>
              <a:rPr lang="es-CO" sz="2400" dirty="0"/>
              <a:t>Se propone que se adopte una forma o sistema de administración del recurso financiero, que sea transparente, ágil y eficiente, que permita que los rubros tengan un manejo claro y se pueda rendir cuentas abiertamente sobre su ejecución.</a:t>
            </a:r>
            <a:r>
              <a:rPr lang="es-ES_tradnl" sz="2400" dirty="0"/>
              <a:t> </a:t>
            </a:r>
            <a:endParaRPr lang="es-ES_tradnl" sz="2400" dirty="0" smtClean="0"/>
          </a:p>
          <a:p>
            <a:pPr marL="285750" indent="-285750" algn="just">
              <a:buFontTx/>
              <a:buChar char="-"/>
            </a:pPr>
            <a:endParaRPr lang="es-ES_tradnl" sz="2400" dirty="0" smtClean="0"/>
          </a:p>
          <a:p>
            <a:pPr marL="285750" indent="-285750" algn="just">
              <a:buFontTx/>
              <a:buChar char="-"/>
            </a:pPr>
            <a:r>
              <a:rPr lang="es-CO" sz="2400" dirty="0" smtClean="0"/>
              <a:t>Realizar </a:t>
            </a:r>
            <a:r>
              <a:rPr lang="es-CO" sz="2400" dirty="0"/>
              <a:t>auditorías e interventorías para establecer mecanismos de prevención.</a:t>
            </a:r>
            <a:endParaRPr lang="es-ES_tradnl" sz="2400" dirty="0"/>
          </a:p>
          <a:p>
            <a:pPr marL="285750" indent="-285750" algn="just">
              <a:buFontTx/>
              <a:buChar char="-"/>
            </a:pPr>
            <a:endParaRPr lang="es-ES_tradnl" sz="2400" dirty="0"/>
          </a:p>
          <a:p>
            <a:pPr marL="285750" indent="-285750" algn="just">
              <a:buFontTx/>
              <a:buChar char="-"/>
            </a:pPr>
            <a:endParaRPr lang="es-ES_tradnl" sz="2400" dirty="0"/>
          </a:p>
        </p:txBody>
      </p:sp>
      <p:sp>
        <p:nvSpPr>
          <p:cNvPr id="5" name="CuadroTexto 4"/>
          <p:cNvSpPr txBox="1"/>
          <p:nvPr/>
        </p:nvSpPr>
        <p:spPr>
          <a:xfrm>
            <a:off x="1503624" y="92086"/>
            <a:ext cx="6102082" cy="584776"/>
          </a:xfrm>
          <a:prstGeom prst="rect">
            <a:avLst/>
          </a:prstGeom>
          <a:solidFill>
            <a:schemeClr val="accent4">
              <a:lumMod val="75000"/>
            </a:schemeClr>
          </a:solidFill>
        </p:spPr>
        <p:txBody>
          <a:bodyPr wrap="square" rtlCol="0">
            <a:spAutoFit/>
          </a:bodyPr>
          <a:lstStyle/>
          <a:p>
            <a:pPr lvl="0"/>
            <a:r>
              <a:rPr lang="es-ES" sz="3200" b="1" dirty="0">
                <a:solidFill>
                  <a:srgbClr val="000000"/>
                </a:solidFill>
              </a:rPr>
              <a:t>Sobre Modelo de Administración</a:t>
            </a:r>
          </a:p>
        </p:txBody>
      </p:sp>
    </p:spTree>
    <p:extLst>
      <p:ext uri="{BB962C8B-B14F-4D97-AF65-F5344CB8AC3E}">
        <p14:creationId xmlns:p14="http://schemas.microsoft.com/office/powerpoint/2010/main" val="1721064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35761" y="1693514"/>
            <a:ext cx="8481602" cy="4524315"/>
          </a:xfrm>
          <a:prstGeom prst="rect">
            <a:avLst/>
          </a:prstGeom>
          <a:noFill/>
        </p:spPr>
        <p:txBody>
          <a:bodyPr wrap="square" rtlCol="0">
            <a:spAutoFit/>
          </a:bodyPr>
          <a:lstStyle/>
          <a:p>
            <a:pPr marL="285750" indent="-285750" algn="just">
              <a:buFontTx/>
              <a:buChar char="-"/>
            </a:pPr>
            <a:r>
              <a:rPr lang="es-CO" sz="2400" dirty="0"/>
              <a:t>Se deben ajustar los perfiles de los cargos de la universidad</a:t>
            </a:r>
            <a:r>
              <a:rPr lang="es-CO" sz="2400" dirty="0" smtClean="0"/>
              <a:t>.</a:t>
            </a:r>
          </a:p>
          <a:p>
            <a:pPr marL="285750" indent="-285750" algn="just">
              <a:buFontTx/>
              <a:buChar char="-"/>
            </a:pPr>
            <a:endParaRPr lang="es-CO" sz="2400" dirty="0" smtClean="0"/>
          </a:p>
          <a:p>
            <a:pPr marL="285750" indent="-285750" algn="just">
              <a:buFontTx/>
              <a:buChar char="-"/>
            </a:pPr>
            <a:r>
              <a:rPr lang="es-CO" sz="2400" dirty="0"/>
              <a:t>Debe actualizarse el estatuto financiero y presupuestal que especifique la manera en cómo se administra el presupuesto de los recursos de la Universidad.</a:t>
            </a:r>
            <a:r>
              <a:rPr lang="es-ES_tradnl" sz="2400" dirty="0"/>
              <a:t> (</a:t>
            </a:r>
            <a:r>
              <a:rPr lang="es-CO" sz="2400" dirty="0"/>
              <a:t>Esto con el fin de superar la atomización en la que se desarrolla la universidad</a:t>
            </a:r>
            <a:r>
              <a:rPr lang="es-ES_tradnl" sz="2400" dirty="0"/>
              <a:t> </a:t>
            </a:r>
            <a:r>
              <a:rPr lang="es-ES_tradnl" sz="2400" dirty="0" smtClean="0"/>
              <a:t>)</a:t>
            </a:r>
          </a:p>
          <a:p>
            <a:pPr marL="285750" indent="-285750" algn="just">
              <a:buFontTx/>
              <a:buChar char="-"/>
            </a:pPr>
            <a:endParaRPr lang="es-ES_tradnl" sz="2400" dirty="0"/>
          </a:p>
          <a:p>
            <a:pPr marL="285750" indent="-285750" algn="just">
              <a:buFontTx/>
              <a:buChar char="-"/>
            </a:pPr>
            <a:r>
              <a:rPr lang="es-CO" sz="2400" dirty="0" smtClean="0"/>
              <a:t> </a:t>
            </a:r>
            <a:r>
              <a:rPr lang="es-CO" sz="2400" dirty="0"/>
              <a:t>Se propone nombrar Coordinador-Gestor Administrativo de Sede, para descargar al Decano de actividades que no sean estrictamente académicas, pero que además este soportado por una estructura administrativa central. (fortalecer rol academico de decanos y coordinadores de carrera</a:t>
            </a:r>
            <a:r>
              <a:rPr lang="es-CO" sz="2400" dirty="0" smtClean="0"/>
              <a:t>)</a:t>
            </a:r>
            <a:endParaRPr lang="es-CO" sz="2400" dirty="0"/>
          </a:p>
        </p:txBody>
      </p:sp>
      <p:sp>
        <p:nvSpPr>
          <p:cNvPr id="5" name="CuadroTexto 4"/>
          <p:cNvSpPr txBox="1"/>
          <p:nvPr/>
        </p:nvSpPr>
        <p:spPr>
          <a:xfrm>
            <a:off x="1503624" y="666753"/>
            <a:ext cx="6102082" cy="584776"/>
          </a:xfrm>
          <a:prstGeom prst="rect">
            <a:avLst/>
          </a:prstGeom>
          <a:solidFill>
            <a:schemeClr val="accent4">
              <a:lumMod val="75000"/>
            </a:schemeClr>
          </a:solidFill>
        </p:spPr>
        <p:txBody>
          <a:bodyPr wrap="square" rtlCol="0">
            <a:spAutoFit/>
          </a:bodyPr>
          <a:lstStyle/>
          <a:p>
            <a:pPr lvl="0"/>
            <a:r>
              <a:rPr lang="es-ES" sz="3200" b="1" dirty="0">
                <a:solidFill>
                  <a:srgbClr val="000000"/>
                </a:solidFill>
              </a:rPr>
              <a:t>Sobre Modelo de Administración</a:t>
            </a:r>
          </a:p>
        </p:txBody>
      </p:sp>
    </p:spTree>
    <p:extLst>
      <p:ext uri="{BB962C8B-B14F-4D97-AF65-F5344CB8AC3E}">
        <p14:creationId xmlns:p14="http://schemas.microsoft.com/office/powerpoint/2010/main" val="1166083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114330" y="130665"/>
            <a:ext cx="2555632" cy="523220"/>
          </a:xfrm>
          <a:prstGeom prst="rect">
            <a:avLst/>
          </a:prstGeom>
          <a:noFill/>
        </p:spPr>
        <p:txBody>
          <a:bodyPr wrap="none" rtlCol="0">
            <a:spAutoFit/>
          </a:bodyPr>
          <a:lstStyle/>
          <a:p>
            <a:r>
              <a:rPr lang="es-ES" sz="2800" b="1" dirty="0" smtClean="0"/>
              <a:t>INTRODUCCIÓN</a:t>
            </a:r>
          </a:p>
        </p:txBody>
      </p:sp>
      <p:sp>
        <p:nvSpPr>
          <p:cNvPr id="3" name="CuadroTexto 2"/>
          <p:cNvSpPr txBox="1"/>
          <p:nvPr/>
        </p:nvSpPr>
        <p:spPr>
          <a:xfrm>
            <a:off x="437951" y="659322"/>
            <a:ext cx="8481602" cy="6666438"/>
          </a:xfrm>
          <a:prstGeom prst="rect">
            <a:avLst/>
          </a:prstGeom>
          <a:noFill/>
        </p:spPr>
        <p:txBody>
          <a:bodyPr wrap="square" rtlCol="0">
            <a:spAutoFit/>
          </a:bodyPr>
          <a:lstStyle/>
          <a:p>
            <a:pPr algn="just">
              <a:lnSpc>
                <a:spcPct val="80000"/>
              </a:lnSpc>
            </a:pPr>
            <a:r>
              <a:rPr lang="es-ES" sz="2400" dirty="0">
                <a:latin typeface="Calibri" charset="0"/>
              </a:rPr>
              <a:t>Ésta presentación contempla  las propuestas aprobadas en la mesa a partir del análisis de la documentación de los Procesos Administrativos, elaboradas por los representantes de los tres estamentos de las Facultades en el Nivel Base, la documentación de la reforma publicada en la WEB y los Estatutos vigentes y que a la fecha se socializan los avances en esta Plenaria</a:t>
            </a:r>
            <a:r>
              <a:rPr lang="es-ES" sz="2400" dirty="0" smtClean="0">
                <a:latin typeface="Calibri" charset="0"/>
              </a:rPr>
              <a:t>.</a:t>
            </a:r>
          </a:p>
          <a:p>
            <a:pPr algn="just">
              <a:lnSpc>
                <a:spcPct val="80000"/>
              </a:lnSpc>
            </a:pPr>
            <a:endParaRPr lang="es-ES" sz="2400" dirty="0">
              <a:latin typeface="Calibri" charset="0"/>
            </a:endParaRPr>
          </a:p>
          <a:p>
            <a:pPr algn="just">
              <a:lnSpc>
                <a:spcPct val="80000"/>
              </a:lnSpc>
            </a:pPr>
            <a:r>
              <a:rPr lang="es-ES" sz="2400" dirty="0">
                <a:latin typeface="Calibri" charset="0"/>
              </a:rPr>
              <a:t>En las propuestas aprobadas se muestran las bases conceptuales y teóricas de los aspectos que ajustan y reestructuran los Procesos Administrativos  que deben regir la Universidad </a:t>
            </a:r>
            <a:r>
              <a:rPr lang="es-ES" sz="2400" dirty="0" smtClean="0">
                <a:latin typeface="Calibri" charset="0"/>
              </a:rPr>
              <a:t>Distrital</a:t>
            </a:r>
          </a:p>
          <a:p>
            <a:pPr algn="just">
              <a:lnSpc>
                <a:spcPct val="80000"/>
              </a:lnSpc>
            </a:pPr>
            <a:endParaRPr lang="es-ES" sz="2400" dirty="0">
              <a:latin typeface="Calibri" charset="0"/>
            </a:endParaRPr>
          </a:p>
          <a:p>
            <a:pPr algn="just">
              <a:lnSpc>
                <a:spcPct val="80000"/>
              </a:lnSpc>
            </a:pPr>
            <a:r>
              <a:rPr lang="es-ES" sz="2400" dirty="0">
                <a:latin typeface="Calibri" charset="0"/>
              </a:rPr>
              <a:t>Se contempla la planeación estratégica de la Universidad Distrital acorde los Planes de desarrollo de la Ciudad, el país y a escala Internacional. Teniendo presente la autonomía universitaria y todo lo que concierne a ella</a:t>
            </a:r>
            <a:r>
              <a:rPr lang="es-ES" sz="2400" dirty="0" smtClean="0">
                <a:latin typeface="Calibri" charset="0"/>
              </a:rPr>
              <a:t>.</a:t>
            </a:r>
          </a:p>
          <a:p>
            <a:pPr algn="just">
              <a:lnSpc>
                <a:spcPct val="80000"/>
              </a:lnSpc>
            </a:pPr>
            <a:endParaRPr lang="es-ES" sz="2400" dirty="0">
              <a:latin typeface="Calibri" charset="0"/>
            </a:endParaRPr>
          </a:p>
          <a:p>
            <a:pPr algn="just">
              <a:lnSpc>
                <a:spcPct val="80000"/>
              </a:lnSpc>
            </a:pPr>
            <a:r>
              <a:rPr lang="es-ES" sz="2400" dirty="0">
                <a:latin typeface="Calibri" charset="0"/>
              </a:rPr>
              <a:t>En el estudio y aprobación de las propuestas se tuvo interés en que los procesos administrativos sean visibles y tengan seguimiento, vigilancia y control. Que la rendición de cuentas se hagan a la luz del cumplimiento del plan de desarrollo de la Universidad.</a:t>
            </a:r>
          </a:p>
          <a:p>
            <a:endParaRPr lang="es-ES" sz="2400" dirty="0"/>
          </a:p>
        </p:txBody>
      </p:sp>
    </p:spTree>
    <p:extLst>
      <p:ext uri="{BB962C8B-B14F-4D97-AF65-F5344CB8AC3E}">
        <p14:creationId xmlns:p14="http://schemas.microsoft.com/office/powerpoint/2010/main" val="25451542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248136" y="2896028"/>
            <a:ext cx="5372168" cy="584776"/>
          </a:xfrm>
          <a:prstGeom prst="rect">
            <a:avLst/>
          </a:prstGeom>
          <a:solidFill>
            <a:schemeClr val="accent4">
              <a:lumMod val="75000"/>
            </a:schemeClr>
          </a:solidFill>
        </p:spPr>
        <p:txBody>
          <a:bodyPr wrap="square" rtlCol="0">
            <a:spAutoFit/>
          </a:bodyPr>
          <a:lstStyle/>
          <a:p>
            <a:pPr lvl="0"/>
            <a:r>
              <a:rPr lang="es-ES" sz="3200" b="1" dirty="0" smtClean="0">
                <a:solidFill>
                  <a:srgbClr val="000000"/>
                </a:solidFill>
              </a:rPr>
              <a:t>GRACIAS POR SU ATENCI</a:t>
            </a:r>
            <a:r>
              <a:rPr lang="es-ES" sz="3200" b="1" dirty="0" smtClean="0">
                <a:solidFill>
                  <a:srgbClr val="000000"/>
                </a:solidFill>
              </a:rPr>
              <a:t>ÓN</a:t>
            </a:r>
            <a:endParaRPr lang="es-ES" sz="3200" b="1" dirty="0">
              <a:solidFill>
                <a:srgbClr val="000000"/>
              </a:solidFill>
            </a:endParaRPr>
          </a:p>
        </p:txBody>
      </p:sp>
    </p:spTree>
    <p:extLst>
      <p:ext uri="{BB962C8B-B14F-4D97-AF65-F5344CB8AC3E}">
        <p14:creationId xmlns:p14="http://schemas.microsoft.com/office/powerpoint/2010/main" val="2719707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570297" y="0"/>
            <a:ext cx="4442166" cy="523220"/>
          </a:xfrm>
          <a:prstGeom prst="rect">
            <a:avLst/>
          </a:prstGeom>
          <a:noFill/>
        </p:spPr>
        <p:txBody>
          <a:bodyPr wrap="none" rtlCol="0">
            <a:spAutoFit/>
          </a:bodyPr>
          <a:lstStyle/>
          <a:p>
            <a:r>
              <a:rPr lang="es-ES" sz="2800" b="1" dirty="0" smtClean="0"/>
              <a:t>METODOLOGÍA DE TRABAJO</a:t>
            </a:r>
          </a:p>
        </p:txBody>
      </p:sp>
      <p:graphicFrame>
        <p:nvGraphicFramePr>
          <p:cNvPr id="3" name="Diagrama 2"/>
          <p:cNvGraphicFramePr/>
          <p:nvPr>
            <p:extLst>
              <p:ext uri="{D42A27DB-BD31-4B8C-83A1-F6EECF244321}">
                <p14:modId xmlns:p14="http://schemas.microsoft.com/office/powerpoint/2010/main" val="3845406832"/>
              </p:ext>
            </p:extLst>
          </p:nvPr>
        </p:nvGraphicFramePr>
        <p:xfrm>
          <a:off x="136084" y="736316"/>
          <a:ext cx="9007916" cy="6006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2243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570297" y="243481"/>
            <a:ext cx="4422705" cy="523220"/>
          </a:xfrm>
          <a:prstGeom prst="rect">
            <a:avLst/>
          </a:prstGeom>
          <a:noFill/>
        </p:spPr>
        <p:txBody>
          <a:bodyPr wrap="none" rtlCol="0">
            <a:spAutoFit/>
          </a:bodyPr>
          <a:lstStyle/>
          <a:p>
            <a:r>
              <a:rPr lang="es-ES" sz="2800" b="1" dirty="0" smtClean="0"/>
              <a:t>DOCUMENTOS ANALIZADOS</a:t>
            </a:r>
          </a:p>
        </p:txBody>
      </p:sp>
      <p:sp>
        <p:nvSpPr>
          <p:cNvPr id="7" name="CuadroTexto 6"/>
          <p:cNvSpPr txBox="1"/>
          <p:nvPr/>
        </p:nvSpPr>
        <p:spPr>
          <a:xfrm>
            <a:off x="627726" y="708305"/>
            <a:ext cx="8131244" cy="6066279"/>
          </a:xfrm>
          <a:prstGeom prst="rect">
            <a:avLst/>
          </a:prstGeom>
          <a:noFill/>
        </p:spPr>
        <p:txBody>
          <a:bodyPr wrap="square" rtlCol="0">
            <a:spAutoFit/>
          </a:bodyPr>
          <a:lstStyle/>
          <a:p>
            <a:pPr marL="342900" indent="-342900">
              <a:lnSpc>
                <a:spcPct val="120000"/>
              </a:lnSpc>
              <a:buFont typeface="+mj-lt"/>
              <a:buAutoNum type="arabicPeriod"/>
            </a:pPr>
            <a:r>
              <a:rPr lang="es-ES" dirty="0" smtClean="0"/>
              <a:t>FACULTAD DE CIENCIAS Y EDUCACIÓN – Olga Castiblanco</a:t>
            </a:r>
          </a:p>
          <a:p>
            <a:pPr marL="342900" indent="-342900">
              <a:lnSpc>
                <a:spcPct val="120000"/>
              </a:lnSpc>
              <a:buFont typeface="+mj-lt"/>
              <a:buAutoNum type="arabicPeriod"/>
            </a:pPr>
            <a:r>
              <a:rPr lang="es-ES" dirty="0" smtClean="0"/>
              <a:t>FACULTAD DE INGENIERÍA – Roberto Ferro Escobar</a:t>
            </a:r>
          </a:p>
          <a:p>
            <a:pPr marL="342900" indent="-342900">
              <a:lnSpc>
                <a:spcPct val="120000"/>
              </a:lnSpc>
              <a:buFont typeface="+mj-lt"/>
              <a:buAutoNum type="arabicPeriod"/>
            </a:pPr>
            <a:r>
              <a:rPr lang="es-ES" dirty="0" smtClean="0"/>
              <a:t>FACULTAD DE MEDIO AMBIENTE Y RECURSOS NATURALES </a:t>
            </a:r>
            <a:r>
              <a:rPr lang="es-ES" dirty="0" smtClean="0"/>
              <a:t>– Edgar </a:t>
            </a:r>
            <a:r>
              <a:rPr lang="es-ES" dirty="0" err="1" smtClean="0"/>
              <a:t>Sanchez</a:t>
            </a:r>
            <a:r>
              <a:rPr lang="es-ES" dirty="0" smtClean="0"/>
              <a:t>; Vitelo Peñaranda</a:t>
            </a:r>
          </a:p>
          <a:p>
            <a:pPr marL="342900" indent="-342900">
              <a:lnSpc>
                <a:spcPct val="120000"/>
              </a:lnSpc>
              <a:buFont typeface="+mj-lt"/>
              <a:buAutoNum type="arabicPeriod"/>
            </a:pPr>
            <a:r>
              <a:rPr lang="es-ES" dirty="0" smtClean="0"/>
              <a:t>FACULTAD TECNOLÓGICA – Juan </a:t>
            </a:r>
            <a:r>
              <a:rPr lang="es-ES" dirty="0" err="1" smtClean="0"/>
              <a:t>Gonzalez</a:t>
            </a:r>
            <a:r>
              <a:rPr lang="es-ES" dirty="0" smtClean="0"/>
              <a:t>; Henry </a:t>
            </a:r>
            <a:r>
              <a:rPr lang="es-ES" dirty="0" err="1" smtClean="0"/>
              <a:t>Abello</a:t>
            </a:r>
            <a:endParaRPr lang="es-ES" dirty="0" smtClean="0"/>
          </a:p>
          <a:p>
            <a:pPr marL="342900" indent="-342900">
              <a:lnSpc>
                <a:spcPct val="120000"/>
              </a:lnSpc>
              <a:buFont typeface="+mj-lt"/>
              <a:buAutoNum type="arabicPeriod"/>
            </a:pPr>
            <a:r>
              <a:rPr lang="es-ES" dirty="0" smtClean="0"/>
              <a:t>FACULTAD DE ARTES – Edna Rocía </a:t>
            </a:r>
            <a:r>
              <a:rPr lang="es-ES" dirty="0" err="1" smtClean="0"/>
              <a:t>Mendez</a:t>
            </a:r>
            <a:endParaRPr lang="es-ES" dirty="0" smtClean="0"/>
          </a:p>
          <a:p>
            <a:pPr marL="342900" indent="-342900">
              <a:lnSpc>
                <a:spcPct val="120000"/>
              </a:lnSpc>
              <a:buFont typeface="+mj-lt"/>
              <a:buAutoNum type="arabicPeriod"/>
            </a:pPr>
            <a:r>
              <a:rPr lang="es-ES" dirty="0" smtClean="0"/>
              <a:t>PROPUESTA DE ESTATUTO DE PERSONAL ADMINISTRATIVO – SINTRAUD- Myriam Espitia; Fabio </a:t>
            </a:r>
            <a:r>
              <a:rPr lang="es-ES" dirty="0" smtClean="0"/>
              <a:t>Rivera</a:t>
            </a:r>
          </a:p>
          <a:p>
            <a:pPr marL="342900" indent="-342900">
              <a:lnSpc>
                <a:spcPct val="120000"/>
              </a:lnSpc>
              <a:buFont typeface="+mj-lt"/>
              <a:buAutoNum type="arabicPeriod"/>
            </a:pPr>
            <a:r>
              <a:rPr lang="es-ES" dirty="0"/>
              <a:t>PROPUESTA DE ESTATUTO DE PERSONAL ADMINISTRATIVO- TRABAJADORES ORGANIZADOS POR LA SECRETARÍA GENERAL – Henry </a:t>
            </a:r>
            <a:r>
              <a:rPr lang="es-ES" dirty="0" err="1"/>
              <a:t>Abello</a:t>
            </a:r>
            <a:r>
              <a:rPr lang="es-ES" dirty="0"/>
              <a:t>; Leonel Cáceres</a:t>
            </a:r>
            <a:r>
              <a:rPr lang="es-ES" dirty="0" smtClean="0"/>
              <a:t>.</a:t>
            </a:r>
            <a:endParaRPr lang="es-ES" dirty="0" smtClean="0"/>
          </a:p>
          <a:p>
            <a:pPr marL="342900" indent="-342900">
              <a:lnSpc>
                <a:spcPct val="120000"/>
              </a:lnSpc>
              <a:buFont typeface="+mj-lt"/>
              <a:buAutoNum type="arabicPeriod"/>
            </a:pPr>
            <a:r>
              <a:rPr lang="es-ES" dirty="0" smtClean="0"/>
              <a:t>ANALISIS DE </a:t>
            </a:r>
            <a:r>
              <a:rPr lang="es-ES" dirty="0"/>
              <a:t>PROPUESTA DE ESTATUTO DE BIENESTAR </a:t>
            </a:r>
            <a:r>
              <a:rPr lang="es-ES" dirty="0" smtClean="0"/>
              <a:t>INSTITUCIONAL- Martha Castellanos </a:t>
            </a:r>
          </a:p>
          <a:p>
            <a:pPr marL="342900" indent="-342900">
              <a:lnSpc>
                <a:spcPct val="120000"/>
              </a:lnSpc>
              <a:buFont typeface="+mj-lt"/>
              <a:buAutoNum type="arabicPeriod"/>
            </a:pPr>
            <a:r>
              <a:rPr lang="es-ES" dirty="0" smtClean="0"/>
              <a:t>PROPUESTA DE ESTATUTO DE BIENESTAR INSTITUCIONAL- Francisco Celis; Ximena Parsons</a:t>
            </a:r>
          </a:p>
          <a:p>
            <a:pPr marL="342900" indent="-342900">
              <a:lnSpc>
                <a:spcPct val="120000"/>
              </a:lnSpc>
              <a:buFont typeface="+mj-lt"/>
              <a:buAutoNum type="arabicPeriod"/>
            </a:pPr>
            <a:r>
              <a:rPr lang="es-ES" dirty="0" smtClean="0"/>
              <a:t>PROPUESTA </a:t>
            </a:r>
            <a:r>
              <a:rPr lang="es-ES" dirty="0" smtClean="0"/>
              <a:t>DE ESTATUTO GENERAL ELABORADA POR UN GRUPO DE DOCENTES- Manuel </a:t>
            </a:r>
            <a:r>
              <a:rPr lang="es-ES" dirty="0" err="1" smtClean="0"/>
              <a:t>Florez</a:t>
            </a:r>
            <a:r>
              <a:rPr lang="es-ES" dirty="0" smtClean="0"/>
              <a:t> </a:t>
            </a:r>
            <a:r>
              <a:rPr lang="es-ES" dirty="0" err="1" smtClean="0"/>
              <a:t>Perez</a:t>
            </a:r>
            <a:r>
              <a:rPr lang="es-ES" dirty="0" smtClean="0"/>
              <a:t>.</a:t>
            </a:r>
          </a:p>
          <a:p>
            <a:pPr marL="342900" indent="-342900">
              <a:lnSpc>
                <a:spcPct val="120000"/>
              </a:lnSpc>
              <a:buFont typeface="+mj-lt"/>
              <a:buAutoNum type="arabicPeriod"/>
            </a:pPr>
            <a:r>
              <a:rPr lang="es-ES" dirty="0" smtClean="0"/>
              <a:t>ANALISIS DE ESTATUTO GENERAL EN LA FAC. DE INGENIERIA_ Hugo Manuel </a:t>
            </a:r>
            <a:r>
              <a:rPr lang="es-ES" dirty="0" err="1" smtClean="0"/>
              <a:t>Florez</a:t>
            </a:r>
            <a:endParaRPr lang="es-ES" dirty="0"/>
          </a:p>
        </p:txBody>
      </p:sp>
    </p:spTree>
    <p:extLst>
      <p:ext uri="{BB962C8B-B14F-4D97-AF65-F5344CB8AC3E}">
        <p14:creationId xmlns:p14="http://schemas.microsoft.com/office/powerpoint/2010/main" val="38398587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890460" y="2676014"/>
            <a:ext cx="3240819" cy="646331"/>
          </a:xfrm>
          <a:prstGeom prst="rect">
            <a:avLst/>
          </a:prstGeom>
          <a:noFill/>
        </p:spPr>
        <p:txBody>
          <a:bodyPr wrap="square" rtlCol="0">
            <a:spAutoFit/>
          </a:bodyPr>
          <a:lstStyle/>
          <a:p>
            <a:r>
              <a:rPr lang="es-ES" sz="3600" dirty="0" smtClean="0"/>
              <a:t>DIAGNOSTICO</a:t>
            </a:r>
            <a:endParaRPr lang="es-ES" sz="3600" dirty="0"/>
          </a:p>
        </p:txBody>
      </p:sp>
    </p:spTree>
    <p:extLst>
      <p:ext uri="{BB962C8B-B14F-4D97-AF65-F5344CB8AC3E}">
        <p14:creationId xmlns:p14="http://schemas.microsoft.com/office/powerpoint/2010/main" val="1773907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046008" y="523220"/>
            <a:ext cx="7406094" cy="523220"/>
          </a:xfrm>
          <a:prstGeom prst="rect">
            <a:avLst/>
          </a:prstGeom>
          <a:noFill/>
        </p:spPr>
        <p:txBody>
          <a:bodyPr wrap="none" rtlCol="0">
            <a:spAutoFit/>
          </a:bodyPr>
          <a:lstStyle/>
          <a:p>
            <a:r>
              <a:rPr lang="es-ES" sz="2800" b="1" dirty="0" smtClean="0"/>
              <a:t>PROPUESTAS APROBADAS HASTA EL MOMENTO</a:t>
            </a:r>
          </a:p>
        </p:txBody>
      </p:sp>
      <p:graphicFrame>
        <p:nvGraphicFramePr>
          <p:cNvPr id="8" name="Diagrama 7"/>
          <p:cNvGraphicFramePr/>
          <p:nvPr>
            <p:extLst>
              <p:ext uri="{D42A27DB-BD31-4B8C-83A1-F6EECF244321}">
                <p14:modId xmlns:p14="http://schemas.microsoft.com/office/powerpoint/2010/main" val="69347742"/>
              </p:ext>
            </p:extLst>
          </p:nvPr>
        </p:nvGraphicFramePr>
        <p:xfrm>
          <a:off x="1046008" y="1313933"/>
          <a:ext cx="6573992" cy="4760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47039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322126" y="355089"/>
            <a:ext cx="4741803" cy="523220"/>
          </a:xfrm>
          <a:prstGeom prst="rect">
            <a:avLst/>
          </a:prstGeom>
          <a:solidFill>
            <a:schemeClr val="accent3"/>
          </a:solidFill>
        </p:spPr>
        <p:txBody>
          <a:bodyPr wrap="none" rtlCol="0">
            <a:spAutoFit/>
          </a:bodyPr>
          <a:lstStyle/>
          <a:p>
            <a:r>
              <a:rPr lang="es-ES" sz="2800" b="1" dirty="0" smtClean="0">
                <a:ln>
                  <a:solidFill>
                    <a:schemeClr val="accent3"/>
                  </a:solidFill>
                </a:ln>
                <a:solidFill>
                  <a:srgbClr val="000000"/>
                </a:solidFill>
              </a:rPr>
              <a:t>LINEAMIENTOS GENERALES</a:t>
            </a:r>
          </a:p>
        </p:txBody>
      </p:sp>
      <p:sp>
        <p:nvSpPr>
          <p:cNvPr id="5" name="CuadroTexto 4"/>
          <p:cNvSpPr txBox="1"/>
          <p:nvPr/>
        </p:nvSpPr>
        <p:spPr>
          <a:xfrm>
            <a:off x="700716" y="1141091"/>
            <a:ext cx="7956065" cy="5324535"/>
          </a:xfrm>
          <a:prstGeom prst="rect">
            <a:avLst/>
          </a:prstGeom>
          <a:noFill/>
        </p:spPr>
        <p:txBody>
          <a:bodyPr wrap="square" rtlCol="0">
            <a:spAutoFit/>
          </a:bodyPr>
          <a:lstStyle/>
          <a:p>
            <a:pPr marL="285750" indent="-285750" algn="just">
              <a:buFontTx/>
              <a:buChar char="-"/>
            </a:pPr>
            <a:r>
              <a:rPr lang="es-CO" sz="2000" dirty="0" smtClean="0"/>
              <a:t>El </a:t>
            </a:r>
            <a:r>
              <a:rPr lang="es-CO" sz="2000" dirty="0"/>
              <a:t>sentido de la administración en la universidad Distrital, debe </a:t>
            </a:r>
            <a:r>
              <a:rPr lang="es-CO" sz="2000" dirty="0" smtClean="0"/>
              <a:t>soportar y permitir</a:t>
            </a:r>
            <a:r>
              <a:rPr lang="es-CO" sz="2000" dirty="0" smtClean="0"/>
              <a:t> </a:t>
            </a:r>
            <a:r>
              <a:rPr lang="es-CO" sz="2000" dirty="0"/>
              <a:t>a las dinámicas académicas, de investigación y extensión, propias de la universidad</a:t>
            </a:r>
            <a:r>
              <a:rPr lang="es-CO" sz="2000" dirty="0" smtClean="0"/>
              <a:t>.</a:t>
            </a:r>
          </a:p>
          <a:p>
            <a:pPr marL="285750" indent="-285750" algn="just">
              <a:buFontTx/>
              <a:buChar char="-"/>
            </a:pPr>
            <a:endParaRPr lang="es-CO" sz="2000" dirty="0" smtClean="0"/>
          </a:p>
          <a:p>
            <a:pPr marL="285750" indent="-285750" algn="just">
              <a:buFontTx/>
              <a:buChar char="-"/>
            </a:pPr>
            <a:r>
              <a:rPr lang="es-CO" sz="2000" dirty="0" smtClean="0"/>
              <a:t> </a:t>
            </a:r>
            <a:r>
              <a:rPr lang="es-ES" sz="2000" dirty="0"/>
              <a:t>La perspectiva de Administración de la Universidad debe ser acorde con su naturaleza de institución Educativa y no entendida como si </a:t>
            </a:r>
            <a:r>
              <a:rPr lang="es-ES" sz="2000" dirty="0" smtClean="0"/>
              <a:t>fuera una empresa de compra y venta de servicios.</a:t>
            </a:r>
          </a:p>
          <a:p>
            <a:pPr marL="285750" indent="-285750" algn="just">
              <a:buFontTx/>
              <a:buChar char="-"/>
            </a:pPr>
            <a:endParaRPr lang="es-ES" sz="2000" dirty="0" smtClean="0"/>
          </a:p>
          <a:p>
            <a:pPr marL="285750" indent="-285750" algn="just">
              <a:buFontTx/>
              <a:buChar char="-"/>
            </a:pPr>
            <a:r>
              <a:rPr lang="es-ES" sz="2000" dirty="0"/>
              <a:t>Se requiere estructurar un modelo de administración, propio para esta universidad, con sistemas de gestión humanizados, ágiles, eficientes y transparentes</a:t>
            </a:r>
            <a:r>
              <a:rPr lang="es-ES" sz="2000" dirty="0" smtClean="0"/>
              <a:t>.</a:t>
            </a:r>
          </a:p>
          <a:p>
            <a:pPr marL="285750" indent="-285750" algn="just">
              <a:buFontTx/>
              <a:buChar char="-"/>
            </a:pPr>
            <a:endParaRPr lang="es-ES_tradnl" sz="2000" dirty="0"/>
          </a:p>
          <a:p>
            <a:pPr marL="285750" indent="-285750" algn="just">
              <a:buFontTx/>
              <a:buChar char="-"/>
            </a:pPr>
            <a:r>
              <a:rPr lang="es-CO" sz="2000" dirty="0"/>
              <a:t>La universidad debe tener una  planeación universitaria participativa y estructural por todos los estamentos.</a:t>
            </a:r>
            <a:r>
              <a:rPr lang="es-ES_tradnl" sz="2000" dirty="0"/>
              <a:t> </a:t>
            </a:r>
            <a:r>
              <a:rPr lang="es-ES_tradnl" sz="2000" dirty="0" smtClean="0"/>
              <a:t>(</a:t>
            </a:r>
            <a:r>
              <a:rPr lang="es-ES" sz="2000" dirty="0"/>
              <a:t>La participación es un elemento clave que articula los ejercicios académicos con lo administrativo, lo que no significa involucrarse en las funciones específicas de los cargos </a:t>
            </a:r>
            <a:r>
              <a:rPr lang="es-ES" sz="2000" dirty="0" smtClean="0"/>
              <a:t>administrativos)</a:t>
            </a:r>
            <a:endParaRPr lang="es-ES" sz="2000" dirty="0" smtClean="0"/>
          </a:p>
        </p:txBody>
      </p:sp>
    </p:spTree>
    <p:extLst>
      <p:ext uri="{BB962C8B-B14F-4D97-AF65-F5344CB8AC3E}">
        <p14:creationId xmlns:p14="http://schemas.microsoft.com/office/powerpoint/2010/main" val="2521699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523898" y="1091152"/>
            <a:ext cx="8189637" cy="5324535"/>
          </a:xfrm>
          <a:prstGeom prst="rect">
            <a:avLst/>
          </a:prstGeom>
          <a:noFill/>
        </p:spPr>
        <p:txBody>
          <a:bodyPr wrap="square" rtlCol="0">
            <a:spAutoFit/>
          </a:bodyPr>
          <a:lstStyle/>
          <a:p>
            <a:pPr marL="285750" indent="-285750" algn="just">
              <a:buFontTx/>
              <a:buChar char="-"/>
            </a:pPr>
            <a:r>
              <a:rPr lang="es-CO" sz="2000" dirty="0"/>
              <a:t>Debe existir un mecanismo que articule todos los procesos de la universidad</a:t>
            </a:r>
            <a:r>
              <a:rPr lang="es-ES_tradnl" sz="2000" dirty="0"/>
              <a:t> </a:t>
            </a:r>
            <a:r>
              <a:rPr lang="es-CO" sz="2000" dirty="0" smtClean="0"/>
              <a:t>.</a:t>
            </a:r>
          </a:p>
          <a:p>
            <a:pPr marL="285750" indent="-285750" algn="just">
              <a:buFontTx/>
              <a:buChar char="-"/>
            </a:pPr>
            <a:endParaRPr lang="es-CO" sz="2000" dirty="0" smtClean="0"/>
          </a:p>
          <a:p>
            <a:pPr marL="285750" indent="-285750" algn="just">
              <a:buFontTx/>
              <a:buChar char="-"/>
            </a:pPr>
            <a:r>
              <a:rPr lang="es-CO" sz="2000" dirty="0" smtClean="0"/>
              <a:t>Se </a:t>
            </a:r>
            <a:r>
              <a:rPr lang="es-CO" sz="2000" dirty="0"/>
              <a:t>debe realizar la Reingeniería de todos los procesos administrativos y financieros de la universidad, para mayor transparencia y eficiencia. Para esto se requiere actualizar el sistema integrado de gestión.</a:t>
            </a:r>
            <a:r>
              <a:rPr lang="es-ES_tradnl" sz="2000" dirty="0"/>
              <a:t> </a:t>
            </a:r>
            <a:r>
              <a:rPr lang="es-ES_tradnl" sz="2000" dirty="0" smtClean="0"/>
              <a:t>(</a:t>
            </a:r>
            <a:r>
              <a:rPr lang="es-CO" sz="2000" dirty="0"/>
              <a:t>La reingeniería se entiende como un proceso más allá de una reorganización, que pasa por repensar los procesos y las funciones que se desarrollan  en la cotidianidad de la </a:t>
            </a:r>
            <a:r>
              <a:rPr lang="es-CO" sz="2000" dirty="0" smtClean="0"/>
              <a:t>universidad)</a:t>
            </a:r>
          </a:p>
          <a:p>
            <a:pPr marL="285750" indent="-285750" algn="just">
              <a:buFontTx/>
              <a:buChar char="-"/>
            </a:pPr>
            <a:endParaRPr lang="es-CO" sz="2000" dirty="0" smtClean="0"/>
          </a:p>
          <a:p>
            <a:pPr marL="285750" indent="-285750" algn="just">
              <a:buFontTx/>
              <a:buChar char="-"/>
            </a:pPr>
            <a:r>
              <a:rPr lang="es-CO" sz="2000" dirty="0"/>
              <a:t>La elección de los cargos directivos de la universidad debe realizarse bajo criterios de meritocracia acorde a los perfiles de los cargos, en articulación con la democracia que se construya dentro de la comunidad universitaria. </a:t>
            </a:r>
            <a:r>
              <a:rPr lang="es-ES" sz="2000" dirty="0" smtClean="0"/>
              <a:t>E</a:t>
            </a:r>
            <a:r>
              <a:rPr lang="es-CO" sz="2000" dirty="0" smtClean="0"/>
              <a:t>jemplo;(rector suficiencias m</a:t>
            </a:r>
            <a:r>
              <a:rPr lang="es-CO" sz="2000" dirty="0" smtClean="0"/>
              <a:t>ínimas y sanciones)</a:t>
            </a:r>
            <a:r>
              <a:rPr lang="es-CO" sz="2000" dirty="0" smtClean="0"/>
              <a:t> </a:t>
            </a:r>
          </a:p>
          <a:p>
            <a:pPr marL="285750" indent="-285750" algn="just">
              <a:buFontTx/>
              <a:buChar char="-"/>
            </a:pPr>
            <a:endParaRPr lang="es-CO" sz="2000" dirty="0" smtClean="0"/>
          </a:p>
          <a:p>
            <a:pPr marL="285750" indent="-285750" algn="just">
              <a:buFontTx/>
              <a:buChar char="-"/>
            </a:pPr>
            <a:r>
              <a:rPr lang="es-CO" sz="2000" dirty="0"/>
              <a:t>Se deben establecer sistemas de información y comunicación, eficaces y efectivos para la toma de decisiones.</a:t>
            </a:r>
            <a:r>
              <a:rPr lang="es-ES_tradnl" sz="2000" dirty="0"/>
              <a:t> </a:t>
            </a:r>
            <a:endParaRPr lang="es-CO" sz="2000" dirty="0" smtClean="0"/>
          </a:p>
        </p:txBody>
      </p:sp>
      <p:sp>
        <p:nvSpPr>
          <p:cNvPr id="6" name="CuadroTexto 5"/>
          <p:cNvSpPr txBox="1"/>
          <p:nvPr/>
        </p:nvSpPr>
        <p:spPr>
          <a:xfrm>
            <a:off x="2322126" y="355089"/>
            <a:ext cx="4741803" cy="523220"/>
          </a:xfrm>
          <a:prstGeom prst="rect">
            <a:avLst/>
          </a:prstGeom>
          <a:solidFill>
            <a:schemeClr val="accent3"/>
          </a:solidFill>
        </p:spPr>
        <p:txBody>
          <a:bodyPr wrap="none" rtlCol="0">
            <a:spAutoFit/>
          </a:bodyPr>
          <a:lstStyle/>
          <a:p>
            <a:r>
              <a:rPr lang="es-ES" sz="2800" b="1" dirty="0" smtClean="0">
                <a:ln>
                  <a:solidFill>
                    <a:schemeClr val="accent3"/>
                  </a:solidFill>
                </a:ln>
                <a:solidFill>
                  <a:srgbClr val="000000"/>
                </a:solidFill>
              </a:rPr>
              <a:t>LINEAMIENTOS GENERALES</a:t>
            </a:r>
          </a:p>
        </p:txBody>
      </p:sp>
    </p:spTree>
    <p:extLst>
      <p:ext uri="{BB962C8B-B14F-4D97-AF65-F5344CB8AC3E}">
        <p14:creationId xmlns:p14="http://schemas.microsoft.com/office/powerpoint/2010/main" val="22167930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583932" y="974359"/>
            <a:ext cx="8277227" cy="5632311"/>
          </a:xfrm>
          <a:prstGeom prst="rect">
            <a:avLst/>
          </a:prstGeom>
          <a:noFill/>
        </p:spPr>
        <p:txBody>
          <a:bodyPr wrap="square" rtlCol="0">
            <a:spAutoFit/>
          </a:bodyPr>
          <a:lstStyle/>
          <a:p>
            <a:pPr marL="285750" indent="-285750" algn="just">
              <a:buFontTx/>
              <a:buChar char="-"/>
            </a:pPr>
            <a:r>
              <a:rPr lang="es-CO" sz="2000" dirty="0" smtClean="0"/>
              <a:t>Revaluar </a:t>
            </a:r>
            <a:r>
              <a:rPr lang="es-CO" sz="2000" dirty="0"/>
              <a:t>la figura de las Oficinas Asesoras dado que están limitadas a Asesorar y no se hacen responsables de los procesos.</a:t>
            </a:r>
            <a:r>
              <a:rPr lang="es-ES_tradnl" sz="2000" dirty="0"/>
              <a:t> </a:t>
            </a:r>
            <a:r>
              <a:rPr lang="es-ES_tradnl" sz="2000" dirty="0" smtClean="0"/>
              <a:t> (e</a:t>
            </a:r>
            <a:r>
              <a:rPr lang="es-CO" sz="2000" dirty="0" smtClean="0"/>
              <a:t>s </a:t>
            </a:r>
            <a:r>
              <a:rPr lang="es-CO" sz="2000" dirty="0"/>
              <a:t>importante que estas asuman responsabilidades en cuanto a sus </a:t>
            </a:r>
            <a:r>
              <a:rPr lang="es-CO" sz="2000" dirty="0" smtClean="0"/>
              <a:t>conceptos)</a:t>
            </a:r>
          </a:p>
          <a:p>
            <a:pPr marL="285750" indent="-285750" algn="just">
              <a:buFontTx/>
              <a:buChar char="-"/>
            </a:pPr>
            <a:endParaRPr lang="es-CO" sz="2000" dirty="0" smtClean="0"/>
          </a:p>
          <a:p>
            <a:pPr marL="285750" indent="-285750" algn="just">
              <a:buFontTx/>
              <a:buChar char="-"/>
            </a:pPr>
            <a:r>
              <a:rPr lang="es-CO" sz="2000" dirty="0"/>
              <a:t>Revisar y ajustar el organigrama general de la Universidad, </a:t>
            </a:r>
            <a:r>
              <a:rPr lang="es-CO" sz="2000" dirty="0" smtClean="0"/>
              <a:t>para que se convenga la estructura fruto del proceso de reforma.</a:t>
            </a:r>
            <a:r>
              <a:rPr lang="es-ES_tradnl" sz="2000" dirty="0" smtClean="0"/>
              <a:t> (debe ser coherente con los objetivos misionales y debe poderse revaluar en periodos determinados) (revaluar y legalizar muchos cargos que se han creado y que no existen en el organigrama. </a:t>
            </a:r>
            <a:r>
              <a:rPr lang="es-ES_tradnl" sz="2000" dirty="0" err="1" smtClean="0"/>
              <a:t>Ejm</a:t>
            </a:r>
            <a:r>
              <a:rPr lang="es-ES_tradnl" sz="2000" dirty="0" smtClean="0"/>
              <a:t>: oficina docencia, coordinaciones de proyecto curricular)</a:t>
            </a:r>
          </a:p>
          <a:p>
            <a:pPr marL="285750" indent="-285750" algn="just">
              <a:buFontTx/>
              <a:buChar char="-"/>
            </a:pPr>
            <a:endParaRPr lang="es-ES_tradnl" sz="2000" dirty="0" smtClean="0"/>
          </a:p>
          <a:p>
            <a:pPr marL="285750" indent="-285750" algn="just">
              <a:buFontTx/>
              <a:buChar char="-"/>
            </a:pPr>
            <a:r>
              <a:rPr lang="es-CO" sz="2000" dirty="0"/>
              <a:t>Revaluar funciones, duración y nombramiento de los integrantes del CSU. </a:t>
            </a:r>
            <a:r>
              <a:rPr lang="es-CO" sz="2000" dirty="0" smtClean="0"/>
              <a:t>(en el marco de la autonom</a:t>
            </a:r>
            <a:r>
              <a:rPr lang="es-CO" sz="2000" dirty="0" smtClean="0"/>
              <a:t>ía  y que el CSU publique periodicamente sus resultados)</a:t>
            </a:r>
          </a:p>
          <a:p>
            <a:pPr marL="285750" indent="-285750" algn="just">
              <a:buFontTx/>
              <a:buChar char="-"/>
            </a:pPr>
            <a:endParaRPr lang="es-CO" sz="2000" dirty="0" smtClean="0"/>
          </a:p>
          <a:p>
            <a:pPr marL="285750" indent="-285750" algn="just">
              <a:buFontTx/>
              <a:buChar char="-"/>
            </a:pPr>
            <a:r>
              <a:rPr lang="es-CO" sz="2000" dirty="0"/>
              <a:t>Se debe tener un estudio de costos de la reforma</a:t>
            </a:r>
            <a:r>
              <a:rPr lang="es-CO" sz="2000" dirty="0" smtClean="0"/>
              <a:t>.</a:t>
            </a:r>
          </a:p>
          <a:p>
            <a:pPr algn="just"/>
            <a:r>
              <a:rPr lang="es-ES_tradnl" sz="2000" dirty="0" smtClean="0"/>
              <a:t> </a:t>
            </a:r>
          </a:p>
          <a:p>
            <a:pPr marL="285750" indent="-285750" algn="just">
              <a:buFontTx/>
              <a:buChar char="-"/>
            </a:pPr>
            <a:r>
              <a:rPr lang="es-CO" sz="2000" dirty="0"/>
              <a:t>Implementar el Benchmarking, en varios procesos con otras IES</a:t>
            </a:r>
            <a:r>
              <a:rPr lang="es-CO" sz="2000" dirty="0" smtClean="0"/>
              <a:t>.</a:t>
            </a:r>
            <a:endParaRPr lang="es-ES_tradnl" sz="2000" dirty="0"/>
          </a:p>
        </p:txBody>
      </p:sp>
      <p:sp>
        <p:nvSpPr>
          <p:cNvPr id="6" name="CuadroTexto 5"/>
          <p:cNvSpPr txBox="1"/>
          <p:nvPr/>
        </p:nvSpPr>
        <p:spPr>
          <a:xfrm>
            <a:off x="2322126" y="355089"/>
            <a:ext cx="4741803" cy="523220"/>
          </a:xfrm>
          <a:prstGeom prst="rect">
            <a:avLst/>
          </a:prstGeom>
          <a:solidFill>
            <a:schemeClr val="accent3"/>
          </a:solidFill>
        </p:spPr>
        <p:txBody>
          <a:bodyPr wrap="none" rtlCol="0">
            <a:spAutoFit/>
          </a:bodyPr>
          <a:lstStyle/>
          <a:p>
            <a:r>
              <a:rPr lang="es-ES" sz="2800" b="1" dirty="0" smtClean="0">
                <a:ln>
                  <a:solidFill>
                    <a:schemeClr val="accent3"/>
                  </a:solidFill>
                </a:ln>
                <a:solidFill>
                  <a:srgbClr val="000000"/>
                </a:solidFill>
              </a:rPr>
              <a:t>LINEAMIENTOS GENERALES</a:t>
            </a:r>
          </a:p>
        </p:txBody>
      </p:sp>
    </p:spTree>
    <p:extLst>
      <p:ext uri="{BB962C8B-B14F-4D97-AF65-F5344CB8AC3E}">
        <p14:creationId xmlns:p14="http://schemas.microsoft.com/office/powerpoint/2010/main" val="32599356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theme/theme1.xml><?xml version="1.0" encoding="utf-8"?>
<a:theme xmlns:a="http://schemas.openxmlformats.org/drawingml/2006/main" name="Crepúsculo">
  <a:themeElements>
    <a:clrScheme name="Crepúsculo">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Crepúsculo">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repúsc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Crepúsculo.thmx</Template>
  <TotalTime>1273</TotalTime>
  <Words>1920</Words>
  <Application>Microsoft Macintosh PowerPoint</Application>
  <PresentationFormat>Presentación en pantalla (4:3)</PresentationFormat>
  <Paragraphs>127</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Crepúsculo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O y 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Olga  Castiblanco</dc:creator>
  <cp:lastModifiedBy>revisor 1 revisor</cp:lastModifiedBy>
  <cp:revision>481</cp:revision>
  <dcterms:created xsi:type="dcterms:W3CDTF">2013-10-09T11:49:28Z</dcterms:created>
  <dcterms:modified xsi:type="dcterms:W3CDTF">2015-10-06T13:24:34Z</dcterms:modified>
</cp:coreProperties>
</file>