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794512" y="4857186"/>
            <a:ext cx="6355728" cy="460135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CO" sz="2000">
                <a:latin typeface="Arial"/>
              </a:rPr>
              <a:t>Pulse para editar el formato de las notas</a:t>
            </a:r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447792" cy="51093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CO" sz="1400" dirty="0">
                <a:latin typeface="Times New Roman"/>
              </a:rPr>
              <a:t>&lt;encabezamiento&gt;</a:t>
            </a:r>
            <a:endParaRPr dirty="0"/>
          </a:p>
        </p:txBody>
      </p:sp>
      <p:sp>
        <p:nvSpPr>
          <p:cNvPr id="158" name="PlaceHolder 3"/>
          <p:cNvSpPr>
            <a:spLocks noGrp="1"/>
          </p:cNvSpPr>
          <p:nvPr>
            <p:ph type="dt"/>
          </p:nvPr>
        </p:nvSpPr>
        <p:spPr>
          <a:xfrm>
            <a:off x="4496960" y="0"/>
            <a:ext cx="3447792" cy="510936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s-CO" sz="1400" dirty="0">
                <a:latin typeface="Times New Roman"/>
              </a:rPr>
              <a:t>&lt;fecha/hora&gt;</a:t>
            </a:r>
            <a:endParaRPr dirty="0"/>
          </a:p>
        </p:txBody>
      </p:sp>
      <p:sp>
        <p:nvSpPr>
          <p:cNvPr id="159" name="PlaceHolder 4"/>
          <p:cNvSpPr>
            <a:spLocks noGrp="1"/>
          </p:cNvSpPr>
          <p:nvPr>
            <p:ph type="ftr"/>
          </p:nvPr>
        </p:nvSpPr>
        <p:spPr>
          <a:xfrm>
            <a:off x="0" y="9714738"/>
            <a:ext cx="3447792" cy="510936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s-CO" sz="1400" dirty="0">
                <a:latin typeface="Times New Roman"/>
              </a:rPr>
              <a:t>&lt;pie de página&gt;</a:t>
            </a:r>
            <a:endParaRPr dirty="0"/>
          </a:p>
        </p:txBody>
      </p:sp>
      <p:sp>
        <p:nvSpPr>
          <p:cNvPr id="160" name="PlaceHolder 5"/>
          <p:cNvSpPr>
            <a:spLocks noGrp="1"/>
          </p:cNvSpPr>
          <p:nvPr>
            <p:ph type="sldNum"/>
          </p:nvPr>
        </p:nvSpPr>
        <p:spPr>
          <a:xfrm>
            <a:off x="4496960" y="9714738"/>
            <a:ext cx="3447792" cy="510936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497B801-48D6-4F39-B6D9-D548F9CE949C}" type="slidenum">
              <a:rPr lang="es-CO" sz="1400">
                <a:latin typeface="Times New Roman"/>
              </a:r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589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3971088" y="8830116"/>
            <a:ext cx="3037472" cy="464454"/>
          </a:xfrm>
          <a:prstGeom prst="rect">
            <a:avLst/>
          </a:prstGeom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524CCA54-11C9-45BB-890C-DCA03CAF9061}" type="slidenum">
              <a:rPr lang="es-CO" sz="1200">
                <a:solidFill>
                  <a:srgbClr val="000000"/>
                </a:solidFill>
                <a:latin typeface="Arial"/>
              </a:rPr>
              <a:t>2</a:t>
            </a:fld>
            <a:endParaRPr dirty="0"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701040" y="4415790"/>
            <a:ext cx="5607952" cy="4183014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36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37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75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76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5DE073B0-9CD2-4E40-B83F-DCFB5FA6C77E}" type="slidenum">
              <a:rPr lang="es-CO" sz="1400">
                <a:solidFill>
                  <a:srgbClr val="000000"/>
                </a:solidFill>
                <a:latin typeface="Arial"/>
              </a:rPr>
              <a:t>‹Nº›</a:t>
            </a:fld>
            <a:endParaRPr dirty="0"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4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4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Arial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3200">
                <a:solidFill>
                  <a:srgbClr val="000000"/>
                </a:solidFill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3200">
                <a:solidFill>
                  <a:srgbClr val="000000"/>
                </a:solidFill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Arial"/>
              </a:rPr>
              <a:t>Sexto nivel del esquema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s-ES" sz="3200">
                <a:solidFill>
                  <a:srgbClr val="000000"/>
                </a:solidFill>
                <a:latin typeface="Arial"/>
              </a:rPr>
              <a:t>Séptimo nivel del esquemaHaga clic para modificar el estilo de texto del patrón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s-ES" sz="2800">
                <a:solidFill>
                  <a:srgbClr val="000000"/>
                </a:solidFill>
                <a:latin typeface="Arial"/>
              </a:rPr>
              <a:t>Segundo nivel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s-ES" sz="2400">
                <a:solidFill>
                  <a:srgbClr val="000000"/>
                </a:solidFill>
                <a:latin typeface="Arial"/>
              </a:rPr>
              <a:t>Tercer nivel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s-ES" sz="2000">
                <a:solidFill>
                  <a:srgbClr val="000000"/>
                </a:solidFill>
                <a:latin typeface="Arial"/>
              </a:rPr>
              <a:t>Cuarto nivel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s-ES" sz="2000">
                <a:solidFill>
                  <a:srgbClr val="000000"/>
                </a:solidFill>
                <a:latin typeface="Arial"/>
              </a:rPr>
              <a:t>Quinto nivel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D7971FF9-6434-4233-8E3C-91A55967A819}" type="slidenum">
              <a:rPr lang="es-CO" sz="1400">
                <a:solidFill>
                  <a:srgbClr val="000000"/>
                </a:solidFill>
                <a:latin typeface="Arial"/>
              </a:rPr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aud.udistrital.edu.co/" TargetMode="External"/><Relationship Id="rId2" Type="http://schemas.openxmlformats.org/officeDocument/2006/relationships/hyperlink" Target="http://udistrital.edu.co/" TargetMode="Externa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ces.mineducacion.gov.co/saces2/radicacion/radicacion.php?codprograma=5971&amp;nuevo=1&amp;paso=1&amp;radicar=RN&amp;tipoproceso=RN&amp;url_k=5f7aeb2807d2f5206061a7032a08c4bd" TargetMode="External"/><Relationship Id="rId2" Type="http://schemas.openxmlformats.org/officeDocument/2006/relationships/hyperlink" Target="http://saces.mineducacion.gov.co/saces2/radicacion/radicacion.php?codprograma=5945&amp;nuevo=1&amp;paso=1&amp;radicar=RN&amp;tipoproceso=RN&amp;url_k=332e0c147976a69360337a8fe3f273a4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aces.mineducacion.gov.co/saces2/radicacion/radicacion.php?codproceso=34483&amp;codprograma=5967&amp;url_k=14f0da2c3c916c2b27a803f31296263e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4176" y="1772816"/>
            <a:ext cx="82156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400" b="1" dirty="0" smtClean="0"/>
              <a:t>AUTOEVALUACIÓN Y ACREDITACIÓN INSTITUCIONAL</a:t>
            </a:r>
          </a:p>
          <a:p>
            <a:pPr algn="ctr"/>
            <a:endParaRPr lang="es-CO" sz="2400" b="1" dirty="0"/>
          </a:p>
          <a:p>
            <a:pPr algn="ctr"/>
            <a:endParaRPr lang="es-CO" sz="2400" b="1" dirty="0" smtClean="0"/>
          </a:p>
          <a:p>
            <a:pPr algn="ctr"/>
            <a:r>
              <a:rPr lang="es-CO" sz="2400" b="1" dirty="0" smtClean="0"/>
              <a:t>RENDICIÓN DE CUENTAS</a:t>
            </a:r>
            <a:endParaRPr lang="es-CO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788024" y="6055586"/>
            <a:ext cx="361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Aduanilla de </a:t>
            </a:r>
            <a:r>
              <a:rPr lang="es-CO" dirty="0" err="1" smtClean="0"/>
              <a:t>Paiba</a:t>
            </a:r>
            <a:r>
              <a:rPr lang="es-CO" dirty="0" smtClean="0"/>
              <a:t> mayo 11 2015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380" y="476672"/>
            <a:ext cx="8229240" cy="936104"/>
          </a:xfrm>
        </p:spPr>
        <p:txBody>
          <a:bodyPr/>
          <a:lstStyle/>
          <a:p>
            <a:r>
              <a:rPr lang="es-CO" sz="1400" dirty="0"/>
              <a:t>Niveles de participación de la comunidad en el proceso de autoevaluación 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>
          <a:xfrm>
            <a:off x="323528" y="980728"/>
            <a:ext cx="8229240" cy="4525920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7848872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62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380" y="0"/>
            <a:ext cx="8229240" cy="1143000"/>
          </a:xfrm>
        </p:spPr>
        <p:txBody>
          <a:bodyPr/>
          <a:lstStyle/>
          <a:p>
            <a:r>
              <a:rPr lang="es-CO" b="1" dirty="0"/>
              <a:t>Calificación parcial del proceso de Autoevaluación Institucional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76619"/>
              </p:ext>
            </p:extLst>
          </p:nvPr>
        </p:nvGraphicFramePr>
        <p:xfrm>
          <a:off x="179512" y="836712"/>
          <a:ext cx="8496944" cy="5626224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1080120"/>
                <a:gridCol w="1080120"/>
                <a:gridCol w="1224136"/>
                <a:gridCol w="936104"/>
                <a:gridCol w="1080120"/>
                <a:gridCol w="1008112"/>
                <a:gridCol w="576064"/>
              </a:tblGrid>
              <a:tr h="15104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Factores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Porcentaje de </a:t>
                      </a:r>
                      <a:b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Ponderación 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Calificación Ponderada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477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Fac. Artes ASAB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Fac. Ciencias y Educación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Fac. Ingeniería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Fac. Medio Ambiente RN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Fac. Tecnológica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U. D.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53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 Misión y proyecto institucional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10,0%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8,18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8,18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8,18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8,18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8,18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8,18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 Estudiantes 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9,3%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6,98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6,88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7,13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7,18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6,95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7,32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 Profesores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9,7%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8,66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8,62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8,66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8,70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8,66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8,66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2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 Procesos académicos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10,8%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8,84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8,70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8,70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8,91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8,70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8,70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5. Investigación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11,0%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8,95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9,02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8,84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9,02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8,87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9,02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2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6. Pertinencia social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10,4%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8,48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8,44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8,58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8,51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8,44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8,51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4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7. Autoevaluación y autorregulación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7,8%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6,47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6,47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6,60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6,60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6,60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6,60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2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8. Bienestar institucional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8,8%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7,69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7,77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7,83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7,83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8,07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7,77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53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 Organización, gestión y administración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5,9%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5,25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5,25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5,32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5,34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5,32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5,25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4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10. Recursos de apoyo académico y planta física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8,0%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6,36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6,96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6,73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6,92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7,10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6,92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2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11. Recursos financieros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8,3%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6,86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6,86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7,00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7,00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6,92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7,00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CALIFICACIÓN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82,71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83,16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83,57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84,19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83,81</a:t>
                      </a:r>
                      <a:endParaRPr lang="es-CO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83,93</a:t>
                      </a:r>
                      <a:endParaRPr lang="es-CO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826" marR="34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09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+mj-lt"/>
              </a:rPr>
              <a:t>Resultados de la sensibilización a la comunidad académica.  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>
          <a:xfrm>
            <a:off x="323528" y="980728"/>
            <a:ext cx="8229240" cy="4525920"/>
          </a:xfrm>
        </p:spPr>
        <p:txBody>
          <a:bodyPr/>
          <a:lstStyle/>
          <a:p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714319"/>
              </p:ext>
            </p:extLst>
          </p:nvPr>
        </p:nvGraphicFramePr>
        <p:xfrm>
          <a:off x="467544" y="980728"/>
          <a:ext cx="8136904" cy="4525961"/>
        </p:xfrm>
        <a:graphic>
          <a:graphicData uri="http://schemas.openxmlformats.org/drawingml/2006/table">
            <a:tbl>
              <a:tblPr firstRow="1" firstCol="1" bandRow="1"/>
              <a:tblGrid>
                <a:gridCol w="4032448"/>
                <a:gridCol w="4104456"/>
              </a:tblGrid>
              <a:tr h="198286">
                <a:tc gridSpan="2"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UNIVERSIDAD DISTRITAL FRANCISCO JOSÉ DE CALDAS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2509">
                <a:tc gridSpan="2"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COMITÉ TÉCNICO DE AUTOEVALUACIÓN Y ACREDITACIÓN INSTITUCIONAL DE ALTA CALIDAD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88844">
                <a:tc gridSpan="2"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ESTADÍSTICAS CAMPAÑA DE SENSIBLIZACIÓN AUTOEVALUACIÓN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MEDIO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VISITAS ALCANZADAS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Publicaciones en Facebook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   9.090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hlinkClick r:id="rId2"/>
                        </a:rPr>
                        <a:t>Página web udistrital.edu.co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262626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   8.000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Boletín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   1.163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Cuñas radiales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 25.000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Noticias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   8.000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Banners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262626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          8.000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Animación </a:t>
                      </a:r>
                      <a:r>
                        <a:rPr lang="es-CO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Youtube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      301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 u="sng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Página web laud.udistrital.edu.co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 25.000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TOTAL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 84.554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 gridSpan="2"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88844">
                <a:tc rowSpan="2"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MEDIO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ACTIVIDADES DE 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COMUNICACIÓN INTERNA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Mensajes por teléfono interno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      200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Fondos de pantallas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.   2.961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TOTAL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   3.161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 gridSpan="2"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MEDIO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PERSONAS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844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Intervención Luna Lunar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                                                    1.000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286"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Stand Feria Internacional del Libro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3.000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064" marR="44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1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787649"/>
              </p:ext>
            </p:extLst>
          </p:nvPr>
        </p:nvGraphicFramePr>
        <p:xfrm>
          <a:off x="457200" y="2215832"/>
          <a:ext cx="8229600" cy="1213168"/>
        </p:xfrm>
        <a:graphic>
          <a:graphicData uri="http://schemas.openxmlformats.org/drawingml/2006/table">
            <a:tbl>
              <a:tblPr firstRow="1" firstCol="1" bandRow="1"/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UNIVERSIDAD DISTRITAL FRANCISCO JOSÉ DE CALDAS</a:t>
                      </a:r>
                      <a:b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COMITÉ TÉCNICO DE AUTOEVALUACIÓN Y ACREDITACIÓN INSTITUCIONAL DE ALTA CALIDAD</a:t>
                      </a:r>
                      <a:b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ESTADÍSTICAS CAMPAÑA DE SENSIBLIZACIÓN AUTOEVALUACIÓN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Diversos medios digitales (visitas alcanzadas)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97785" algn="l"/>
                        </a:tabLst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                                         84.554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Difusión medios internos (consultas monitoreo)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                                  3.161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Personas sensibilizadas 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4.000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81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b="1" dirty="0" smtClean="0">
                <a:latin typeface="+mj-lt"/>
              </a:rPr>
              <a:t>AUTOEVALUACIÓN</a:t>
            </a:r>
            <a:endParaRPr lang="es-CO" sz="3600" b="1" dirty="0">
              <a:latin typeface="+mj-lt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678458"/>
              </p:ext>
            </p:extLst>
          </p:nvPr>
        </p:nvGraphicFramePr>
        <p:xfrm>
          <a:off x="971600" y="1988840"/>
          <a:ext cx="7200800" cy="2592288"/>
        </p:xfrm>
        <a:graphic>
          <a:graphicData uri="http://schemas.openxmlformats.org/drawingml/2006/table">
            <a:tbl>
              <a:tblPr/>
              <a:tblGrid>
                <a:gridCol w="1440160"/>
                <a:gridCol w="3627072"/>
                <a:gridCol w="1066784"/>
                <a:gridCol w="1066784"/>
              </a:tblGrid>
              <a:tr h="242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FACULTAD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PROYECTO CURRICULAR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54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6223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MAESTRÍA  EN ESTUDIOS ARTISTICOS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Autoevaluación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ARTES MUSICALES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6223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INGENIERIA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INGENIERÍA CATASTRAL Y GEODESIA </a:t>
                      </a:r>
                      <a:b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ESPECIALIZACIÓN EN SISTEMAS DE INFORMACIÓN GEOGRAFICA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922072"/>
          </a:xfrm>
        </p:spPr>
        <p:txBody>
          <a:bodyPr/>
          <a:lstStyle/>
          <a:p>
            <a:pPr algn="ctr"/>
            <a:r>
              <a:rPr lang="es-CO" sz="3600" b="1" dirty="0">
                <a:latin typeface="+mj-lt"/>
              </a:rPr>
              <a:t>AUTOEVALUACIÓN</a:t>
            </a:r>
            <a:endParaRPr lang="es-CO" sz="3600" dirty="0">
              <a:latin typeface="+mj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00455"/>
              </p:ext>
            </p:extLst>
          </p:nvPr>
        </p:nvGraphicFramePr>
        <p:xfrm>
          <a:off x="611560" y="1268760"/>
          <a:ext cx="7992888" cy="5004654"/>
        </p:xfrm>
        <a:graphic>
          <a:graphicData uri="http://schemas.openxmlformats.org/drawingml/2006/table">
            <a:tbl>
              <a:tblPr/>
              <a:tblGrid>
                <a:gridCol w="1008112"/>
                <a:gridCol w="4608512"/>
                <a:gridCol w="1152128"/>
                <a:gridCol w="1224136"/>
              </a:tblGrid>
              <a:tr h="132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FACULTAD</a:t>
                      </a:r>
                    </a:p>
                  </a:txBody>
                  <a:tcPr marL="6636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PROYECTO CURRICULAR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5179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CIENCIAS Y EDUCACIÓN</a:t>
                      </a:r>
                    </a:p>
                  </a:txBody>
                  <a:tcPr marL="6636" marR="6636" marT="663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MAESTRÍA EN LINGUISTICA APLICADA A LA ENSEÑANZA DEL INGLES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189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LICENCIATURA EN BIOLOGIA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51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LICENCIATURA EN EDUCACIÓN BASICA CON ENFASIS EN EDUCACIÓN ARTISTICA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313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LICENCIATURA EN EDUCACIÓN BASICA CON ENFASIS EN HUMANIDADES Y LENGUA CASTELLANA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56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LICENCIATURA EN EDUCACIÓN BASICA CON ENFASIS EN INGLES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189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LICENCIATURA EN QUIMICA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189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MATEMATICAS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313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ESPECIALIZACIÓN EN DESARROLLO HUMANO CON ENFASIS EN PROCESOS AFECTIVOS Y CREATIVIDAD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56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ESPECIALIZACIÓN EN EDUCACIÓN EN TECNOLOGIA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56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ESPECIALIZACIÓN EN EDUCACIÓN MATEMATICA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51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ESPECIALIZACIÓN EN EDUCACIÓN Y GESTION AMBIENTAL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845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ESPECIALIZACIÓN EN GERENCIA DE PROYECTOS EDUCATIVOS INSTITUCIONALES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56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ESPECIALIZACIÓN EN INFANCIA CULTURA Y DESARROLLO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313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ESPECIALIZACIÓN EN PEDAGOGIA DE LA COMUNICACION Y MEDIOS INTERACTIVOS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56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ESPECIALIZACIÓN EN LENGUAJE Y PEDAGOGÍA DE PROYECTOS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20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b="1" dirty="0">
                <a:latin typeface="+mj-lt"/>
              </a:rPr>
              <a:t>AUTOEVALUACIÓN</a:t>
            </a:r>
            <a:endParaRPr lang="es-CO" sz="3600" dirty="0">
              <a:latin typeface="+mj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798865"/>
              </p:ext>
            </p:extLst>
          </p:nvPr>
        </p:nvGraphicFramePr>
        <p:xfrm>
          <a:off x="539552" y="1556792"/>
          <a:ext cx="7704856" cy="3021330"/>
        </p:xfrm>
        <a:graphic>
          <a:graphicData uri="http://schemas.openxmlformats.org/drawingml/2006/table">
            <a:tbl>
              <a:tblPr/>
              <a:tblGrid>
                <a:gridCol w="1693569"/>
                <a:gridCol w="3202975"/>
                <a:gridCol w="1584176"/>
                <a:gridCol w="122413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FACULTAD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PROYECTO CURRICULAR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05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MDIO AMBIENTE Y REC. NAT.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ADMINISTRACIÓN DEPORTIVA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INGENIERÍA AMBIENTAL</a:t>
                      </a:r>
                      <a:b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INGENIERIA FORESTAL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TECNOLOGIA EN SANEAMIENTO AMBIENTAL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TECNOLOGIA EN TOPOGRAFIA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ESPECIALIZACIÓN EN DISEÑO DE VIAS URBANAS ,TRANSITO Y TRANSPORTE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ESPECIALIZACIÓN EN GERENCIA DE RECURSOS NATURALES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38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TECNOLÓGICA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INGENIERÍA DE PRODUCCION POR CICLOS PROPEDÉUTICOS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INGENIERÍA MECANICA POR CICLOS PROPEDÉUTICOS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Autoevaluación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4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8056"/>
          </a:xfrm>
        </p:spPr>
        <p:txBody>
          <a:bodyPr/>
          <a:lstStyle/>
          <a:p>
            <a:pPr algn="ctr"/>
            <a:r>
              <a:rPr lang="es-CO" sz="3600" b="1" dirty="0" smtClean="0">
                <a:latin typeface="+mj-lt"/>
              </a:rPr>
              <a:t>REGISTRO CALIFICADO</a:t>
            </a:r>
            <a:endParaRPr lang="es-CO" sz="3600" b="1" dirty="0">
              <a:latin typeface="+mj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27879"/>
              </p:ext>
            </p:extLst>
          </p:nvPr>
        </p:nvGraphicFramePr>
        <p:xfrm>
          <a:off x="251520" y="1052736"/>
          <a:ext cx="8568952" cy="5600276"/>
        </p:xfrm>
        <a:graphic>
          <a:graphicData uri="http://schemas.openxmlformats.org/drawingml/2006/table">
            <a:tbl>
              <a:tblPr firstRow="1" firstCol="1" bandRow="1"/>
              <a:tblGrid>
                <a:gridCol w="2448272"/>
                <a:gridCol w="1296144"/>
                <a:gridCol w="1152128"/>
                <a:gridCol w="1008112"/>
                <a:gridCol w="1152128"/>
                <a:gridCol w="1512168"/>
              </a:tblGrid>
              <a:tr h="11605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ESTADO ACTUAL PROCESOS REGISTRO CALIFICADO EN SACES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PROYECTO  CURRICULAR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ESTADO 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TIPO DE REGISTRO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CODIGO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FACULTAD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OBS.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MAESTRÍA EN TELECOMUNICACIONES MÓVILES  (nuevo)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RESOLUCION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RC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33739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Sala de Ingenierías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Res 5463 de 24-abr-2015 por 7 años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ESPECIALIZACION EN INGENIERIA DE PRODUCCION Y LOGISTICA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EN RADICACION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 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33787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Sala de Ingenierías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Pendiente aun.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ESPECIALIZACION EN INFORMATICA Y AUTOMATICA INDUSTRIAL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RESOLUCION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34049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Sala de Ingenierías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Esperando Resolución.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ESPECIALIZACION EN GESTION DE PROYECTOS DE INGENIERIA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RESOLUCION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18266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Sala de Ingenierías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Esperando Resolución.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MAESTRIA EN INGENIERIA INDUSTRIAL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EVALUACION DE SALA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35135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Sala de Ingenierías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MAESTRIA EN CIENCIAS DE LA INFORMACION Y LAS COMUNICACIONES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RESOLUCION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34410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Sala  Ingeniería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Res 5485 de 24-abr-2015 por 7 años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3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INGENIERIA CIVIL X CICLOS PROPEDEUTICOS CON TECNOLOGIA EN CONSTRUCCIONES CIVILES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EVALUACION DE SALA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RN- Se radicaron como nuevos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35185-35186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Sala ingeniería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INGENIERIA ELECTRICA X CICLOS PROPEDEUTICOS CON TECNOLOGIA EN ELECTRICIDAD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EVALUACION DE SALA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 se radicaron como nuevos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35180-35181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Sala Ingeniería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57" marR="26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64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b="1" dirty="0">
                <a:latin typeface="+mj-lt"/>
              </a:rPr>
              <a:t>REGISTRO CALIFICADO</a:t>
            </a:r>
            <a:endParaRPr lang="es-CO" sz="3600" dirty="0">
              <a:latin typeface="+mj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78536"/>
              </p:ext>
            </p:extLst>
          </p:nvPr>
        </p:nvGraphicFramePr>
        <p:xfrm>
          <a:off x="323528" y="1141857"/>
          <a:ext cx="8208912" cy="4473757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1224136"/>
                <a:gridCol w="1152128"/>
                <a:gridCol w="1584176"/>
                <a:gridCol w="864096"/>
                <a:gridCol w="1080120"/>
              </a:tblGrid>
              <a:tr h="15606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ESTADO ACTUAL PROCESOS REGISTRO CALIFICADO EN SACES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68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PROYECTO  CURRICULAR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ESTADO 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TIPO DE REGISTRO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CODIGO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FACULTAD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OBS.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42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MAESTRIA EN INVESTIGACION SOCIAL INTERDISCIPLINARIA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RESOLUCION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34483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Educación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Esperando Resolución.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MAESTRÍA EN PEDAGOGÍA DE LA LENGUA MATERNA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 OBSERVACIONES IES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35209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Educación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7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MAESTRIA EN DESARROLLO SUSTENTABLE Y GESTION AMBIENTAL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RADICADO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35206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Ambiental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Esperando confirmación fecha de visita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2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MAESTRIA EN COMUNICACION - EDUCACION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RADICADO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35553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Esperando confirmación fecha de visita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DOCTORADO EN ESTUDIOS SOCIALES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RADICADO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RC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34858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Coordinando con MEN  fecha visita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PENDIENTES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936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INGENIERIA INDUSTRIAL 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RN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vence 10 meses para la radicación en saces 26 abril de 2015 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4" marR="35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29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380" y="692696"/>
            <a:ext cx="8229240" cy="1143000"/>
          </a:xfrm>
        </p:spPr>
        <p:txBody>
          <a:bodyPr/>
          <a:lstStyle/>
          <a:p>
            <a:pPr algn="ctr"/>
            <a:r>
              <a:rPr lang="es-CO" sz="3400" b="1" dirty="0">
                <a:latin typeface="+mj-lt"/>
              </a:rPr>
              <a:t>ACREDITACIÓN DE ALTA CALIDAD PROYECTOS </a:t>
            </a:r>
            <a:r>
              <a:rPr lang="es-CO" sz="3400" b="1" dirty="0" smtClean="0">
                <a:latin typeface="+mj-lt"/>
              </a:rPr>
              <a:t>CURRICULARES</a:t>
            </a:r>
            <a:r>
              <a:rPr lang="es-CO" sz="3400" dirty="0" smtClean="0">
                <a:latin typeface="+mj-lt"/>
              </a:rPr>
              <a:t>.</a:t>
            </a:r>
            <a:endParaRPr lang="es-CO" sz="3400" dirty="0">
              <a:latin typeface="+mj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241037"/>
              </p:ext>
            </p:extLst>
          </p:nvPr>
        </p:nvGraphicFramePr>
        <p:xfrm>
          <a:off x="611560" y="2132856"/>
          <a:ext cx="8208912" cy="3364992"/>
        </p:xfrm>
        <a:graphic>
          <a:graphicData uri="http://schemas.openxmlformats.org/drawingml/2006/table">
            <a:tbl>
              <a:tblPr/>
              <a:tblGrid>
                <a:gridCol w="1098513"/>
                <a:gridCol w="899880"/>
                <a:gridCol w="737911"/>
                <a:gridCol w="936104"/>
                <a:gridCol w="1368152"/>
                <a:gridCol w="1512168"/>
                <a:gridCol w="165618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INGENIERÍA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P.C.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SNIES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RES R.C.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VENCIMIENTO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RES AAC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VENCIMIENTO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Ingeniería de Sistemas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918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7290 de 06 de octubre de 2009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05 de octubre 2016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4287 de 30 de junio de 2009 (Re-acreditación)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29 de junio de 2013 (a la fecha están </a:t>
                      </a:r>
                      <a:r>
                        <a:rPr lang="es-CO" sz="12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sin acreditación</a:t>
                      </a: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, porque hasta 15 agosto 2013 fue radicado en CNA)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Ingeniería Eléctrica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16877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7500 de 16 de octubre de 2009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15 de octubre de 2016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Acreditable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Ingeniería Electrónica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919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11021 de 11 de septiembre de 2012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20 de febrero 2018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1240 del 21 de febrero de 2011 Re-acreditación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20 de febrero de 2017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Ingeniería Industrial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920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4184 de 30 de junio de 2009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26 de febrero de 2016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984 de 27 de febrero 2009 Reacreditación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26 de febrero 2016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45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400" b="1" dirty="0">
                <a:latin typeface="+mj-lt"/>
              </a:rPr>
              <a:t>ACREDITACIÓN DE ALTA CALIDAD PROYECTOS CURRICULARES</a:t>
            </a:r>
            <a:r>
              <a:rPr lang="es-CO" sz="3400" dirty="0" smtClean="0">
                <a:latin typeface="+mj-lt"/>
              </a:rPr>
              <a:t>.</a:t>
            </a:r>
            <a:endParaRPr lang="es-CO" sz="3400" dirty="0">
              <a:latin typeface="+mj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1787"/>
              </p:ext>
            </p:extLst>
          </p:nvPr>
        </p:nvGraphicFramePr>
        <p:xfrm>
          <a:off x="467544" y="1648489"/>
          <a:ext cx="8208912" cy="4291651"/>
        </p:xfrm>
        <a:graphic>
          <a:graphicData uri="http://schemas.openxmlformats.org/drawingml/2006/table">
            <a:tbl>
              <a:tblPr/>
              <a:tblGrid>
                <a:gridCol w="1098513"/>
                <a:gridCol w="1205743"/>
                <a:gridCol w="648072"/>
                <a:gridCol w="1152128"/>
                <a:gridCol w="1296144"/>
                <a:gridCol w="1080120"/>
                <a:gridCol w="172819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MEDIO AMBIENTE Y RECURSOS NATURALES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Tecnología en Gestión Ambiental y Servicios Públicos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10158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10667 del 09 julio de 2014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08 de julio 2021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1er proceso (negado)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257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Tecnología en Saneamiento Ambiental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14732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4223 de 20 de abril 2012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19 de Abr 2019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10238 de 22 noviembre 2010 Reacreditación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21 de noviembre 2014 (a la fecha están </a:t>
                      </a:r>
                      <a:r>
                        <a:rPr lang="es-CO" sz="1200" u="sng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sin acreditación</a:t>
                      </a: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, porque hasta 21 de noviembre 2014 fue radicado en CNA)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TECNOLOGICA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Elaboración de modelo de acreditación de alta calidad de programas por ciclos ´propedéuticos Aplicativo de captura de información on line .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CIENCIAS Y EDUCACIÓN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Acompañamiento a la Facultad de Ciencias y Educación  para acreditación y de alta calidad. Ajustes a cuadros maestros. 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48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ARTES ASAB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Reunión de actualización relacionada con los procesos generales de Autoevaluación con fines de acreditación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475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b="1" dirty="0">
                <a:latin typeface="+mj-lt"/>
              </a:rPr>
              <a:t>ACREDITACIÓN INSTITUCIONAL</a:t>
            </a:r>
            <a:endParaRPr lang="es-CO" sz="3600" dirty="0">
              <a:latin typeface="+mj-lt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579516"/>
              </p:ext>
            </p:extLst>
          </p:nvPr>
        </p:nvGraphicFramePr>
        <p:xfrm>
          <a:off x="395536" y="1784985"/>
          <a:ext cx="8136904" cy="3879476"/>
        </p:xfrm>
        <a:graphic>
          <a:graphicData uri="http://schemas.openxmlformats.org/drawingml/2006/table">
            <a:tbl>
              <a:tblPr firstRow="1" firstCol="1" bandRow="1"/>
              <a:tblGrid>
                <a:gridCol w="3240360"/>
                <a:gridCol w="2952328"/>
                <a:gridCol w="194421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FASE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SUBFASE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FECHA DE CUMPLIMIENTO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 Valoración y Normatividad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Culminado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1. Condiciones Iniciales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Culminado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2. Fundamentación del proceso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Culminado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3. Autoevaluación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Previa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Culminado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Proceso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Última semana de Mayo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Primer de Informe Autoevaluación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Última semana de mayo 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4. Validación interna  de documentos de autoevaluación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mayo junio y Julio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5. Evaluación externa por Pares Colaborativos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Tercera semana de Julio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6. Envío de autoevaluación al CNA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Envío de informe al CNA 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Última semana de Agosto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Visita del CNA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Septiembre- Octubre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Observaciones  y respuesta a la visita del CNA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Septiembre- Octubre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7. Resolución Final de Acreditación Institucional de Alta Calidad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Pendiente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8.  Post Acreditación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CO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Pendiente </a:t>
                      </a:r>
                      <a:endParaRPr lang="es-CO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00637" y="1310765"/>
            <a:ext cx="3571363" cy="390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>
                <a:latin typeface="Arial Narrow"/>
                <a:ea typeface="Calibri"/>
                <a:cs typeface="Arial"/>
              </a:rPr>
              <a:t>Fases de la Acreditación Institucional</a:t>
            </a:r>
            <a:endParaRPr lang="es-CO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21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1186</Words>
  <Application>Microsoft Office PowerPoint</Application>
  <PresentationFormat>Presentación en pantalla (4:3)</PresentationFormat>
  <Paragraphs>469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Presentación de PowerPoint</vt:lpstr>
      <vt:lpstr>AUTOEVALUACIÓN</vt:lpstr>
      <vt:lpstr>AUTOEVALUACIÓN</vt:lpstr>
      <vt:lpstr>AUTOEVALUACIÓN</vt:lpstr>
      <vt:lpstr>REGISTRO CALIFICADO</vt:lpstr>
      <vt:lpstr>REGISTRO CALIFICADO</vt:lpstr>
      <vt:lpstr>ACREDITACIÓN DE ALTA CALIDAD PROYECTOS CURRICULARES.</vt:lpstr>
      <vt:lpstr>ACREDITACIÓN DE ALTA CALIDAD PROYECTOS CURRICULARES.</vt:lpstr>
      <vt:lpstr>ACREDITACIÓN INSTITUCIONAL</vt:lpstr>
      <vt:lpstr>Niveles de participación de la comunidad en el proceso de autoevaluación  </vt:lpstr>
      <vt:lpstr>Calificación parcial del proceso de Autoevaluación Institucional</vt:lpstr>
      <vt:lpstr>Resultados de la sensibilización a la comunidad académica. 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Leonardo Gomez</dc:creator>
  <cp:lastModifiedBy>AyA</cp:lastModifiedBy>
  <cp:revision>130</cp:revision>
  <cp:lastPrinted>2015-05-11T14:33:32Z</cp:lastPrinted>
  <dcterms:modified xsi:type="dcterms:W3CDTF">2015-05-20T20:37:43Z</dcterms:modified>
</cp:coreProperties>
</file>