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theme/themeOverride1.xml" ContentType="application/vnd.openxmlformats-officedocument.themeOverride+xml"/>
  <Override PartName="/ppt/notesSlides/notesSlide9.xml" ContentType="application/vnd.openxmlformats-officedocument.presentationml.notesSlide+xml"/>
  <Override PartName="/ppt/charts/chart2.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3.xml" ContentType="application/vnd.openxmlformats-officedocument.drawingml.chart+xml"/>
  <Override PartName="/ppt/notesSlides/notesSlide13.xml" ContentType="application/vnd.openxmlformats-officedocument.presentationml.notesSlide+xml"/>
  <Override PartName="/ppt/charts/chart4.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Override PartName="/ppt/charts/style2.xml" ContentType="application/vnd.ms-office.chartstyle+xml"/>
  <Override PartName="/ppt/charts/colors2.xml" ContentType="application/vnd.ms-office.chartcolorstyle+xml"/>
  <Override PartName="/ppt/charts/style3.xml" ContentType="application/vnd.ms-office.chartstyle+xml"/>
  <Override PartName="/ppt/charts/colors3.xml" ContentType="application/vnd.ms-office.chartcolorstyle+xml"/>
  <Override PartName="/ppt/charts/style4.xml" ContentType="application/vnd.ms-office.chartstyle+xml"/>
  <Override PartName="/ppt/charts/colors4.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65" r:id="rId2"/>
    <p:sldId id="281" r:id="rId3"/>
    <p:sldId id="282" r:id="rId4"/>
    <p:sldId id="283" r:id="rId5"/>
    <p:sldId id="284" r:id="rId6"/>
    <p:sldId id="286" r:id="rId7"/>
    <p:sldId id="287" r:id="rId8"/>
    <p:sldId id="288" r:id="rId9"/>
    <p:sldId id="289" r:id="rId10"/>
    <p:sldId id="291" r:id="rId11"/>
    <p:sldId id="292" r:id="rId12"/>
    <p:sldId id="294" r:id="rId13"/>
    <p:sldId id="295" r:id="rId14"/>
    <p:sldId id="296" r:id="rId15"/>
    <p:sldId id="297" r:id="rId16"/>
    <p:sldId id="298" r:id="rId17"/>
    <p:sldId id="301" r:id="rId18"/>
    <p:sldId id="300" r:id="rId19"/>
    <p:sldId id="299" r:id="rId20"/>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CC00"/>
    <a:srgbClr val="FFFF99"/>
    <a:srgbClr val="F6E7E6"/>
    <a:srgbClr val="E7BEBB"/>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202B0CA-FC54-4496-8BCA-5EF66A818D29}" styleName="Estilo oscuro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8A107856-5554-42FB-B03E-39F5DBC370BA}" styleName="Estilo medio 4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5BE263C-DBD7-4A20-BB59-AAB30ACAA65A}" styleName="Estilo medio 3 - Énfasis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EC20E35-A176-4012-BC5E-935CFFF8708E}" styleName="Estilo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Estilo medio 3 - Énfasis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B344D84-9AFB-497E-A393-DC336BA19D2E}" styleName="Estilo medio 3 - Énfasis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E3FDE45-AF77-4B5C-9715-49D594BDF05E}" styleName="Estilo claro 1 - Acento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6" d="100"/>
          <a:sy n="56" d="100"/>
        </p:scale>
        <p:origin x="-1776" y="-3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cap="all" spc="50" baseline="0">
                <a:solidFill>
                  <a:schemeClr val="tx1">
                    <a:lumMod val="65000"/>
                    <a:lumOff val="35000"/>
                  </a:schemeClr>
                </a:solidFill>
                <a:latin typeface="+mn-lt"/>
                <a:ea typeface="+mn-ea"/>
                <a:cs typeface="+mn-cs"/>
              </a:defRPr>
            </a:pPr>
            <a:r>
              <a:rPr lang="en-US" sz="1800" dirty="0">
                <a:latin typeface="Arial" panose="020B0604020202020204" pitchFamily="34" charset="0"/>
                <a:cs typeface="Arial" panose="020B0604020202020204" pitchFamily="34" charset="0"/>
              </a:rPr>
              <a:t>PERFILES</a:t>
            </a:r>
          </a:p>
        </c:rich>
      </c:tx>
      <c:layout/>
      <c:overlay val="0"/>
      <c:spPr>
        <a:noFill/>
        <a:ln>
          <a:noFill/>
        </a:ln>
        <a:effectLst/>
      </c:spPr>
    </c:title>
    <c:autoTitleDeleted val="0"/>
    <c:plotArea>
      <c:layout/>
      <c:barChart>
        <c:barDir val="col"/>
        <c:grouping val="clustered"/>
        <c:varyColors val="0"/>
        <c:ser>
          <c:idx val="0"/>
          <c:order val="0"/>
          <c:tx>
            <c:strRef>
              <c:f>Hoja1!$B$1</c:f>
              <c:strCache>
                <c:ptCount val="1"/>
                <c:pt idx="0">
                  <c:v>PERFILES</c:v>
                </c:pt>
              </c:strCache>
            </c:strRef>
          </c:tx>
          <c:spPr>
            <a:solidFill>
              <a:srgbClr val="FFFFCC"/>
            </a:solidFill>
            <a:ln>
              <a:noFill/>
            </a:ln>
            <a:effectLst/>
          </c:spPr>
          <c:invertIfNegative val="0"/>
          <c:dLbls>
            <c:dLbl>
              <c:idx val="0"/>
              <c:layout/>
              <c:showLegendKey val="0"/>
              <c:showVal val="1"/>
              <c:showCatName val="0"/>
              <c:showSerName val="0"/>
              <c:showPercent val="0"/>
              <c:showBubbleSize val="0"/>
              <c:extLst>
                <c:ext xmlns:c15="http://schemas.microsoft.com/office/drawing/2012/chart" uri="{CE6537A1-D6FC-4f65-9D91-7224C49458BB}">
                  <c15:layout/>
                </c:ext>
              </c:extLst>
            </c:dLbl>
            <c:dLbl>
              <c:idx val="1"/>
              <c:layout/>
              <c:showLegendKey val="0"/>
              <c:showVal val="1"/>
              <c:showCatName val="0"/>
              <c:showSerName val="0"/>
              <c:showPercent val="0"/>
              <c:showBubbleSize val="0"/>
              <c:extLst>
                <c:ext xmlns:c15="http://schemas.microsoft.com/office/drawing/2012/chart" uri="{CE6537A1-D6FC-4f65-9D91-7224C49458BB}">
                  <c15:layout/>
                </c:ext>
              </c:extLst>
            </c:dLbl>
            <c:dLbl>
              <c:idx val="2"/>
              <c:layout/>
              <c:showLegendKey val="0"/>
              <c:showVal val="1"/>
              <c:showCatName val="0"/>
              <c:showSerName val="0"/>
              <c:showPercent val="0"/>
              <c:showBubbleSize val="0"/>
              <c:extLst>
                <c:ext xmlns:c15="http://schemas.microsoft.com/office/drawing/2012/chart" uri="{CE6537A1-D6FC-4f65-9D91-7224C49458BB}">
                  <c15:layout/>
                </c:ext>
              </c:extLst>
            </c:dLbl>
            <c:dLbl>
              <c:idx val="3"/>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CO"/>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Hoja1!$A$2:$A$5</c:f>
              <c:strCache>
                <c:ptCount val="4"/>
                <c:pt idx="0">
                  <c:v>ESPECIALIZADO</c:v>
                </c:pt>
                <c:pt idx="1">
                  <c:v>PROFESIONAL </c:v>
                </c:pt>
                <c:pt idx="2">
                  <c:v>TÉCNICO</c:v>
                </c:pt>
                <c:pt idx="3">
                  <c:v>ASISTENCIAL</c:v>
                </c:pt>
              </c:strCache>
            </c:strRef>
          </c:cat>
          <c:val>
            <c:numRef>
              <c:f>Hoja1!$B$2:$B$5</c:f>
              <c:numCache>
                <c:formatCode>"$"\ #,##0</c:formatCode>
                <c:ptCount val="4"/>
                <c:pt idx="0">
                  <c:v>211310100</c:v>
                </c:pt>
                <c:pt idx="1">
                  <c:v>165984560</c:v>
                </c:pt>
                <c:pt idx="2">
                  <c:v>30928800</c:v>
                </c:pt>
                <c:pt idx="3">
                  <c:v>7410025</c:v>
                </c:pt>
              </c:numCache>
            </c:numRef>
          </c:val>
        </c:ser>
        <c:dLbls>
          <c:showLegendKey val="0"/>
          <c:showVal val="0"/>
          <c:showCatName val="0"/>
          <c:showSerName val="0"/>
          <c:showPercent val="0"/>
          <c:showBubbleSize val="0"/>
        </c:dLbls>
        <c:gapWidth val="355"/>
        <c:overlap val="-70"/>
        <c:axId val="93862400"/>
        <c:axId val="67887680"/>
      </c:barChart>
      <c:catAx>
        <c:axId val="93862400"/>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CO"/>
          </a:p>
        </c:txPr>
        <c:crossAx val="67887680"/>
        <c:crosses val="autoZero"/>
        <c:auto val="1"/>
        <c:lblAlgn val="ctr"/>
        <c:lblOffset val="100"/>
        <c:noMultiLvlLbl val="0"/>
      </c:catAx>
      <c:valAx>
        <c:axId val="67887680"/>
        <c:scaling>
          <c:orientation val="minMax"/>
        </c:scaling>
        <c:delete val="0"/>
        <c:axPos val="l"/>
        <c:numFmt formatCode="&quot;$&quot;\ #,##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CO"/>
          </a:p>
        </c:txPr>
        <c:crossAx val="9386240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r>
              <a:rPr lang="es-CO" cap="none" dirty="0" smtClean="0"/>
              <a:t>Ejecución presupuestal </a:t>
            </a:r>
          </a:p>
          <a:p>
            <a:pPr>
              <a:defRPr sz="2200" b="1" i="0" u="none" strike="noStrike" kern="1200" cap="all" spc="150" baseline="0">
                <a:solidFill>
                  <a:schemeClr val="tx1">
                    <a:lumMod val="50000"/>
                    <a:lumOff val="50000"/>
                  </a:schemeClr>
                </a:solidFill>
                <a:latin typeface="+mn-lt"/>
                <a:ea typeface="+mn-ea"/>
                <a:cs typeface="+mn-cs"/>
              </a:defRPr>
            </a:pPr>
            <a:r>
              <a:rPr lang="es-CO" cap="none" dirty="0" smtClean="0"/>
              <a:t>primer cuatrimestre año 2015</a:t>
            </a:r>
            <a:endParaRPr lang="es-CO" cap="none" dirty="0"/>
          </a:p>
        </c:rich>
      </c:tx>
      <c:overlay val="0"/>
      <c:spPr>
        <a:noFill/>
        <a:ln>
          <a:noFill/>
        </a:ln>
        <a:effectLst/>
      </c:spPr>
    </c:title>
    <c:autoTitleDeleted val="0"/>
    <c:plotArea>
      <c:layout/>
      <c:pieChart>
        <c:varyColors val="1"/>
        <c:ser>
          <c:idx val="0"/>
          <c:order val="0"/>
          <c:tx>
            <c:strRef>
              <c:f>Hoja1!$B$1</c:f>
              <c:strCache>
                <c:ptCount val="1"/>
                <c:pt idx="0">
                  <c:v>EJECUCION PRESUPUESTAL CON CORTE A TREINTA (30) DE ABRIL</c:v>
                </c:pt>
              </c:strCache>
            </c:strRef>
          </c:tx>
          <c:dPt>
            <c:idx val="0"/>
            <c:bubble3D val="0"/>
            <c:spPr>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2700000" scaled="1"/>
                <a:tileRect/>
              </a:gradFill>
              <a:ln w="19050">
                <a:solidFill>
                  <a:schemeClr val="lt1"/>
                </a:solidFill>
              </a:ln>
              <a:effectLst>
                <a:innerShdw blurRad="114300">
                  <a:schemeClr val="accent1"/>
                </a:innerShdw>
              </a:effectLst>
            </c:spPr>
          </c:dPt>
          <c:dPt>
            <c:idx val="1"/>
            <c:bubble3D val="0"/>
            <c:spPr>
              <a:solidFill>
                <a:srgbClr val="FFFFCC"/>
              </a:solidFill>
              <a:ln w="19050">
                <a:solidFill>
                  <a:schemeClr val="lt1"/>
                </a:solidFill>
              </a:ln>
              <a:effectLst>
                <a:innerShdw blurRad="114300">
                  <a:schemeClr val="accent3"/>
                </a:innerShdw>
              </a:effectLst>
            </c:spPr>
          </c:dPt>
          <c:dLbls>
            <c:dLbl>
              <c:idx val="0"/>
              <c:dLblPos val="outEnd"/>
              <c:showLegendKey val="0"/>
              <c:showVal val="1"/>
              <c:showCatName val="1"/>
              <c:showSerName val="0"/>
              <c:showPercent val="1"/>
              <c:showBubbleSize val="0"/>
              <c:extLst>
                <c:ext xmlns:c15="http://schemas.microsoft.com/office/drawing/2012/chart" uri="{CE6537A1-D6FC-4f65-9D91-7224C49458BB}">
                  <c15:layout/>
                </c:ext>
              </c:extLst>
            </c:dLbl>
            <c:dLbl>
              <c:idx val="1"/>
              <c:dLblPos val="outEnd"/>
              <c:showLegendKey val="0"/>
              <c:showVal val="1"/>
              <c:showCatName val="1"/>
              <c:showSerName val="0"/>
              <c:showPercent val="1"/>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CO"/>
              </a:p>
            </c:txPr>
            <c:dLblPos val="outEnd"/>
            <c:showLegendKey val="0"/>
            <c:showVal val="0"/>
            <c:showCatName val="1"/>
            <c:showSerName val="0"/>
            <c:showPercent val="0"/>
            <c:showBubbleSize val="0"/>
            <c:showLeaderLines val="0"/>
            <c:extLst>
              <c:ext xmlns:c15="http://schemas.microsoft.com/office/drawing/2012/chart" uri="{CE6537A1-D6FC-4f65-9D91-7224C49458BB}"/>
            </c:extLst>
          </c:dLbls>
          <c:cat>
            <c:strRef>
              <c:f>Hoja1!$A$2:$A$3</c:f>
              <c:strCache>
                <c:ptCount val="2"/>
                <c:pt idx="0">
                  <c:v>PRESUPUESTO ASIGNADO</c:v>
                </c:pt>
                <c:pt idx="1">
                  <c:v>PRESUPUESTO EJECUTADO</c:v>
                </c:pt>
              </c:strCache>
            </c:strRef>
          </c:cat>
          <c:val>
            <c:numRef>
              <c:f>Hoja1!$B$2:$B$3</c:f>
              <c:numCache>
                <c:formatCode>_(* #,##0_);_(* \(#,##0\);_(* "-"??_);_(@_)</c:formatCode>
                <c:ptCount val="2"/>
                <c:pt idx="0">
                  <c:v>415633485</c:v>
                </c:pt>
                <c:pt idx="1">
                  <c:v>167458705</c:v>
                </c:pt>
              </c:numCache>
            </c:numRef>
          </c:val>
        </c:ser>
        <c:dLbls>
          <c:dLblPos val="outEnd"/>
          <c:showLegendKey val="0"/>
          <c:showVal val="0"/>
          <c:showCatName val="1"/>
          <c:showSerName val="0"/>
          <c:showPercent val="0"/>
          <c:showBubbleSize val="0"/>
          <c:showLeaderLines val="0"/>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862" b="0" i="0" u="none" strike="noStrike" kern="1200" cap="none" spc="20" baseline="0">
                <a:solidFill>
                  <a:schemeClr val="tx1">
                    <a:lumMod val="50000"/>
                    <a:lumOff val="50000"/>
                  </a:schemeClr>
                </a:solidFill>
                <a:latin typeface="+mn-lt"/>
                <a:ea typeface="+mn-ea"/>
                <a:cs typeface="+mn-cs"/>
              </a:defRPr>
            </a:pPr>
            <a:r>
              <a:rPr lang="es-ES"/>
              <a:t>Total procesos a la fecha: 120 </a:t>
            </a:r>
          </a:p>
        </c:rich>
      </c:tx>
      <c:overlay val="0"/>
      <c:spPr>
        <a:noFill/>
        <a:ln>
          <a:noFill/>
        </a:ln>
        <a:effectLst/>
      </c:spPr>
    </c:title>
    <c:autoTitleDeleted val="0"/>
    <c:plotArea>
      <c:layout/>
      <c:pieChart>
        <c:varyColors val="1"/>
        <c:ser>
          <c:idx val="0"/>
          <c:order val="0"/>
          <c:tx>
            <c:strRef>
              <c:f>Hoja1!$B$1</c:f>
              <c:strCache>
                <c:ptCount val="1"/>
                <c:pt idx="0">
                  <c:v>TOTAL PROCESOS A LA FECHA 120 </c:v>
                </c:pt>
              </c:strCache>
            </c:strRef>
          </c:tx>
          <c:explosion val="25"/>
          <c:dPt>
            <c:idx val="0"/>
            <c:bubble3D val="0"/>
            <c:spPr>
              <a:gradFill rotWithShape="1">
                <a:gsLst>
                  <a:gs pos="0">
                    <a:schemeClr val="accent2">
                      <a:shade val="76000"/>
                      <a:tint val="50000"/>
                      <a:satMod val="300000"/>
                    </a:schemeClr>
                  </a:gs>
                  <a:gs pos="35000">
                    <a:schemeClr val="accent2">
                      <a:shade val="76000"/>
                      <a:tint val="37000"/>
                      <a:satMod val="300000"/>
                    </a:schemeClr>
                  </a:gs>
                  <a:gs pos="100000">
                    <a:schemeClr val="accent2">
                      <a:shade val="76000"/>
                      <a:tint val="15000"/>
                      <a:satMod val="350000"/>
                    </a:schemeClr>
                  </a:gs>
                </a:gsLst>
                <a:lin ang="16200000" scaled="1"/>
              </a:gradFill>
              <a:ln w="9525" cap="flat" cmpd="sng" algn="ctr">
                <a:solidFill>
                  <a:schemeClr val="accent2">
                    <a:shade val="76000"/>
                    <a:shade val="95000"/>
                  </a:schemeClr>
                </a:solidFill>
                <a:round/>
              </a:ln>
              <a:effectLst>
                <a:outerShdw blurRad="40000" dist="20000" dir="5400000" rotWithShape="0">
                  <a:srgbClr val="000000">
                    <a:alpha val="38000"/>
                  </a:srgbClr>
                </a:outerShdw>
              </a:effectLst>
            </c:spPr>
          </c:dPt>
          <c:dPt>
            <c:idx val="1"/>
            <c:bubble3D val="0"/>
            <c:spPr>
              <a:gradFill rotWithShape="1">
                <a:gsLst>
                  <a:gs pos="0">
                    <a:schemeClr val="accent2">
                      <a:tint val="77000"/>
                      <a:tint val="50000"/>
                      <a:satMod val="300000"/>
                    </a:schemeClr>
                  </a:gs>
                  <a:gs pos="35000">
                    <a:schemeClr val="accent2">
                      <a:tint val="77000"/>
                      <a:tint val="37000"/>
                      <a:satMod val="300000"/>
                    </a:schemeClr>
                  </a:gs>
                  <a:gs pos="100000">
                    <a:schemeClr val="accent2">
                      <a:tint val="77000"/>
                      <a:tint val="15000"/>
                      <a:satMod val="350000"/>
                    </a:schemeClr>
                  </a:gs>
                </a:gsLst>
                <a:lin ang="16200000" scaled="1"/>
              </a:gradFill>
              <a:ln w="9525" cap="flat" cmpd="sng" algn="ctr">
                <a:solidFill>
                  <a:schemeClr val="accent2">
                    <a:tint val="77000"/>
                    <a:shade val="95000"/>
                  </a:schemeClr>
                </a:solidFill>
                <a:round/>
              </a:ln>
              <a:effectLst>
                <a:outerShdw blurRad="40000" dist="20000" dir="5400000" rotWithShape="0">
                  <a:srgbClr val="000000">
                    <a:alpha val="38000"/>
                  </a:srgbClr>
                </a:outerShdw>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65000"/>
                        <a:lumOff val="35000"/>
                      </a:schemeClr>
                    </a:solidFill>
                    <a:latin typeface="+mn-lt"/>
                    <a:ea typeface="+mn-ea"/>
                    <a:cs typeface="+mn-cs"/>
                  </a:defRPr>
                </a:pPr>
                <a:endParaRPr lang="es-CO"/>
              </a:p>
            </c:txPr>
            <c:dLblPos val="inEnd"/>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15:layout/>
              </c:ext>
            </c:extLst>
          </c:dLbls>
          <c:cat>
            <c:strRef>
              <c:f>Hoja1!$A$2:$A$3</c:f>
              <c:strCache>
                <c:ptCount val="2"/>
                <c:pt idx="0">
                  <c:v>ACTIVOS</c:v>
                </c:pt>
                <c:pt idx="1">
                  <c:v>TERMINADOS</c:v>
                </c:pt>
              </c:strCache>
            </c:strRef>
          </c:cat>
          <c:val>
            <c:numRef>
              <c:f>Hoja1!$B$2:$B$3</c:f>
              <c:numCache>
                <c:formatCode>General</c:formatCode>
                <c:ptCount val="2"/>
                <c:pt idx="0">
                  <c:v>111</c:v>
                </c:pt>
                <c:pt idx="1">
                  <c:v>9</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862" b="0" i="0" u="none" strike="noStrike" kern="1200" cap="none" spc="20" baseline="0">
                <a:solidFill>
                  <a:schemeClr val="tx1">
                    <a:lumMod val="50000"/>
                    <a:lumOff val="50000"/>
                  </a:schemeClr>
                </a:solidFill>
                <a:latin typeface="+mn-lt"/>
                <a:ea typeface="+mn-ea"/>
                <a:cs typeface="+mn-cs"/>
              </a:defRPr>
            </a:pPr>
            <a:r>
              <a:rPr lang="es-ES"/>
              <a:t>conceptos elaborados por la oficina asesora jurídica </a:t>
            </a:r>
          </a:p>
          <a:p>
            <a:pPr>
              <a:defRPr sz="1862" b="0" i="0" u="none" strike="noStrike" kern="1200" cap="none" spc="20" baseline="0">
                <a:solidFill>
                  <a:schemeClr val="tx1">
                    <a:lumMod val="50000"/>
                    <a:lumOff val="50000"/>
                  </a:schemeClr>
                </a:solidFill>
                <a:latin typeface="+mn-lt"/>
                <a:ea typeface="+mn-ea"/>
                <a:cs typeface="+mn-cs"/>
              </a:defRPr>
            </a:pPr>
            <a:r>
              <a:rPr lang="es-ES"/>
              <a:t>Años 2014-2015</a:t>
            </a:r>
          </a:p>
        </c:rich>
      </c:tx>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Hoja1!$B$1</c:f>
              <c:strCache>
                <c:ptCount val="1"/>
                <c:pt idx="0">
                  <c:v>CONCEPTOS ELABORADOS POR LA OFICINA ASESORA JURÍDICA 2014-2015</c:v>
                </c:pt>
              </c:strCache>
            </c:strRef>
          </c:tx>
          <c:spPr>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chemeClr>
              </a:solidFill>
              <a:round/>
            </a:ln>
            <a:effectLst>
              <a:outerShdw blurRad="40000" dist="20000" dir="5400000" rotWithShape="0">
                <a:srgbClr val="000000">
                  <a:alpha val="38000"/>
                </a:srgbClr>
              </a:outerShdw>
            </a:effectLst>
            <a:sp3d contourW="9525">
              <a:contourClr>
                <a:schemeClr val="accent2">
                  <a:shade val="9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50000"/>
                        <a:lumOff val="50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Hoja1!$A$2:$A$3</c:f>
              <c:strCache>
                <c:ptCount val="2"/>
                <c:pt idx="0">
                  <c:v>VIGENCIA 2014</c:v>
                </c:pt>
                <c:pt idx="1">
                  <c:v>VIGENCIA 2015</c:v>
                </c:pt>
              </c:strCache>
            </c:strRef>
          </c:cat>
          <c:val>
            <c:numRef>
              <c:f>Hoja1!$B$2:$B$3</c:f>
              <c:numCache>
                <c:formatCode>General</c:formatCode>
                <c:ptCount val="2"/>
                <c:pt idx="0">
                  <c:v>86</c:v>
                </c:pt>
                <c:pt idx="1">
                  <c:v>70</c:v>
                </c:pt>
              </c:numCache>
            </c:numRef>
          </c:val>
        </c:ser>
        <c:dLbls>
          <c:showLegendKey val="0"/>
          <c:showVal val="0"/>
          <c:showCatName val="0"/>
          <c:showSerName val="0"/>
          <c:showPercent val="0"/>
          <c:showBubbleSize val="0"/>
        </c:dLbls>
        <c:gapWidth val="150"/>
        <c:shape val="box"/>
        <c:axId val="96488960"/>
        <c:axId val="123586816"/>
        <c:axId val="0"/>
      </c:bar3DChart>
      <c:catAx>
        <c:axId val="96488960"/>
        <c:scaling>
          <c:orientation val="minMax"/>
        </c:scaling>
        <c:delete val="0"/>
        <c:axPos val="b"/>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s-CO"/>
          </a:p>
        </c:txPr>
        <c:crossAx val="123586816"/>
        <c:crosses val="autoZero"/>
        <c:auto val="1"/>
        <c:lblAlgn val="ctr"/>
        <c:lblOffset val="100"/>
        <c:noMultiLvlLbl val="0"/>
      </c:catAx>
      <c:valAx>
        <c:axId val="1235868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s-CO"/>
          </a:p>
        </c:txPr>
        <c:crossAx val="964889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 id="15">
  <a:schemeClr val="accent2"/>
</cs:colorStyle>
</file>

<file path=ppt/charts/colors4.xml><?xml version="1.0" encoding="utf-8"?>
<cs:colorStyle xmlns:cs="http://schemas.microsoft.com/office/drawing/2012/chartStyle" xmlns:a="http://schemas.openxmlformats.org/drawingml/2006/main" meth="withinLinear" id="15">
  <a:schemeClr val="accent2"/>
</cs:colorStyle>
</file>

<file path=ppt/charts/style1.xml><?xml version="1.0" encoding="utf-8"?>
<cs:chartStyle xmlns:cs="http://schemas.microsoft.com/office/drawing/2012/chartStyle" xmlns:a="http://schemas.openxmlformats.org/drawingml/2006/main" id="210">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
  <cs:dataPoint3D>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89">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AA12DE-3F0F-43EB-B72D-22D4F00CC4FA}" type="doc">
      <dgm:prSet loTypeId="urn:microsoft.com/office/officeart/2005/8/layout/matrix1" loCatId="matrix" qsTypeId="urn:microsoft.com/office/officeart/2005/8/quickstyle/simple2" qsCatId="simple" csTypeId="urn:microsoft.com/office/officeart/2005/8/colors/accent2_1" csCatId="accent2" phldr="1"/>
      <dgm:spPr/>
      <dgm:t>
        <a:bodyPr/>
        <a:lstStyle/>
        <a:p>
          <a:endParaRPr lang="es-ES"/>
        </a:p>
      </dgm:t>
    </dgm:pt>
    <dgm:pt modelId="{030F910E-3DA3-4BE7-B7E4-7F885856364A}">
      <dgm:prSet phldrT="[Texto]" custT="1"/>
      <dgm:spPr>
        <a:solidFill>
          <a:schemeClr val="accent2"/>
        </a:solidFill>
      </dgm:spPr>
      <dgm:t>
        <a:bodyPr/>
        <a:lstStyle/>
        <a:p>
          <a:pPr algn="ctr"/>
          <a:r>
            <a:rPr lang="es-ES" sz="1400" b="1" dirty="0" smtClean="0">
              <a:solidFill>
                <a:schemeClr val="bg1"/>
              </a:solidFill>
              <a:latin typeface="Arial" panose="020B0604020202020204" pitchFamily="34" charset="0"/>
              <a:cs typeface="Arial" panose="020B0604020202020204" pitchFamily="34" charset="0"/>
            </a:rPr>
            <a:t>Gestión Administrativa y Académica con seguridad jurídica, economía, celeridad y trasparencia </a:t>
          </a:r>
          <a:endParaRPr lang="es-ES" sz="1400" b="1" dirty="0">
            <a:solidFill>
              <a:schemeClr val="bg1"/>
            </a:solidFill>
            <a:latin typeface="Arial" panose="020B0604020202020204" pitchFamily="34" charset="0"/>
            <a:cs typeface="Arial" panose="020B0604020202020204" pitchFamily="34" charset="0"/>
          </a:endParaRPr>
        </a:p>
      </dgm:t>
    </dgm:pt>
    <dgm:pt modelId="{4C841032-F729-4427-B0AA-FF99EB5DA9AA}" type="parTrans" cxnId="{0BC64E0B-662B-48D3-BB35-E4DB84C020B5}">
      <dgm:prSet/>
      <dgm:spPr/>
      <dgm:t>
        <a:bodyPr/>
        <a:lstStyle/>
        <a:p>
          <a:endParaRPr lang="es-ES"/>
        </a:p>
      </dgm:t>
    </dgm:pt>
    <dgm:pt modelId="{869FA703-8802-4663-9312-BC82C0FF985F}" type="sibTrans" cxnId="{0BC64E0B-662B-48D3-BB35-E4DB84C020B5}">
      <dgm:prSet/>
      <dgm:spPr/>
      <dgm:t>
        <a:bodyPr/>
        <a:lstStyle/>
        <a:p>
          <a:endParaRPr lang="es-ES"/>
        </a:p>
      </dgm:t>
    </dgm:pt>
    <dgm:pt modelId="{08DD9349-A65F-4AF5-AB5E-D15DA98A558F}">
      <dgm:prSet phldrT="[Texto]" custT="1"/>
      <dgm:spPr>
        <a:solidFill>
          <a:schemeClr val="bg1"/>
        </a:solidFill>
      </dgm:spPr>
      <dgm:t>
        <a:bodyPr/>
        <a:lstStyle/>
        <a:p>
          <a:pPr algn="ctr"/>
          <a:endParaRPr lang="es-ES" sz="1600" i="1" dirty="0" smtClean="0">
            <a:latin typeface="Arial" panose="020B0604020202020204" pitchFamily="34" charset="0"/>
            <a:cs typeface="Arial" panose="020B0604020202020204" pitchFamily="34" charset="0"/>
          </a:endParaRPr>
        </a:p>
        <a:p>
          <a:pPr algn="ctr"/>
          <a:r>
            <a:rPr lang="es-ES" sz="1600" i="1" dirty="0" smtClean="0">
              <a:latin typeface="Arial" panose="020B0604020202020204" pitchFamily="34" charset="0"/>
              <a:cs typeface="Arial" panose="020B0604020202020204" pitchFamily="34" charset="0"/>
            </a:rPr>
            <a:t>Misión </a:t>
          </a:r>
        </a:p>
        <a:p>
          <a:pPr algn="just"/>
          <a:r>
            <a:rPr lang="es-ES" sz="1600" dirty="0" smtClean="0">
              <a:latin typeface="Arial" panose="020B0604020202020204" pitchFamily="34" charset="0"/>
              <a:cs typeface="Arial" panose="020B0604020202020204" pitchFamily="34" charset="0"/>
            </a:rPr>
            <a:t>Garantizar el Derecho social a una Educación Superior con criterio de excelencia, equidad y competitividad</a:t>
          </a:r>
          <a:endParaRPr lang="es-ES" sz="1600" dirty="0">
            <a:latin typeface="Arial" panose="020B0604020202020204" pitchFamily="34" charset="0"/>
            <a:cs typeface="Arial" panose="020B0604020202020204" pitchFamily="34" charset="0"/>
          </a:endParaRPr>
        </a:p>
      </dgm:t>
    </dgm:pt>
    <dgm:pt modelId="{01F70E09-C692-46C2-BBDD-2C74CBB44CB8}" type="parTrans" cxnId="{965E51AB-41B0-4C88-AE3F-33793362741E}">
      <dgm:prSet/>
      <dgm:spPr/>
      <dgm:t>
        <a:bodyPr/>
        <a:lstStyle/>
        <a:p>
          <a:endParaRPr lang="es-ES"/>
        </a:p>
      </dgm:t>
    </dgm:pt>
    <dgm:pt modelId="{B2095190-108F-4370-9214-276E188C3DCE}" type="sibTrans" cxnId="{965E51AB-41B0-4C88-AE3F-33793362741E}">
      <dgm:prSet/>
      <dgm:spPr/>
      <dgm:t>
        <a:bodyPr/>
        <a:lstStyle/>
        <a:p>
          <a:endParaRPr lang="es-ES"/>
        </a:p>
      </dgm:t>
    </dgm:pt>
    <dgm:pt modelId="{2DCB2CE5-C47A-4ED0-A427-F39864096670}">
      <dgm:prSet phldrT="[Texto]" custT="1"/>
      <dgm:spPr>
        <a:solidFill>
          <a:schemeClr val="bg1"/>
        </a:solidFill>
      </dgm:spPr>
      <dgm:t>
        <a:bodyPr/>
        <a:lstStyle/>
        <a:p>
          <a:pPr algn="ctr"/>
          <a:r>
            <a:rPr lang="es-ES" sz="1600" i="1" dirty="0" smtClean="0">
              <a:latin typeface="Arial" panose="020B0604020202020204" pitchFamily="34" charset="0"/>
              <a:cs typeface="Arial" panose="020B0604020202020204" pitchFamily="34" charset="0"/>
            </a:rPr>
            <a:t>Visión </a:t>
          </a:r>
        </a:p>
        <a:p>
          <a:pPr algn="just"/>
          <a:r>
            <a:rPr lang="es-ES" sz="1600" dirty="0" smtClean="0">
              <a:latin typeface="Arial" panose="020B0604020202020204" pitchFamily="34" charset="0"/>
              <a:cs typeface="Arial" panose="020B0604020202020204" pitchFamily="34" charset="0"/>
            </a:rPr>
            <a:t>Optimas condiciones para garantizar la defensa de los intereses de la Universidad </a:t>
          </a:r>
          <a:endParaRPr lang="es-ES" sz="1600" dirty="0">
            <a:latin typeface="Arial" panose="020B0604020202020204" pitchFamily="34" charset="0"/>
            <a:cs typeface="Arial" panose="020B0604020202020204" pitchFamily="34" charset="0"/>
          </a:endParaRPr>
        </a:p>
      </dgm:t>
    </dgm:pt>
    <dgm:pt modelId="{B145DC77-03E5-4FB5-BA23-780B4B9070A6}" type="parTrans" cxnId="{85FED739-96E0-4017-9687-EA4AA68471FB}">
      <dgm:prSet/>
      <dgm:spPr/>
      <dgm:t>
        <a:bodyPr/>
        <a:lstStyle/>
        <a:p>
          <a:endParaRPr lang="es-ES"/>
        </a:p>
      </dgm:t>
    </dgm:pt>
    <dgm:pt modelId="{1F45BBF2-D5F6-4BF1-8C9F-FB5B290EBCD6}" type="sibTrans" cxnId="{85FED739-96E0-4017-9687-EA4AA68471FB}">
      <dgm:prSet/>
      <dgm:spPr/>
      <dgm:t>
        <a:bodyPr/>
        <a:lstStyle/>
        <a:p>
          <a:endParaRPr lang="es-ES"/>
        </a:p>
      </dgm:t>
    </dgm:pt>
    <dgm:pt modelId="{30577746-4827-45C7-B783-C36C26BDB5D9}">
      <dgm:prSet phldrT="[Texto]" phldr="1"/>
      <dgm:spPr/>
      <dgm:t>
        <a:bodyPr/>
        <a:lstStyle/>
        <a:p>
          <a:endParaRPr lang="es-ES" dirty="0"/>
        </a:p>
      </dgm:t>
    </dgm:pt>
    <dgm:pt modelId="{416D0EA2-29BB-4873-B748-0218E8E4F8C0}" type="parTrans" cxnId="{763E4D82-EECE-428A-9513-0C466F60DFA6}">
      <dgm:prSet/>
      <dgm:spPr/>
      <dgm:t>
        <a:bodyPr/>
        <a:lstStyle/>
        <a:p>
          <a:endParaRPr lang="es-ES"/>
        </a:p>
      </dgm:t>
    </dgm:pt>
    <dgm:pt modelId="{871980CF-0E5C-4AC2-B84E-D13C0680B0EE}" type="sibTrans" cxnId="{763E4D82-EECE-428A-9513-0C466F60DFA6}">
      <dgm:prSet/>
      <dgm:spPr/>
      <dgm:t>
        <a:bodyPr/>
        <a:lstStyle/>
        <a:p>
          <a:endParaRPr lang="es-ES"/>
        </a:p>
      </dgm:t>
    </dgm:pt>
    <dgm:pt modelId="{58A760C7-269C-43C6-87B8-7EDA91A0D956}">
      <dgm:prSet phldrT="[Texto]" phldr="1"/>
      <dgm:spPr/>
      <dgm:t>
        <a:bodyPr/>
        <a:lstStyle/>
        <a:p>
          <a:endParaRPr lang="es-ES" dirty="0"/>
        </a:p>
      </dgm:t>
    </dgm:pt>
    <dgm:pt modelId="{E6B4BF6A-DB51-4DE7-A9B7-F8C9009426A5}" type="parTrans" cxnId="{162FA205-D8EB-4A5C-8B56-D6C956B327CC}">
      <dgm:prSet/>
      <dgm:spPr/>
      <dgm:t>
        <a:bodyPr/>
        <a:lstStyle/>
        <a:p>
          <a:endParaRPr lang="es-ES"/>
        </a:p>
      </dgm:t>
    </dgm:pt>
    <dgm:pt modelId="{B144DB34-1C9C-485F-8D44-A185C0ACA453}" type="sibTrans" cxnId="{162FA205-D8EB-4A5C-8B56-D6C956B327CC}">
      <dgm:prSet/>
      <dgm:spPr/>
      <dgm:t>
        <a:bodyPr/>
        <a:lstStyle/>
        <a:p>
          <a:endParaRPr lang="es-ES"/>
        </a:p>
      </dgm:t>
    </dgm:pt>
    <dgm:pt modelId="{F0DCE9DB-B35F-4588-A54D-0380051677B4}">
      <dgm:prSet custT="1"/>
      <dgm:spPr>
        <a:noFill/>
      </dgm:spPr>
      <dgm:t>
        <a:bodyPr/>
        <a:lstStyle/>
        <a:p>
          <a:pPr algn="just"/>
          <a:r>
            <a:rPr lang="es-ES" sz="1600" dirty="0" smtClean="0">
              <a:latin typeface="Arial" panose="020B0604020202020204" pitchFamily="34" charset="0"/>
              <a:cs typeface="Arial" panose="020B0604020202020204" pitchFamily="34" charset="0"/>
            </a:rPr>
            <a:t>		</a:t>
          </a:r>
          <a:r>
            <a:rPr lang="es-ES" sz="1600" i="1" dirty="0" smtClean="0">
              <a:latin typeface="Arial" panose="020B0604020202020204" pitchFamily="34" charset="0"/>
              <a:cs typeface="Arial" panose="020B0604020202020204" pitchFamily="34" charset="0"/>
            </a:rPr>
            <a:t>Misión </a:t>
          </a:r>
        </a:p>
        <a:p>
          <a:pPr algn="just"/>
          <a:r>
            <a:rPr lang="es-ES" sz="1600" dirty="0" smtClean="0">
              <a:latin typeface="Arial" panose="020B0604020202020204" pitchFamily="34" charset="0"/>
              <a:cs typeface="Arial" panose="020B0604020202020204" pitchFamily="34" charset="0"/>
            </a:rPr>
            <a:t>Asesoría, acompañamiento en procesos y defensa judicial</a:t>
          </a:r>
          <a:endParaRPr lang="es-ES" sz="1600" dirty="0">
            <a:latin typeface="Arial" panose="020B0604020202020204" pitchFamily="34" charset="0"/>
            <a:cs typeface="Arial" panose="020B0604020202020204" pitchFamily="34" charset="0"/>
          </a:endParaRPr>
        </a:p>
      </dgm:t>
    </dgm:pt>
    <dgm:pt modelId="{2CBF85EF-CED4-4FEF-BDD1-C8B72AC2D0CC}" type="parTrans" cxnId="{3AAE4460-724B-47C1-AEBA-B819ECCF8E4C}">
      <dgm:prSet/>
      <dgm:spPr/>
      <dgm:t>
        <a:bodyPr/>
        <a:lstStyle/>
        <a:p>
          <a:endParaRPr lang="es-ES"/>
        </a:p>
      </dgm:t>
    </dgm:pt>
    <dgm:pt modelId="{262C5366-B7EF-4EE3-AB54-7F79925D1C07}" type="sibTrans" cxnId="{3AAE4460-724B-47C1-AEBA-B819ECCF8E4C}">
      <dgm:prSet/>
      <dgm:spPr/>
      <dgm:t>
        <a:bodyPr/>
        <a:lstStyle/>
        <a:p>
          <a:endParaRPr lang="es-ES"/>
        </a:p>
      </dgm:t>
    </dgm:pt>
    <dgm:pt modelId="{88B4314B-0941-4A5C-BE0C-1D1F65E3F1B0}">
      <dgm:prSet custT="1"/>
      <dgm:spPr>
        <a:noFill/>
      </dgm:spPr>
      <dgm:t>
        <a:bodyPr/>
        <a:lstStyle/>
        <a:p>
          <a:pPr algn="just"/>
          <a:r>
            <a:rPr lang="es-ES" sz="1600" dirty="0" smtClean="0">
              <a:latin typeface="Arial" panose="020B0604020202020204" pitchFamily="34" charset="0"/>
              <a:cs typeface="Arial" panose="020B0604020202020204" pitchFamily="34" charset="0"/>
            </a:rPr>
            <a:t>                      </a:t>
          </a:r>
        </a:p>
        <a:p>
          <a:pPr algn="ctr"/>
          <a:r>
            <a:rPr lang="es-ES" sz="1600" i="1" dirty="0" smtClean="0">
              <a:latin typeface="Arial" panose="020B0604020202020204" pitchFamily="34" charset="0"/>
              <a:cs typeface="Arial" panose="020B0604020202020204" pitchFamily="34" charset="0"/>
            </a:rPr>
            <a:t>Visión </a:t>
          </a:r>
        </a:p>
        <a:p>
          <a:pPr algn="just"/>
          <a:r>
            <a:rPr lang="es-ES" sz="1600" dirty="0" smtClean="0">
              <a:latin typeface="Arial" panose="020B0604020202020204" pitchFamily="34" charset="0"/>
              <a:cs typeface="Arial" panose="020B0604020202020204" pitchFamily="34" charset="0"/>
            </a:rPr>
            <a:t>Reconocida por la construcción de saberes en el marco de una gestión participativa, transparente y competitiva</a:t>
          </a:r>
          <a:endParaRPr lang="es-ES" sz="1600" dirty="0">
            <a:latin typeface="Arial" panose="020B0604020202020204" pitchFamily="34" charset="0"/>
            <a:cs typeface="Arial" panose="020B0604020202020204" pitchFamily="34" charset="0"/>
          </a:endParaRPr>
        </a:p>
      </dgm:t>
    </dgm:pt>
    <dgm:pt modelId="{EC75BCC1-6B67-489D-93E8-A62528F0EA19}" type="parTrans" cxnId="{806E84DC-30CB-4FDB-884D-100DDAFFB951}">
      <dgm:prSet/>
      <dgm:spPr/>
      <dgm:t>
        <a:bodyPr/>
        <a:lstStyle/>
        <a:p>
          <a:endParaRPr lang="es-ES"/>
        </a:p>
      </dgm:t>
    </dgm:pt>
    <dgm:pt modelId="{47A5336D-257F-49C5-861A-F6E7CE178443}" type="sibTrans" cxnId="{806E84DC-30CB-4FDB-884D-100DDAFFB951}">
      <dgm:prSet/>
      <dgm:spPr/>
      <dgm:t>
        <a:bodyPr/>
        <a:lstStyle/>
        <a:p>
          <a:endParaRPr lang="es-ES"/>
        </a:p>
      </dgm:t>
    </dgm:pt>
    <dgm:pt modelId="{EE27611B-4BFF-4389-A538-AE8EFDA493AE}" type="pres">
      <dgm:prSet presAssocID="{5DAA12DE-3F0F-43EB-B72D-22D4F00CC4FA}" presName="diagram" presStyleCnt="0">
        <dgm:presLayoutVars>
          <dgm:chMax val="1"/>
          <dgm:dir/>
          <dgm:animLvl val="ctr"/>
          <dgm:resizeHandles val="exact"/>
        </dgm:presLayoutVars>
      </dgm:prSet>
      <dgm:spPr/>
      <dgm:t>
        <a:bodyPr/>
        <a:lstStyle/>
        <a:p>
          <a:endParaRPr lang="es-CO"/>
        </a:p>
      </dgm:t>
    </dgm:pt>
    <dgm:pt modelId="{9BBE20EF-9A9C-4378-8EBC-D6C1D04B5D72}" type="pres">
      <dgm:prSet presAssocID="{5DAA12DE-3F0F-43EB-B72D-22D4F00CC4FA}" presName="matrix" presStyleCnt="0"/>
      <dgm:spPr/>
    </dgm:pt>
    <dgm:pt modelId="{646DC967-0EC2-4DBF-A06C-5F9600D1C62D}" type="pres">
      <dgm:prSet presAssocID="{5DAA12DE-3F0F-43EB-B72D-22D4F00CC4FA}" presName="tile1" presStyleLbl="node1" presStyleIdx="0" presStyleCnt="4" custLinFactNeighborX="-2174" custLinFactNeighborY="-11111"/>
      <dgm:spPr/>
      <dgm:t>
        <a:bodyPr/>
        <a:lstStyle/>
        <a:p>
          <a:endParaRPr lang="es-ES"/>
        </a:p>
      </dgm:t>
    </dgm:pt>
    <dgm:pt modelId="{46F9D97C-2C85-472B-9E31-20E07D8BAB0B}" type="pres">
      <dgm:prSet presAssocID="{5DAA12DE-3F0F-43EB-B72D-22D4F00CC4FA}" presName="tile1text" presStyleLbl="node1" presStyleIdx="0" presStyleCnt="4">
        <dgm:presLayoutVars>
          <dgm:chMax val="0"/>
          <dgm:chPref val="0"/>
          <dgm:bulletEnabled val="1"/>
        </dgm:presLayoutVars>
      </dgm:prSet>
      <dgm:spPr/>
      <dgm:t>
        <a:bodyPr/>
        <a:lstStyle/>
        <a:p>
          <a:endParaRPr lang="es-ES"/>
        </a:p>
      </dgm:t>
    </dgm:pt>
    <dgm:pt modelId="{A75E1B42-0297-48C3-B7B7-2CE30A1B388D}" type="pres">
      <dgm:prSet presAssocID="{5DAA12DE-3F0F-43EB-B72D-22D4F00CC4FA}" presName="tile2" presStyleLbl="node1" presStyleIdx="1" presStyleCnt="4"/>
      <dgm:spPr/>
      <dgm:t>
        <a:bodyPr/>
        <a:lstStyle/>
        <a:p>
          <a:endParaRPr lang="es-ES"/>
        </a:p>
      </dgm:t>
    </dgm:pt>
    <dgm:pt modelId="{D47CBC81-EC1D-4BA1-97AD-906532136FA0}" type="pres">
      <dgm:prSet presAssocID="{5DAA12DE-3F0F-43EB-B72D-22D4F00CC4FA}" presName="tile2text" presStyleLbl="node1" presStyleIdx="1" presStyleCnt="4">
        <dgm:presLayoutVars>
          <dgm:chMax val="0"/>
          <dgm:chPref val="0"/>
          <dgm:bulletEnabled val="1"/>
        </dgm:presLayoutVars>
      </dgm:prSet>
      <dgm:spPr/>
      <dgm:t>
        <a:bodyPr/>
        <a:lstStyle/>
        <a:p>
          <a:endParaRPr lang="es-ES"/>
        </a:p>
      </dgm:t>
    </dgm:pt>
    <dgm:pt modelId="{CCCBA995-E26D-4A72-A49A-431FA0E3400F}" type="pres">
      <dgm:prSet presAssocID="{5DAA12DE-3F0F-43EB-B72D-22D4F00CC4FA}" presName="tile3" presStyleLbl="node1" presStyleIdx="2" presStyleCnt="4"/>
      <dgm:spPr/>
      <dgm:t>
        <a:bodyPr/>
        <a:lstStyle/>
        <a:p>
          <a:endParaRPr lang="es-ES"/>
        </a:p>
      </dgm:t>
    </dgm:pt>
    <dgm:pt modelId="{B05EE42D-2161-487C-8925-2F5F5FA21FA0}" type="pres">
      <dgm:prSet presAssocID="{5DAA12DE-3F0F-43EB-B72D-22D4F00CC4FA}" presName="tile3text" presStyleLbl="node1" presStyleIdx="2" presStyleCnt="4">
        <dgm:presLayoutVars>
          <dgm:chMax val="0"/>
          <dgm:chPref val="0"/>
          <dgm:bulletEnabled val="1"/>
        </dgm:presLayoutVars>
      </dgm:prSet>
      <dgm:spPr/>
      <dgm:t>
        <a:bodyPr/>
        <a:lstStyle/>
        <a:p>
          <a:endParaRPr lang="es-ES"/>
        </a:p>
      </dgm:t>
    </dgm:pt>
    <dgm:pt modelId="{39C95449-88C8-41EC-819F-3DDA1C9847C0}" type="pres">
      <dgm:prSet presAssocID="{5DAA12DE-3F0F-43EB-B72D-22D4F00CC4FA}" presName="tile4" presStyleLbl="node1" presStyleIdx="3" presStyleCnt="4"/>
      <dgm:spPr/>
      <dgm:t>
        <a:bodyPr/>
        <a:lstStyle/>
        <a:p>
          <a:endParaRPr lang="es-ES"/>
        </a:p>
      </dgm:t>
    </dgm:pt>
    <dgm:pt modelId="{249A3C54-28A0-4632-A52C-728A28A5C247}" type="pres">
      <dgm:prSet presAssocID="{5DAA12DE-3F0F-43EB-B72D-22D4F00CC4FA}" presName="tile4text" presStyleLbl="node1" presStyleIdx="3" presStyleCnt="4">
        <dgm:presLayoutVars>
          <dgm:chMax val="0"/>
          <dgm:chPref val="0"/>
          <dgm:bulletEnabled val="1"/>
        </dgm:presLayoutVars>
      </dgm:prSet>
      <dgm:spPr/>
      <dgm:t>
        <a:bodyPr/>
        <a:lstStyle/>
        <a:p>
          <a:endParaRPr lang="es-ES"/>
        </a:p>
      </dgm:t>
    </dgm:pt>
    <dgm:pt modelId="{48B6162D-5AA0-4F72-8E82-62EF07FD04B0}" type="pres">
      <dgm:prSet presAssocID="{5DAA12DE-3F0F-43EB-B72D-22D4F00CC4FA}" presName="centerTile" presStyleLbl="fgShp" presStyleIdx="0" presStyleCnt="1" custScaleX="105688" custScaleY="139978">
        <dgm:presLayoutVars>
          <dgm:chMax val="0"/>
          <dgm:chPref val="0"/>
        </dgm:presLayoutVars>
      </dgm:prSet>
      <dgm:spPr/>
      <dgm:t>
        <a:bodyPr/>
        <a:lstStyle/>
        <a:p>
          <a:endParaRPr lang="es-ES"/>
        </a:p>
      </dgm:t>
    </dgm:pt>
  </dgm:ptLst>
  <dgm:cxnLst>
    <dgm:cxn modelId="{D7E07570-63D8-4E8F-A4A1-DE07981C6625}" type="presOf" srcId="{2DCB2CE5-C47A-4ED0-A427-F39864096670}" destId="{249A3C54-28A0-4632-A52C-728A28A5C247}" srcOrd="1" destOrd="0" presId="urn:microsoft.com/office/officeart/2005/8/layout/matrix1"/>
    <dgm:cxn modelId="{96DAAB19-8BFE-4360-B636-9FEAEBCF1AC8}" type="presOf" srcId="{08DD9349-A65F-4AF5-AB5E-D15DA98A558F}" destId="{646DC967-0EC2-4DBF-A06C-5F9600D1C62D}" srcOrd="0" destOrd="0" presId="urn:microsoft.com/office/officeart/2005/8/layout/matrix1"/>
    <dgm:cxn modelId="{0BC64E0B-662B-48D3-BB35-E4DB84C020B5}" srcId="{5DAA12DE-3F0F-43EB-B72D-22D4F00CC4FA}" destId="{030F910E-3DA3-4BE7-B7E4-7F885856364A}" srcOrd="0" destOrd="0" parTransId="{4C841032-F729-4427-B0AA-FF99EB5DA9AA}" sibTransId="{869FA703-8802-4663-9312-BC82C0FF985F}"/>
    <dgm:cxn modelId="{965E51AB-41B0-4C88-AE3F-33793362741E}" srcId="{030F910E-3DA3-4BE7-B7E4-7F885856364A}" destId="{08DD9349-A65F-4AF5-AB5E-D15DA98A558F}" srcOrd="0" destOrd="0" parTransId="{01F70E09-C692-46C2-BBDD-2C74CBB44CB8}" sibTransId="{B2095190-108F-4370-9214-276E188C3DCE}"/>
    <dgm:cxn modelId="{D347D41B-9D55-4FAD-8D06-3E58010D5DB0}" type="presOf" srcId="{5DAA12DE-3F0F-43EB-B72D-22D4F00CC4FA}" destId="{EE27611B-4BFF-4389-A538-AE8EFDA493AE}" srcOrd="0" destOrd="0" presId="urn:microsoft.com/office/officeart/2005/8/layout/matrix1"/>
    <dgm:cxn modelId="{4A075001-779B-4C7A-89C3-02D71F420D08}" type="presOf" srcId="{88B4314B-0941-4A5C-BE0C-1D1F65E3F1B0}" destId="{CCCBA995-E26D-4A72-A49A-431FA0E3400F}" srcOrd="0" destOrd="0" presId="urn:microsoft.com/office/officeart/2005/8/layout/matrix1"/>
    <dgm:cxn modelId="{85FED739-96E0-4017-9687-EA4AA68471FB}" srcId="{030F910E-3DA3-4BE7-B7E4-7F885856364A}" destId="{2DCB2CE5-C47A-4ED0-A427-F39864096670}" srcOrd="3" destOrd="0" parTransId="{B145DC77-03E5-4FB5-BA23-780B4B9070A6}" sibTransId="{1F45BBF2-D5F6-4BF1-8C9F-FB5B290EBCD6}"/>
    <dgm:cxn modelId="{763E4D82-EECE-428A-9513-0C466F60DFA6}" srcId="{030F910E-3DA3-4BE7-B7E4-7F885856364A}" destId="{30577746-4827-45C7-B783-C36C26BDB5D9}" srcOrd="4" destOrd="0" parTransId="{416D0EA2-29BB-4873-B748-0218E8E4F8C0}" sibTransId="{871980CF-0E5C-4AC2-B84E-D13C0680B0EE}"/>
    <dgm:cxn modelId="{C8A97864-F048-4924-87B3-C6D4420C0291}" type="presOf" srcId="{030F910E-3DA3-4BE7-B7E4-7F885856364A}" destId="{48B6162D-5AA0-4F72-8E82-62EF07FD04B0}" srcOrd="0" destOrd="0" presId="urn:microsoft.com/office/officeart/2005/8/layout/matrix1"/>
    <dgm:cxn modelId="{7B9AA36D-8937-4849-9D75-B41581EF3BA4}" type="presOf" srcId="{08DD9349-A65F-4AF5-AB5E-D15DA98A558F}" destId="{46F9D97C-2C85-472B-9E31-20E07D8BAB0B}" srcOrd="1" destOrd="0" presId="urn:microsoft.com/office/officeart/2005/8/layout/matrix1"/>
    <dgm:cxn modelId="{806E84DC-30CB-4FDB-884D-100DDAFFB951}" srcId="{030F910E-3DA3-4BE7-B7E4-7F885856364A}" destId="{88B4314B-0941-4A5C-BE0C-1D1F65E3F1B0}" srcOrd="2" destOrd="0" parTransId="{EC75BCC1-6B67-489D-93E8-A62528F0EA19}" sibTransId="{47A5336D-257F-49C5-861A-F6E7CE178443}"/>
    <dgm:cxn modelId="{3AAE4460-724B-47C1-AEBA-B819ECCF8E4C}" srcId="{030F910E-3DA3-4BE7-B7E4-7F885856364A}" destId="{F0DCE9DB-B35F-4588-A54D-0380051677B4}" srcOrd="1" destOrd="0" parTransId="{2CBF85EF-CED4-4FEF-BDD1-C8B72AC2D0CC}" sibTransId="{262C5366-B7EF-4EE3-AB54-7F79925D1C07}"/>
    <dgm:cxn modelId="{1805AC43-C9DA-4D02-8E4A-E8B3412AAAE0}" type="presOf" srcId="{F0DCE9DB-B35F-4588-A54D-0380051677B4}" destId="{A75E1B42-0297-48C3-B7B7-2CE30A1B388D}" srcOrd="0" destOrd="0" presId="urn:microsoft.com/office/officeart/2005/8/layout/matrix1"/>
    <dgm:cxn modelId="{1FE69F43-496C-49DF-86E7-B092F89D4B47}" type="presOf" srcId="{F0DCE9DB-B35F-4588-A54D-0380051677B4}" destId="{D47CBC81-EC1D-4BA1-97AD-906532136FA0}" srcOrd="1" destOrd="0" presId="urn:microsoft.com/office/officeart/2005/8/layout/matrix1"/>
    <dgm:cxn modelId="{DE029D8B-452C-45F7-B09E-AA9C4817FB64}" type="presOf" srcId="{2DCB2CE5-C47A-4ED0-A427-F39864096670}" destId="{39C95449-88C8-41EC-819F-3DDA1C9847C0}" srcOrd="0" destOrd="0" presId="urn:microsoft.com/office/officeart/2005/8/layout/matrix1"/>
    <dgm:cxn modelId="{162FA205-D8EB-4A5C-8B56-D6C956B327CC}" srcId="{030F910E-3DA3-4BE7-B7E4-7F885856364A}" destId="{58A760C7-269C-43C6-87B8-7EDA91A0D956}" srcOrd="5" destOrd="0" parTransId="{E6B4BF6A-DB51-4DE7-A9B7-F8C9009426A5}" sibTransId="{B144DB34-1C9C-485F-8D44-A185C0ACA453}"/>
    <dgm:cxn modelId="{00BF9052-54AB-4268-A8B6-43A0F3E808C8}" type="presOf" srcId="{88B4314B-0941-4A5C-BE0C-1D1F65E3F1B0}" destId="{B05EE42D-2161-487C-8925-2F5F5FA21FA0}" srcOrd="1" destOrd="0" presId="urn:microsoft.com/office/officeart/2005/8/layout/matrix1"/>
    <dgm:cxn modelId="{5EC882D2-067B-49F6-9FDF-8D3BD2AF976A}" type="presParOf" srcId="{EE27611B-4BFF-4389-A538-AE8EFDA493AE}" destId="{9BBE20EF-9A9C-4378-8EBC-D6C1D04B5D72}" srcOrd="0" destOrd="0" presId="urn:microsoft.com/office/officeart/2005/8/layout/matrix1"/>
    <dgm:cxn modelId="{CF4647BB-2D21-471C-8938-C676202B2BFC}" type="presParOf" srcId="{9BBE20EF-9A9C-4378-8EBC-D6C1D04B5D72}" destId="{646DC967-0EC2-4DBF-A06C-5F9600D1C62D}" srcOrd="0" destOrd="0" presId="urn:microsoft.com/office/officeart/2005/8/layout/matrix1"/>
    <dgm:cxn modelId="{086A203F-3039-4DB8-AA12-864CEDA38FAD}" type="presParOf" srcId="{9BBE20EF-9A9C-4378-8EBC-D6C1D04B5D72}" destId="{46F9D97C-2C85-472B-9E31-20E07D8BAB0B}" srcOrd="1" destOrd="0" presId="urn:microsoft.com/office/officeart/2005/8/layout/matrix1"/>
    <dgm:cxn modelId="{E4367FEC-931F-4798-943C-D0B2492112D9}" type="presParOf" srcId="{9BBE20EF-9A9C-4378-8EBC-D6C1D04B5D72}" destId="{A75E1B42-0297-48C3-B7B7-2CE30A1B388D}" srcOrd="2" destOrd="0" presId="urn:microsoft.com/office/officeart/2005/8/layout/matrix1"/>
    <dgm:cxn modelId="{EB3A6CA1-6E38-44C5-B3BD-E94F8E539BE1}" type="presParOf" srcId="{9BBE20EF-9A9C-4378-8EBC-D6C1D04B5D72}" destId="{D47CBC81-EC1D-4BA1-97AD-906532136FA0}" srcOrd="3" destOrd="0" presId="urn:microsoft.com/office/officeart/2005/8/layout/matrix1"/>
    <dgm:cxn modelId="{6FA4C748-5B34-4C45-BAFD-70F05EC3D275}" type="presParOf" srcId="{9BBE20EF-9A9C-4378-8EBC-D6C1D04B5D72}" destId="{CCCBA995-E26D-4A72-A49A-431FA0E3400F}" srcOrd="4" destOrd="0" presId="urn:microsoft.com/office/officeart/2005/8/layout/matrix1"/>
    <dgm:cxn modelId="{F3298D4F-60D5-4402-9953-4443F5292830}" type="presParOf" srcId="{9BBE20EF-9A9C-4378-8EBC-D6C1D04B5D72}" destId="{B05EE42D-2161-487C-8925-2F5F5FA21FA0}" srcOrd="5" destOrd="0" presId="urn:microsoft.com/office/officeart/2005/8/layout/matrix1"/>
    <dgm:cxn modelId="{871B6DD3-E7F3-4889-A9C3-CD950A06DFDF}" type="presParOf" srcId="{9BBE20EF-9A9C-4378-8EBC-D6C1D04B5D72}" destId="{39C95449-88C8-41EC-819F-3DDA1C9847C0}" srcOrd="6" destOrd="0" presId="urn:microsoft.com/office/officeart/2005/8/layout/matrix1"/>
    <dgm:cxn modelId="{A251C293-DF4C-4527-AF35-1FF19F98E8C2}" type="presParOf" srcId="{9BBE20EF-9A9C-4378-8EBC-D6C1D04B5D72}" destId="{249A3C54-28A0-4632-A52C-728A28A5C247}" srcOrd="7" destOrd="0" presId="urn:microsoft.com/office/officeart/2005/8/layout/matrix1"/>
    <dgm:cxn modelId="{2EA5C872-C68B-4A42-948E-C0EE404C6715}" type="presParOf" srcId="{EE27611B-4BFF-4389-A538-AE8EFDA493AE}" destId="{48B6162D-5AA0-4F72-8E82-62EF07FD04B0}" srcOrd="1" destOrd="0" presId="urn:microsoft.com/office/officeart/2005/8/layout/matrix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6DC967-0EC2-4DBF-A06C-5F9600D1C62D}">
      <dsp:nvSpPr>
        <dsp:cNvPr id="0" name=""/>
        <dsp:cNvSpPr/>
      </dsp:nvSpPr>
      <dsp:spPr>
        <a:xfrm rot="16200000">
          <a:off x="684076" y="-684076"/>
          <a:ext cx="1944216" cy="3312368"/>
        </a:xfrm>
        <a:prstGeom prst="round1Rect">
          <a:avLst/>
        </a:prstGeom>
        <a:solidFill>
          <a:schemeClr val="bg1"/>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endParaRPr lang="es-ES" sz="1600" i="1" kern="1200" dirty="0" smtClean="0">
            <a:latin typeface="Arial" panose="020B0604020202020204" pitchFamily="34" charset="0"/>
            <a:cs typeface="Arial" panose="020B0604020202020204" pitchFamily="34" charset="0"/>
          </a:endParaRPr>
        </a:p>
        <a:p>
          <a:pPr lvl="0" algn="ctr" defTabSz="711200">
            <a:lnSpc>
              <a:spcPct val="90000"/>
            </a:lnSpc>
            <a:spcBef>
              <a:spcPct val="0"/>
            </a:spcBef>
            <a:spcAft>
              <a:spcPct val="35000"/>
            </a:spcAft>
          </a:pPr>
          <a:r>
            <a:rPr lang="es-ES" sz="1600" i="1" kern="1200" dirty="0" smtClean="0">
              <a:latin typeface="Arial" panose="020B0604020202020204" pitchFamily="34" charset="0"/>
              <a:cs typeface="Arial" panose="020B0604020202020204" pitchFamily="34" charset="0"/>
            </a:rPr>
            <a:t>Misión </a:t>
          </a:r>
        </a:p>
        <a:p>
          <a:pPr lvl="0" algn="just" defTabSz="711200">
            <a:lnSpc>
              <a:spcPct val="90000"/>
            </a:lnSpc>
            <a:spcBef>
              <a:spcPct val="0"/>
            </a:spcBef>
            <a:spcAft>
              <a:spcPct val="35000"/>
            </a:spcAft>
          </a:pPr>
          <a:r>
            <a:rPr lang="es-ES" sz="1600" kern="1200" dirty="0" smtClean="0">
              <a:latin typeface="Arial" panose="020B0604020202020204" pitchFamily="34" charset="0"/>
              <a:cs typeface="Arial" panose="020B0604020202020204" pitchFamily="34" charset="0"/>
            </a:rPr>
            <a:t>Garantizar el Derecho social a una Educación Superior con criterio de excelencia, equidad y competitividad</a:t>
          </a:r>
          <a:endParaRPr lang="es-ES" sz="1600" kern="1200" dirty="0">
            <a:latin typeface="Arial" panose="020B0604020202020204" pitchFamily="34" charset="0"/>
            <a:cs typeface="Arial" panose="020B0604020202020204" pitchFamily="34" charset="0"/>
          </a:endParaRPr>
        </a:p>
      </dsp:txBody>
      <dsp:txXfrm rot="5400000">
        <a:off x="0" y="0"/>
        <a:ext cx="3312368" cy="1458162"/>
      </dsp:txXfrm>
    </dsp:sp>
    <dsp:sp modelId="{A75E1B42-0297-48C3-B7B7-2CE30A1B388D}">
      <dsp:nvSpPr>
        <dsp:cNvPr id="0" name=""/>
        <dsp:cNvSpPr/>
      </dsp:nvSpPr>
      <dsp:spPr>
        <a:xfrm>
          <a:off x="3312368" y="0"/>
          <a:ext cx="3312368" cy="1944216"/>
        </a:xfrm>
        <a:prstGeom prst="round1Rect">
          <a:avLst/>
        </a:prstGeom>
        <a:no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3792" tIns="113792" rIns="113792" bIns="113792" numCol="1" spcCol="1270" anchor="ctr" anchorCtr="0">
          <a:noAutofit/>
        </a:bodyPr>
        <a:lstStyle/>
        <a:p>
          <a:pPr lvl="0" algn="just" defTabSz="711200">
            <a:lnSpc>
              <a:spcPct val="90000"/>
            </a:lnSpc>
            <a:spcBef>
              <a:spcPct val="0"/>
            </a:spcBef>
            <a:spcAft>
              <a:spcPct val="35000"/>
            </a:spcAft>
          </a:pPr>
          <a:r>
            <a:rPr lang="es-ES" sz="1600" kern="1200" dirty="0" smtClean="0">
              <a:latin typeface="Arial" panose="020B0604020202020204" pitchFamily="34" charset="0"/>
              <a:cs typeface="Arial" panose="020B0604020202020204" pitchFamily="34" charset="0"/>
            </a:rPr>
            <a:t>		</a:t>
          </a:r>
          <a:r>
            <a:rPr lang="es-ES" sz="1600" i="1" kern="1200" dirty="0" smtClean="0">
              <a:latin typeface="Arial" panose="020B0604020202020204" pitchFamily="34" charset="0"/>
              <a:cs typeface="Arial" panose="020B0604020202020204" pitchFamily="34" charset="0"/>
            </a:rPr>
            <a:t>Misión </a:t>
          </a:r>
        </a:p>
        <a:p>
          <a:pPr lvl="0" algn="just" defTabSz="711200">
            <a:lnSpc>
              <a:spcPct val="90000"/>
            </a:lnSpc>
            <a:spcBef>
              <a:spcPct val="0"/>
            </a:spcBef>
            <a:spcAft>
              <a:spcPct val="35000"/>
            </a:spcAft>
          </a:pPr>
          <a:r>
            <a:rPr lang="es-ES" sz="1600" kern="1200" dirty="0" smtClean="0">
              <a:latin typeface="Arial" panose="020B0604020202020204" pitchFamily="34" charset="0"/>
              <a:cs typeface="Arial" panose="020B0604020202020204" pitchFamily="34" charset="0"/>
            </a:rPr>
            <a:t>Asesoría, acompañamiento en procesos y defensa judicial</a:t>
          </a:r>
          <a:endParaRPr lang="es-ES" sz="1600" kern="1200" dirty="0">
            <a:latin typeface="Arial" panose="020B0604020202020204" pitchFamily="34" charset="0"/>
            <a:cs typeface="Arial" panose="020B0604020202020204" pitchFamily="34" charset="0"/>
          </a:endParaRPr>
        </a:p>
      </dsp:txBody>
      <dsp:txXfrm>
        <a:off x="3312368" y="0"/>
        <a:ext cx="3312368" cy="1458162"/>
      </dsp:txXfrm>
    </dsp:sp>
    <dsp:sp modelId="{CCCBA995-E26D-4A72-A49A-431FA0E3400F}">
      <dsp:nvSpPr>
        <dsp:cNvPr id="0" name=""/>
        <dsp:cNvSpPr/>
      </dsp:nvSpPr>
      <dsp:spPr>
        <a:xfrm rot="10800000">
          <a:off x="0" y="1944216"/>
          <a:ext cx="3312368" cy="1944216"/>
        </a:xfrm>
        <a:prstGeom prst="round1Rect">
          <a:avLst/>
        </a:prstGeom>
        <a:no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3792" tIns="113792" rIns="113792" bIns="113792" numCol="1" spcCol="1270" anchor="ctr" anchorCtr="0">
          <a:noAutofit/>
        </a:bodyPr>
        <a:lstStyle/>
        <a:p>
          <a:pPr lvl="0" algn="just" defTabSz="711200">
            <a:lnSpc>
              <a:spcPct val="90000"/>
            </a:lnSpc>
            <a:spcBef>
              <a:spcPct val="0"/>
            </a:spcBef>
            <a:spcAft>
              <a:spcPct val="35000"/>
            </a:spcAft>
          </a:pPr>
          <a:r>
            <a:rPr lang="es-ES" sz="1600" kern="1200" dirty="0" smtClean="0">
              <a:latin typeface="Arial" panose="020B0604020202020204" pitchFamily="34" charset="0"/>
              <a:cs typeface="Arial" panose="020B0604020202020204" pitchFamily="34" charset="0"/>
            </a:rPr>
            <a:t>                      </a:t>
          </a:r>
        </a:p>
        <a:p>
          <a:pPr lvl="0" algn="ctr" defTabSz="711200">
            <a:lnSpc>
              <a:spcPct val="90000"/>
            </a:lnSpc>
            <a:spcBef>
              <a:spcPct val="0"/>
            </a:spcBef>
            <a:spcAft>
              <a:spcPct val="35000"/>
            </a:spcAft>
          </a:pPr>
          <a:r>
            <a:rPr lang="es-ES" sz="1600" i="1" kern="1200" dirty="0" smtClean="0">
              <a:latin typeface="Arial" panose="020B0604020202020204" pitchFamily="34" charset="0"/>
              <a:cs typeface="Arial" panose="020B0604020202020204" pitchFamily="34" charset="0"/>
            </a:rPr>
            <a:t>Visión </a:t>
          </a:r>
        </a:p>
        <a:p>
          <a:pPr lvl="0" algn="just" defTabSz="711200">
            <a:lnSpc>
              <a:spcPct val="90000"/>
            </a:lnSpc>
            <a:spcBef>
              <a:spcPct val="0"/>
            </a:spcBef>
            <a:spcAft>
              <a:spcPct val="35000"/>
            </a:spcAft>
          </a:pPr>
          <a:r>
            <a:rPr lang="es-ES" sz="1600" kern="1200" dirty="0" smtClean="0">
              <a:latin typeface="Arial" panose="020B0604020202020204" pitchFamily="34" charset="0"/>
              <a:cs typeface="Arial" panose="020B0604020202020204" pitchFamily="34" charset="0"/>
            </a:rPr>
            <a:t>Reconocida por la construcción de saberes en el marco de una gestión participativa, transparente y competitiva</a:t>
          </a:r>
          <a:endParaRPr lang="es-ES" sz="1600" kern="1200" dirty="0">
            <a:latin typeface="Arial" panose="020B0604020202020204" pitchFamily="34" charset="0"/>
            <a:cs typeface="Arial" panose="020B0604020202020204" pitchFamily="34" charset="0"/>
          </a:endParaRPr>
        </a:p>
      </dsp:txBody>
      <dsp:txXfrm rot="10800000">
        <a:off x="0" y="2430269"/>
        <a:ext cx="3312368" cy="1458162"/>
      </dsp:txXfrm>
    </dsp:sp>
    <dsp:sp modelId="{39C95449-88C8-41EC-819F-3DDA1C9847C0}">
      <dsp:nvSpPr>
        <dsp:cNvPr id="0" name=""/>
        <dsp:cNvSpPr/>
      </dsp:nvSpPr>
      <dsp:spPr>
        <a:xfrm rot="5400000">
          <a:off x="3996444" y="1260140"/>
          <a:ext cx="1944216" cy="3312368"/>
        </a:xfrm>
        <a:prstGeom prst="round1Rect">
          <a:avLst/>
        </a:prstGeom>
        <a:solidFill>
          <a:schemeClr val="bg1"/>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s-ES" sz="1600" i="1" kern="1200" dirty="0" smtClean="0">
              <a:latin typeface="Arial" panose="020B0604020202020204" pitchFamily="34" charset="0"/>
              <a:cs typeface="Arial" panose="020B0604020202020204" pitchFamily="34" charset="0"/>
            </a:rPr>
            <a:t>Visión </a:t>
          </a:r>
        </a:p>
        <a:p>
          <a:pPr lvl="0" algn="just" defTabSz="711200">
            <a:lnSpc>
              <a:spcPct val="90000"/>
            </a:lnSpc>
            <a:spcBef>
              <a:spcPct val="0"/>
            </a:spcBef>
            <a:spcAft>
              <a:spcPct val="35000"/>
            </a:spcAft>
          </a:pPr>
          <a:r>
            <a:rPr lang="es-ES" sz="1600" kern="1200" dirty="0" smtClean="0">
              <a:latin typeface="Arial" panose="020B0604020202020204" pitchFamily="34" charset="0"/>
              <a:cs typeface="Arial" panose="020B0604020202020204" pitchFamily="34" charset="0"/>
            </a:rPr>
            <a:t>Optimas condiciones para garantizar la defensa de los intereses de la Universidad </a:t>
          </a:r>
          <a:endParaRPr lang="es-ES" sz="1600" kern="1200" dirty="0">
            <a:latin typeface="Arial" panose="020B0604020202020204" pitchFamily="34" charset="0"/>
            <a:cs typeface="Arial" panose="020B0604020202020204" pitchFamily="34" charset="0"/>
          </a:endParaRPr>
        </a:p>
      </dsp:txBody>
      <dsp:txXfrm rot="-5400000">
        <a:off x="3312368" y="2430269"/>
        <a:ext cx="3312368" cy="1458162"/>
      </dsp:txXfrm>
    </dsp:sp>
    <dsp:sp modelId="{48B6162D-5AA0-4F72-8E82-62EF07FD04B0}">
      <dsp:nvSpPr>
        <dsp:cNvPr id="0" name=""/>
        <dsp:cNvSpPr/>
      </dsp:nvSpPr>
      <dsp:spPr>
        <a:xfrm>
          <a:off x="2262135" y="1263847"/>
          <a:ext cx="2100465" cy="1360737"/>
        </a:xfrm>
        <a:prstGeom prst="roundRect">
          <a:avLst/>
        </a:prstGeom>
        <a:solidFill>
          <a:schemeClr val="accent2"/>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b="1" kern="1200" dirty="0" smtClean="0">
              <a:solidFill>
                <a:schemeClr val="bg1"/>
              </a:solidFill>
              <a:latin typeface="Arial" panose="020B0604020202020204" pitchFamily="34" charset="0"/>
              <a:cs typeface="Arial" panose="020B0604020202020204" pitchFamily="34" charset="0"/>
            </a:rPr>
            <a:t>Gestión Administrativa y Académica con seguridad jurídica, economía, celeridad y trasparencia </a:t>
          </a:r>
          <a:endParaRPr lang="es-ES" sz="1400" b="1" kern="1200" dirty="0">
            <a:solidFill>
              <a:schemeClr val="bg1"/>
            </a:solidFill>
            <a:latin typeface="Arial" panose="020B0604020202020204" pitchFamily="34" charset="0"/>
            <a:cs typeface="Arial" panose="020B0604020202020204" pitchFamily="34" charset="0"/>
          </a:endParaRPr>
        </a:p>
      </dsp:txBody>
      <dsp:txXfrm>
        <a:off x="2328561" y="1330273"/>
        <a:ext cx="1967613" cy="1227885"/>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18143F-B39A-4A84-8EA9-9B53DB5DEE73}" type="datetimeFigureOut">
              <a:rPr lang="es-ES" smtClean="0"/>
              <a:t>20/05/2015</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843731-DD5D-49CE-89A1-6AEA6ADA9CCA}" type="slidenum">
              <a:rPr lang="es-ES" smtClean="0"/>
              <a:t>‹Nº›</a:t>
            </a:fld>
            <a:endParaRPr lang="es-ES"/>
          </a:p>
        </p:txBody>
      </p:sp>
    </p:spTree>
    <p:extLst>
      <p:ext uri="{BB962C8B-B14F-4D97-AF65-F5344CB8AC3E}">
        <p14:creationId xmlns:p14="http://schemas.microsoft.com/office/powerpoint/2010/main" val="3127516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F0843731-DD5D-49CE-89A1-6AEA6ADA9CCA}" type="slidenum">
              <a:rPr lang="es-ES" smtClean="0"/>
              <a:t>2</a:t>
            </a:fld>
            <a:endParaRPr lang="es-ES"/>
          </a:p>
        </p:txBody>
      </p:sp>
    </p:spTree>
    <p:extLst>
      <p:ext uri="{BB962C8B-B14F-4D97-AF65-F5344CB8AC3E}">
        <p14:creationId xmlns:p14="http://schemas.microsoft.com/office/powerpoint/2010/main" val="41108360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F0843731-DD5D-49CE-89A1-6AEA6ADA9CCA}" type="slidenum">
              <a:rPr lang="es-ES" smtClean="0"/>
              <a:t>11</a:t>
            </a:fld>
            <a:endParaRPr lang="es-ES"/>
          </a:p>
        </p:txBody>
      </p:sp>
    </p:spTree>
    <p:extLst>
      <p:ext uri="{BB962C8B-B14F-4D97-AF65-F5344CB8AC3E}">
        <p14:creationId xmlns:p14="http://schemas.microsoft.com/office/powerpoint/2010/main" val="14877915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F0843731-DD5D-49CE-89A1-6AEA6ADA9CCA}" type="slidenum">
              <a:rPr lang="es-ES" smtClean="0"/>
              <a:t>12</a:t>
            </a:fld>
            <a:endParaRPr lang="es-ES"/>
          </a:p>
        </p:txBody>
      </p:sp>
    </p:spTree>
    <p:extLst>
      <p:ext uri="{BB962C8B-B14F-4D97-AF65-F5344CB8AC3E}">
        <p14:creationId xmlns:p14="http://schemas.microsoft.com/office/powerpoint/2010/main" val="21009526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F0843731-DD5D-49CE-89A1-6AEA6ADA9CCA}" type="slidenum">
              <a:rPr lang="es-ES" smtClean="0"/>
              <a:t>13</a:t>
            </a:fld>
            <a:endParaRPr lang="es-ES"/>
          </a:p>
        </p:txBody>
      </p:sp>
    </p:spTree>
    <p:extLst>
      <p:ext uri="{BB962C8B-B14F-4D97-AF65-F5344CB8AC3E}">
        <p14:creationId xmlns:p14="http://schemas.microsoft.com/office/powerpoint/2010/main" val="16621593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F0843731-DD5D-49CE-89A1-6AEA6ADA9CCA}" type="slidenum">
              <a:rPr lang="es-ES" smtClean="0"/>
              <a:t>14</a:t>
            </a:fld>
            <a:endParaRPr lang="es-ES"/>
          </a:p>
        </p:txBody>
      </p:sp>
    </p:spTree>
    <p:extLst>
      <p:ext uri="{BB962C8B-B14F-4D97-AF65-F5344CB8AC3E}">
        <p14:creationId xmlns:p14="http://schemas.microsoft.com/office/powerpoint/2010/main" val="624107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F0843731-DD5D-49CE-89A1-6AEA6ADA9CCA}" type="slidenum">
              <a:rPr lang="es-ES" smtClean="0"/>
              <a:t>15</a:t>
            </a:fld>
            <a:endParaRPr lang="es-ES"/>
          </a:p>
        </p:txBody>
      </p:sp>
    </p:spTree>
    <p:extLst>
      <p:ext uri="{BB962C8B-B14F-4D97-AF65-F5344CB8AC3E}">
        <p14:creationId xmlns:p14="http://schemas.microsoft.com/office/powerpoint/2010/main" val="32872636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F0843731-DD5D-49CE-89A1-6AEA6ADA9CCA}" type="slidenum">
              <a:rPr lang="es-ES" smtClean="0"/>
              <a:t>16</a:t>
            </a:fld>
            <a:endParaRPr lang="es-ES"/>
          </a:p>
        </p:txBody>
      </p:sp>
    </p:spTree>
    <p:extLst>
      <p:ext uri="{BB962C8B-B14F-4D97-AF65-F5344CB8AC3E}">
        <p14:creationId xmlns:p14="http://schemas.microsoft.com/office/powerpoint/2010/main" val="42025277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F0843731-DD5D-49CE-89A1-6AEA6ADA9CCA}" type="slidenum">
              <a:rPr lang="es-ES" smtClean="0"/>
              <a:t>17</a:t>
            </a:fld>
            <a:endParaRPr lang="es-ES"/>
          </a:p>
        </p:txBody>
      </p:sp>
    </p:spTree>
    <p:extLst>
      <p:ext uri="{BB962C8B-B14F-4D97-AF65-F5344CB8AC3E}">
        <p14:creationId xmlns:p14="http://schemas.microsoft.com/office/powerpoint/2010/main" val="14877915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F0843731-DD5D-49CE-89A1-6AEA6ADA9CCA}" type="slidenum">
              <a:rPr lang="es-ES" smtClean="0"/>
              <a:t>18</a:t>
            </a:fld>
            <a:endParaRPr lang="es-ES"/>
          </a:p>
        </p:txBody>
      </p:sp>
    </p:spTree>
    <p:extLst>
      <p:ext uri="{BB962C8B-B14F-4D97-AF65-F5344CB8AC3E}">
        <p14:creationId xmlns:p14="http://schemas.microsoft.com/office/powerpoint/2010/main" val="14877915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F0843731-DD5D-49CE-89A1-6AEA6ADA9CCA}" type="slidenum">
              <a:rPr lang="es-ES" smtClean="0"/>
              <a:t>19</a:t>
            </a:fld>
            <a:endParaRPr lang="es-ES"/>
          </a:p>
        </p:txBody>
      </p:sp>
    </p:spTree>
    <p:extLst>
      <p:ext uri="{BB962C8B-B14F-4D97-AF65-F5344CB8AC3E}">
        <p14:creationId xmlns:p14="http://schemas.microsoft.com/office/powerpoint/2010/main" val="3324815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F0843731-DD5D-49CE-89A1-6AEA6ADA9CCA}" type="slidenum">
              <a:rPr lang="es-ES" smtClean="0"/>
              <a:t>3</a:t>
            </a:fld>
            <a:endParaRPr lang="es-ES"/>
          </a:p>
        </p:txBody>
      </p:sp>
    </p:spTree>
    <p:extLst>
      <p:ext uri="{BB962C8B-B14F-4D97-AF65-F5344CB8AC3E}">
        <p14:creationId xmlns:p14="http://schemas.microsoft.com/office/powerpoint/2010/main" val="3583634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F0843731-DD5D-49CE-89A1-6AEA6ADA9CCA}" type="slidenum">
              <a:rPr lang="es-ES" smtClean="0"/>
              <a:t>4</a:t>
            </a:fld>
            <a:endParaRPr lang="es-ES"/>
          </a:p>
        </p:txBody>
      </p:sp>
    </p:spTree>
    <p:extLst>
      <p:ext uri="{BB962C8B-B14F-4D97-AF65-F5344CB8AC3E}">
        <p14:creationId xmlns:p14="http://schemas.microsoft.com/office/powerpoint/2010/main" val="33398407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F0843731-DD5D-49CE-89A1-6AEA6ADA9CCA}" type="slidenum">
              <a:rPr lang="es-ES" smtClean="0"/>
              <a:t>5</a:t>
            </a:fld>
            <a:endParaRPr lang="es-ES"/>
          </a:p>
        </p:txBody>
      </p:sp>
    </p:spTree>
    <p:extLst>
      <p:ext uri="{BB962C8B-B14F-4D97-AF65-F5344CB8AC3E}">
        <p14:creationId xmlns:p14="http://schemas.microsoft.com/office/powerpoint/2010/main" val="3149552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F0843731-DD5D-49CE-89A1-6AEA6ADA9CCA}" type="slidenum">
              <a:rPr lang="es-ES" smtClean="0"/>
              <a:t>6</a:t>
            </a:fld>
            <a:endParaRPr lang="es-ES"/>
          </a:p>
        </p:txBody>
      </p:sp>
    </p:spTree>
    <p:extLst>
      <p:ext uri="{BB962C8B-B14F-4D97-AF65-F5344CB8AC3E}">
        <p14:creationId xmlns:p14="http://schemas.microsoft.com/office/powerpoint/2010/main" val="29003265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F0843731-DD5D-49CE-89A1-6AEA6ADA9CCA}" type="slidenum">
              <a:rPr lang="es-ES" smtClean="0"/>
              <a:t>7</a:t>
            </a:fld>
            <a:endParaRPr lang="es-ES"/>
          </a:p>
        </p:txBody>
      </p:sp>
    </p:spTree>
    <p:extLst>
      <p:ext uri="{BB962C8B-B14F-4D97-AF65-F5344CB8AC3E}">
        <p14:creationId xmlns:p14="http://schemas.microsoft.com/office/powerpoint/2010/main" val="39085872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F0843731-DD5D-49CE-89A1-6AEA6ADA9CCA}" type="slidenum">
              <a:rPr lang="es-ES" smtClean="0"/>
              <a:t>8</a:t>
            </a:fld>
            <a:endParaRPr lang="es-ES"/>
          </a:p>
        </p:txBody>
      </p:sp>
    </p:spTree>
    <p:extLst>
      <p:ext uri="{BB962C8B-B14F-4D97-AF65-F5344CB8AC3E}">
        <p14:creationId xmlns:p14="http://schemas.microsoft.com/office/powerpoint/2010/main" val="13529775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F0843731-DD5D-49CE-89A1-6AEA6ADA9CCA}" type="slidenum">
              <a:rPr lang="es-ES" smtClean="0"/>
              <a:t>9</a:t>
            </a:fld>
            <a:endParaRPr lang="es-ES"/>
          </a:p>
        </p:txBody>
      </p:sp>
    </p:spTree>
    <p:extLst>
      <p:ext uri="{BB962C8B-B14F-4D97-AF65-F5344CB8AC3E}">
        <p14:creationId xmlns:p14="http://schemas.microsoft.com/office/powerpoint/2010/main" val="28285258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F0843731-DD5D-49CE-89A1-6AEA6ADA9CCA}" type="slidenum">
              <a:rPr lang="es-ES" smtClean="0"/>
              <a:t>10</a:t>
            </a:fld>
            <a:endParaRPr lang="es-ES"/>
          </a:p>
        </p:txBody>
      </p:sp>
    </p:spTree>
    <p:extLst>
      <p:ext uri="{BB962C8B-B14F-4D97-AF65-F5344CB8AC3E}">
        <p14:creationId xmlns:p14="http://schemas.microsoft.com/office/powerpoint/2010/main" val="1658978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6115DB55-9333-49A2-A6DA-049F0E8506EA}" type="datetimeFigureOut">
              <a:rPr lang="es-CO" smtClean="0"/>
              <a:t>20/05/2015</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14A2346F-A5C6-4812-8C11-43618C16D999}" type="slidenum">
              <a:rPr lang="es-CO" smtClean="0"/>
              <a:t>‹Nº›</a:t>
            </a:fld>
            <a:endParaRPr lang="es-CO"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6115DB55-9333-49A2-A6DA-049F0E8506EA}" type="datetimeFigureOut">
              <a:rPr lang="es-CO" smtClean="0"/>
              <a:t>20/05/2015</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14A2346F-A5C6-4812-8C11-43618C16D999}" type="slidenum">
              <a:rPr lang="es-CO" smtClean="0"/>
              <a:t>‹Nº›</a:t>
            </a:fld>
            <a:endParaRPr lang="es-CO"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6115DB55-9333-49A2-A6DA-049F0E8506EA}" type="datetimeFigureOut">
              <a:rPr lang="es-CO" smtClean="0"/>
              <a:t>20/05/2015</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14A2346F-A5C6-4812-8C11-43618C16D999}" type="slidenum">
              <a:rPr lang="es-CO" smtClean="0"/>
              <a:t>‹Nº›</a:t>
            </a:fld>
            <a:endParaRPr lang="es-CO"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6115DB55-9333-49A2-A6DA-049F0E8506EA}" type="datetimeFigureOut">
              <a:rPr lang="es-CO" smtClean="0"/>
              <a:t>20/05/2015</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14A2346F-A5C6-4812-8C11-43618C16D999}" type="slidenum">
              <a:rPr lang="es-CO" smtClean="0"/>
              <a:t>‹Nº›</a:t>
            </a:fld>
            <a:endParaRPr lang="es-CO"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115DB55-9333-49A2-A6DA-049F0E8506EA}" type="datetimeFigureOut">
              <a:rPr lang="es-CO" smtClean="0"/>
              <a:t>20/05/2015</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14A2346F-A5C6-4812-8C11-43618C16D999}" type="slidenum">
              <a:rPr lang="es-CO" smtClean="0"/>
              <a:t>‹Nº›</a:t>
            </a:fld>
            <a:endParaRPr lang="es-CO"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6115DB55-9333-49A2-A6DA-049F0E8506EA}" type="datetimeFigureOut">
              <a:rPr lang="es-CO" smtClean="0"/>
              <a:t>20/05/2015</a:t>
            </a:fld>
            <a:endParaRPr lang="es-CO" dirty="0"/>
          </a:p>
        </p:txBody>
      </p:sp>
      <p:sp>
        <p:nvSpPr>
          <p:cNvPr id="6" name="5 Marcador de pie de página"/>
          <p:cNvSpPr>
            <a:spLocks noGrp="1"/>
          </p:cNvSpPr>
          <p:nvPr>
            <p:ph type="ftr" sz="quarter" idx="11"/>
          </p:nvPr>
        </p:nvSpPr>
        <p:spPr/>
        <p:txBody>
          <a:bodyPr/>
          <a:lstStyle/>
          <a:p>
            <a:endParaRPr lang="es-CO" dirty="0"/>
          </a:p>
        </p:txBody>
      </p:sp>
      <p:sp>
        <p:nvSpPr>
          <p:cNvPr id="7" name="6 Marcador de número de diapositiva"/>
          <p:cNvSpPr>
            <a:spLocks noGrp="1"/>
          </p:cNvSpPr>
          <p:nvPr>
            <p:ph type="sldNum" sz="quarter" idx="12"/>
          </p:nvPr>
        </p:nvSpPr>
        <p:spPr/>
        <p:txBody>
          <a:bodyPr/>
          <a:lstStyle/>
          <a:p>
            <a:fld id="{14A2346F-A5C6-4812-8C11-43618C16D999}" type="slidenum">
              <a:rPr lang="es-CO" smtClean="0"/>
              <a:t>‹Nº›</a:t>
            </a:fld>
            <a:endParaRPr lang="es-CO"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6115DB55-9333-49A2-A6DA-049F0E8506EA}" type="datetimeFigureOut">
              <a:rPr lang="es-CO" smtClean="0"/>
              <a:t>20/05/2015</a:t>
            </a:fld>
            <a:endParaRPr lang="es-CO" dirty="0"/>
          </a:p>
        </p:txBody>
      </p:sp>
      <p:sp>
        <p:nvSpPr>
          <p:cNvPr id="8" name="7 Marcador de pie de página"/>
          <p:cNvSpPr>
            <a:spLocks noGrp="1"/>
          </p:cNvSpPr>
          <p:nvPr>
            <p:ph type="ftr" sz="quarter" idx="11"/>
          </p:nvPr>
        </p:nvSpPr>
        <p:spPr/>
        <p:txBody>
          <a:bodyPr/>
          <a:lstStyle/>
          <a:p>
            <a:endParaRPr lang="es-CO" dirty="0"/>
          </a:p>
        </p:txBody>
      </p:sp>
      <p:sp>
        <p:nvSpPr>
          <p:cNvPr id="9" name="8 Marcador de número de diapositiva"/>
          <p:cNvSpPr>
            <a:spLocks noGrp="1"/>
          </p:cNvSpPr>
          <p:nvPr>
            <p:ph type="sldNum" sz="quarter" idx="12"/>
          </p:nvPr>
        </p:nvSpPr>
        <p:spPr/>
        <p:txBody>
          <a:bodyPr/>
          <a:lstStyle/>
          <a:p>
            <a:fld id="{14A2346F-A5C6-4812-8C11-43618C16D999}" type="slidenum">
              <a:rPr lang="es-CO" smtClean="0"/>
              <a:t>‹Nº›</a:t>
            </a:fld>
            <a:endParaRPr lang="es-CO"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6115DB55-9333-49A2-A6DA-049F0E8506EA}" type="datetimeFigureOut">
              <a:rPr lang="es-CO" smtClean="0"/>
              <a:t>20/05/2015</a:t>
            </a:fld>
            <a:endParaRPr lang="es-CO" dirty="0"/>
          </a:p>
        </p:txBody>
      </p:sp>
      <p:sp>
        <p:nvSpPr>
          <p:cNvPr id="4" name="3 Marcador de pie de página"/>
          <p:cNvSpPr>
            <a:spLocks noGrp="1"/>
          </p:cNvSpPr>
          <p:nvPr>
            <p:ph type="ftr" sz="quarter" idx="11"/>
          </p:nvPr>
        </p:nvSpPr>
        <p:spPr/>
        <p:txBody>
          <a:bodyPr/>
          <a:lstStyle/>
          <a:p>
            <a:endParaRPr lang="es-CO" dirty="0"/>
          </a:p>
        </p:txBody>
      </p:sp>
      <p:sp>
        <p:nvSpPr>
          <p:cNvPr id="5" name="4 Marcador de número de diapositiva"/>
          <p:cNvSpPr>
            <a:spLocks noGrp="1"/>
          </p:cNvSpPr>
          <p:nvPr>
            <p:ph type="sldNum" sz="quarter" idx="12"/>
          </p:nvPr>
        </p:nvSpPr>
        <p:spPr/>
        <p:txBody>
          <a:bodyPr/>
          <a:lstStyle/>
          <a:p>
            <a:fld id="{14A2346F-A5C6-4812-8C11-43618C16D999}" type="slidenum">
              <a:rPr lang="es-CO" smtClean="0"/>
              <a:t>‹Nº›</a:t>
            </a:fld>
            <a:endParaRPr lang="es-CO"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115DB55-9333-49A2-A6DA-049F0E8506EA}" type="datetimeFigureOut">
              <a:rPr lang="es-CO" smtClean="0"/>
              <a:t>20/05/2015</a:t>
            </a:fld>
            <a:endParaRPr lang="es-CO" dirty="0"/>
          </a:p>
        </p:txBody>
      </p:sp>
      <p:sp>
        <p:nvSpPr>
          <p:cNvPr id="3" name="2 Marcador de pie de página"/>
          <p:cNvSpPr>
            <a:spLocks noGrp="1"/>
          </p:cNvSpPr>
          <p:nvPr>
            <p:ph type="ftr" sz="quarter" idx="11"/>
          </p:nvPr>
        </p:nvSpPr>
        <p:spPr/>
        <p:txBody>
          <a:bodyPr/>
          <a:lstStyle/>
          <a:p>
            <a:endParaRPr lang="es-CO" dirty="0"/>
          </a:p>
        </p:txBody>
      </p:sp>
      <p:sp>
        <p:nvSpPr>
          <p:cNvPr id="4" name="3 Marcador de número de diapositiva"/>
          <p:cNvSpPr>
            <a:spLocks noGrp="1"/>
          </p:cNvSpPr>
          <p:nvPr>
            <p:ph type="sldNum" sz="quarter" idx="12"/>
          </p:nvPr>
        </p:nvSpPr>
        <p:spPr/>
        <p:txBody>
          <a:bodyPr/>
          <a:lstStyle/>
          <a:p>
            <a:fld id="{14A2346F-A5C6-4812-8C11-43618C16D999}" type="slidenum">
              <a:rPr lang="es-CO" smtClean="0"/>
              <a:t>‹Nº›</a:t>
            </a:fld>
            <a:endParaRPr lang="es-CO"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115DB55-9333-49A2-A6DA-049F0E8506EA}" type="datetimeFigureOut">
              <a:rPr lang="es-CO" smtClean="0"/>
              <a:t>20/05/2015</a:t>
            </a:fld>
            <a:endParaRPr lang="es-CO" dirty="0"/>
          </a:p>
        </p:txBody>
      </p:sp>
      <p:sp>
        <p:nvSpPr>
          <p:cNvPr id="6" name="5 Marcador de pie de página"/>
          <p:cNvSpPr>
            <a:spLocks noGrp="1"/>
          </p:cNvSpPr>
          <p:nvPr>
            <p:ph type="ftr" sz="quarter" idx="11"/>
          </p:nvPr>
        </p:nvSpPr>
        <p:spPr/>
        <p:txBody>
          <a:bodyPr/>
          <a:lstStyle/>
          <a:p>
            <a:endParaRPr lang="es-CO" dirty="0"/>
          </a:p>
        </p:txBody>
      </p:sp>
      <p:sp>
        <p:nvSpPr>
          <p:cNvPr id="7" name="6 Marcador de número de diapositiva"/>
          <p:cNvSpPr>
            <a:spLocks noGrp="1"/>
          </p:cNvSpPr>
          <p:nvPr>
            <p:ph type="sldNum" sz="quarter" idx="12"/>
          </p:nvPr>
        </p:nvSpPr>
        <p:spPr/>
        <p:txBody>
          <a:bodyPr/>
          <a:lstStyle/>
          <a:p>
            <a:fld id="{14A2346F-A5C6-4812-8C11-43618C16D999}" type="slidenum">
              <a:rPr lang="es-CO" smtClean="0"/>
              <a:t>‹Nº›</a:t>
            </a:fld>
            <a:endParaRPr lang="es-CO"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115DB55-9333-49A2-A6DA-049F0E8506EA}" type="datetimeFigureOut">
              <a:rPr lang="es-CO" smtClean="0"/>
              <a:t>20/05/2015</a:t>
            </a:fld>
            <a:endParaRPr lang="es-CO" dirty="0"/>
          </a:p>
        </p:txBody>
      </p:sp>
      <p:sp>
        <p:nvSpPr>
          <p:cNvPr id="6" name="5 Marcador de pie de página"/>
          <p:cNvSpPr>
            <a:spLocks noGrp="1"/>
          </p:cNvSpPr>
          <p:nvPr>
            <p:ph type="ftr" sz="quarter" idx="11"/>
          </p:nvPr>
        </p:nvSpPr>
        <p:spPr/>
        <p:txBody>
          <a:bodyPr/>
          <a:lstStyle/>
          <a:p>
            <a:endParaRPr lang="es-CO" dirty="0"/>
          </a:p>
        </p:txBody>
      </p:sp>
      <p:sp>
        <p:nvSpPr>
          <p:cNvPr id="7" name="6 Marcador de número de diapositiva"/>
          <p:cNvSpPr>
            <a:spLocks noGrp="1"/>
          </p:cNvSpPr>
          <p:nvPr>
            <p:ph type="sldNum" sz="quarter" idx="12"/>
          </p:nvPr>
        </p:nvSpPr>
        <p:spPr/>
        <p:txBody>
          <a:bodyPr/>
          <a:lstStyle/>
          <a:p>
            <a:fld id="{14A2346F-A5C6-4812-8C11-43618C16D999}" type="slidenum">
              <a:rPr lang="es-CO" smtClean="0"/>
              <a:t>‹Nº›</a:t>
            </a:fld>
            <a:endParaRPr lang="es-CO"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15DB55-9333-49A2-A6DA-049F0E8506EA}" type="datetimeFigureOut">
              <a:rPr lang="es-CO" smtClean="0"/>
              <a:t>20/05/2015</a:t>
            </a:fld>
            <a:endParaRPr lang="es-CO"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A2346F-A5C6-4812-8C11-43618C16D999}" type="slidenum">
              <a:rPr lang="es-CO" smtClean="0"/>
              <a:t>‹Nº›</a:t>
            </a:fld>
            <a:endParaRPr lang="es-CO"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hemeOverride" Target="../theme/themeOverride1.xml"/><Relationship Id="rId5" Type="http://schemas.openxmlformats.org/officeDocument/2006/relationships/chart" Target="../charts/char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2.png"/><Relationship Id="rId7"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9.jpe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6967" y="-27542"/>
            <a:ext cx="9120000" cy="6840000"/>
          </a:xfrm>
          <a:prstGeom prst="rect">
            <a:avLst/>
          </a:prstGeom>
          <a:noFill/>
          <a:ln w="9525">
            <a:noFill/>
            <a:miter lim="800000"/>
            <a:headEnd/>
            <a:tailEnd/>
          </a:ln>
          <a:effectLst/>
        </p:spPr>
      </p:pic>
      <p:sp>
        <p:nvSpPr>
          <p:cNvPr id="4" name="3 CuadroTexto"/>
          <p:cNvSpPr txBox="1"/>
          <p:nvPr/>
        </p:nvSpPr>
        <p:spPr>
          <a:xfrm>
            <a:off x="500034" y="3714752"/>
            <a:ext cx="3500462" cy="430887"/>
          </a:xfrm>
          <a:prstGeom prst="rect">
            <a:avLst/>
          </a:prstGeom>
          <a:noFill/>
        </p:spPr>
        <p:txBody>
          <a:bodyPr wrap="square" rtlCol="0">
            <a:spAutoFit/>
          </a:bodyPr>
          <a:lstStyle/>
          <a:p>
            <a:endParaRPr lang="es-CO" sz="2200" dirty="0">
              <a:latin typeface="Baskerville Old Face" pitchFamily="18" charset="0"/>
            </a:endParaRPr>
          </a:p>
        </p:txBody>
      </p:sp>
      <p:sp>
        <p:nvSpPr>
          <p:cNvPr id="2" name="CuadroTexto 1"/>
          <p:cNvSpPr txBox="1"/>
          <p:nvPr/>
        </p:nvSpPr>
        <p:spPr>
          <a:xfrm>
            <a:off x="3491880" y="3482664"/>
            <a:ext cx="5366400" cy="2808312"/>
          </a:xfrm>
          <a:prstGeom prst="rect">
            <a:avLst/>
          </a:prstGeom>
          <a:solidFill>
            <a:schemeClr val="bg1"/>
          </a:solidFill>
        </p:spPr>
        <p:txBody>
          <a:bodyPr wrap="square" rtlCol="0">
            <a:spAutoFit/>
          </a:bodyPr>
          <a:lstStyle/>
          <a:p>
            <a:endParaRPr lang="es-ES" dirty="0"/>
          </a:p>
        </p:txBody>
      </p:sp>
      <p:sp>
        <p:nvSpPr>
          <p:cNvPr id="6" name="CuadroTexto 5"/>
          <p:cNvSpPr txBox="1"/>
          <p:nvPr/>
        </p:nvSpPr>
        <p:spPr>
          <a:xfrm>
            <a:off x="7812360" y="188640"/>
            <a:ext cx="1045920" cy="1224136"/>
          </a:xfrm>
          <a:prstGeom prst="rect">
            <a:avLst/>
          </a:prstGeom>
          <a:solidFill>
            <a:schemeClr val="bg1"/>
          </a:solidFill>
        </p:spPr>
        <p:txBody>
          <a:bodyPr wrap="square" rtlCol="0">
            <a:spAutoFit/>
          </a:bodyPr>
          <a:lstStyle/>
          <a:p>
            <a:endParaRPr lang="es-ES" dirty="0"/>
          </a:p>
        </p:txBody>
      </p:sp>
      <p:sp>
        <p:nvSpPr>
          <p:cNvPr id="8" name="1 Título"/>
          <p:cNvSpPr txBox="1">
            <a:spLocks/>
          </p:cNvSpPr>
          <p:nvPr/>
        </p:nvSpPr>
        <p:spPr>
          <a:xfrm>
            <a:off x="3851920" y="3768776"/>
            <a:ext cx="5006360" cy="122237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s-CO" sz="2400" dirty="0" smtClean="0">
                <a:latin typeface="Arial" panose="020B0604020202020204" pitchFamily="34" charset="0"/>
                <a:cs typeface="Arial" panose="020B0604020202020204" pitchFamily="34" charset="0"/>
              </a:rPr>
              <a:t>Gestión Año 2015</a:t>
            </a:r>
          </a:p>
          <a:p>
            <a:pPr algn="r"/>
            <a:r>
              <a:rPr lang="es-CO" sz="2400" dirty="0" smtClean="0">
                <a:latin typeface="Arial" panose="020B0604020202020204" pitchFamily="34" charset="0"/>
                <a:cs typeface="Arial" panose="020B0604020202020204" pitchFamily="34" charset="0"/>
              </a:rPr>
              <a:t>Oficina Asesora Jurídica</a:t>
            </a:r>
          </a:p>
          <a:p>
            <a:pPr algn="r"/>
            <a:r>
              <a:rPr lang="es-CO" sz="2400" dirty="0" smtClean="0">
                <a:latin typeface="Arial" panose="020B0604020202020204" pitchFamily="34" charset="0"/>
                <a:cs typeface="Arial" panose="020B0604020202020204" pitchFamily="34" charset="0"/>
              </a:rPr>
              <a:t>Camilo Andrés Bustos </a:t>
            </a:r>
            <a:endParaRPr lang="es-CO" sz="2400" dirty="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4" cstate="print"/>
          <a:srcRect/>
          <a:stretch>
            <a:fillRect/>
          </a:stretch>
        </p:blipFill>
        <p:spPr bwMode="auto">
          <a:xfrm>
            <a:off x="-797" y="69538"/>
            <a:ext cx="9144000" cy="6858000"/>
          </a:xfrm>
          <a:prstGeom prst="rect">
            <a:avLst/>
          </a:prstGeom>
          <a:noFill/>
          <a:ln w="9525">
            <a:noFill/>
            <a:miter lim="800000"/>
            <a:headEnd/>
            <a:tailEnd/>
          </a:ln>
          <a:effectLst/>
        </p:spPr>
      </p:pic>
      <p:sp>
        <p:nvSpPr>
          <p:cNvPr id="2" name="CuadroTexto 1"/>
          <p:cNvSpPr txBox="1"/>
          <p:nvPr/>
        </p:nvSpPr>
        <p:spPr>
          <a:xfrm>
            <a:off x="-797" y="6054964"/>
            <a:ext cx="6156973" cy="872574"/>
          </a:xfrm>
          <a:prstGeom prst="rect">
            <a:avLst/>
          </a:prstGeom>
          <a:solidFill>
            <a:schemeClr val="bg1"/>
          </a:solidFill>
        </p:spPr>
        <p:txBody>
          <a:bodyPr wrap="square" rtlCol="0">
            <a:spAutoFit/>
          </a:bodyPr>
          <a:lstStyle/>
          <a:p>
            <a:endParaRPr lang="es-ES" dirty="0"/>
          </a:p>
        </p:txBody>
      </p:sp>
      <p:sp>
        <p:nvSpPr>
          <p:cNvPr id="4" name="Título 3"/>
          <p:cNvSpPr>
            <a:spLocks noGrp="1"/>
          </p:cNvSpPr>
          <p:nvPr>
            <p:ph type="title"/>
          </p:nvPr>
        </p:nvSpPr>
        <p:spPr/>
        <p:txBody>
          <a:bodyPr>
            <a:normAutofit/>
          </a:bodyPr>
          <a:lstStyle/>
          <a:p>
            <a:r>
              <a:rPr lang="es-CO" sz="2800" dirty="0" smtClean="0"/>
              <a:t>EJECUCIÓN PRESUPUESTAL</a:t>
            </a:r>
            <a:endParaRPr lang="es-ES" sz="2800" dirty="0">
              <a:latin typeface="Arial" panose="020B0604020202020204" pitchFamily="34" charset="0"/>
              <a:cs typeface="Arial" panose="020B0604020202020204" pitchFamily="34" charset="0"/>
            </a:endParaRPr>
          </a:p>
        </p:txBody>
      </p:sp>
      <p:graphicFrame>
        <p:nvGraphicFramePr>
          <p:cNvPr id="6" name="4 Marcador de contenido"/>
          <p:cNvGraphicFramePr>
            <a:graphicFrameLocks noGrp="1"/>
          </p:cNvGraphicFramePr>
          <p:nvPr>
            <p:ph idx="1"/>
            <p:extLst>
              <p:ext uri="{D42A27DB-BD31-4B8C-83A1-F6EECF244321}">
                <p14:modId xmlns:p14="http://schemas.microsoft.com/office/powerpoint/2010/main" val="2969928243"/>
              </p:ext>
            </p:extLst>
          </p:nvPr>
        </p:nvGraphicFramePr>
        <p:xfrm>
          <a:off x="251520" y="1772816"/>
          <a:ext cx="8686800" cy="4525962"/>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279212672"/>
      </p:ext>
    </p:extLst>
  </p:cSld>
  <p:clrMapOvr>
    <a:overrideClrMapping bg1="lt1" tx1="dk1" bg2="lt2" tx2="dk2" accent1="accent1" accent2="accent2" accent3="accent3" accent4="accent4" accent5="accent5" accent6="accent6" hlink="hlink" folHlink="folHlink"/>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797" y="69538"/>
            <a:ext cx="9144000" cy="6858000"/>
          </a:xfrm>
          <a:prstGeom prst="rect">
            <a:avLst/>
          </a:prstGeom>
          <a:noFill/>
          <a:ln w="9525">
            <a:noFill/>
            <a:miter lim="800000"/>
            <a:headEnd/>
            <a:tailEnd/>
          </a:ln>
          <a:effectLst/>
        </p:spPr>
      </p:pic>
      <p:sp>
        <p:nvSpPr>
          <p:cNvPr id="2" name="CuadroTexto 1"/>
          <p:cNvSpPr txBox="1"/>
          <p:nvPr/>
        </p:nvSpPr>
        <p:spPr>
          <a:xfrm>
            <a:off x="-797" y="6054964"/>
            <a:ext cx="6156973" cy="872574"/>
          </a:xfrm>
          <a:prstGeom prst="rect">
            <a:avLst/>
          </a:prstGeom>
          <a:solidFill>
            <a:schemeClr val="bg1"/>
          </a:solidFill>
        </p:spPr>
        <p:txBody>
          <a:bodyPr wrap="square" rtlCol="0">
            <a:spAutoFit/>
          </a:bodyPr>
          <a:lstStyle/>
          <a:p>
            <a:endParaRPr lang="es-ES" dirty="0"/>
          </a:p>
        </p:txBody>
      </p:sp>
      <p:sp>
        <p:nvSpPr>
          <p:cNvPr id="4" name="Título 3"/>
          <p:cNvSpPr>
            <a:spLocks noGrp="1"/>
          </p:cNvSpPr>
          <p:nvPr>
            <p:ph type="title"/>
          </p:nvPr>
        </p:nvSpPr>
        <p:spPr/>
        <p:txBody>
          <a:bodyPr>
            <a:normAutofit/>
          </a:bodyPr>
          <a:lstStyle/>
          <a:p>
            <a:r>
              <a:rPr lang="es-CO" sz="2800" dirty="0" smtClean="0"/>
              <a:t>JUSTIFICACIÓN DE LOS CONTRATOS</a:t>
            </a:r>
            <a:endParaRPr lang="es-ES" sz="28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rmAutofit/>
          </a:bodyPr>
          <a:lstStyle/>
          <a:p>
            <a:pPr marL="0" indent="0" algn="just">
              <a:buNone/>
            </a:pPr>
            <a:r>
              <a:rPr lang="es-ES" sz="1800" dirty="0" smtClean="0">
                <a:latin typeface="Arial" panose="020B0604020202020204" pitchFamily="34" charset="0"/>
                <a:cs typeface="Arial" panose="020B0604020202020204" pitchFamily="34" charset="0"/>
              </a:rPr>
              <a:t>Con </a:t>
            </a:r>
            <a:r>
              <a:rPr lang="es-ES" sz="1800" dirty="0">
                <a:latin typeface="Arial" panose="020B0604020202020204" pitchFamily="34" charset="0"/>
                <a:cs typeface="Arial" panose="020B0604020202020204" pitchFamily="34" charset="0"/>
              </a:rPr>
              <a:t>el fin de coadyuvar en la aplicación de las políticas y estrategias trazadas dentro del plan de desarrollo de la Universidad Distrital Francisco José de Caldas, previsto para el año </a:t>
            </a:r>
            <a:r>
              <a:rPr lang="es-ES" sz="1800" dirty="0" smtClean="0">
                <a:latin typeface="Arial" panose="020B0604020202020204" pitchFamily="34" charset="0"/>
                <a:cs typeface="Arial" panose="020B0604020202020204" pitchFamily="34" charset="0"/>
              </a:rPr>
              <a:t>2008-2016 </a:t>
            </a:r>
            <a:r>
              <a:rPr lang="es-ES" sz="1800" dirty="0">
                <a:latin typeface="Arial" panose="020B0604020202020204" pitchFamily="34" charset="0"/>
                <a:cs typeface="Arial" panose="020B0604020202020204" pitchFamily="34" charset="0"/>
              </a:rPr>
              <a:t>el cual tiene entre otras metas aplicar las políticas trazadas por la administración distrital en materia de prevención del daño antijurídico, aplicando la normatividad vigente para los diferentes procesos contractuales que adelanta la universidad, implementando los sistemas integrados de gestión evitando así el detrimento patrimonial de la entidad, se hace necesario ejercer la defensa de los intereses de la comunidad universitaria, para lo cual se requiere apoyo especializado, profesional, técnico y asistencial  a fin de dar claridad frente a los diferentes temas que adelantan las dependencias de la institución, haciendo necesario tener personal idóneo que sea capaz de conceptuar y aplicar la Ley de manera </a:t>
            </a:r>
            <a:r>
              <a:rPr lang="es-ES" sz="1800" dirty="0" smtClean="0">
                <a:latin typeface="Arial" panose="020B0604020202020204" pitchFamily="34" charset="0"/>
                <a:cs typeface="Arial" panose="020B0604020202020204" pitchFamily="34" charset="0"/>
              </a:rPr>
              <a:t>integral.</a:t>
            </a:r>
            <a:endParaRPr lang="es-CO" sz="1800" dirty="0">
              <a:latin typeface="Arial" panose="020B0604020202020204" pitchFamily="34" charset="0"/>
              <a:cs typeface="Arial" panose="020B0604020202020204" pitchFamily="34" charset="0"/>
            </a:endParaRPr>
          </a:p>
          <a:p>
            <a:endParaRPr lang="es-ES" sz="1800" dirty="0"/>
          </a:p>
        </p:txBody>
      </p:sp>
    </p:spTree>
    <p:extLst>
      <p:ext uri="{BB962C8B-B14F-4D97-AF65-F5344CB8AC3E}">
        <p14:creationId xmlns:p14="http://schemas.microsoft.com/office/powerpoint/2010/main" val="3230445179"/>
      </p:ext>
    </p:extLst>
  </p:cSld>
  <p:clrMapOvr>
    <a:masterClrMapping/>
  </p:clrMapOvr>
  <p:transition>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797" y="69538"/>
            <a:ext cx="9144000" cy="6858000"/>
          </a:xfrm>
          <a:prstGeom prst="rect">
            <a:avLst/>
          </a:prstGeom>
          <a:noFill/>
          <a:ln w="9525">
            <a:noFill/>
            <a:miter lim="800000"/>
            <a:headEnd/>
            <a:tailEnd/>
          </a:ln>
          <a:effectLst/>
        </p:spPr>
      </p:pic>
      <p:sp>
        <p:nvSpPr>
          <p:cNvPr id="2" name="CuadroTexto 1"/>
          <p:cNvSpPr txBox="1"/>
          <p:nvPr/>
        </p:nvSpPr>
        <p:spPr>
          <a:xfrm>
            <a:off x="-797" y="6054964"/>
            <a:ext cx="6156973" cy="872574"/>
          </a:xfrm>
          <a:prstGeom prst="rect">
            <a:avLst/>
          </a:prstGeom>
          <a:solidFill>
            <a:schemeClr val="bg1"/>
          </a:solidFill>
        </p:spPr>
        <p:txBody>
          <a:bodyPr wrap="square" rtlCol="0">
            <a:spAutoFit/>
          </a:bodyPr>
          <a:lstStyle/>
          <a:p>
            <a:endParaRPr lang="es-ES" dirty="0"/>
          </a:p>
        </p:txBody>
      </p:sp>
      <p:sp>
        <p:nvSpPr>
          <p:cNvPr id="4" name="Título 3"/>
          <p:cNvSpPr>
            <a:spLocks noGrp="1"/>
          </p:cNvSpPr>
          <p:nvPr>
            <p:ph type="title"/>
          </p:nvPr>
        </p:nvSpPr>
        <p:spPr/>
        <p:txBody>
          <a:bodyPr>
            <a:normAutofit/>
          </a:bodyPr>
          <a:lstStyle/>
          <a:p>
            <a:r>
              <a:rPr lang="es-CO" sz="2800" dirty="0" smtClean="0"/>
              <a:t>JUSTIFICACIÓN DE LOS CONTRATOS</a:t>
            </a:r>
            <a:endParaRPr lang="es-ES" sz="28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457200" y="1412776"/>
            <a:ext cx="8229600" cy="4713387"/>
          </a:xfrm>
        </p:spPr>
        <p:txBody>
          <a:bodyPr>
            <a:normAutofit/>
          </a:bodyPr>
          <a:lstStyle/>
          <a:p>
            <a:pPr marL="0" indent="0" algn="just">
              <a:buNone/>
            </a:pPr>
            <a:endParaRPr lang="es-CO" sz="1800" dirty="0" smtClean="0">
              <a:latin typeface="Arial" panose="020B0604020202020204" pitchFamily="34" charset="0"/>
              <a:cs typeface="Arial" panose="020B0604020202020204" pitchFamily="34" charset="0"/>
            </a:endParaRPr>
          </a:p>
          <a:p>
            <a:pPr marL="0" indent="0" algn="just">
              <a:buNone/>
            </a:pPr>
            <a:r>
              <a:rPr lang="es-CO" sz="1800" dirty="0" smtClean="0">
                <a:latin typeface="Arial" panose="020B0604020202020204" pitchFamily="34" charset="0"/>
                <a:cs typeface="Arial" panose="020B0604020202020204" pitchFamily="34" charset="0"/>
              </a:rPr>
              <a:t>En </a:t>
            </a:r>
            <a:r>
              <a:rPr lang="es-CO" sz="1800" dirty="0">
                <a:latin typeface="Arial" panose="020B0604020202020204" pitchFamily="34" charset="0"/>
                <a:cs typeface="Arial" panose="020B0604020202020204" pitchFamily="34" charset="0"/>
              </a:rPr>
              <a:t>la actualidad, la Oficina Asesora Jurídica cuenta con dos personas de planta: </a:t>
            </a:r>
          </a:p>
          <a:p>
            <a:pPr marL="0" indent="0" algn="just">
              <a:buNone/>
            </a:pPr>
            <a:r>
              <a:rPr lang="es-CO" sz="1800" dirty="0">
                <a:latin typeface="Arial" panose="020B0604020202020204" pitchFamily="34" charset="0"/>
                <a:cs typeface="Arial" panose="020B0604020202020204" pitchFamily="34" charset="0"/>
              </a:rPr>
              <a:t> </a:t>
            </a:r>
          </a:p>
          <a:p>
            <a:pPr algn="just"/>
            <a:r>
              <a:rPr lang="es-CO" sz="1800" dirty="0">
                <a:latin typeface="Arial" panose="020B0604020202020204" pitchFamily="34" charset="0"/>
                <a:cs typeface="Arial" panose="020B0604020202020204" pitchFamily="34" charset="0"/>
              </a:rPr>
              <a:t>El jefe de la Oficina, quien en atención a la normatividad interna de la Institución, debe ser un funcionario de planta, de libre nombramiento y remoción, dadas las funciones de asesoría, contratación y defensa judicial que le son asignadas.</a:t>
            </a:r>
          </a:p>
          <a:p>
            <a:pPr marL="0" indent="0" algn="just">
              <a:buNone/>
            </a:pPr>
            <a:r>
              <a:rPr lang="es-CO" sz="1800" dirty="0">
                <a:latin typeface="Arial" panose="020B0604020202020204" pitchFamily="34" charset="0"/>
                <a:cs typeface="Arial" panose="020B0604020202020204" pitchFamily="34" charset="0"/>
              </a:rPr>
              <a:t> </a:t>
            </a:r>
          </a:p>
          <a:p>
            <a:pPr algn="just"/>
            <a:r>
              <a:rPr lang="es-CO" sz="1800" dirty="0">
                <a:latin typeface="Arial" panose="020B0604020202020204" pitchFamily="34" charset="0"/>
                <a:cs typeface="Arial" panose="020B0604020202020204" pitchFamily="34" charset="0"/>
              </a:rPr>
              <a:t>El otro funcionario de planta, es la Secretaria de la Oficina, quien cumple actividades secretariales y asistenciales de vital importancia para el funcionamiento de la dependencia.</a:t>
            </a:r>
          </a:p>
          <a:p>
            <a:pPr marL="0" indent="0">
              <a:buNone/>
            </a:pPr>
            <a:endParaRPr lang="es-CO" dirty="0"/>
          </a:p>
          <a:p>
            <a:endParaRPr lang="es-ES" dirty="0"/>
          </a:p>
        </p:txBody>
      </p:sp>
    </p:spTree>
    <p:extLst>
      <p:ext uri="{BB962C8B-B14F-4D97-AF65-F5344CB8AC3E}">
        <p14:creationId xmlns:p14="http://schemas.microsoft.com/office/powerpoint/2010/main" val="1232566186"/>
      </p:ext>
    </p:extLst>
  </p:cSld>
  <p:clrMapOvr>
    <a:masterClrMapping/>
  </p:clrMapOvr>
  <p:transition>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797" y="69538"/>
            <a:ext cx="9144000" cy="6858000"/>
          </a:xfrm>
          <a:prstGeom prst="rect">
            <a:avLst/>
          </a:prstGeom>
          <a:noFill/>
          <a:ln w="9525">
            <a:noFill/>
            <a:miter lim="800000"/>
            <a:headEnd/>
            <a:tailEnd/>
          </a:ln>
          <a:effectLst/>
        </p:spPr>
      </p:pic>
      <p:sp>
        <p:nvSpPr>
          <p:cNvPr id="2" name="CuadroTexto 1"/>
          <p:cNvSpPr txBox="1"/>
          <p:nvPr/>
        </p:nvSpPr>
        <p:spPr>
          <a:xfrm>
            <a:off x="-797" y="6054964"/>
            <a:ext cx="6156973" cy="872574"/>
          </a:xfrm>
          <a:prstGeom prst="rect">
            <a:avLst/>
          </a:prstGeom>
          <a:solidFill>
            <a:schemeClr val="bg1"/>
          </a:solidFill>
        </p:spPr>
        <p:txBody>
          <a:bodyPr wrap="square" rtlCol="0">
            <a:spAutoFit/>
          </a:bodyPr>
          <a:lstStyle/>
          <a:p>
            <a:endParaRPr lang="es-ES" dirty="0"/>
          </a:p>
        </p:txBody>
      </p:sp>
      <p:sp>
        <p:nvSpPr>
          <p:cNvPr id="4" name="Título 3"/>
          <p:cNvSpPr>
            <a:spLocks noGrp="1"/>
          </p:cNvSpPr>
          <p:nvPr>
            <p:ph type="title"/>
          </p:nvPr>
        </p:nvSpPr>
        <p:spPr/>
        <p:txBody>
          <a:bodyPr>
            <a:normAutofit/>
          </a:bodyPr>
          <a:lstStyle/>
          <a:p>
            <a:r>
              <a:rPr lang="es-CO" sz="2800" dirty="0" smtClean="0"/>
              <a:t>PROCESOS ACTIVOS Y CULMINADOS AÑO 2015</a:t>
            </a:r>
            <a:endParaRPr lang="es-ES" sz="2800" dirty="0">
              <a:latin typeface="Arial" panose="020B0604020202020204" pitchFamily="34" charset="0"/>
              <a:cs typeface="Arial" panose="020B0604020202020204" pitchFamily="34" charset="0"/>
            </a:endParaRPr>
          </a:p>
        </p:txBody>
      </p:sp>
      <p:graphicFrame>
        <p:nvGraphicFramePr>
          <p:cNvPr id="6" name="4 Marcador de contenido"/>
          <p:cNvGraphicFramePr>
            <a:graphicFrameLocks noGrp="1"/>
          </p:cNvGraphicFramePr>
          <p:nvPr>
            <p:ph idx="1"/>
            <p:extLst>
              <p:ext uri="{D42A27DB-BD31-4B8C-83A1-F6EECF244321}">
                <p14:modId xmlns:p14="http://schemas.microsoft.com/office/powerpoint/2010/main" val="530450569"/>
              </p:ext>
            </p:extLst>
          </p:nvPr>
        </p:nvGraphicFramePr>
        <p:xfrm>
          <a:off x="456403" y="1412776"/>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725007179"/>
      </p:ext>
    </p:extLst>
  </p:cSld>
  <p:clrMapOvr>
    <a:masterClrMapping/>
  </p:clrMapOvr>
  <p:transition>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797" y="69538"/>
            <a:ext cx="9144000" cy="6858000"/>
          </a:xfrm>
          <a:prstGeom prst="rect">
            <a:avLst/>
          </a:prstGeom>
          <a:noFill/>
          <a:ln w="9525">
            <a:noFill/>
            <a:miter lim="800000"/>
            <a:headEnd/>
            <a:tailEnd/>
          </a:ln>
          <a:effectLst/>
        </p:spPr>
      </p:pic>
      <p:sp>
        <p:nvSpPr>
          <p:cNvPr id="2" name="CuadroTexto 1"/>
          <p:cNvSpPr txBox="1"/>
          <p:nvPr/>
        </p:nvSpPr>
        <p:spPr>
          <a:xfrm>
            <a:off x="-797" y="6054964"/>
            <a:ext cx="6156973" cy="872574"/>
          </a:xfrm>
          <a:prstGeom prst="rect">
            <a:avLst/>
          </a:prstGeom>
          <a:solidFill>
            <a:schemeClr val="bg1"/>
          </a:solidFill>
        </p:spPr>
        <p:txBody>
          <a:bodyPr wrap="square" rtlCol="0">
            <a:spAutoFit/>
          </a:bodyPr>
          <a:lstStyle/>
          <a:p>
            <a:endParaRPr lang="es-ES" dirty="0"/>
          </a:p>
        </p:txBody>
      </p:sp>
      <p:sp>
        <p:nvSpPr>
          <p:cNvPr id="4" name="Título 3"/>
          <p:cNvSpPr>
            <a:spLocks noGrp="1"/>
          </p:cNvSpPr>
          <p:nvPr>
            <p:ph type="title"/>
          </p:nvPr>
        </p:nvSpPr>
        <p:spPr/>
        <p:txBody>
          <a:bodyPr>
            <a:normAutofit/>
          </a:bodyPr>
          <a:lstStyle/>
          <a:p>
            <a:r>
              <a:rPr lang="es-CO" sz="2800" dirty="0" smtClean="0"/>
              <a:t>COMPARACIÓN CONCEPTOS </a:t>
            </a:r>
            <a:br>
              <a:rPr lang="es-CO" sz="2800" dirty="0" smtClean="0"/>
            </a:br>
            <a:r>
              <a:rPr lang="es-CO" sz="2800" dirty="0" smtClean="0"/>
              <a:t>AÑOS 2014 - 2015</a:t>
            </a:r>
            <a:endParaRPr lang="es-ES" sz="2800" dirty="0">
              <a:latin typeface="Arial" panose="020B0604020202020204" pitchFamily="34" charset="0"/>
              <a:cs typeface="Arial" panose="020B0604020202020204" pitchFamily="34" charset="0"/>
            </a:endParaRPr>
          </a:p>
        </p:txBody>
      </p:sp>
      <p:graphicFrame>
        <p:nvGraphicFramePr>
          <p:cNvPr id="6" name="4 Marcador de contenido"/>
          <p:cNvGraphicFramePr>
            <a:graphicFrameLocks noGrp="1"/>
          </p:cNvGraphicFramePr>
          <p:nvPr>
            <p:ph idx="1"/>
            <p:extLst>
              <p:ext uri="{D42A27DB-BD31-4B8C-83A1-F6EECF244321}">
                <p14:modId xmlns:p14="http://schemas.microsoft.com/office/powerpoint/2010/main" val="2924473679"/>
              </p:ext>
            </p:extLst>
          </p:nvPr>
        </p:nvGraphicFramePr>
        <p:xfrm>
          <a:off x="477503" y="1844824"/>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83071553"/>
      </p:ext>
    </p:extLst>
  </p:cSld>
  <p:clrMapOvr>
    <a:masterClrMapping/>
  </p:clrMapOvr>
  <p:transition>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797" y="69538"/>
            <a:ext cx="9144000" cy="6858000"/>
          </a:xfrm>
          <a:prstGeom prst="rect">
            <a:avLst/>
          </a:prstGeom>
          <a:noFill/>
          <a:ln w="9525">
            <a:noFill/>
            <a:miter lim="800000"/>
            <a:headEnd/>
            <a:tailEnd/>
          </a:ln>
          <a:effectLst/>
        </p:spPr>
      </p:pic>
      <p:sp>
        <p:nvSpPr>
          <p:cNvPr id="2" name="CuadroTexto 1"/>
          <p:cNvSpPr txBox="1"/>
          <p:nvPr/>
        </p:nvSpPr>
        <p:spPr>
          <a:xfrm>
            <a:off x="-797" y="6054964"/>
            <a:ext cx="6156973" cy="872574"/>
          </a:xfrm>
          <a:prstGeom prst="rect">
            <a:avLst/>
          </a:prstGeom>
          <a:solidFill>
            <a:schemeClr val="bg1"/>
          </a:solidFill>
        </p:spPr>
        <p:txBody>
          <a:bodyPr wrap="square" rtlCol="0">
            <a:spAutoFit/>
          </a:bodyPr>
          <a:lstStyle/>
          <a:p>
            <a:endParaRPr lang="es-ES" dirty="0"/>
          </a:p>
        </p:txBody>
      </p:sp>
      <p:sp>
        <p:nvSpPr>
          <p:cNvPr id="4" name="Título 3"/>
          <p:cNvSpPr>
            <a:spLocks noGrp="1"/>
          </p:cNvSpPr>
          <p:nvPr>
            <p:ph type="title"/>
          </p:nvPr>
        </p:nvSpPr>
        <p:spPr/>
        <p:txBody>
          <a:bodyPr>
            <a:normAutofit/>
          </a:bodyPr>
          <a:lstStyle/>
          <a:p>
            <a:r>
              <a:rPr lang="es-CO" sz="2800" dirty="0" smtClean="0"/>
              <a:t>AVANCE Y ESTADO ACTUAL DEL ARCHIVO </a:t>
            </a:r>
            <a:br>
              <a:rPr lang="es-CO" sz="2800" dirty="0" smtClean="0"/>
            </a:br>
            <a:r>
              <a:rPr lang="es-CO" sz="2800" dirty="0" smtClean="0"/>
              <a:t>OFICINA ASESORA JURÍDICA</a:t>
            </a:r>
            <a:endParaRPr lang="es-ES" sz="28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457200" y="1484784"/>
            <a:ext cx="8229600" cy="4641379"/>
          </a:xfrm>
        </p:spPr>
        <p:txBody>
          <a:bodyPr>
            <a:normAutofit/>
          </a:bodyPr>
          <a:lstStyle/>
          <a:p>
            <a:pPr marL="0" lvl="0" indent="0" algn="just">
              <a:buNone/>
            </a:pPr>
            <a:r>
              <a:rPr lang="es-CO" sz="1800" dirty="0" smtClean="0"/>
              <a:t>Organización </a:t>
            </a:r>
            <a:r>
              <a:rPr lang="es-CO" sz="1800" dirty="0"/>
              <a:t>de los espacios  en el archivo para procurar tener un mejor y adecuado lugar de trabajo (adecuación de espacios físicos y aseo del mismo</a:t>
            </a:r>
            <a:r>
              <a:rPr lang="es-CO" sz="1800" dirty="0" smtClean="0"/>
              <a:t>).</a:t>
            </a:r>
            <a:endParaRPr lang="es-ES" dirty="0"/>
          </a:p>
        </p:txBody>
      </p:sp>
      <p:pic>
        <p:nvPicPr>
          <p:cNvPr id="7" name="Imagen 6"/>
          <p:cNvPicPr>
            <a:picLocks noChangeAspect="1"/>
          </p:cNvPicPr>
          <p:nvPr/>
        </p:nvPicPr>
        <p:blipFill>
          <a:blip r:embed="rId4">
            <a:duotone>
              <a:schemeClr val="accent2">
                <a:shade val="45000"/>
                <a:satMod val="135000"/>
              </a:schemeClr>
              <a:prstClr val="white"/>
            </a:duotone>
            <a:extLst>
              <a:ext uri="{BEBA8EAE-BF5A-486C-A8C5-ECC9F3942E4B}">
                <a14:imgProps xmlns:a14="http://schemas.microsoft.com/office/drawing/2010/main">
                  <a14:imgLayer r:embed="rId5">
                    <a14:imgEffect>
                      <a14:brightnessContrast bright="20000" contrast="-20000"/>
                    </a14:imgEffect>
                  </a14:imgLayer>
                </a14:imgProps>
              </a:ext>
            </a:extLst>
          </a:blip>
          <a:stretch>
            <a:fillRect/>
          </a:stretch>
        </p:blipFill>
        <p:spPr>
          <a:xfrm>
            <a:off x="971600" y="2348880"/>
            <a:ext cx="6876884" cy="3410549"/>
          </a:xfrm>
          <a:prstGeom prst="rect">
            <a:avLst/>
          </a:prstGeom>
        </p:spPr>
      </p:pic>
    </p:spTree>
    <p:extLst>
      <p:ext uri="{BB962C8B-B14F-4D97-AF65-F5344CB8AC3E}">
        <p14:creationId xmlns:p14="http://schemas.microsoft.com/office/powerpoint/2010/main" val="3731825746"/>
      </p:ext>
    </p:extLst>
  </p:cSld>
  <p:clrMapOvr>
    <a:masterClrMapping/>
  </p:clrMapOvr>
  <p:transition>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0" y="-141325"/>
            <a:ext cx="9144000" cy="6858000"/>
          </a:xfrm>
          <a:prstGeom prst="rect">
            <a:avLst/>
          </a:prstGeom>
          <a:noFill/>
          <a:ln w="9525">
            <a:noFill/>
            <a:miter lim="800000"/>
            <a:headEnd/>
            <a:tailEnd/>
          </a:ln>
          <a:effectLst/>
        </p:spPr>
      </p:pic>
      <p:sp>
        <p:nvSpPr>
          <p:cNvPr id="2" name="CuadroTexto 1"/>
          <p:cNvSpPr txBox="1"/>
          <p:nvPr/>
        </p:nvSpPr>
        <p:spPr>
          <a:xfrm>
            <a:off x="-797" y="6054964"/>
            <a:ext cx="6156973" cy="872574"/>
          </a:xfrm>
          <a:prstGeom prst="rect">
            <a:avLst/>
          </a:prstGeom>
          <a:solidFill>
            <a:schemeClr val="bg1"/>
          </a:solidFill>
        </p:spPr>
        <p:txBody>
          <a:bodyPr wrap="square" rtlCol="0">
            <a:spAutoFit/>
          </a:bodyPr>
          <a:lstStyle/>
          <a:p>
            <a:endParaRPr lang="es-ES" dirty="0"/>
          </a:p>
        </p:txBody>
      </p:sp>
      <p:sp>
        <p:nvSpPr>
          <p:cNvPr id="4" name="Título 3"/>
          <p:cNvSpPr>
            <a:spLocks noGrp="1"/>
          </p:cNvSpPr>
          <p:nvPr>
            <p:ph type="title"/>
          </p:nvPr>
        </p:nvSpPr>
        <p:spPr/>
        <p:txBody>
          <a:bodyPr>
            <a:normAutofit/>
          </a:bodyPr>
          <a:lstStyle/>
          <a:p>
            <a:r>
              <a:rPr lang="es-CO" sz="2800" dirty="0" smtClean="0"/>
              <a:t>ARCHIVO </a:t>
            </a:r>
            <a:br>
              <a:rPr lang="es-CO" sz="2800" dirty="0" smtClean="0"/>
            </a:br>
            <a:r>
              <a:rPr lang="es-CO" sz="2800" dirty="0" smtClean="0"/>
              <a:t>OFICINA ASESORA JURÍDICA </a:t>
            </a:r>
            <a:endParaRPr lang="es-ES" sz="2800" dirty="0">
              <a:latin typeface="Arial" panose="020B0604020202020204" pitchFamily="34" charset="0"/>
              <a:cs typeface="Arial" panose="020B0604020202020204" pitchFamily="34" charset="0"/>
            </a:endParaRPr>
          </a:p>
        </p:txBody>
      </p:sp>
      <p:pic>
        <p:nvPicPr>
          <p:cNvPr id="6" name="Imagen 1" descr="20150205_072236"/>
          <p:cNvPicPr>
            <a:picLocks noGrp="1" noChangeAspect="1" noChangeArrowheads="1"/>
          </p:cNvPicPr>
          <p:nvPr>
            <p:ph idx="1"/>
          </p:nvPr>
        </p:nvPicPr>
        <p:blipFill>
          <a:blip r:embed="rId4" cstate="print">
            <a:extLst>
              <a:ext uri="{28A0092B-C50C-407E-A947-70E740481C1C}">
                <a14:useLocalDpi xmlns:a14="http://schemas.microsoft.com/office/drawing/2010/main" val="0"/>
              </a:ext>
            </a:extLst>
          </a:blip>
          <a:srcRect/>
          <a:stretch>
            <a:fillRect/>
          </a:stretch>
        </p:blipFill>
        <p:spPr bwMode="auto">
          <a:xfrm>
            <a:off x="956048" y="1724882"/>
            <a:ext cx="2121640" cy="1562793"/>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n 2" descr="20150205_07225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921023" y="3559609"/>
            <a:ext cx="2121640" cy="1524000"/>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3" descr="20150205_07242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56047" y="5157192"/>
            <a:ext cx="2121641" cy="1617852"/>
          </a:xfrm>
          <a:prstGeom prst="rect">
            <a:avLst/>
          </a:prstGeom>
          <a:noFill/>
          <a:extLst>
            <a:ext uri="{909E8E84-426E-40DD-AFC4-6F175D3DCCD1}">
              <a14:hiddenFill xmlns:a14="http://schemas.microsoft.com/office/drawing/2010/main">
                <a:solidFill>
                  <a:srgbClr val="FFFFFF"/>
                </a:solidFill>
              </a14:hiddenFill>
            </a:ext>
          </a:extLst>
        </p:spPr>
      </p:pic>
      <p:pic>
        <p:nvPicPr>
          <p:cNvPr id="9" name="Imagen 8" descr="20150508_10295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788024" y="1720774"/>
            <a:ext cx="2032248" cy="1566901"/>
          </a:xfrm>
          <a:prstGeom prst="rect">
            <a:avLst/>
          </a:prstGeom>
          <a:noFill/>
          <a:extLst>
            <a:ext uri="{909E8E84-426E-40DD-AFC4-6F175D3DCCD1}">
              <a14:hiddenFill xmlns:a14="http://schemas.microsoft.com/office/drawing/2010/main">
                <a:solidFill>
                  <a:srgbClr val="FFFFFF"/>
                </a:solidFill>
              </a14:hiddenFill>
            </a:ext>
          </a:extLst>
        </p:spPr>
      </p:pic>
      <p:pic>
        <p:nvPicPr>
          <p:cNvPr id="10" name="Imagen 10" descr="20150508_103035"/>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788024" y="3498538"/>
            <a:ext cx="2013198" cy="1524000"/>
          </a:xfrm>
          <a:prstGeom prst="rect">
            <a:avLst/>
          </a:prstGeom>
          <a:noFill/>
          <a:extLst>
            <a:ext uri="{909E8E84-426E-40DD-AFC4-6F175D3DCCD1}">
              <a14:hiddenFill xmlns:a14="http://schemas.microsoft.com/office/drawing/2010/main">
                <a:solidFill>
                  <a:srgbClr val="FFFFFF"/>
                </a:solidFill>
              </a14:hiddenFill>
            </a:ext>
          </a:extLst>
        </p:spPr>
      </p:pic>
      <p:pic>
        <p:nvPicPr>
          <p:cNvPr id="11" name="Imagen 11" descr="20150508_103000"/>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flipH="1">
            <a:off x="4788024" y="5157192"/>
            <a:ext cx="2088062" cy="1617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8138716"/>
      </p:ext>
    </p:extLst>
  </p:cSld>
  <p:clrMapOvr>
    <a:masterClrMapping/>
  </p:clrMapOvr>
  <p:transition>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797" y="69538"/>
            <a:ext cx="9144000" cy="6858000"/>
          </a:xfrm>
          <a:prstGeom prst="rect">
            <a:avLst/>
          </a:prstGeom>
          <a:noFill/>
          <a:ln w="9525">
            <a:noFill/>
            <a:miter lim="800000"/>
            <a:headEnd/>
            <a:tailEnd/>
          </a:ln>
          <a:effectLst/>
        </p:spPr>
      </p:pic>
      <p:sp>
        <p:nvSpPr>
          <p:cNvPr id="2" name="CuadroTexto 1"/>
          <p:cNvSpPr txBox="1"/>
          <p:nvPr/>
        </p:nvSpPr>
        <p:spPr>
          <a:xfrm>
            <a:off x="-797" y="6054964"/>
            <a:ext cx="6156973" cy="872574"/>
          </a:xfrm>
          <a:prstGeom prst="rect">
            <a:avLst/>
          </a:prstGeom>
          <a:solidFill>
            <a:schemeClr val="bg1"/>
          </a:solidFill>
        </p:spPr>
        <p:txBody>
          <a:bodyPr wrap="square" rtlCol="0">
            <a:spAutoFit/>
          </a:bodyPr>
          <a:lstStyle/>
          <a:p>
            <a:endParaRPr lang="es-ES" dirty="0"/>
          </a:p>
        </p:txBody>
      </p:sp>
      <p:sp>
        <p:nvSpPr>
          <p:cNvPr id="4" name="Título 3"/>
          <p:cNvSpPr>
            <a:spLocks noGrp="1"/>
          </p:cNvSpPr>
          <p:nvPr>
            <p:ph type="title"/>
          </p:nvPr>
        </p:nvSpPr>
        <p:spPr/>
        <p:txBody>
          <a:bodyPr>
            <a:normAutofit fontScale="90000"/>
          </a:bodyPr>
          <a:lstStyle/>
          <a:p>
            <a:r>
              <a:rPr lang="es-ES" sz="2800" dirty="0" smtClean="0">
                <a:latin typeface="Arial" panose="020B0604020202020204" pitchFamily="34" charset="0"/>
                <a:cs typeface="Arial" panose="020B0604020202020204" pitchFamily="34" charset="0"/>
              </a:rPr>
              <a:t/>
            </a:r>
            <a:br>
              <a:rPr lang="es-ES" sz="2800" dirty="0" smtClean="0">
                <a:latin typeface="Arial" panose="020B0604020202020204" pitchFamily="34" charset="0"/>
                <a:cs typeface="Arial" panose="020B0604020202020204" pitchFamily="34" charset="0"/>
              </a:rPr>
            </a:br>
            <a:r>
              <a:rPr lang="es-ES" sz="2800" dirty="0" smtClean="0">
                <a:latin typeface="Arial" panose="020B0604020202020204" pitchFamily="34" charset="0"/>
                <a:cs typeface="Arial" panose="020B0604020202020204" pitchFamily="34" charset="0"/>
              </a:rPr>
              <a:t>ACUERDO 03 DE 2015</a:t>
            </a:r>
            <a:br>
              <a:rPr lang="es-ES" sz="2800" dirty="0" smtClean="0">
                <a:latin typeface="Arial" panose="020B0604020202020204" pitchFamily="34" charset="0"/>
                <a:cs typeface="Arial" panose="020B0604020202020204" pitchFamily="34" charset="0"/>
              </a:rPr>
            </a:br>
            <a:r>
              <a:rPr lang="es-ES" sz="2800" dirty="0" smtClean="0">
                <a:latin typeface="Arial" panose="020B0604020202020204" pitchFamily="34" charset="0"/>
                <a:cs typeface="Arial" panose="020B0604020202020204" pitchFamily="34" charset="0"/>
              </a:rPr>
              <a:t>Estatuto de Contratación </a:t>
            </a:r>
            <a:endParaRPr lang="es-ES" sz="28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rmAutofit/>
          </a:bodyPr>
          <a:lstStyle/>
          <a:p>
            <a:pPr algn="just"/>
            <a:r>
              <a:rPr lang="es-CO" sz="2000" dirty="0" smtClean="0">
                <a:latin typeface="Arial" panose="020B0604020202020204" pitchFamily="34" charset="0"/>
                <a:cs typeface="Arial" panose="020B0604020202020204" pitchFamily="34" charset="0"/>
              </a:rPr>
              <a:t>Modernización la normatividad contractual de la Universidad Distrital </a:t>
            </a:r>
          </a:p>
          <a:p>
            <a:pPr marL="0" indent="0" algn="just">
              <a:buNone/>
            </a:pPr>
            <a:endParaRPr lang="es-CO" sz="2000" dirty="0">
              <a:latin typeface="Arial" panose="020B0604020202020204" pitchFamily="34" charset="0"/>
              <a:cs typeface="Arial" panose="020B0604020202020204" pitchFamily="34" charset="0"/>
            </a:endParaRPr>
          </a:p>
          <a:p>
            <a:pPr algn="just"/>
            <a:r>
              <a:rPr lang="es-CO" sz="2000" dirty="0" smtClean="0">
                <a:latin typeface="Arial" panose="020B0604020202020204" pitchFamily="34" charset="0"/>
                <a:cs typeface="Arial" panose="020B0604020202020204" pitchFamily="34" charset="0"/>
              </a:rPr>
              <a:t>Formas o procesos de selección con economías de escala </a:t>
            </a:r>
          </a:p>
          <a:p>
            <a:pPr algn="just"/>
            <a:endParaRPr lang="es-CO" sz="2000" dirty="0">
              <a:latin typeface="Arial" panose="020B0604020202020204" pitchFamily="34" charset="0"/>
              <a:cs typeface="Arial" panose="020B0604020202020204" pitchFamily="34" charset="0"/>
            </a:endParaRPr>
          </a:p>
          <a:p>
            <a:pPr algn="just"/>
            <a:r>
              <a:rPr lang="es-CO" sz="2000" dirty="0" smtClean="0">
                <a:latin typeface="Arial" panose="020B0604020202020204" pitchFamily="34" charset="0"/>
                <a:cs typeface="Arial" panose="020B0604020202020204" pitchFamily="34" charset="0"/>
              </a:rPr>
              <a:t>Cambio de paradigma respecto de la Ordenación del Gasto</a:t>
            </a:r>
          </a:p>
          <a:p>
            <a:pPr algn="just"/>
            <a:endParaRPr lang="es-CO" sz="2000" dirty="0">
              <a:latin typeface="Arial" panose="020B0604020202020204" pitchFamily="34" charset="0"/>
              <a:cs typeface="Arial" panose="020B0604020202020204" pitchFamily="34" charset="0"/>
            </a:endParaRPr>
          </a:p>
          <a:p>
            <a:pPr algn="just"/>
            <a:r>
              <a:rPr lang="es-CO" sz="2000" dirty="0" smtClean="0">
                <a:latin typeface="Arial" panose="020B0604020202020204" pitchFamily="34" charset="0"/>
                <a:cs typeface="Arial" panose="020B0604020202020204" pitchFamily="34" charset="0"/>
              </a:rPr>
              <a:t>Desarrollo del principio de Planeación</a:t>
            </a:r>
          </a:p>
          <a:p>
            <a:pPr algn="just"/>
            <a:endParaRPr lang="es-CO" sz="2000" dirty="0">
              <a:latin typeface="Arial" panose="020B0604020202020204" pitchFamily="34" charset="0"/>
              <a:cs typeface="Arial" panose="020B0604020202020204" pitchFamily="34" charset="0"/>
            </a:endParaRPr>
          </a:p>
          <a:p>
            <a:pPr algn="just"/>
            <a:r>
              <a:rPr lang="es-CO" sz="2000" dirty="0" smtClean="0">
                <a:latin typeface="Arial" panose="020B0604020202020204" pitchFamily="34" charset="0"/>
                <a:cs typeface="Arial" panose="020B0604020202020204" pitchFamily="34" charset="0"/>
              </a:rPr>
              <a:t>Bolsa Mercantil, Subasta Inversa y Acuerdos Marco de Precios </a:t>
            </a:r>
          </a:p>
          <a:p>
            <a:pPr algn="just"/>
            <a:endParaRPr lang="es-CO" sz="2000" dirty="0">
              <a:latin typeface="Arial" panose="020B0604020202020204" pitchFamily="34" charset="0"/>
              <a:cs typeface="Arial" panose="020B0604020202020204" pitchFamily="34" charset="0"/>
            </a:endParaRPr>
          </a:p>
          <a:p>
            <a:pPr algn="just"/>
            <a:r>
              <a:rPr lang="es-CO" sz="2000" dirty="0" smtClean="0">
                <a:latin typeface="Arial" panose="020B0604020202020204" pitchFamily="34" charset="0"/>
                <a:cs typeface="Arial" panose="020B0604020202020204" pitchFamily="34" charset="0"/>
              </a:rPr>
              <a:t>Definición detallada de procesos</a:t>
            </a:r>
          </a:p>
          <a:p>
            <a:pPr algn="just"/>
            <a:endParaRPr lang="es-CO" sz="1800" dirty="0">
              <a:latin typeface="Arial" panose="020B0604020202020204" pitchFamily="34" charset="0"/>
              <a:cs typeface="Arial" panose="020B0604020202020204" pitchFamily="34" charset="0"/>
            </a:endParaRPr>
          </a:p>
          <a:p>
            <a:pPr algn="just"/>
            <a:endParaRPr lang="es-CO" sz="1800" dirty="0" smtClean="0">
              <a:latin typeface="Arial" panose="020B0604020202020204" pitchFamily="34" charset="0"/>
              <a:cs typeface="Arial" panose="020B0604020202020204" pitchFamily="34" charset="0"/>
            </a:endParaRPr>
          </a:p>
          <a:p>
            <a:pPr algn="just"/>
            <a:endParaRPr lang="es-CO"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326959"/>
      </p:ext>
    </p:extLst>
  </p:cSld>
  <p:clrMapOvr>
    <a:masterClrMapping/>
  </p:clrMapOvr>
  <p:transition>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797" y="69538"/>
            <a:ext cx="9144000" cy="6858000"/>
          </a:xfrm>
          <a:prstGeom prst="rect">
            <a:avLst/>
          </a:prstGeom>
          <a:noFill/>
          <a:ln w="9525">
            <a:noFill/>
            <a:miter lim="800000"/>
            <a:headEnd/>
            <a:tailEnd/>
          </a:ln>
          <a:effectLst/>
        </p:spPr>
      </p:pic>
      <p:sp>
        <p:nvSpPr>
          <p:cNvPr id="2" name="CuadroTexto 1"/>
          <p:cNvSpPr txBox="1"/>
          <p:nvPr/>
        </p:nvSpPr>
        <p:spPr>
          <a:xfrm>
            <a:off x="-797" y="6054964"/>
            <a:ext cx="6156973" cy="872574"/>
          </a:xfrm>
          <a:prstGeom prst="rect">
            <a:avLst/>
          </a:prstGeom>
          <a:solidFill>
            <a:schemeClr val="bg1"/>
          </a:solidFill>
        </p:spPr>
        <p:txBody>
          <a:bodyPr wrap="square" rtlCol="0">
            <a:spAutoFit/>
          </a:bodyPr>
          <a:lstStyle/>
          <a:p>
            <a:endParaRPr lang="es-ES" dirty="0"/>
          </a:p>
        </p:txBody>
      </p:sp>
      <p:sp>
        <p:nvSpPr>
          <p:cNvPr id="4" name="Título 3"/>
          <p:cNvSpPr>
            <a:spLocks noGrp="1"/>
          </p:cNvSpPr>
          <p:nvPr>
            <p:ph type="title"/>
          </p:nvPr>
        </p:nvSpPr>
        <p:spPr/>
        <p:txBody>
          <a:bodyPr>
            <a:normAutofit/>
          </a:bodyPr>
          <a:lstStyle/>
          <a:p>
            <a:r>
              <a:rPr lang="es-ES" sz="2800" dirty="0" smtClean="0">
                <a:latin typeface="Arial" panose="020B0604020202020204" pitchFamily="34" charset="0"/>
                <a:cs typeface="Arial" panose="020B0604020202020204" pitchFamily="34" charset="0"/>
              </a:rPr>
              <a:t>OTROS LOGROS</a:t>
            </a:r>
            <a:endParaRPr lang="es-ES" sz="28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rmAutofit/>
          </a:bodyPr>
          <a:lstStyle/>
          <a:p>
            <a:pPr algn="just"/>
            <a:endParaRPr lang="es-ES" sz="2300" dirty="0" smtClean="0"/>
          </a:p>
          <a:p>
            <a:pPr algn="just"/>
            <a:r>
              <a:rPr lang="es-ES" sz="2300" dirty="0" smtClean="0"/>
              <a:t>Cambio de posición del Honorable Consejo de Estado, relacionado con la Extensión de la Jurisprudencia sentada mediante S.U., de 4 de agosto de 2010.</a:t>
            </a:r>
          </a:p>
          <a:p>
            <a:pPr algn="just"/>
            <a:endParaRPr lang="es-ES" sz="2300" dirty="0"/>
          </a:p>
          <a:p>
            <a:pPr algn="just"/>
            <a:r>
              <a:rPr lang="es-ES" sz="2300" dirty="0" smtClean="0"/>
              <a:t>Fijación del procedimiento mediante el cual se establecerá la existencia de dobles pensiones incompatibles entre ellas.</a:t>
            </a:r>
          </a:p>
          <a:p>
            <a:endParaRPr lang="es-ES" sz="2300" dirty="0"/>
          </a:p>
          <a:p>
            <a:pPr algn="just"/>
            <a:r>
              <a:rPr lang="es-ES" sz="2300" dirty="0" smtClean="0"/>
              <a:t>Unificación los procesos de dialogo y concertación con las organizaciones sindicales.</a:t>
            </a:r>
          </a:p>
          <a:p>
            <a:pPr algn="just"/>
            <a:endParaRPr lang="es-ES" sz="1800" dirty="0"/>
          </a:p>
          <a:p>
            <a:pPr algn="just"/>
            <a:endParaRPr lang="es-ES" sz="1800" dirty="0" smtClean="0"/>
          </a:p>
          <a:p>
            <a:endParaRPr lang="es-ES" sz="1800" dirty="0"/>
          </a:p>
          <a:p>
            <a:endParaRPr lang="es-ES" sz="1800" dirty="0" smtClean="0"/>
          </a:p>
          <a:p>
            <a:endParaRPr lang="es-ES" sz="1800" dirty="0"/>
          </a:p>
          <a:p>
            <a:endParaRPr lang="es-ES" sz="1800" dirty="0"/>
          </a:p>
        </p:txBody>
      </p:sp>
    </p:spTree>
    <p:extLst>
      <p:ext uri="{BB962C8B-B14F-4D97-AF65-F5344CB8AC3E}">
        <p14:creationId xmlns:p14="http://schemas.microsoft.com/office/powerpoint/2010/main" val="1801931962"/>
      </p:ext>
    </p:extLst>
  </p:cSld>
  <p:clrMapOvr>
    <a:masterClrMapping/>
  </p:clrMapOvr>
  <p:transition>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797" y="69538"/>
            <a:ext cx="9144000" cy="6858000"/>
          </a:xfrm>
          <a:prstGeom prst="rect">
            <a:avLst/>
          </a:prstGeom>
          <a:noFill/>
          <a:ln w="9525">
            <a:noFill/>
            <a:miter lim="800000"/>
            <a:headEnd/>
            <a:tailEnd/>
          </a:ln>
          <a:effectLst/>
        </p:spPr>
      </p:pic>
      <p:sp>
        <p:nvSpPr>
          <p:cNvPr id="2" name="CuadroTexto 1"/>
          <p:cNvSpPr txBox="1"/>
          <p:nvPr/>
        </p:nvSpPr>
        <p:spPr>
          <a:xfrm>
            <a:off x="-797" y="6054964"/>
            <a:ext cx="6156973" cy="872574"/>
          </a:xfrm>
          <a:prstGeom prst="rect">
            <a:avLst/>
          </a:prstGeom>
          <a:solidFill>
            <a:schemeClr val="bg1"/>
          </a:solidFill>
        </p:spPr>
        <p:txBody>
          <a:bodyPr wrap="square" rtlCol="0">
            <a:spAutoFit/>
          </a:bodyPr>
          <a:lstStyle/>
          <a:p>
            <a:endParaRPr lang="es-ES" dirty="0"/>
          </a:p>
        </p:txBody>
      </p:sp>
      <p:sp>
        <p:nvSpPr>
          <p:cNvPr id="3" name="Marcador de contenido 2"/>
          <p:cNvSpPr>
            <a:spLocks noGrp="1"/>
          </p:cNvSpPr>
          <p:nvPr>
            <p:ph idx="1"/>
          </p:nvPr>
        </p:nvSpPr>
        <p:spPr>
          <a:xfrm>
            <a:off x="7020272" y="5013176"/>
            <a:ext cx="946448" cy="748680"/>
          </a:xfrm>
        </p:spPr>
        <p:txBody>
          <a:bodyPr>
            <a:normAutofit fontScale="92500"/>
          </a:bodyPr>
          <a:lstStyle/>
          <a:p>
            <a:pPr marL="0" indent="0">
              <a:buNone/>
            </a:pPr>
            <a:r>
              <a:rPr lang="es-ES" sz="4400" b="1" dirty="0" smtClean="0">
                <a:solidFill>
                  <a:schemeClr val="accent2"/>
                </a:solidFill>
              </a:rPr>
              <a:t>FIN</a:t>
            </a:r>
            <a:endParaRPr lang="es-ES" sz="4400" b="1" dirty="0">
              <a:solidFill>
                <a:schemeClr val="accent2"/>
              </a:solidFill>
            </a:endParaRPr>
          </a:p>
        </p:txBody>
      </p:sp>
    </p:spTree>
    <p:extLst>
      <p:ext uri="{BB962C8B-B14F-4D97-AF65-F5344CB8AC3E}">
        <p14:creationId xmlns:p14="http://schemas.microsoft.com/office/powerpoint/2010/main" val="611731154"/>
      </p:ext>
    </p:extLst>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0" y="82375"/>
            <a:ext cx="9144000" cy="6858000"/>
          </a:xfrm>
          <a:prstGeom prst="rect">
            <a:avLst/>
          </a:prstGeom>
          <a:noFill/>
          <a:ln w="9525">
            <a:noFill/>
            <a:miter lim="800000"/>
            <a:headEnd/>
            <a:tailEnd/>
          </a:ln>
          <a:effectLst/>
        </p:spPr>
      </p:pic>
      <p:sp>
        <p:nvSpPr>
          <p:cNvPr id="2" name="CuadroTexto 1"/>
          <p:cNvSpPr txBox="1"/>
          <p:nvPr/>
        </p:nvSpPr>
        <p:spPr>
          <a:xfrm>
            <a:off x="-797" y="6054964"/>
            <a:ext cx="6156973" cy="872574"/>
          </a:xfrm>
          <a:prstGeom prst="rect">
            <a:avLst/>
          </a:prstGeom>
          <a:solidFill>
            <a:schemeClr val="bg1"/>
          </a:solidFill>
        </p:spPr>
        <p:txBody>
          <a:bodyPr wrap="square" rtlCol="0">
            <a:spAutoFit/>
          </a:bodyPr>
          <a:lstStyle/>
          <a:p>
            <a:endParaRPr lang="es-ES" dirty="0"/>
          </a:p>
        </p:txBody>
      </p:sp>
      <p:sp>
        <p:nvSpPr>
          <p:cNvPr id="3" name="Marcador de contenido 2"/>
          <p:cNvSpPr>
            <a:spLocks noGrp="1"/>
          </p:cNvSpPr>
          <p:nvPr>
            <p:ph idx="1"/>
          </p:nvPr>
        </p:nvSpPr>
        <p:spPr/>
        <p:txBody>
          <a:bodyPr/>
          <a:lstStyle/>
          <a:p>
            <a:pPr marL="0" indent="0" algn="just">
              <a:buNone/>
            </a:pPr>
            <a:endParaRPr lang="es-ES" sz="1900" dirty="0" smtClean="0">
              <a:latin typeface="Arial" panose="020B0604020202020204" pitchFamily="34" charset="0"/>
              <a:cs typeface="Arial" panose="020B0604020202020204" pitchFamily="34" charset="0"/>
            </a:endParaRPr>
          </a:p>
          <a:p>
            <a:pPr marL="0" indent="0" algn="just">
              <a:buNone/>
            </a:pPr>
            <a:endParaRPr lang="es-ES" sz="1900" dirty="0" smtClean="0">
              <a:latin typeface="Arial" panose="020B0604020202020204" pitchFamily="34" charset="0"/>
              <a:cs typeface="Arial" panose="020B0604020202020204" pitchFamily="34" charset="0"/>
            </a:endParaRPr>
          </a:p>
          <a:p>
            <a:pPr marL="0" indent="0" algn="just">
              <a:buNone/>
            </a:pPr>
            <a:r>
              <a:rPr lang="es-ES" sz="1900" dirty="0" smtClean="0">
                <a:latin typeface="Arial" panose="020B0604020202020204" pitchFamily="34" charset="0"/>
                <a:cs typeface="Arial" panose="020B0604020202020204" pitchFamily="34" charset="0"/>
              </a:rPr>
              <a:t>Ejecutar las </a:t>
            </a:r>
            <a:r>
              <a:rPr lang="es-ES" sz="1900" dirty="0">
                <a:latin typeface="Arial" panose="020B0604020202020204" pitchFamily="34" charset="0"/>
                <a:cs typeface="Arial" panose="020B0604020202020204" pitchFamily="34" charset="0"/>
              </a:rPr>
              <a:t>políticas, planes, programas y proyectos de carácter jurídico, así como asesorar y acompañar a las diferentes dependencias </a:t>
            </a:r>
            <a:r>
              <a:rPr lang="es-ES" sz="1900" dirty="0" smtClean="0">
                <a:latin typeface="Arial" panose="020B0604020202020204" pitchFamily="34" charset="0"/>
                <a:cs typeface="Arial" panose="020B0604020202020204" pitchFamily="34" charset="0"/>
              </a:rPr>
              <a:t>administrativas </a:t>
            </a:r>
            <a:r>
              <a:rPr lang="es-ES" sz="1900" dirty="0">
                <a:latin typeface="Arial" panose="020B0604020202020204" pitchFamily="34" charset="0"/>
                <a:cs typeface="Arial" panose="020B0604020202020204" pitchFamily="34" charset="0"/>
              </a:rPr>
              <a:t>y académicas en el desarrollo de temas jurídicos, </a:t>
            </a:r>
            <a:r>
              <a:rPr lang="es-ES" sz="1900" dirty="0" smtClean="0">
                <a:latin typeface="Arial" panose="020B0604020202020204" pitchFamily="34" charset="0"/>
                <a:cs typeface="Arial" panose="020B0604020202020204" pitchFamily="34" charset="0"/>
              </a:rPr>
              <a:t>normativos, contractuales y de </a:t>
            </a:r>
            <a:r>
              <a:rPr lang="es-ES" sz="1900" dirty="0">
                <a:latin typeface="Arial" panose="020B0604020202020204" pitchFamily="34" charset="0"/>
                <a:cs typeface="Arial" panose="020B0604020202020204" pitchFamily="34" charset="0"/>
              </a:rPr>
              <a:t>defensa </a:t>
            </a:r>
            <a:r>
              <a:rPr lang="es-ES" sz="1900" dirty="0" smtClean="0">
                <a:latin typeface="Arial" panose="020B0604020202020204" pitchFamily="34" charset="0"/>
                <a:cs typeface="Arial" panose="020B0604020202020204" pitchFamily="34" charset="0"/>
              </a:rPr>
              <a:t>de los intereses de </a:t>
            </a:r>
            <a:r>
              <a:rPr lang="es-ES" sz="1900" dirty="0">
                <a:latin typeface="Arial" panose="020B0604020202020204" pitchFamily="34" charset="0"/>
                <a:cs typeface="Arial" panose="020B0604020202020204" pitchFamily="34" charset="0"/>
              </a:rPr>
              <a:t>la Universidad.</a:t>
            </a:r>
            <a:endParaRPr lang="es-CO" sz="1900" dirty="0">
              <a:latin typeface="Arial" panose="020B0604020202020204" pitchFamily="34" charset="0"/>
              <a:cs typeface="Arial" panose="020B0604020202020204" pitchFamily="34" charset="0"/>
            </a:endParaRPr>
          </a:p>
          <a:p>
            <a:pPr marL="0" indent="0">
              <a:buNone/>
            </a:pPr>
            <a:endParaRPr lang="es-ES" dirty="0"/>
          </a:p>
        </p:txBody>
      </p:sp>
      <p:sp>
        <p:nvSpPr>
          <p:cNvPr id="4" name="Título 3"/>
          <p:cNvSpPr>
            <a:spLocks noGrp="1"/>
          </p:cNvSpPr>
          <p:nvPr>
            <p:ph type="title"/>
          </p:nvPr>
        </p:nvSpPr>
        <p:spPr>
          <a:xfrm>
            <a:off x="456403" y="817102"/>
            <a:ext cx="8229600" cy="1143000"/>
          </a:xfrm>
        </p:spPr>
        <p:txBody>
          <a:bodyPr>
            <a:normAutofit/>
          </a:bodyPr>
          <a:lstStyle/>
          <a:p>
            <a:r>
              <a:rPr lang="es-ES" sz="2800" dirty="0" smtClean="0">
                <a:latin typeface="Arial" panose="020B0604020202020204" pitchFamily="34" charset="0"/>
                <a:cs typeface="Arial" panose="020B0604020202020204" pitchFamily="34" charset="0"/>
              </a:rPr>
              <a:t>MISIÓN</a:t>
            </a:r>
            <a:endParaRPr lang="es-E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7301101"/>
      </p:ext>
    </p:extLst>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797" y="69538"/>
            <a:ext cx="9144000" cy="6858000"/>
          </a:xfrm>
          <a:prstGeom prst="rect">
            <a:avLst/>
          </a:prstGeom>
          <a:noFill/>
          <a:ln w="9525">
            <a:noFill/>
            <a:miter lim="800000"/>
            <a:headEnd/>
            <a:tailEnd/>
          </a:ln>
          <a:effectLst/>
        </p:spPr>
      </p:pic>
      <p:sp>
        <p:nvSpPr>
          <p:cNvPr id="2" name="CuadroTexto 1"/>
          <p:cNvSpPr txBox="1"/>
          <p:nvPr/>
        </p:nvSpPr>
        <p:spPr>
          <a:xfrm>
            <a:off x="-797" y="6054964"/>
            <a:ext cx="6156973" cy="872574"/>
          </a:xfrm>
          <a:prstGeom prst="rect">
            <a:avLst/>
          </a:prstGeom>
          <a:solidFill>
            <a:schemeClr val="bg1"/>
          </a:solidFill>
        </p:spPr>
        <p:txBody>
          <a:bodyPr wrap="square" rtlCol="0">
            <a:spAutoFit/>
          </a:bodyPr>
          <a:lstStyle/>
          <a:p>
            <a:endParaRPr lang="es-ES" dirty="0"/>
          </a:p>
        </p:txBody>
      </p:sp>
      <p:sp>
        <p:nvSpPr>
          <p:cNvPr id="3" name="Marcador de contenido 2"/>
          <p:cNvSpPr>
            <a:spLocks noGrp="1"/>
          </p:cNvSpPr>
          <p:nvPr>
            <p:ph idx="1"/>
          </p:nvPr>
        </p:nvSpPr>
        <p:spPr>
          <a:xfrm>
            <a:off x="456403" y="1965288"/>
            <a:ext cx="8229600" cy="4525963"/>
          </a:xfrm>
        </p:spPr>
        <p:txBody>
          <a:bodyPr>
            <a:normAutofit/>
          </a:bodyPr>
          <a:lstStyle/>
          <a:p>
            <a:pPr marL="0" indent="0" algn="just">
              <a:buNone/>
            </a:pPr>
            <a:endParaRPr lang="es-CO" sz="2100" dirty="0" smtClean="0">
              <a:latin typeface="Arial" panose="020B0604020202020204" pitchFamily="34" charset="0"/>
              <a:cs typeface="Arial" panose="020B0604020202020204" pitchFamily="34" charset="0"/>
            </a:endParaRPr>
          </a:p>
          <a:p>
            <a:pPr marL="0" indent="0" algn="just">
              <a:buNone/>
            </a:pPr>
            <a:r>
              <a:rPr lang="es-CO" sz="1900" dirty="0" smtClean="0">
                <a:latin typeface="Arial" panose="020B0604020202020204" pitchFamily="34" charset="0"/>
                <a:cs typeface="Arial" panose="020B0604020202020204" pitchFamily="34" charset="0"/>
              </a:rPr>
              <a:t>La </a:t>
            </a:r>
            <a:r>
              <a:rPr lang="es-CO" sz="1900" dirty="0">
                <a:latin typeface="Arial" panose="020B0604020202020204" pitchFamily="34" charset="0"/>
                <a:cs typeface="Arial" panose="020B0604020202020204" pitchFamily="34" charset="0"/>
              </a:rPr>
              <a:t>Oficina Asesora Jurídica </a:t>
            </a:r>
            <a:r>
              <a:rPr lang="es-ES" sz="1900" dirty="0">
                <a:latin typeface="Arial" panose="020B0604020202020204" pitchFamily="34" charset="0"/>
                <a:cs typeface="Arial" panose="020B0604020202020204" pitchFamily="34" charset="0"/>
              </a:rPr>
              <a:t>será una dependencia fortalecida en su estructura organizacional, con personal altamente calificado y con vinculación laboral, con procesos y procedimientos sistematizados e infraestructura suficiente para ejercer la</a:t>
            </a:r>
            <a:r>
              <a:rPr lang="es-CO" sz="1900" dirty="0">
                <a:latin typeface="Arial" panose="020B0604020202020204" pitchFamily="34" charset="0"/>
                <a:cs typeface="Arial" panose="020B0604020202020204" pitchFamily="34" charset="0"/>
              </a:rPr>
              <a:t> asesoría y apoyo legal a la comunidad académico administrativa y la defensa del patrimonio de la Institución, acorde con las políticas de desarrollo de la </a:t>
            </a:r>
            <a:r>
              <a:rPr lang="es-CO" sz="1900" dirty="0" smtClean="0">
                <a:latin typeface="Arial" panose="020B0604020202020204" pitchFamily="34" charset="0"/>
                <a:cs typeface="Arial" panose="020B0604020202020204" pitchFamily="34" charset="0"/>
              </a:rPr>
              <a:t>Universidad.</a:t>
            </a:r>
            <a:endParaRPr lang="es-CO" sz="1900" dirty="0">
              <a:latin typeface="Arial" panose="020B0604020202020204" pitchFamily="34" charset="0"/>
              <a:cs typeface="Arial" panose="020B0604020202020204" pitchFamily="34" charset="0"/>
            </a:endParaRPr>
          </a:p>
          <a:p>
            <a:pPr marL="0" indent="0">
              <a:buNone/>
            </a:pPr>
            <a:endParaRPr lang="es-ES" dirty="0"/>
          </a:p>
        </p:txBody>
      </p:sp>
      <p:sp>
        <p:nvSpPr>
          <p:cNvPr id="4" name="Título 3"/>
          <p:cNvSpPr>
            <a:spLocks noGrp="1"/>
          </p:cNvSpPr>
          <p:nvPr>
            <p:ph type="title"/>
          </p:nvPr>
        </p:nvSpPr>
        <p:spPr>
          <a:xfrm>
            <a:off x="323528" y="620688"/>
            <a:ext cx="8229600" cy="1143000"/>
          </a:xfrm>
        </p:spPr>
        <p:txBody>
          <a:bodyPr>
            <a:normAutofit/>
          </a:bodyPr>
          <a:lstStyle/>
          <a:p>
            <a:r>
              <a:rPr lang="es-CO" sz="2800" dirty="0" smtClean="0">
                <a:latin typeface="Arial" panose="020B0604020202020204" pitchFamily="34" charset="0"/>
                <a:cs typeface="Arial" panose="020B0604020202020204" pitchFamily="34" charset="0"/>
              </a:rPr>
              <a:t/>
            </a:r>
            <a:br>
              <a:rPr lang="es-CO" sz="2800" dirty="0" smtClean="0">
                <a:latin typeface="Arial" panose="020B0604020202020204" pitchFamily="34" charset="0"/>
                <a:cs typeface="Arial" panose="020B0604020202020204" pitchFamily="34" charset="0"/>
              </a:rPr>
            </a:br>
            <a:r>
              <a:rPr lang="es-CO" sz="2800" dirty="0" smtClean="0">
                <a:latin typeface="Arial" panose="020B0604020202020204" pitchFamily="34" charset="0"/>
                <a:cs typeface="Arial" panose="020B0604020202020204" pitchFamily="34" charset="0"/>
              </a:rPr>
              <a:t>VISIÓN</a:t>
            </a:r>
            <a:endParaRPr lang="es-E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6641518"/>
      </p:ext>
    </p:extLst>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797" y="69538"/>
            <a:ext cx="9144000" cy="6858000"/>
          </a:xfrm>
          <a:prstGeom prst="rect">
            <a:avLst/>
          </a:prstGeom>
          <a:noFill/>
          <a:ln w="9525">
            <a:noFill/>
            <a:miter lim="800000"/>
            <a:headEnd/>
            <a:tailEnd/>
          </a:ln>
          <a:effectLst/>
        </p:spPr>
      </p:pic>
      <p:sp>
        <p:nvSpPr>
          <p:cNvPr id="2" name="CuadroTexto 1"/>
          <p:cNvSpPr txBox="1"/>
          <p:nvPr/>
        </p:nvSpPr>
        <p:spPr>
          <a:xfrm>
            <a:off x="-797" y="6054964"/>
            <a:ext cx="6156973" cy="872574"/>
          </a:xfrm>
          <a:prstGeom prst="rect">
            <a:avLst/>
          </a:prstGeom>
          <a:solidFill>
            <a:schemeClr val="bg1"/>
          </a:solidFill>
        </p:spPr>
        <p:txBody>
          <a:bodyPr wrap="square" rtlCol="0">
            <a:spAutoFit/>
          </a:bodyPr>
          <a:lstStyle/>
          <a:p>
            <a:endParaRPr lang="es-ES" dirty="0"/>
          </a:p>
        </p:txBody>
      </p:sp>
      <p:sp>
        <p:nvSpPr>
          <p:cNvPr id="4" name="Título 3"/>
          <p:cNvSpPr>
            <a:spLocks noGrp="1"/>
          </p:cNvSpPr>
          <p:nvPr>
            <p:ph type="title"/>
          </p:nvPr>
        </p:nvSpPr>
        <p:spPr>
          <a:xfrm>
            <a:off x="457200" y="565701"/>
            <a:ext cx="8229600" cy="1143000"/>
          </a:xfrm>
        </p:spPr>
        <p:txBody>
          <a:bodyPr>
            <a:normAutofit/>
          </a:bodyPr>
          <a:lstStyle/>
          <a:p>
            <a:r>
              <a:rPr lang="es-ES" sz="2800" dirty="0" smtClean="0">
                <a:latin typeface="Arial" panose="020B0604020202020204" pitchFamily="34" charset="0"/>
                <a:cs typeface="Arial" panose="020B0604020202020204" pitchFamily="34" charset="0"/>
              </a:rPr>
              <a:t>ARTICULACIÓN MISIÓN Y VISIÓN</a:t>
            </a:r>
            <a:br>
              <a:rPr lang="es-ES" sz="2800" dirty="0" smtClean="0">
                <a:latin typeface="Arial" panose="020B0604020202020204" pitchFamily="34" charset="0"/>
                <a:cs typeface="Arial" panose="020B0604020202020204" pitchFamily="34" charset="0"/>
              </a:rPr>
            </a:br>
            <a:r>
              <a:rPr lang="es-ES" sz="2800" dirty="0" smtClean="0">
                <a:latin typeface="Arial" panose="020B0604020202020204" pitchFamily="34" charset="0"/>
                <a:cs typeface="Arial" panose="020B0604020202020204" pitchFamily="34" charset="0"/>
              </a:rPr>
              <a:t>UNIVERSIDAD - OFICINA JURÍDICA</a:t>
            </a:r>
            <a:endParaRPr lang="es-ES" sz="2800" dirty="0">
              <a:latin typeface="Arial" panose="020B0604020202020204" pitchFamily="34" charset="0"/>
              <a:cs typeface="Arial" panose="020B0604020202020204" pitchFamily="34" charset="0"/>
            </a:endParaRPr>
          </a:p>
        </p:txBody>
      </p:sp>
      <p:graphicFrame>
        <p:nvGraphicFramePr>
          <p:cNvPr id="6" name="Marcador de contenido 7"/>
          <p:cNvGraphicFramePr>
            <a:graphicFrameLocks noGrp="1"/>
          </p:cNvGraphicFramePr>
          <p:nvPr>
            <p:ph idx="1"/>
            <p:extLst>
              <p:ext uri="{D42A27DB-BD31-4B8C-83A1-F6EECF244321}">
                <p14:modId xmlns:p14="http://schemas.microsoft.com/office/powerpoint/2010/main" val="1174320329"/>
              </p:ext>
            </p:extLst>
          </p:nvPr>
        </p:nvGraphicFramePr>
        <p:xfrm>
          <a:off x="1258835" y="2186996"/>
          <a:ext cx="6624736" cy="388843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265674226"/>
      </p:ext>
    </p:extLst>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107504" y="69538"/>
            <a:ext cx="9144000" cy="6858000"/>
          </a:xfrm>
          <a:prstGeom prst="rect">
            <a:avLst/>
          </a:prstGeom>
          <a:noFill/>
          <a:ln w="9525">
            <a:noFill/>
            <a:miter lim="800000"/>
            <a:headEnd/>
            <a:tailEnd/>
          </a:ln>
          <a:effectLst/>
        </p:spPr>
      </p:pic>
      <p:sp>
        <p:nvSpPr>
          <p:cNvPr id="2" name="CuadroTexto 1"/>
          <p:cNvSpPr txBox="1"/>
          <p:nvPr/>
        </p:nvSpPr>
        <p:spPr>
          <a:xfrm>
            <a:off x="-797" y="6054964"/>
            <a:ext cx="6156973" cy="872574"/>
          </a:xfrm>
          <a:prstGeom prst="rect">
            <a:avLst/>
          </a:prstGeom>
          <a:solidFill>
            <a:schemeClr val="bg1"/>
          </a:solidFill>
        </p:spPr>
        <p:txBody>
          <a:bodyPr wrap="square" rtlCol="0">
            <a:spAutoFit/>
          </a:bodyPr>
          <a:lstStyle/>
          <a:p>
            <a:endParaRPr lang="es-ES" dirty="0"/>
          </a:p>
        </p:txBody>
      </p:sp>
      <p:sp>
        <p:nvSpPr>
          <p:cNvPr id="4" name="Título 3"/>
          <p:cNvSpPr>
            <a:spLocks noGrp="1"/>
          </p:cNvSpPr>
          <p:nvPr>
            <p:ph type="title"/>
          </p:nvPr>
        </p:nvSpPr>
        <p:spPr/>
        <p:txBody>
          <a:bodyPr>
            <a:normAutofit/>
          </a:bodyPr>
          <a:lstStyle/>
          <a:p>
            <a:r>
              <a:rPr lang="es-CO" sz="2800" dirty="0" smtClean="0">
                <a:latin typeface="Arial" panose="020B0604020202020204" pitchFamily="34" charset="0"/>
                <a:cs typeface="Arial" panose="020B0604020202020204" pitchFamily="34" charset="0"/>
              </a:rPr>
              <a:t>PROYECTOS Y METAS</a:t>
            </a:r>
            <a:endParaRPr lang="es-ES" sz="2800" dirty="0">
              <a:latin typeface="Arial" panose="020B0604020202020204" pitchFamily="34" charset="0"/>
              <a:cs typeface="Arial" panose="020B0604020202020204" pitchFamily="34" charset="0"/>
            </a:endParaRPr>
          </a:p>
        </p:txBody>
      </p:sp>
      <p:graphicFrame>
        <p:nvGraphicFramePr>
          <p:cNvPr id="8" name="Tabla 7"/>
          <p:cNvGraphicFramePr>
            <a:graphicFrameLocks noGrp="1"/>
          </p:cNvGraphicFramePr>
          <p:nvPr>
            <p:extLst>
              <p:ext uri="{D42A27DB-BD31-4B8C-83A1-F6EECF244321}">
                <p14:modId xmlns:p14="http://schemas.microsoft.com/office/powerpoint/2010/main" val="2176093122"/>
              </p:ext>
            </p:extLst>
          </p:nvPr>
        </p:nvGraphicFramePr>
        <p:xfrm>
          <a:off x="431539" y="1268760"/>
          <a:ext cx="8280921" cy="5471160"/>
        </p:xfrm>
        <a:graphic>
          <a:graphicData uri="http://schemas.openxmlformats.org/drawingml/2006/table">
            <a:tbl>
              <a:tblPr firstRow="1" bandRow="1">
                <a:tableStyleId>{0E3FDE45-AF77-4B5C-9715-49D594BDF05E}</a:tableStyleId>
              </a:tblPr>
              <a:tblGrid>
                <a:gridCol w="1656184"/>
                <a:gridCol w="2124237"/>
                <a:gridCol w="2664296"/>
                <a:gridCol w="1836204"/>
              </a:tblGrid>
              <a:tr h="447824">
                <a:tc>
                  <a:txBody>
                    <a:bodyPr/>
                    <a:lstStyle/>
                    <a:p>
                      <a:pPr algn="ctr"/>
                      <a:r>
                        <a:rPr lang="es-ES" dirty="0" smtClean="0"/>
                        <a:t>Proyecto </a:t>
                      </a:r>
                      <a:endParaRPr lang="es-E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dirty="0" smtClean="0"/>
                        <a:t>Estrategia</a:t>
                      </a:r>
                      <a:r>
                        <a:rPr lang="es-ES" baseline="0" dirty="0" smtClean="0"/>
                        <a:t> </a:t>
                      </a:r>
                      <a:r>
                        <a:rPr lang="es-ES" dirty="0" smtClean="0"/>
                        <a:t> </a:t>
                      </a:r>
                    </a:p>
                    <a:p>
                      <a:pPr algn="ctr"/>
                      <a:endParaRPr lang="es-E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dirty="0" smtClean="0"/>
                        <a:t>Plan Estratégico de</a:t>
                      </a:r>
                      <a:r>
                        <a:rPr lang="es-ES" baseline="0" dirty="0" smtClean="0"/>
                        <a:t> Desarrollo </a:t>
                      </a:r>
                      <a:endParaRPr lang="es-ES" dirty="0"/>
                    </a:p>
                  </a:txBody>
                  <a:tcPr/>
                </a:tc>
                <a:tc>
                  <a:txBody>
                    <a:bodyPr/>
                    <a:lstStyle/>
                    <a:p>
                      <a:pPr algn="ctr"/>
                      <a:r>
                        <a:rPr lang="es-ES" dirty="0" smtClean="0"/>
                        <a:t>Meta </a:t>
                      </a:r>
                      <a:endParaRPr lang="es-ES" dirty="0"/>
                    </a:p>
                  </a:txBody>
                  <a:tcPr/>
                </a:tc>
              </a:tr>
              <a:tr h="681186">
                <a:tc>
                  <a:txBody>
                    <a:bodyPr/>
                    <a:lstStyle/>
                    <a:p>
                      <a:pPr algn="just"/>
                      <a:r>
                        <a:rPr lang="es-ES" sz="1300" dirty="0" smtClean="0"/>
                        <a:t>Brindar Seguridad Jurídica</a:t>
                      </a:r>
                      <a:endParaRPr lang="es-ES" sz="1300" dirty="0"/>
                    </a:p>
                  </a:txBody>
                  <a:tcPr/>
                </a:tc>
                <a:tc>
                  <a:txBody>
                    <a:bodyPr/>
                    <a:lstStyle/>
                    <a:p>
                      <a:pPr algn="just"/>
                      <a:r>
                        <a:rPr lang="es-ES" sz="1300" dirty="0" smtClean="0"/>
                        <a:t>Elevar respuestas a consultas y solicitudes de asesoría,</a:t>
                      </a:r>
                      <a:r>
                        <a:rPr lang="es-ES" sz="1300" baseline="0" dirty="0" smtClean="0"/>
                        <a:t> acompañamiento a las diferentes dependencias y a órganos  productores de normas internas.</a:t>
                      </a:r>
                      <a:endParaRPr lang="es-ES" sz="1300" dirty="0" smtClean="0"/>
                    </a:p>
                    <a:p>
                      <a:pPr marL="0" marR="0" indent="0" algn="just" defTabSz="914400" rtl="0" eaLnBrk="1" fontAlgn="auto" latinLnBrk="0" hangingPunct="1">
                        <a:lnSpc>
                          <a:spcPct val="100000"/>
                        </a:lnSpc>
                        <a:spcBef>
                          <a:spcPts val="0"/>
                        </a:spcBef>
                        <a:spcAft>
                          <a:spcPts val="0"/>
                        </a:spcAft>
                        <a:buClrTx/>
                        <a:buSzTx/>
                        <a:buFontTx/>
                        <a:buNone/>
                        <a:tabLst/>
                        <a:defRPr/>
                      </a:pPr>
                      <a:endParaRPr lang="es-ES" sz="1300" dirty="0"/>
                    </a:p>
                  </a:txBody>
                  <a:tcPr/>
                </a:tc>
                <a:tc>
                  <a:txBody>
                    <a:bodyPr/>
                    <a:lstStyle/>
                    <a:p>
                      <a:pPr algn="just"/>
                      <a:r>
                        <a:rPr lang="es-ES" sz="1300" i="1" dirty="0" smtClean="0"/>
                        <a:t>4.2.4. Política 4: Modernización de la</a:t>
                      </a:r>
                    </a:p>
                    <a:p>
                      <a:pPr algn="just"/>
                      <a:r>
                        <a:rPr lang="es-ES" sz="1300" i="1" dirty="0" smtClean="0"/>
                        <a:t>gestión administrativa, financiera y del talento humano</a:t>
                      </a:r>
                      <a:r>
                        <a:rPr lang="es-ES" sz="1300" dirty="0" smtClean="0"/>
                        <a:t>. </a:t>
                      </a:r>
                    </a:p>
                    <a:p>
                      <a:pPr algn="just"/>
                      <a:endParaRPr lang="es-ES" sz="1300" i="1" dirty="0" smtClean="0"/>
                    </a:p>
                    <a:p>
                      <a:pPr algn="just"/>
                      <a:r>
                        <a:rPr lang="es-CO" sz="1300" i="1" dirty="0" smtClean="0"/>
                        <a:t>4.2.5. Política 5: Gobernabilidad, democratización y convivencia</a:t>
                      </a:r>
                      <a:endParaRPr lang="es-ES" sz="1300" i="1" dirty="0" smtClean="0"/>
                    </a:p>
                    <a:p>
                      <a:pPr algn="just"/>
                      <a:endParaRPr lang="es-ES" sz="1300" dirty="0"/>
                    </a:p>
                  </a:txBody>
                  <a:tcPr/>
                </a:tc>
                <a:tc>
                  <a:txBody>
                    <a:bodyPr/>
                    <a:lstStyle/>
                    <a:p>
                      <a:pPr algn="just"/>
                      <a:r>
                        <a:rPr lang="es-ES" sz="1300" dirty="0" smtClean="0"/>
                        <a:t>Seguridad Jurídica – Prevención del Daño antijurídico </a:t>
                      </a:r>
                      <a:endParaRPr lang="es-ES" sz="1300" dirty="0"/>
                    </a:p>
                  </a:txBody>
                  <a:tcPr/>
                </a:tc>
              </a:tr>
              <a:tr h="681186">
                <a:tc>
                  <a:txBody>
                    <a:bodyPr/>
                    <a:lstStyle/>
                    <a:p>
                      <a:pPr algn="just"/>
                      <a:r>
                        <a:rPr lang="es-ES" sz="1300" dirty="0" smtClean="0"/>
                        <a:t>Sistematizar la información</a:t>
                      </a:r>
                      <a:endParaRPr lang="es-ES" sz="1300" dirty="0"/>
                    </a:p>
                  </a:txBody>
                  <a:tcPr/>
                </a:tc>
                <a:tc>
                  <a:txBody>
                    <a:bodyPr/>
                    <a:lstStyle/>
                    <a:p>
                      <a:pPr algn="just"/>
                      <a:r>
                        <a:rPr lang="es-ES" sz="1300" dirty="0" smtClean="0"/>
                        <a:t>Implementar </a:t>
                      </a:r>
                      <a:r>
                        <a:rPr lang="es-ES" sz="1300" baseline="0" dirty="0" smtClean="0"/>
                        <a:t>una  aplicación </a:t>
                      </a:r>
                      <a:r>
                        <a:rPr lang="es-ES" sz="1300" dirty="0" smtClean="0"/>
                        <a:t>a partir de software libre,</a:t>
                      </a:r>
                      <a:endParaRPr lang="es-ES" sz="1300" i="1" dirty="0"/>
                    </a:p>
                  </a:txBody>
                  <a:tcPr/>
                </a:tc>
                <a:tc>
                  <a:txBody>
                    <a:bodyPr/>
                    <a:lstStyle/>
                    <a:p>
                      <a:pPr algn="just"/>
                      <a:r>
                        <a:rPr lang="es-ES" sz="1300" i="1" dirty="0" smtClean="0"/>
                        <a:t>4.2.6. Política 6. Desarrollo físico e</a:t>
                      </a:r>
                    </a:p>
                    <a:p>
                      <a:pPr algn="just"/>
                      <a:r>
                        <a:rPr lang="es-ES" sz="1300" i="1" dirty="0" smtClean="0"/>
                        <a:t>infraestructura tecnológica de la</a:t>
                      </a:r>
                    </a:p>
                    <a:p>
                      <a:pPr marL="0" marR="0" indent="0" algn="just" defTabSz="914400" rtl="0" eaLnBrk="1" fontAlgn="auto" latinLnBrk="0" hangingPunct="1">
                        <a:lnSpc>
                          <a:spcPct val="100000"/>
                        </a:lnSpc>
                        <a:spcBef>
                          <a:spcPts val="0"/>
                        </a:spcBef>
                        <a:spcAft>
                          <a:spcPts val="0"/>
                        </a:spcAft>
                        <a:buClrTx/>
                        <a:buSzTx/>
                        <a:buFontTx/>
                        <a:buNone/>
                        <a:tabLst/>
                        <a:defRPr/>
                      </a:pPr>
                      <a:r>
                        <a:rPr lang="es-ES" sz="1300" i="1" dirty="0" smtClean="0"/>
                        <a:t>Universidad</a:t>
                      </a:r>
                      <a:endParaRPr lang="es-ES" sz="1300" i="1" dirty="0"/>
                    </a:p>
                  </a:txBody>
                  <a:tcPr/>
                </a:tc>
                <a:tc>
                  <a:txBody>
                    <a:bodyPr/>
                    <a:lstStyle/>
                    <a:p>
                      <a:r>
                        <a:rPr lang="es-ES" sz="1300" dirty="0" smtClean="0"/>
                        <a:t>Visibilizar en tiempo real el estado en que se encuentra una solicitud, disminuir la producción de documentos impresos, asegurar la custodia de la información y advertir el cumplimiento de tiempos y plazos de respuesta.</a:t>
                      </a:r>
                      <a:endParaRPr lang="es-ES" sz="1300" dirty="0"/>
                    </a:p>
                  </a:txBody>
                  <a:tcPr/>
                </a:tc>
              </a:tr>
              <a:tr h="681186">
                <a:tc>
                  <a:txBody>
                    <a:bodyPr/>
                    <a:lstStyle/>
                    <a:p>
                      <a:pPr algn="just"/>
                      <a:r>
                        <a:rPr lang="es-ES" sz="1300" dirty="0" smtClean="0"/>
                        <a:t>Disminuir del pasivo Pensional </a:t>
                      </a:r>
                      <a:endParaRPr lang="es-ES" sz="130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300" dirty="0" smtClean="0"/>
                        <a:t>Establecer</a:t>
                      </a:r>
                      <a:r>
                        <a:rPr lang="es-ES" sz="1300" baseline="0" dirty="0" smtClean="0"/>
                        <a:t> la incompatibilidad de las pensiones que paga la Universidad con relación a otras pensiones, </a:t>
                      </a:r>
                      <a:endParaRPr lang="es-ES" sz="1300" dirty="0" smtClean="0"/>
                    </a:p>
                  </a:txBody>
                  <a:tcPr/>
                </a:tc>
                <a:tc>
                  <a:txBody>
                    <a:bodyPr/>
                    <a:lstStyle/>
                    <a:p>
                      <a:pPr algn="just"/>
                      <a:r>
                        <a:rPr lang="es-CO" sz="1300" i="1" dirty="0" smtClean="0"/>
                        <a:t>4.2.4. Política 4: Modernización de la</a:t>
                      </a:r>
                    </a:p>
                    <a:p>
                      <a:pPr algn="just"/>
                      <a:r>
                        <a:rPr lang="es-CO" sz="1300" i="1" dirty="0" smtClean="0"/>
                        <a:t>gestión administrativa, financiera y del talento humano. Estrategia 3 – Consolidación de la sostenibilidad</a:t>
                      </a:r>
                      <a:r>
                        <a:rPr lang="es-CO" sz="1300" i="1" baseline="0" dirty="0" smtClean="0"/>
                        <a:t> financiera de la Universidad</a:t>
                      </a:r>
                      <a:endParaRPr lang="es-CO" sz="1300" i="1" dirty="0" smtClean="0"/>
                    </a:p>
                  </a:txBody>
                  <a:tcPr/>
                </a:tc>
                <a:tc>
                  <a:txBody>
                    <a:bodyPr/>
                    <a:lstStyle/>
                    <a:p>
                      <a:r>
                        <a:rPr lang="es-ES" sz="1300" dirty="0" err="1" smtClean="0"/>
                        <a:t>Compartibilidad</a:t>
                      </a:r>
                      <a:r>
                        <a:rPr lang="es-ES" sz="1300" dirty="0" smtClean="0"/>
                        <a:t> pensional y reconocer únicamente la diferencia entre estas mesadas.</a:t>
                      </a:r>
                      <a:endParaRPr lang="es-ES" sz="1300" dirty="0"/>
                    </a:p>
                  </a:txBody>
                  <a:tcPr/>
                </a:tc>
              </a:tr>
            </a:tbl>
          </a:graphicData>
        </a:graphic>
      </p:graphicFrame>
    </p:spTree>
    <p:extLst>
      <p:ext uri="{BB962C8B-B14F-4D97-AF65-F5344CB8AC3E}">
        <p14:creationId xmlns:p14="http://schemas.microsoft.com/office/powerpoint/2010/main" val="3763722408"/>
      </p:ext>
    </p:extLst>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797" y="69538"/>
            <a:ext cx="9144000" cy="6858000"/>
          </a:xfrm>
          <a:prstGeom prst="rect">
            <a:avLst/>
          </a:prstGeom>
          <a:noFill/>
          <a:ln w="9525">
            <a:noFill/>
            <a:miter lim="800000"/>
            <a:headEnd/>
            <a:tailEnd/>
          </a:ln>
          <a:effectLst/>
        </p:spPr>
      </p:pic>
      <p:sp>
        <p:nvSpPr>
          <p:cNvPr id="2" name="CuadroTexto 1"/>
          <p:cNvSpPr txBox="1"/>
          <p:nvPr/>
        </p:nvSpPr>
        <p:spPr>
          <a:xfrm>
            <a:off x="-797" y="6054964"/>
            <a:ext cx="6156973" cy="872574"/>
          </a:xfrm>
          <a:prstGeom prst="rect">
            <a:avLst/>
          </a:prstGeom>
          <a:solidFill>
            <a:schemeClr val="bg1"/>
          </a:solidFill>
        </p:spPr>
        <p:txBody>
          <a:bodyPr wrap="square" rtlCol="0">
            <a:spAutoFit/>
          </a:bodyPr>
          <a:lstStyle/>
          <a:p>
            <a:endParaRPr lang="es-ES" dirty="0"/>
          </a:p>
        </p:txBody>
      </p:sp>
      <p:sp>
        <p:nvSpPr>
          <p:cNvPr id="4" name="Título 3"/>
          <p:cNvSpPr>
            <a:spLocks noGrp="1"/>
          </p:cNvSpPr>
          <p:nvPr>
            <p:ph type="title"/>
          </p:nvPr>
        </p:nvSpPr>
        <p:spPr>
          <a:xfrm>
            <a:off x="456403" y="980728"/>
            <a:ext cx="8229600" cy="1143000"/>
          </a:xfrm>
        </p:spPr>
        <p:txBody>
          <a:bodyPr>
            <a:normAutofit/>
          </a:bodyPr>
          <a:lstStyle/>
          <a:p>
            <a:r>
              <a:rPr lang="es-CO" sz="2800" dirty="0" smtClean="0">
                <a:latin typeface="Arial" panose="020B0604020202020204" pitchFamily="34" charset="0"/>
                <a:cs typeface="Arial" panose="020B0604020202020204" pitchFamily="34" charset="0"/>
              </a:rPr>
              <a:t>PROYECTOS Y METAS</a:t>
            </a:r>
            <a:endParaRPr lang="es-ES" sz="2800" dirty="0">
              <a:latin typeface="Arial" panose="020B0604020202020204" pitchFamily="34" charset="0"/>
              <a:cs typeface="Arial" panose="020B0604020202020204" pitchFamily="34" charset="0"/>
            </a:endParaRPr>
          </a:p>
        </p:txBody>
      </p:sp>
      <p:graphicFrame>
        <p:nvGraphicFramePr>
          <p:cNvPr id="6" name="Tabla 5"/>
          <p:cNvGraphicFramePr>
            <a:graphicFrameLocks noGrp="1"/>
          </p:cNvGraphicFramePr>
          <p:nvPr>
            <p:extLst>
              <p:ext uri="{D42A27DB-BD31-4B8C-83A1-F6EECF244321}">
                <p14:modId xmlns:p14="http://schemas.microsoft.com/office/powerpoint/2010/main" val="327728244"/>
              </p:ext>
            </p:extLst>
          </p:nvPr>
        </p:nvGraphicFramePr>
        <p:xfrm>
          <a:off x="430742" y="1904011"/>
          <a:ext cx="8280921" cy="4587240"/>
        </p:xfrm>
        <a:graphic>
          <a:graphicData uri="http://schemas.openxmlformats.org/drawingml/2006/table">
            <a:tbl>
              <a:tblPr firstRow="1" bandRow="1">
                <a:tableStyleId>{0E3FDE45-AF77-4B5C-9715-49D594BDF05E}</a:tableStyleId>
              </a:tblPr>
              <a:tblGrid>
                <a:gridCol w="1806746"/>
                <a:gridCol w="2509370"/>
                <a:gridCol w="2509370"/>
                <a:gridCol w="1455435"/>
              </a:tblGrid>
              <a:tr h="447824">
                <a:tc>
                  <a:txBody>
                    <a:bodyPr/>
                    <a:lstStyle/>
                    <a:p>
                      <a:pPr algn="ctr"/>
                      <a:r>
                        <a:rPr lang="es-ES" dirty="0" smtClean="0"/>
                        <a:t>Proyecto </a:t>
                      </a:r>
                      <a:endParaRPr lang="es-E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dirty="0" smtClean="0"/>
                        <a:t>Estrategia </a:t>
                      </a:r>
                    </a:p>
                    <a:p>
                      <a:pPr marL="0" marR="0" indent="0" algn="ctr" defTabSz="914400" rtl="0" eaLnBrk="1" fontAlgn="auto" latinLnBrk="0" hangingPunct="1">
                        <a:lnSpc>
                          <a:spcPct val="100000"/>
                        </a:lnSpc>
                        <a:spcBef>
                          <a:spcPts val="0"/>
                        </a:spcBef>
                        <a:spcAft>
                          <a:spcPts val="0"/>
                        </a:spcAft>
                        <a:buClrTx/>
                        <a:buSzTx/>
                        <a:buFontTx/>
                        <a:buNone/>
                        <a:tabLst/>
                        <a:defRPr/>
                      </a:pPr>
                      <a:endParaRPr lang="es-E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dirty="0" smtClean="0"/>
                        <a:t>Plan Estratégico de</a:t>
                      </a:r>
                      <a:r>
                        <a:rPr lang="es-ES" baseline="0" dirty="0" smtClean="0"/>
                        <a:t> Desarrollo</a:t>
                      </a:r>
                      <a:endParaRPr lang="es-ES" dirty="0"/>
                    </a:p>
                  </a:txBody>
                  <a:tcPr/>
                </a:tc>
                <a:tc>
                  <a:txBody>
                    <a:bodyPr/>
                    <a:lstStyle/>
                    <a:p>
                      <a:pPr algn="ctr"/>
                      <a:r>
                        <a:rPr lang="es-ES" dirty="0" smtClean="0"/>
                        <a:t>Meta </a:t>
                      </a:r>
                      <a:endParaRPr lang="es-ES" dirty="0"/>
                    </a:p>
                  </a:txBody>
                  <a:tcPr/>
                </a:tc>
              </a:tr>
              <a:tr h="681186">
                <a:tc>
                  <a:txBody>
                    <a:bodyPr/>
                    <a:lstStyle/>
                    <a:p>
                      <a:pPr algn="just"/>
                      <a:r>
                        <a:rPr lang="es-ES" sz="1300" dirty="0" smtClean="0"/>
                        <a:t>Disminuir el pasivo pensional </a:t>
                      </a:r>
                      <a:r>
                        <a:rPr lang="es-ES" sz="1300" baseline="0" dirty="0" smtClean="0"/>
                        <a:t> </a:t>
                      </a:r>
                      <a:endParaRPr lang="es-ES" sz="1300" dirty="0"/>
                    </a:p>
                  </a:txBody>
                  <a:tcPr/>
                </a:tc>
                <a:tc>
                  <a:txBody>
                    <a:bodyPr/>
                    <a:lstStyle/>
                    <a:p>
                      <a:pPr algn="just"/>
                      <a:r>
                        <a:rPr lang="es-ES" sz="1300" dirty="0" smtClean="0"/>
                        <a:t>Suscribir</a:t>
                      </a:r>
                      <a:r>
                        <a:rPr lang="es-ES" sz="1300" baseline="0" dirty="0" smtClean="0"/>
                        <a:t> el Convenio de Concurrencia con el Ministerio de Hacienda y Crédito Público</a:t>
                      </a:r>
                      <a:endParaRPr lang="es-ES" sz="1300" dirty="0"/>
                    </a:p>
                  </a:txBody>
                  <a:tcPr/>
                </a:tc>
                <a:tc>
                  <a:txBody>
                    <a:bodyPr/>
                    <a:lstStyle/>
                    <a:p>
                      <a:pPr algn="ctr"/>
                      <a:r>
                        <a:rPr lang="es-ES" sz="1300" dirty="0" smtClean="0"/>
                        <a:t>Causa o motivación</a:t>
                      </a:r>
                      <a:r>
                        <a:rPr lang="es-ES" sz="1300" baseline="0" dirty="0" smtClean="0"/>
                        <a:t> (oportunidad)</a:t>
                      </a:r>
                    </a:p>
                    <a:p>
                      <a:pPr algn="just"/>
                      <a:r>
                        <a:rPr lang="es-CO" sz="1300" i="1" dirty="0" smtClean="0"/>
                        <a:t>4.2.4. Política 4: Modernización de la</a:t>
                      </a:r>
                    </a:p>
                    <a:p>
                      <a:pPr algn="just"/>
                      <a:r>
                        <a:rPr lang="es-CO" sz="1300" i="1" dirty="0" smtClean="0"/>
                        <a:t>gestión administrativa, financiera y del talento humano. Estrategia 3 – Consolidación de la sostenibilidad</a:t>
                      </a:r>
                      <a:r>
                        <a:rPr lang="es-CO" sz="1300" i="1" baseline="0" dirty="0" smtClean="0"/>
                        <a:t> financiera de la Universidad</a:t>
                      </a:r>
                      <a:endParaRPr lang="es-ES" sz="1300" dirty="0"/>
                    </a:p>
                  </a:txBody>
                  <a:tcPr/>
                </a:tc>
                <a:tc>
                  <a:txBody>
                    <a:bodyPr/>
                    <a:lstStyle/>
                    <a:p>
                      <a:pPr algn="just"/>
                      <a:r>
                        <a:rPr lang="es-ES" sz="1300" dirty="0" smtClean="0"/>
                        <a:t>Suscribir el Pacto de Concurrencia </a:t>
                      </a:r>
                      <a:endParaRPr lang="es-ES" sz="1300" dirty="0"/>
                    </a:p>
                  </a:txBody>
                  <a:tcPr/>
                </a:tc>
              </a:tr>
              <a:tr h="681186">
                <a:tc>
                  <a:txBody>
                    <a:bodyPr/>
                    <a:lstStyle/>
                    <a:p>
                      <a:pPr algn="just"/>
                      <a:r>
                        <a:rPr lang="es-ES" sz="1300" dirty="0" smtClean="0"/>
                        <a:t>Mejoramiento de la Defensa Judicial</a:t>
                      </a:r>
                      <a:endParaRPr lang="es-ES" sz="1300" dirty="0"/>
                    </a:p>
                  </a:txBody>
                  <a:tcPr/>
                </a:tc>
                <a:tc>
                  <a:txBody>
                    <a:bodyPr/>
                    <a:lstStyle/>
                    <a:p>
                      <a:pPr algn="just"/>
                      <a:r>
                        <a:rPr lang="es-ES" sz="1300" dirty="0" smtClean="0"/>
                        <a:t>Modificar la forma de vinculación y estructuración contractual de los apoderados de la Universidad</a:t>
                      </a:r>
                      <a:r>
                        <a:rPr lang="es-ES" sz="1300" baseline="0" dirty="0" smtClean="0"/>
                        <a:t> - H</a:t>
                      </a:r>
                      <a:r>
                        <a:rPr lang="es-ES" sz="1300" dirty="0" smtClean="0"/>
                        <a:t>acer énfasis en la producción del daño antijurídico, para lo cual se expedirá 	un Estatuto de prevención del daño antijurídico. - Creación de la Coordinación de Defensa Judicial. </a:t>
                      </a:r>
                    </a:p>
                    <a:p>
                      <a:pPr algn="just"/>
                      <a:endParaRPr lang="es-ES" sz="1300" dirty="0" smtClean="0"/>
                    </a:p>
                    <a:p>
                      <a:pPr algn="ctr"/>
                      <a:endParaRPr lang="es-ES" sz="1300" dirty="0"/>
                    </a:p>
                  </a:txBody>
                  <a:tcPr/>
                </a:tc>
                <a:tc>
                  <a:txBody>
                    <a:bodyPr/>
                    <a:lstStyle/>
                    <a:p>
                      <a:pPr algn="just"/>
                      <a:r>
                        <a:rPr lang="es-ES" sz="1300" i="1" dirty="0" smtClean="0"/>
                        <a:t>4.2.6. Política 6. Desarrollo físico e</a:t>
                      </a:r>
                    </a:p>
                    <a:p>
                      <a:pPr algn="just"/>
                      <a:r>
                        <a:rPr lang="es-ES" sz="1300" i="1" dirty="0" smtClean="0"/>
                        <a:t>infraestructura tecnológica de la</a:t>
                      </a:r>
                    </a:p>
                    <a:p>
                      <a:pPr marL="0" marR="0" indent="0" algn="just" defTabSz="914400" rtl="0" eaLnBrk="1" fontAlgn="auto" latinLnBrk="0" hangingPunct="1">
                        <a:lnSpc>
                          <a:spcPct val="100000"/>
                        </a:lnSpc>
                        <a:spcBef>
                          <a:spcPts val="0"/>
                        </a:spcBef>
                        <a:spcAft>
                          <a:spcPts val="0"/>
                        </a:spcAft>
                        <a:buClrTx/>
                        <a:buSzTx/>
                        <a:buFontTx/>
                        <a:buNone/>
                        <a:tabLst/>
                        <a:defRPr/>
                      </a:pPr>
                      <a:r>
                        <a:rPr lang="es-ES" sz="1300" i="1" dirty="0" smtClean="0"/>
                        <a:t>Universidad. </a:t>
                      </a:r>
                      <a:endParaRPr lang="es-ES" sz="1300" i="1" dirty="0"/>
                    </a:p>
                  </a:txBody>
                  <a:tcPr/>
                </a:tc>
                <a:tc>
                  <a:txBody>
                    <a:bodyPr/>
                    <a:lstStyle/>
                    <a:p>
                      <a:pPr algn="just"/>
                      <a:r>
                        <a:rPr lang="es-ES" sz="1300" dirty="0" smtClean="0"/>
                        <a:t>Disminuir</a:t>
                      </a:r>
                      <a:r>
                        <a:rPr lang="es-ES" sz="1300" baseline="0" dirty="0" smtClean="0"/>
                        <a:t> el índice de condenas actuales</a:t>
                      </a:r>
                      <a:endParaRPr lang="es-ES" sz="1300" dirty="0"/>
                    </a:p>
                  </a:txBody>
                  <a:tcPr/>
                </a:tc>
              </a:tr>
            </a:tbl>
          </a:graphicData>
        </a:graphic>
      </p:graphicFrame>
    </p:spTree>
    <p:extLst>
      <p:ext uri="{BB962C8B-B14F-4D97-AF65-F5344CB8AC3E}">
        <p14:creationId xmlns:p14="http://schemas.microsoft.com/office/powerpoint/2010/main" val="1564698689"/>
      </p:ext>
    </p:extLst>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797" y="69538"/>
            <a:ext cx="9144000" cy="6858000"/>
          </a:xfrm>
          <a:prstGeom prst="rect">
            <a:avLst/>
          </a:prstGeom>
          <a:noFill/>
          <a:ln w="9525">
            <a:noFill/>
            <a:miter lim="800000"/>
            <a:headEnd/>
            <a:tailEnd/>
          </a:ln>
          <a:effectLst/>
        </p:spPr>
      </p:pic>
      <p:sp>
        <p:nvSpPr>
          <p:cNvPr id="2" name="CuadroTexto 1"/>
          <p:cNvSpPr txBox="1"/>
          <p:nvPr/>
        </p:nvSpPr>
        <p:spPr>
          <a:xfrm>
            <a:off x="-797" y="6054964"/>
            <a:ext cx="6156973" cy="872574"/>
          </a:xfrm>
          <a:prstGeom prst="rect">
            <a:avLst/>
          </a:prstGeom>
          <a:solidFill>
            <a:schemeClr val="bg1"/>
          </a:solidFill>
        </p:spPr>
        <p:txBody>
          <a:bodyPr wrap="square" rtlCol="0">
            <a:spAutoFit/>
          </a:bodyPr>
          <a:lstStyle/>
          <a:p>
            <a:endParaRPr lang="es-ES" dirty="0"/>
          </a:p>
        </p:txBody>
      </p:sp>
      <p:sp>
        <p:nvSpPr>
          <p:cNvPr id="4" name="Título 3"/>
          <p:cNvSpPr>
            <a:spLocks noGrp="1"/>
          </p:cNvSpPr>
          <p:nvPr>
            <p:ph type="title"/>
          </p:nvPr>
        </p:nvSpPr>
        <p:spPr>
          <a:xfrm>
            <a:off x="456403" y="404664"/>
            <a:ext cx="8229600" cy="1143000"/>
          </a:xfrm>
        </p:spPr>
        <p:txBody>
          <a:bodyPr>
            <a:normAutofit/>
          </a:bodyPr>
          <a:lstStyle/>
          <a:p>
            <a:r>
              <a:rPr lang="es-CO" sz="2800" dirty="0" smtClean="0">
                <a:latin typeface="Arial" panose="020B0604020202020204" pitchFamily="34" charset="0"/>
                <a:cs typeface="Arial" panose="020B0604020202020204" pitchFamily="34" charset="0"/>
              </a:rPr>
              <a:t>PRESUPUESTO AÑO 2015</a:t>
            </a:r>
            <a:endParaRPr lang="es-ES" sz="2800" dirty="0">
              <a:latin typeface="Arial" panose="020B0604020202020204" pitchFamily="34" charset="0"/>
              <a:cs typeface="Arial" panose="020B0604020202020204" pitchFamily="34" charset="0"/>
            </a:endParaRPr>
          </a:p>
        </p:txBody>
      </p:sp>
      <p:graphicFrame>
        <p:nvGraphicFramePr>
          <p:cNvPr id="6" name="4 Marcador de contenido"/>
          <p:cNvGraphicFramePr>
            <a:graphicFrameLocks noGrp="1"/>
          </p:cNvGraphicFramePr>
          <p:nvPr>
            <p:ph idx="1"/>
            <p:extLst>
              <p:ext uri="{D42A27DB-BD31-4B8C-83A1-F6EECF244321}">
                <p14:modId xmlns:p14="http://schemas.microsoft.com/office/powerpoint/2010/main" val="2137310485"/>
              </p:ext>
            </p:extLst>
          </p:nvPr>
        </p:nvGraphicFramePr>
        <p:xfrm>
          <a:off x="971600" y="1417638"/>
          <a:ext cx="7200801" cy="5357300"/>
        </p:xfrm>
        <a:graphic>
          <a:graphicData uri="http://schemas.openxmlformats.org/drawingml/2006/table">
            <a:tbl>
              <a:tblPr firstRow="1" firstCol="1" bandRow="1">
                <a:tableStyleId>{0E3FDE45-AF77-4B5C-9715-49D594BDF05E}</a:tableStyleId>
              </a:tblPr>
              <a:tblGrid>
                <a:gridCol w="2398190"/>
                <a:gridCol w="929764"/>
                <a:gridCol w="495551"/>
                <a:gridCol w="260528"/>
                <a:gridCol w="1839635"/>
                <a:gridCol w="1277133"/>
              </a:tblGrid>
              <a:tr h="261812">
                <a:tc>
                  <a:txBody>
                    <a:bodyPr/>
                    <a:lstStyle/>
                    <a:p>
                      <a:pPr algn="ctr">
                        <a:lnSpc>
                          <a:spcPct val="115000"/>
                        </a:lnSpc>
                        <a:spcAft>
                          <a:spcPts val="0"/>
                        </a:spcAft>
                      </a:pPr>
                      <a:r>
                        <a:rPr lang="es-CO" sz="900" dirty="0">
                          <a:effectLst/>
                        </a:rPr>
                        <a:t>RUBRO</a:t>
                      </a:r>
                      <a:endParaRPr lang="es-CO" sz="900" dirty="0">
                        <a:solidFill>
                          <a:schemeClr val="tx1"/>
                        </a:solidFill>
                        <a:effectLst/>
                        <a:latin typeface="Calibri"/>
                        <a:ea typeface="Calibri"/>
                        <a:cs typeface="Times New Roman"/>
                      </a:endParaRPr>
                    </a:p>
                  </a:txBody>
                  <a:tcPr marL="29431" marR="29431" marT="0" marB="0" anchor="ctr"/>
                </a:tc>
                <a:tc>
                  <a:txBody>
                    <a:bodyPr/>
                    <a:lstStyle/>
                    <a:p>
                      <a:pPr algn="ctr">
                        <a:lnSpc>
                          <a:spcPct val="115000"/>
                        </a:lnSpc>
                        <a:spcAft>
                          <a:spcPts val="0"/>
                        </a:spcAft>
                      </a:pPr>
                      <a:r>
                        <a:rPr lang="es-CO" sz="900" dirty="0">
                          <a:effectLst/>
                        </a:rPr>
                        <a:t>VALOR TOTAL</a:t>
                      </a:r>
                      <a:endParaRPr lang="es-CO" sz="900" dirty="0">
                        <a:solidFill>
                          <a:schemeClr val="tx1"/>
                        </a:solidFill>
                        <a:effectLst/>
                        <a:latin typeface="Calibri"/>
                        <a:ea typeface="Calibri"/>
                        <a:cs typeface="Times New Roman"/>
                      </a:endParaRPr>
                    </a:p>
                  </a:txBody>
                  <a:tcPr marL="29431" marR="29431" marT="0" marB="0" anchor="ctr"/>
                </a:tc>
                <a:tc gridSpan="2">
                  <a:txBody>
                    <a:bodyPr/>
                    <a:lstStyle/>
                    <a:p>
                      <a:pPr algn="ctr">
                        <a:lnSpc>
                          <a:spcPct val="115000"/>
                        </a:lnSpc>
                        <a:spcAft>
                          <a:spcPts val="0"/>
                        </a:spcAft>
                      </a:pPr>
                      <a:r>
                        <a:rPr lang="es-CO" sz="900" dirty="0">
                          <a:effectLst/>
                        </a:rPr>
                        <a:t>DURACION</a:t>
                      </a:r>
                      <a:endParaRPr lang="es-CO" sz="900" dirty="0">
                        <a:solidFill>
                          <a:schemeClr val="tx1"/>
                        </a:solidFill>
                        <a:effectLst/>
                        <a:latin typeface="Calibri"/>
                        <a:ea typeface="Calibri"/>
                        <a:cs typeface="Times New Roman"/>
                      </a:endParaRPr>
                    </a:p>
                  </a:txBody>
                  <a:tcPr marL="29431" marR="29431" marT="0" marB="0" anchor="ctr"/>
                </a:tc>
                <a:tc hMerge="1">
                  <a:txBody>
                    <a:bodyPr/>
                    <a:lstStyle/>
                    <a:p>
                      <a:endParaRPr lang="es-CO"/>
                    </a:p>
                  </a:txBody>
                  <a:tcPr/>
                </a:tc>
                <a:tc>
                  <a:txBody>
                    <a:bodyPr/>
                    <a:lstStyle/>
                    <a:p>
                      <a:pPr algn="ctr">
                        <a:lnSpc>
                          <a:spcPct val="115000"/>
                        </a:lnSpc>
                        <a:spcAft>
                          <a:spcPts val="0"/>
                        </a:spcAft>
                      </a:pPr>
                      <a:r>
                        <a:rPr lang="es-CO" sz="900" dirty="0">
                          <a:effectLst/>
                        </a:rPr>
                        <a:t>PERFIL</a:t>
                      </a:r>
                      <a:endParaRPr lang="es-CO" sz="900" dirty="0">
                        <a:solidFill>
                          <a:schemeClr val="tx1"/>
                        </a:solidFill>
                        <a:effectLst/>
                        <a:latin typeface="Calibri"/>
                        <a:ea typeface="Calibri"/>
                        <a:cs typeface="Times New Roman"/>
                      </a:endParaRPr>
                    </a:p>
                  </a:txBody>
                  <a:tcPr marL="29431" marR="29431" marT="0" marB="0" anchor="ctr"/>
                </a:tc>
                <a:tc>
                  <a:txBody>
                    <a:bodyPr/>
                    <a:lstStyle/>
                    <a:p>
                      <a:pPr algn="ctr">
                        <a:lnSpc>
                          <a:spcPct val="115000"/>
                        </a:lnSpc>
                        <a:spcAft>
                          <a:spcPts val="0"/>
                        </a:spcAft>
                      </a:pPr>
                      <a:r>
                        <a:rPr lang="es-CO" sz="900" dirty="0">
                          <a:effectLst/>
                        </a:rPr>
                        <a:t>TIPO DE CONTRATO</a:t>
                      </a:r>
                      <a:endParaRPr lang="es-CO" sz="900" dirty="0">
                        <a:solidFill>
                          <a:schemeClr val="tx1"/>
                        </a:solidFill>
                        <a:effectLst/>
                        <a:latin typeface="Calibri"/>
                        <a:ea typeface="Calibri"/>
                        <a:cs typeface="Times New Roman"/>
                      </a:endParaRPr>
                    </a:p>
                  </a:txBody>
                  <a:tcPr marL="29431" marR="29431" marT="0" marB="0" anchor="ctr"/>
                </a:tc>
              </a:tr>
              <a:tr h="247748">
                <a:tc>
                  <a:txBody>
                    <a:bodyPr/>
                    <a:lstStyle/>
                    <a:p>
                      <a:pPr>
                        <a:lnSpc>
                          <a:spcPct val="115000"/>
                        </a:lnSpc>
                        <a:spcAft>
                          <a:spcPts val="0"/>
                        </a:spcAft>
                      </a:pPr>
                      <a:r>
                        <a:rPr lang="es-CO" sz="900" b="0" dirty="0">
                          <a:effectLst/>
                        </a:rPr>
                        <a:t>REMUNERACION SERVICIOS TECNICOS </a:t>
                      </a:r>
                      <a:endParaRPr lang="es-CO" sz="900" b="0" dirty="0">
                        <a:solidFill>
                          <a:schemeClr val="tx1"/>
                        </a:solidFill>
                        <a:effectLst/>
                        <a:latin typeface="Calibri"/>
                        <a:ea typeface="Calibri"/>
                        <a:cs typeface="Times New Roman"/>
                      </a:endParaRPr>
                    </a:p>
                  </a:txBody>
                  <a:tcPr marL="29431" marR="29431" marT="0" marB="0" anchor="b"/>
                </a:tc>
                <a:tc>
                  <a:txBody>
                    <a:bodyPr/>
                    <a:lstStyle/>
                    <a:p>
                      <a:pPr algn="r">
                        <a:lnSpc>
                          <a:spcPct val="115000"/>
                        </a:lnSpc>
                        <a:spcAft>
                          <a:spcPts val="0"/>
                        </a:spcAft>
                      </a:pPr>
                      <a:r>
                        <a:rPr lang="es-CO" sz="900" dirty="0">
                          <a:effectLst/>
                        </a:rPr>
                        <a:t>15.464.400</a:t>
                      </a:r>
                      <a:endParaRPr lang="es-CO" sz="900" dirty="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dirty="0">
                          <a:effectLst/>
                        </a:rPr>
                        <a:t>MESES</a:t>
                      </a:r>
                      <a:endParaRPr lang="es-CO" sz="900" dirty="0">
                        <a:solidFill>
                          <a:schemeClr val="tx1"/>
                        </a:solidFill>
                        <a:effectLst/>
                        <a:latin typeface="Calibri"/>
                        <a:ea typeface="Calibri"/>
                        <a:cs typeface="Times New Roman"/>
                      </a:endParaRPr>
                    </a:p>
                  </a:txBody>
                  <a:tcPr marL="29431" marR="29431" marT="0" marB="0" anchor="b"/>
                </a:tc>
                <a:tc>
                  <a:txBody>
                    <a:bodyPr/>
                    <a:lstStyle/>
                    <a:p>
                      <a:pPr algn="r">
                        <a:lnSpc>
                          <a:spcPct val="115000"/>
                        </a:lnSpc>
                        <a:spcAft>
                          <a:spcPts val="0"/>
                        </a:spcAft>
                      </a:pPr>
                      <a:r>
                        <a:rPr lang="es-CO" sz="900" dirty="0">
                          <a:effectLst/>
                        </a:rPr>
                        <a:t>8</a:t>
                      </a:r>
                      <a:endParaRPr lang="es-CO" sz="900" dirty="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a:effectLst/>
                        </a:rPr>
                        <a:t>TECNICO</a:t>
                      </a:r>
                      <a:endParaRPr lang="es-CO" sz="90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a:effectLst/>
                        </a:rPr>
                        <a:t>OPS</a:t>
                      </a:r>
                      <a:endParaRPr lang="es-CO" sz="900">
                        <a:solidFill>
                          <a:schemeClr val="tx1"/>
                        </a:solidFill>
                        <a:effectLst/>
                        <a:latin typeface="Calibri"/>
                        <a:ea typeface="Calibri"/>
                        <a:cs typeface="Times New Roman"/>
                      </a:endParaRPr>
                    </a:p>
                  </a:txBody>
                  <a:tcPr marL="29431" marR="29431" marT="0" marB="0" anchor="b"/>
                </a:tc>
              </a:tr>
              <a:tr h="247748">
                <a:tc>
                  <a:txBody>
                    <a:bodyPr/>
                    <a:lstStyle/>
                    <a:p>
                      <a:pPr>
                        <a:lnSpc>
                          <a:spcPct val="115000"/>
                        </a:lnSpc>
                        <a:spcAft>
                          <a:spcPts val="0"/>
                        </a:spcAft>
                      </a:pPr>
                      <a:r>
                        <a:rPr lang="es-CO" sz="900" b="0" dirty="0">
                          <a:effectLst/>
                        </a:rPr>
                        <a:t>REMUNERACION SERVICIOS TECNICOS </a:t>
                      </a:r>
                      <a:endParaRPr lang="es-CO" sz="900" b="0" dirty="0">
                        <a:solidFill>
                          <a:schemeClr val="tx1"/>
                        </a:solidFill>
                        <a:effectLst/>
                        <a:latin typeface="Calibri"/>
                        <a:ea typeface="Calibri"/>
                        <a:cs typeface="Times New Roman"/>
                      </a:endParaRPr>
                    </a:p>
                  </a:txBody>
                  <a:tcPr marL="29431" marR="29431" marT="0" marB="0" anchor="b"/>
                </a:tc>
                <a:tc>
                  <a:txBody>
                    <a:bodyPr/>
                    <a:lstStyle/>
                    <a:p>
                      <a:pPr algn="r">
                        <a:lnSpc>
                          <a:spcPct val="115000"/>
                        </a:lnSpc>
                        <a:spcAft>
                          <a:spcPts val="0"/>
                        </a:spcAft>
                      </a:pPr>
                      <a:r>
                        <a:rPr lang="es-CO" sz="900" dirty="0">
                          <a:effectLst/>
                        </a:rPr>
                        <a:t>23.712.080</a:t>
                      </a:r>
                      <a:endParaRPr lang="es-CO" sz="900" dirty="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dirty="0">
                          <a:effectLst/>
                        </a:rPr>
                        <a:t>MESES</a:t>
                      </a:r>
                      <a:endParaRPr lang="es-CO" sz="900" dirty="0">
                        <a:solidFill>
                          <a:schemeClr val="tx1"/>
                        </a:solidFill>
                        <a:effectLst/>
                        <a:latin typeface="Calibri"/>
                        <a:ea typeface="Calibri"/>
                        <a:cs typeface="Times New Roman"/>
                      </a:endParaRPr>
                    </a:p>
                  </a:txBody>
                  <a:tcPr marL="29431" marR="29431" marT="0" marB="0" anchor="b"/>
                </a:tc>
                <a:tc>
                  <a:txBody>
                    <a:bodyPr/>
                    <a:lstStyle/>
                    <a:p>
                      <a:pPr algn="r">
                        <a:lnSpc>
                          <a:spcPct val="115000"/>
                        </a:lnSpc>
                        <a:spcAft>
                          <a:spcPts val="0"/>
                        </a:spcAft>
                      </a:pPr>
                      <a:r>
                        <a:rPr lang="es-CO" sz="900">
                          <a:effectLst/>
                        </a:rPr>
                        <a:t>8</a:t>
                      </a:r>
                      <a:endParaRPr lang="es-CO" sz="90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dirty="0">
                          <a:effectLst/>
                        </a:rPr>
                        <a:t>PROFESIONAL</a:t>
                      </a:r>
                      <a:endParaRPr lang="es-CO" sz="900" dirty="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a:effectLst/>
                        </a:rPr>
                        <a:t>OPS</a:t>
                      </a:r>
                      <a:endParaRPr lang="es-CO" sz="900">
                        <a:solidFill>
                          <a:schemeClr val="tx1"/>
                        </a:solidFill>
                        <a:effectLst/>
                        <a:latin typeface="Calibri"/>
                        <a:ea typeface="Calibri"/>
                        <a:cs typeface="Times New Roman"/>
                      </a:endParaRPr>
                    </a:p>
                  </a:txBody>
                  <a:tcPr marL="29431" marR="29431" marT="0" marB="0" anchor="b"/>
                </a:tc>
              </a:tr>
              <a:tr h="247748">
                <a:tc>
                  <a:txBody>
                    <a:bodyPr/>
                    <a:lstStyle/>
                    <a:p>
                      <a:pPr>
                        <a:lnSpc>
                          <a:spcPct val="115000"/>
                        </a:lnSpc>
                        <a:spcAft>
                          <a:spcPts val="0"/>
                        </a:spcAft>
                      </a:pPr>
                      <a:r>
                        <a:rPr lang="es-CO" sz="900" b="0" dirty="0">
                          <a:effectLst/>
                        </a:rPr>
                        <a:t>REMUNERACION SERVICIOS TECNICOS</a:t>
                      </a:r>
                      <a:endParaRPr lang="es-CO" sz="900" b="0" dirty="0">
                        <a:solidFill>
                          <a:schemeClr val="tx1"/>
                        </a:solidFill>
                        <a:effectLst/>
                        <a:latin typeface="Calibri"/>
                        <a:ea typeface="Calibri"/>
                        <a:cs typeface="Times New Roman"/>
                      </a:endParaRPr>
                    </a:p>
                  </a:txBody>
                  <a:tcPr marL="29431" marR="29431" marT="0" marB="0" anchor="b"/>
                </a:tc>
                <a:tc>
                  <a:txBody>
                    <a:bodyPr/>
                    <a:lstStyle/>
                    <a:p>
                      <a:pPr algn="r">
                        <a:lnSpc>
                          <a:spcPct val="115000"/>
                        </a:lnSpc>
                        <a:spcAft>
                          <a:spcPts val="0"/>
                        </a:spcAft>
                      </a:pPr>
                      <a:r>
                        <a:rPr lang="es-CO" sz="900" dirty="0">
                          <a:effectLst/>
                        </a:rPr>
                        <a:t>23.712.080</a:t>
                      </a:r>
                      <a:endParaRPr lang="es-CO" sz="900" dirty="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dirty="0">
                          <a:effectLst/>
                        </a:rPr>
                        <a:t>MESES</a:t>
                      </a:r>
                      <a:endParaRPr lang="es-CO" sz="900" dirty="0">
                        <a:solidFill>
                          <a:schemeClr val="tx1"/>
                        </a:solidFill>
                        <a:effectLst/>
                        <a:latin typeface="Calibri"/>
                        <a:ea typeface="Calibri"/>
                        <a:cs typeface="Times New Roman"/>
                      </a:endParaRPr>
                    </a:p>
                  </a:txBody>
                  <a:tcPr marL="29431" marR="29431" marT="0" marB="0" anchor="b"/>
                </a:tc>
                <a:tc>
                  <a:txBody>
                    <a:bodyPr/>
                    <a:lstStyle/>
                    <a:p>
                      <a:pPr algn="r">
                        <a:lnSpc>
                          <a:spcPct val="115000"/>
                        </a:lnSpc>
                        <a:spcAft>
                          <a:spcPts val="0"/>
                        </a:spcAft>
                      </a:pPr>
                      <a:r>
                        <a:rPr lang="es-CO" sz="900">
                          <a:effectLst/>
                        </a:rPr>
                        <a:t>8</a:t>
                      </a:r>
                      <a:endParaRPr lang="es-CO" sz="90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dirty="0">
                          <a:effectLst/>
                        </a:rPr>
                        <a:t>PROFESIONAL</a:t>
                      </a:r>
                      <a:endParaRPr lang="es-CO" sz="900" dirty="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a:effectLst/>
                        </a:rPr>
                        <a:t>OPS</a:t>
                      </a:r>
                      <a:endParaRPr lang="es-CO" sz="900">
                        <a:solidFill>
                          <a:schemeClr val="tx1"/>
                        </a:solidFill>
                        <a:effectLst/>
                        <a:latin typeface="Calibri"/>
                        <a:ea typeface="Calibri"/>
                        <a:cs typeface="Times New Roman"/>
                      </a:endParaRPr>
                    </a:p>
                  </a:txBody>
                  <a:tcPr marL="29431" marR="29431" marT="0" marB="0" anchor="b"/>
                </a:tc>
              </a:tr>
              <a:tr h="247748">
                <a:tc>
                  <a:txBody>
                    <a:bodyPr/>
                    <a:lstStyle/>
                    <a:p>
                      <a:pPr>
                        <a:lnSpc>
                          <a:spcPct val="115000"/>
                        </a:lnSpc>
                        <a:spcAft>
                          <a:spcPts val="0"/>
                        </a:spcAft>
                      </a:pPr>
                      <a:r>
                        <a:rPr lang="es-CO" sz="900" b="0" dirty="0">
                          <a:effectLst/>
                        </a:rPr>
                        <a:t>REMUNERACION SERVICIOS TECNICOS</a:t>
                      </a:r>
                      <a:endParaRPr lang="es-CO" sz="900" b="0" dirty="0">
                        <a:solidFill>
                          <a:schemeClr val="tx1"/>
                        </a:solidFill>
                        <a:effectLst/>
                        <a:latin typeface="Calibri"/>
                        <a:ea typeface="Calibri"/>
                        <a:cs typeface="Times New Roman"/>
                      </a:endParaRPr>
                    </a:p>
                  </a:txBody>
                  <a:tcPr marL="29431" marR="29431" marT="0" marB="0" anchor="b"/>
                </a:tc>
                <a:tc>
                  <a:txBody>
                    <a:bodyPr/>
                    <a:lstStyle/>
                    <a:p>
                      <a:pPr algn="r">
                        <a:lnSpc>
                          <a:spcPct val="115000"/>
                        </a:lnSpc>
                        <a:spcAft>
                          <a:spcPts val="0"/>
                        </a:spcAft>
                      </a:pPr>
                      <a:r>
                        <a:rPr lang="es-CO" sz="900" dirty="0">
                          <a:effectLst/>
                        </a:rPr>
                        <a:t>30.928.800</a:t>
                      </a:r>
                      <a:endParaRPr lang="es-CO" sz="900" dirty="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dirty="0">
                          <a:effectLst/>
                        </a:rPr>
                        <a:t>MESES</a:t>
                      </a:r>
                      <a:endParaRPr lang="es-CO" sz="900" dirty="0">
                        <a:solidFill>
                          <a:schemeClr val="tx1"/>
                        </a:solidFill>
                        <a:effectLst/>
                        <a:latin typeface="Calibri"/>
                        <a:ea typeface="Calibri"/>
                        <a:cs typeface="Times New Roman"/>
                      </a:endParaRPr>
                    </a:p>
                  </a:txBody>
                  <a:tcPr marL="29431" marR="29431" marT="0" marB="0" anchor="b"/>
                </a:tc>
                <a:tc>
                  <a:txBody>
                    <a:bodyPr/>
                    <a:lstStyle/>
                    <a:p>
                      <a:pPr algn="r">
                        <a:lnSpc>
                          <a:spcPct val="115000"/>
                        </a:lnSpc>
                        <a:spcAft>
                          <a:spcPts val="0"/>
                        </a:spcAft>
                      </a:pPr>
                      <a:r>
                        <a:rPr lang="es-CO" sz="900">
                          <a:effectLst/>
                        </a:rPr>
                        <a:t>8</a:t>
                      </a:r>
                      <a:endParaRPr lang="es-CO" sz="90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dirty="0">
                          <a:effectLst/>
                        </a:rPr>
                        <a:t>PROFESIONAL ESPECIALIZADO</a:t>
                      </a:r>
                      <a:endParaRPr lang="es-CO" sz="900" dirty="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a:effectLst/>
                        </a:rPr>
                        <a:t>OPS</a:t>
                      </a:r>
                      <a:endParaRPr lang="es-CO" sz="900">
                        <a:solidFill>
                          <a:schemeClr val="tx1"/>
                        </a:solidFill>
                        <a:effectLst/>
                        <a:latin typeface="Calibri"/>
                        <a:ea typeface="Calibri"/>
                        <a:cs typeface="Times New Roman"/>
                      </a:endParaRPr>
                    </a:p>
                  </a:txBody>
                  <a:tcPr marL="29431" marR="29431" marT="0" marB="0" anchor="b"/>
                </a:tc>
              </a:tr>
              <a:tr h="247748">
                <a:tc>
                  <a:txBody>
                    <a:bodyPr/>
                    <a:lstStyle/>
                    <a:p>
                      <a:pPr>
                        <a:lnSpc>
                          <a:spcPct val="115000"/>
                        </a:lnSpc>
                        <a:spcAft>
                          <a:spcPts val="0"/>
                        </a:spcAft>
                      </a:pPr>
                      <a:r>
                        <a:rPr lang="es-CO" sz="900" b="0" dirty="0">
                          <a:effectLst/>
                        </a:rPr>
                        <a:t>REMUNERACION SERVICIOS TECNICOS</a:t>
                      </a:r>
                      <a:endParaRPr lang="es-CO" sz="900" b="0" dirty="0">
                        <a:solidFill>
                          <a:schemeClr val="tx1"/>
                        </a:solidFill>
                        <a:effectLst/>
                        <a:latin typeface="Calibri"/>
                        <a:ea typeface="Calibri"/>
                        <a:cs typeface="Times New Roman"/>
                      </a:endParaRPr>
                    </a:p>
                  </a:txBody>
                  <a:tcPr marL="29431" marR="29431" marT="0" marB="0" anchor="b"/>
                </a:tc>
                <a:tc>
                  <a:txBody>
                    <a:bodyPr/>
                    <a:lstStyle/>
                    <a:p>
                      <a:pPr algn="r">
                        <a:lnSpc>
                          <a:spcPct val="115000"/>
                        </a:lnSpc>
                        <a:spcAft>
                          <a:spcPts val="0"/>
                        </a:spcAft>
                      </a:pPr>
                      <a:r>
                        <a:rPr lang="es-CO" sz="900" dirty="0">
                          <a:effectLst/>
                        </a:rPr>
                        <a:t>23.712.080</a:t>
                      </a:r>
                      <a:endParaRPr lang="es-CO" sz="900" dirty="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dirty="0">
                          <a:effectLst/>
                        </a:rPr>
                        <a:t>MESES</a:t>
                      </a:r>
                      <a:endParaRPr lang="es-CO" sz="900" dirty="0">
                        <a:solidFill>
                          <a:schemeClr val="tx1"/>
                        </a:solidFill>
                        <a:effectLst/>
                        <a:latin typeface="Calibri"/>
                        <a:ea typeface="Calibri"/>
                        <a:cs typeface="Times New Roman"/>
                      </a:endParaRPr>
                    </a:p>
                  </a:txBody>
                  <a:tcPr marL="29431" marR="29431" marT="0" marB="0" anchor="b"/>
                </a:tc>
                <a:tc>
                  <a:txBody>
                    <a:bodyPr/>
                    <a:lstStyle/>
                    <a:p>
                      <a:pPr algn="r">
                        <a:lnSpc>
                          <a:spcPct val="115000"/>
                        </a:lnSpc>
                        <a:spcAft>
                          <a:spcPts val="0"/>
                        </a:spcAft>
                      </a:pPr>
                      <a:r>
                        <a:rPr lang="es-CO" sz="900">
                          <a:effectLst/>
                        </a:rPr>
                        <a:t>8</a:t>
                      </a:r>
                      <a:endParaRPr lang="es-CO" sz="90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dirty="0">
                          <a:effectLst/>
                        </a:rPr>
                        <a:t>PROFESIONAL</a:t>
                      </a:r>
                      <a:endParaRPr lang="es-CO" sz="900" dirty="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a:effectLst/>
                        </a:rPr>
                        <a:t>OPS</a:t>
                      </a:r>
                      <a:endParaRPr lang="es-CO" sz="900">
                        <a:solidFill>
                          <a:schemeClr val="tx1"/>
                        </a:solidFill>
                        <a:effectLst/>
                        <a:latin typeface="Calibri"/>
                        <a:ea typeface="Calibri"/>
                        <a:cs typeface="Times New Roman"/>
                      </a:endParaRPr>
                    </a:p>
                  </a:txBody>
                  <a:tcPr marL="29431" marR="29431" marT="0" marB="0" anchor="b"/>
                </a:tc>
              </a:tr>
              <a:tr h="247748">
                <a:tc>
                  <a:txBody>
                    <a:bodyPr/>
                    <a:lstStyle/>
                    <a:p>
                      <a:pPr>
                        <a:lnSpc>
                          <a:spcPct val="115000"/>
                        </a:lnSpc>
                        <a:spcAft>
                          <a:spcPts val="0"/>
                        </a:spcAft>
                      </a:pPr>
                      <a:r>
                        <a:rPr lang="es-CO" sz="900" b="0" dirty="0" smtClean="0">
                          <a:effectLst/>
                        </a:rPr>
                        <a:t>REMUNERACION SERVICIOS TECNICOS </a:t>
                      </a:r>
                      <a:endParaRPr lang="es-CO" sz="900" b="0" dirty="0">
                        <a:solidFill>
                          <a:schemeClr val="tx1"/>
                        </a:solidFill>
                        <a:effectLst/>
                        <a:latin typeface="Calibri"/>
                        <a:ea typeface="Calibri"/>
                        <a:cs typeface="Times New Roman"/>
                      </a:endParaRPr>
                    </a:p>
                  </a:txBody>
                  <a:tcPr marL="29431" marR="29431" marT="0" marB="0" anchor="b"/>
                </a:tc>
                <a:tc>
                  <a:txBody>
                    <a:bodyPr/>
                    <a:lstStyle/>
                    <a:p>
                      <a:pPr algn="r">
                        <a:lnSpc>
                          <a:spcPct val="115000"/>
                        </a:lnSpc>
                        <a:spcAft>
                          <a:spcPts val="0"/>
                        </a:spcAft>
                      </a:pPr>
                      <a:r>
                        <a:rPr lang="es-CO" sz="900" dirty="0">
                          <a:effectLst/>
                        </a:rPr>
                        <a:t>30.928.800</a:t>
                      </a:r>
                      <a:endParaRPr lang="es-CO" sz="900" dirty="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dirty="0">
                          <a:effectLst/>
                        </a:rPr>
                        <a:t>MESES</a:t>
                      </a:r>
                      <a:endParaRPr lang="es-CO" sz="900" dirty="0">
                        <a:solidFill>
                          <a:schemeClr val="tx1"/>
                        </a:solidFill>
                        <a:effectLst/>
                        <a:latin typeface="Calibri"/>
                        <a:ea typeface="Calibri"/>
                        <a:cs typeface="Times New Roman"/>
                      </a:endParaRPr>
                    </a:p>
                  </a:txBody>
                  <a:tcPr marL="29431" marR="29431" marT="0" marB="0" anchor="b"/>
                </a:tc>
                <a:tc>
                  <a:txBody>
                    <a:bodyPr/>
                    <a:lstStyle/>
                    <a:p>
                      <a:pPr algn="r">
                        <a:lnSpc>
                          <a:spcPct val="115000"/>
                        </a:lnSpc>
                        <a:spcAft>
                          <a:spcPts val="0"/>
                        </a:spcAft>
                      </a:pPr>
                      <a:r>
                        <a:rPr lang="es-CO" sz="900" dirty="0">
                          <a:effectLst/>
                        </a:rPr>
                        <a:t>8</a:t>
                      </a:r>
                      <a:endParaRPr lang="es-CO" sz="900" dirty="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a:effectLst/>
                        </a:rPr>
                        <a:t>PROFESIONAL ESPECIALIZADO</a:t>
                      </a:r>
                      <a:endParaRPr lang="es-CO" sz="90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a:effectLst/>
                        </a:rPr>
                        <a:t>OPS</a:t>
                      </a:r>
                      <a:endParaRPr lang="es-CO" sz="900">
                        <a:solidFill>
                          <a:schemeClr val="tx1"/>
                        </a:solidFill>
                        <a:effectLst/>
                        <a:latin typeface="Calibri"/>
                        <a:ea typeface="Calibri"/>
                        <a:cs typeface="Times New Roman"/>
                      </a:endParaRPr>
                    </a:p>
                  </a:txBody>
                  <a:tcPr marL="29431" marR="29431" marT="0" marB="0" anchor="b"/>
                </a:tc>
              </a:tr>
              <a:tr h="247748">
                <a:tc>
                  <a:txBody>
                    <a:bodyPr/>
                    <a:lstStyle/>
                    <a:p>
                      <a:pPr>
                        <a:lnSpc>
                          <a:spcPct val="115000"/>
                        </a:lnSpc>
                        <a:spcAft>
                          <a:spcPts val="0"/>
                        </a:spcAft>
                      </a:pPr>
                      <a:r>
                        <a:rPr lang="es-CO" sz="900" b="0" dirty="0">
                          <a:effectLst/>
                        </a:rPr>
                        <a:t>REMUNERACION SERVICIOS TECNICOS </a:t>
                      </a:r>
                      <a:endParaRPr lang="es-CO" sz="900" b="0" dirty="0">
                        <a:solidFill>
                          <a:schemeClr val="tx1"/>
                        </a:solidFill>
                        <a:effectLst/>
                        <a:latin typeface="Calibri"/>
                        <a:ea typeface="Calibri"/>
                        <a:cs typeface="Times New Roman"/>
                      </a:endParaRPr>
                    </a:p>
                  </a:txBody>
                  <a:tcPr marL="29431" marR="29431" marT="0" marB="0" anchor="b"/>
                </a:tc>
                <a:tc>
                  <a:txBody>
                    <a:bodyPr/>
                    <a:lstStyle/>
                    <a:p>
                      <a:pPr algn="r">
                        <a:lnSpc>
                          <a:spcPct val="115000"/>
                        </a:lnSpc>
                        <a:spcAft>
                          <a:spcPts val="0"/>
                        </a:spcAft>
                      </a:pPr>
                      <a:r>
                        <a:rPr lang="es-CO" sz="900">
                          <a:effectLst/>
                        </a:rPr>
                        <a:t>30.928.800</a:t>
                      </a:r>
                      <a:endParaRPr lang="es-CO" sz="90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dirty="0">
                          <a:effectLst/>
                        </a:rPr>
                        <a:t>MESES</a:t>
                      </a:r>
                      <a:endParaRPr lang="es-CO" sz="900" dirty="0">
                        <a:solidFill>
                          <a:schemeClr val="tx1"/>
                        </a:solidFill>
                        <a:effectLst/>
                        <a:latin typeface="Calibri"/>
                        <a:ea typeface="Calibri"/>
                        <a:cs typeface="Times New Roman"/>
                      </a:endParaRPr>
                    </a:p>
                  </a:txBody>
                  <a:tcPr marL="29431" marR="29431" marT="0" marB="0" anchor="b"/>
                </a:tc>
                <a:tc>
                  <a:txBody>
                    <a:bodyPr/>
                    <a:lstStyle/>
                    <a:p>
                      <a:pPr algn="r">
                        <a:lnSpc>
                          <a:spcPct val="115000"/>
                        </a:lnSpc>
                        <a:spcAft>
                          <a:spcPts val="0"/>
                        </a:spcAft>
                      </a:pPr>
                      <a:r>
                        <a:rPr lang="es-CO" sz="900">
                          <a:effectLst/>
                        </a:rPr>
                        <a:t>8</a:t>
                      </a:r>
                      <a:endParaRPr lang="es-CO" sz="90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dirty="0">
                          <a:effectLst/>
                        </a:rPr>
                        <a:t>PROFESIONAL ESPECIALIZADO</a:t>
                      </a:r>
                      <a:endParaRPr lang="es-CO" sz="900" dirty="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a:effectLst/>
                        </a:rPr>
                        <a:t>OPS</a:t>
                      </a:r>
                      <a:endParaRPr lang="es-CO" sz="900">
                        <a:solidFill>
                          <a:schemeClr val="tx1"/>
                        </a:solidFill>
                        <a:effectLst/>
                        <a:latin typeface="Calibri"/>
                        <a:ea typeface="Calibri"/>
                        <a:cs typeface="Times New Roman"/>
                      </a:endParaRPr>
                    </a:p>
                  </a:txBody>
                  <a:tcPr marL="29431" marR="29431" marT="0" marB="0" anchor="b"/>
                </a:tc>
              </a:tr>
              <a:tr h="247748">
                <a:tc>
                  <a:txBody>
                    <a:bodyPr/>
                    <a:lstStyle/>
                    <a:p>
                      <a:pPr>
                        <a:lnSpc>
                          <a:spcPct val="115000"/>
                        </a:lnSpc>
                        <a:spcAft>
                          <a:spcPts val="0"/>
                        </a:spcAft>
                      </a:pPr>
                      <a:r>
                        <a:rPr lang="es-CO" sz="900" b="0" dirty="0">
                          <a:effectLst/>
                        </a:rPr>
                        <a:t>REMUNERACION SERVICIOS TECNICOS</a:t>
                      </a:r>
                      <a:endParaRPr lang="es-CO" sz="900" b="0" dirty="0">
                        <a:solidFill>
                          <a:schemeClr val="tx1"/>
                        </a:solidFill>
                        <a:effectLst/>
                        <a:latin typeface="Calibri"/>
                        <a:ea typeface="Calibri"/>
                        <a:cs typeface="Times New Roman"/>
                      </a:endParaRPr>
                    </a:p>
                  </a:txBody>
                  <a:tcPr marL="29431" marR="29431" marT="0" marB="0" anchor="b"/>
                </a:tc>
                <a:tc>
                  <a:txBody>
                    <a:bodyPr/>
                    <a:lstStyle/>
                    <a:p>
                      <a:pPr algn="r">
                        <a:lnSpc>
                          <a:spcPct val="115000"/>
                        </a:lnSpc>
                        <a:spcAft>
                          <a:spcPts val="0"/>
                        </a:spcAft>
                      </a:pPr>
                      <a:r>
                        <a:rPr lang="es-CO" sz="900">
                          <a:effectLst/>
                        </a:rPr>
                        <a:t>23.712.080</a:t>
                      </a:r>
                      <a:endParaRPr lang="es-CO" sz="90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dirty="0">
                          <a:effectLst/>
                        </a:rPr>
                        <a:t>MESES</a:t>
                      </a:r>
                      <a:endParaRPr lang="es-CO" sz="900" dirty="0">
                        <a:solidFill>
                          <a:schemeClr val="tx1"/>
                        </a:solidFill>
                        <a:effectLst/>
                        <a:latin typeface="Calibri"/>
                        <a:ea typeface="Calibri"/>
                        <a:cs typeface="Times New Roman"/>
                      </a:endParaRPr>
                    </a:p>
                  </a:txBody>
                  <a:tcPr marL="29431" marR="29431" marT="0" marB="0" anchor="b"/>
                </a:tc>
                <a:tc>
                  <a:txBody>
                    <a:bodyPr/>
                    <a:lstStyle/>
                    <a:p>
                      <a:pPr algn="r">
                        <a:lnSpc>
                          <a:spcPct val="115000"/>
                        </a:lnSpc>
                        <a:spcAft>
                          <a:spcPts val="0"/>
                        </a:spcAft>
                      </a:pPr>
                      <a:r>
                        <a:rPr lang="es-CO" sz="900" dirty="0">
                          <a:effectLst/>
                        </a:rPr>
                        <a:t>8</a:t>
                      </a:r>
                      <a:endParaRPr lang="es-CO" sz="900" dirty="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a:effectLst/>
                        </a:rPr>
                        <a:t>PROFESIONAL</a:t>
                      </a:r>
                      <a:endParaRPr lang="es-CO" sz="90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a:effectLst/>
                        </a:rPr>
                        <a:t>OPS</a:t>
                      </a:r>
                      <a:endParaRPr lang="es-CO" sz="900">
                        <a:solidFill>
                          <a:schemeClr val="tx1"/>
                        </a:solidFill>
                        <a:effectLst/>
                        <a:latin typeface="Calibri"/>
                        <a:ea typeface="Calibri"/>
                        <a:cs typeface="Times New Roman"/>
                      </a:endParaRPr>
                    </a:p>
                  </a:txBody>
                  <a:tcPr marL="29431" marR="29431" marT="0" marB="0" anchor="b"/>
                </a:tc>
              </a:tr>
              <a:tr h="247748">
                <a:tc>
                  <a:txBody>
                    <a:bodyPr/>
                    <a:lstStyle/>
                    <a:p>
                      <a:pPr>
                        <a:lnSpc>
                          <a:spcPct val="115000"/>
                        </a:lnSpc>
                        <a:spcAft>
                          <a:spcPts val="0"/>
                        </a:spcAft>
                      </a:pPr>
                      <a:r>
                        <a:rPr lang="es-CO" sz="900" b="0" dirty="0">
                          <a:effectLst/>
                        </a:rPr>
                        <a:t>REMUNERACION SERVICIOS TECNICOS </a:t>
                      </a:r>
                      <a:endParaRPr lang="es-CO" sz="900" b="0" dirty="0">
                        <a:solidFill>
                          <a:schemeClr val="tx1"/>
                        </a:solidFill>
                        <a:effectLst/>
                        <a:latin typeface="Calibri"/>
                        <a:ea typeface="Calibri"/>
                        <a:cs typeface="Times New Roman"/>
                      </a:endParaRPr>
                    </a:p>
                  </a:txBody>
                  <a:tcPr marL="29431" marR="29431" marT="0" marB="0" anchor="b"/>
                </a:tc>
                <a:tc>
                  <a:txBody>
                    <a:bodyPr/>
                    <a:lstStyle/>
                    <a:p>
                      <a:pPr algn="r">
                        <a:lnSpc>
                          <a:spcPct val="115000"/>
                        </a:lnSpc>
                        <a:spcAft>
                          <a:spcPts val="0"/>
                        </a:spcAft>
                      </a:pPr>
                      <a:r>
                        <a:rPr lang="es-CO" sz="900">
                          <a:effectLst/>
                        </a:rPr>
                        <a:t>30.928.800</a:t>
                      </a:r>
                      <a:endParaRPr lang="es-CO" sz="90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a:effectLst/>
                        </a:rPr>
                        <a:t>MESES</a:t>
                      </a:r>
                      <a:endParaRPr lang="es-CO" sz="900">
                        <a:solidFill>
                          <a:schemeClr val="tx1"/>
                        </a:solidFill>
                        <a:effectLst/>
                        <a:latin typeface="Calibri"/>
                        <a:ea typeface="Calibri"/>
                        <a:cs typeface="Times New Roman"/>
                      </a:endParaRPr>
                    </a:p>
                  </a:txBody>
                  <a:tcPr marL="29431" marR="29431" marT="0" marB="0" anchor="b"/>
                </a:tc>
                <a:tc>
                  <a:txBody>
                    <a:bodyPr/>
                    <a:lstStyle/>
                    <a:p>
                      <a:pPr algn="r">
                        <a:lnSpc>
                          <a:spcPct val="115000"/>
                        </a:lnSpc>
                        <a:spcAft>
                          <a:spcPts val="0"/>
                        </a:spcAft>
                      </a:pPr>
                      <a:r>
                        <a:rPr lang="es-CO" sz="900" dirty="0">
                          <a:effectLst/>
                        </a:rPr>
                        <a:t>8</a:t>
                      </a:r>
                      <a:endParaRPr lang="es-CO" sz="900" dirty="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dirty="0">
                          <a:effectLst/>
                        </a:rPr>
                        <a:t>PROFESIONAL ESPECIALIZADO</a:t>
                      </a:r>
                      <a:endParaRPr lang="es-CO" sz="900" dirty="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a:effectLst/>
                        </a:rPr>
                        <a:t>OPS</a:t>
                      </a:r>
                      <a:endParaRPr lang="es-CO" sz="900">
                        <a:solidFill>
                          <a:schemeClr val="tx1"/>
                        </a:solidFill>
                        <a:effectLst/>
                        <a:latin typeface="Calibri"/>
                        <a:ea typeface="Calibri"/>
                        <a:cs typeface="Times New Roman"/>
                      </a:endParaRPr>
                    </a:p>
                  </a:txBody>
                  <a:tcPr marL="29431" marR="29431" marT="0" marB="0" anchor="b"/>
                </a:tc>
              </a:tr>
              <a:tr h="247748">
                <a:tc>
                  <a:txBody>
                    <a:bodyPr/>
                    <a:lstStyle/>
                    <a:p>
                      <a:pPr>
                        <a:lnSpc>
                          <a:spcPct val="115000"/>
                        </a:lnSpc>
                        <a:spcAft>
                          <a:spcPts val="0"/>
                        </a:spcAft>
                      </a:pPr>
                      <a:r>
                        <a:rPr lang="es-CO" sz="900" b="0" dirty="0">
                          <a:effectLst/>
                        </a:rPr>
                        <a:t>REMUNERACION SERVICIOS TECNICOS</a:t>
                      </a:r>
                      <a:endParaRPr lang="es-CO" sz="900" b="0" dirty="0">
                        <a:solidFill>
                          <a:schemeClr val="tx1"/>
                        </a:solidFill>
                        <a:effectLst/>
                        <a:latin typeface="Calibri"/>
                        <a:ea typeface="Calibri"/>
                        <a:cs typeface="Times New Roman"/>
                      </a:endParaRPr>
                    </a:p>
                  </a:txBody>
                  <a:tcPr marL="29431" marR="29431" marT="0" marB="0" anchor="b"/>
                </a:tc>
                <a:tc>
                  <a:txBody>
                    <a:bodyPr/>
                    <a:lstStyle/>
                    <a:p>
                      <a:pPr algn="r">
                        <a:lnSpc>
                          <a:spcPct val="115000"/>
                        </a:lnSpc>
                        <a:spcAft>
                          <a:spcPts val="0"/>
                        </a:spcAft>
                      </a:pPr>
                      <a:r>
                        <a:rPr lang="es-CO" sz="900" dirty="0">
                          <a:effectLst/>
                        </a:rPr>
                        <a:t>23.712.080</a:t>
                      </a:r>
                      <a:endParaRPr lang="es-CO" sz="900" dirty="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dirty="0">
                          <a:effectLst/>
                        </a:rPr>
                        <a:t>MESES</a:t>
                      </a:r>
                      <a:endParaRPr lang="es-CO" sz="900" dirty="0">
                        <a:solidFill>
                          <a:schemeClr val="tx1"/>
                        </a:solidFill>
                        <a:effectLst/>
                        <a:latin typeface="Calibri"/>
                        <a:ea typeface="Calibri"/>
                        <a:cs typeface="Times New Roman"/>
                      </a:endParaRPr>
                    </a:p>
                  </a:txBody>
                  <a:tcPr marL="29431" marR="29431" marT="0" marB="0" anchor="b"/>
                </a:tc>
                <a:tc>
                  <a:txBody>
                    <a:bodyPr/>
                    <a:lstStyle/>
                    <a:p>
                      <a:pPr algn="r">
                        <a:lnSpc>
                          <a:spcPct val="115000"/>
                        </a:lnSpc>
                        <a:spcAft>
                          <a:spcPts val="0"/>
                        </a:spcAft>
                      </a:pPr>
                      <a:r>
                        <a:rPr lang="es-CO" sz="900" dirty="0">
                          <a:effectLst/>
                        </a:rPr>
                        <a:t>8</a:t>
                      </a:r>
                      <a:endParaRPr lang="es-CO" sz="900" dirty="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dirty="0">
                          <a:effectLst/>
                        </a:rPr>
                        <a:t>PROFESIONAL</a:t>
                      </a:r>
                      <a:endParaRPr lang="es-CO" sz="900" dirty="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a:effectLst/>
                        </a:rPr>
                        <a:t>OPS</a:t>
                      </a:r>
                      <a:endParaRPr lang="es-CO" sz="900">
                        <a:solidFill>
                          <a:schemeClr val="tx1"/>
                        </a:solidFill>
                        <a:effectLst/>
                        <a:latin typeface="Calibri"/>
                        <a:ea typeface="Calibri"/>
                        <a:cs typeface="Times New Roman"/>
                      </a:endParaRPr>
                    </a:p>
                  </a:txBody>
                  <a:tcPr marL="29431" marR="29431" marT="0" marB="0" anchor="b"/>
                </a:tc>
              </a:tr>
              <a:tr h="247748">
                <a:tc>
                  <a:txBody>
                    <a:bodyPr/>
                    <a:lstStyle/>
                    <a:p>
                      <a:pPr>
                        <a:lnSpc>
                          <a:spcPct val="115000"/>
                        </a:lnSpc>
                        <a:spcAft>
                          <a:spcPts val="0"/>
                        </a:spcAft>
                      </a:pPr>
                      <a:r>
                        <a:rPr lang="es-CO" sz="900" b="0" dirty="0">
                          <a:effectLst/>
                        </a:rPr>
                        <a:t>REMUNERACION SERVICIOS TECNICOS</a:t>
                      </a:r>
                      <a:endParaRPr lang="es-CO" sz="900" b="0" dirty="0">
                        <a:solidFill>
                          <a:schemeClr val="tx1"/>
                        </a:solidFill>
                        <a:effectLst/>
                        <a:latin typeface="Calibri"/>
                        <a:ea typeface="Calibri"/>
                        <a:cs typeface="Times New Roman"/>
                      </a:endParaRPr>
                    </a:p>
                  </a:txBody>
                  <a:tcPr marL="29431" marR="29431" marT="0" marB="0" anchor="b"/>
                </a:tc>
                <a:tc>
                  <a:txBody>
                    <a:bodyPr/>
                    <a:lstStyle/>
                    <a:p>
                      <a:pPr algn="r">
                        <a:lnSpc>
                          <a:spcPct val="115000"/>
                        </a:lnSpc>
                        <a:spcAft>
                          <a:spcPts val="0"/>
                        </a:spcAft>
                      </a:pPr>
                      <a:r>
                        <a:rPr lang="es-CO" sz="900">
                          <a:effectLst/>
                        </a:rPr>
                        <a:t>19.200.000</a:t>
                      </a:r>
                      <a:endParaRPr lang="es-CO" sz="90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a:effectLst/>
                        </a:rPr>
                        <a:t>MESES</a:t>
                      </a:r>
                      <a:endParaRPr lang="es-CO" sz="900">
                        <a:solidFill>
                          <a:schemeClr val="tx1"/>
                        </a:solidFill>
                        <a:effectLst/>
                        <a:latin typeface="Calibri"/>
                        <a:ea typeface="Calibri"/>
                        <a:cs typeface="Times New Roman"/>
                      </a:endParaRPr>
                    </a:p>
                  </a:txBody>
                  <a:tcPr marL="29431" marR="29431" marT="0" marB="0" anchor="b"/>
                </a:tc>
                <a:tc>
                  <a:txBody>
                    <a:bodyPr/>
                    <a:lstStyle/>
                    <a:p>
                      <a:pPr algn="r">
                        <a:lnSpc>
                          <a:spcPct val="115000"/>
                        </a:lnSpc>
                        <a:spcAft>
                          <a:spcPts val="0"/>
                        </a:spcAft>
                      </a:pPr>
                      <a:r>
                        <a:rPr lang="es-CO" sz="900">
                          <a:effectLst/>
                        </a:rPr>
                        <a:t>4</a:t>
                      </a:r>
                      <a:endParaRPr lang="es-CO" sz="90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dirty="0">
                          <a:effectLst/>
                        </a:rPr>
                        <a:t>PROFESIONAL ESPECIALIZADO</a:t>
                      </a:r>
                      <a:endParaRPr lang="es-CO" sz="900" dirty="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a:effectLst/>
                        </a:rPr>
                        <a:t>CPS</a:t>
                      </a:r>
                      <a:endParaRPr lang="es-CO" sz="900">
                        <a:solidFill>
                          <a:schemeClr val="tx1"/>
                        </a:solidFill>
                        <a:effectLst/>
                        <a:latin typeface="Calibri"/>
                        <a:ea typeface="Calibri"/>
                        <a:cs typeface="Times New Roman"/>
                      </a:endParaRPr>
                    </a:p>
                  </a:txBody>
                  <a:tcPr marL="29431" marR="29431" marT="0" marB="0" anchor="b"/>
                </a:tc>
              </a:tr>
              <a:tr h="247748">
                <a:tc>
                  <a:txBody>
                    <a:bodyPr/>
                    <a:lstStyle/>
                    <a:p>
                      <a:pPr>
                        <a:lnSpc>
                          <a:spcPct val="115000"/>
                        </a:lnSpc>
                        <a:spcAft>
                          <a:spcPts val="0"/>
                        </a:spcAft>
                      </a:pPr>
                      <a:r>
                        <a:rPr lang="es-CO" sz="900" b="0" dirty="0">
                          <a:effectLst/>
                        </a:rPr>
                        <a:t>HONORARIOS</a:t>
                      </a:r>
                      <a:endParaRPr lang="es-CO" sz="900" b="0" dirty="0">
                        <a:solidFill>
                          <a:schemeClr val="tx1"/>
                        </a:solidFill>
                        <a:effectLst/>
                        <a:latin typeface="Calibri"/>
                        <a:ea typeface="Calibri"/>
                        <a:cs typeface="Times New Roman"/>
                      </a:endParaRPr>
                    </a:p>
                  </a:txBody>
                  <a:tcPr marL="29431" marR="29431" marT="0" marB="0" anchor="b"/>
                </a:tc>
                <a:tc>
                  <a:txBody>
                    <a:bodyPr/>
                    <a:lstStyle/>
                    <a:p>
                      <a:pPr algn="r">
                        <a:lnSpc>
                          <a:spcPct val="115000"/>
                        </a:lnSpc>
                        <a:spcAft>
                          <a:spcPts val="0"/>
                        </a:spcAft>
                      </a:pPr>
                      <a:r>
                        <a:rPr lang="es-CO" sz="900">
                          <a:effectLst/>
                        </a:rPr>
                        <a:t>33.600.000</a:t>
                      </a:r>
                      <a:endParaRPr lang="es-CO" sz="90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a:effectLst/>
                        </a:rPr>
                        <a:t>MESES</a:t>
                      </a:r>
                      <a:endParaRPr lang="es-CO" sz="900">
                        <a:solidFill>
                          <a:schemeClr val="tx1"/>
                        </a:solidFill>
                        <a:effectLst/>
                        <a:latin typeface="Calibri"/>
                        <a:ea typeface="Calibri"/>
                        <a:cs typeface="Times New Roman"/>
                      </a:endParaRPr>
                    </a:p>
                  </a:txBody>
                  <a:tcPr marL="29431" marR="29431" marT="0" marB="0" anchor="b"/>
                </a:tc>
                <a:tc>
                  <a:txBody>
                    <a:bodyPr/>
                    <a:lstStyle/>
                    <a:p>
                      <a:pPr algn="r">
                        <a:lnSpc>
                          <a:spcPct val="115000"/>
                        </a:lnSpc>
                        <a:spcAft>
                          <a:spcPts val="0"/>
                        </a:spcAft>
                      </a:pPr>
                      <a:r>
                        <a:rPr lang="es-CO" sz="900" dirty="0">
                          <a:effectLst/>
                        </a:rPr>
                        <a:t>7</a:t>
                      </a:r>
                      <a:endParaRPr lang="es-CO" sz="900" dirty="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dirty="0">
                          <a:effectLst/>
                        </a:rPr>
                        <a:t>PROFESIONAL ESPECIALIZADO</a:t>
                      </a:r>
                      <a:endParaRPr lang="es-CO" sz="900" dirty="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a:effectLst/>
                        </a:rPr>
                        <a:t>CPS</a:t>
                      </a:r>
                      <a:endParaRPr lang="es-CO" sz="900">
                        <a:solidFill>
                          <a:schemeClr val="tx1"/>
                        </a:solidFill>
                        <a:effectLst/>
                        <a:latin typeface="Calibri"/>
                        <a:ea typeface="Calibri"/>
                        <a:cs typeface="Times New Roman"/>
                      </a:endParaRPr>
                    </a:p>
                  </a:txBody>
                  <a:tcPr marL="29431" marR="29431" marT="0" marB="0" anchor="b"/>
                </a:tc>
              </a:tr>
              <a:tr h="247748">
                <a:tc>
                  <a:txBody>
                    <a:bodyPr/>
                    <a:lstStyle/>
                    <a:p>
                      <a:pPr>
                        <a:lnSpc>
                          <a:spcPct val="115000"/>
                        </a:lnSpc>
                        <a:spcAft>
                          <a:spcPts val="0"/>
                        </a:spcAft>
                      </a:pPr>
                      <a:r>
                        <a:rPr lang="es-CO" sz="900" b="0" dirty="0">
                          <a:effectLst/>
                        </a:rPr>
                        <a:t>REMUNERACION SERVICIOS TECNICOS</a:t>
                      </a:r>
                      <a:endParaRPr lang="es-CO" sz="900" b="0" dirty="0">
                        <a:solidFill>
                          <a:schemeClr val="tx1"/>
                        </a:solidFill>
                        <a:effectLst/>
                        <a:latin typeface="Calibri"/>
                        <a:ea typeface="Calibri"/>
                        <a:cs typeface="Times New Roman"/>
                      </a:endParaRPr>
                    </a:p>
                  </a:txBody>
                  <a:tcPr marL="29431" marR="29431" marT="0" marB="0" anchor="b"/>
                </a:tc>
                <a:tc>
                  <a:txBody>
                    <a:bodyPr/>
                    <a:lstStyle/>
                    <a:p>
                      <a:pPr algn="r">
                        <a:lnSpc>
                          <a:spcPct val="115000"/>
                        </a:lnSpc>
                        <a:spcAft>
                          <a:spcPts val="0"/>
                        </a:spcAft>
                      </a:pPr>
                      <a:r>
                        <a:rPr lang="es-CO" sz="900">
                          <a:effectLst/>
                        </a:rPr>
                        <a:t>11.856.040</a:t>
                      </a:r>
                      <a:endParaRPr lang="es-CO" sz="90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dirty="0">
                          <a:effectLst/>
                        </a:rPr>
                        <a:t>MESES</a:t>
                      </a:r>
                      <a:endParaRPr lang="es-CO" sz="900" dirty="0">
                        <a:solidFill>
                          <a:schemeClr val="tx1"/>
                        </a:solidFill>
                        <a:effectLst/>
                        <a:latin typeface="Calibri"/>
                        <a:ea typeface="Calibri"/>
                        <a:cs typeface="Times New Roman"/>
                      </a:endParaRPr>
                    </a:p>
                  </a:txBody>
                  <a:tcPr marL="29431" marR="29431" marT="0" marB="0" anchor="b"/>
                </a:tc>
                <a:tc>
                  <a:txBody>
                    <a:bodyPr/>
                    <a:lstStyle/>
                    <a:p>
                      <a:pPr algn="r">
                        <a:lnSpc>
                          <a:spcPct val="115000"/>
                        </a:lnSpc>
                        <a:spcAft>
                          <a:spcPts val="0"/>
                        </a:spcAft>
                      </a:pPr>
                      <a:r>
                        <a:rPr lang="es-CO" sz="900">
                          <a:effectLst/>
                        </a:rPr>
                        <a:t>4</a:t>
                      </a:r>
                      <a:endParaRPr lang="es-CO" sz="90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dirty="0">
                          <a:effectLst/>
                        </a:rPr>
                        <a:t>PROFESIONAL</a:t>
                      </a:r>
                      <a:endParaRPr lang="es-CO" sz="900" dirty="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dirty="0">
                          <a:effectLst/>
                        </a:rPr>
                        <a:t>OPS</a:t>
                      </a:r>
                      <a:endParaRPr lang="es-CO" sz="900" dirty="0">
                        <a:solidFill>
                          <a:schemeClr val="tx1"/>
                        </a:solidFill>
                        <a:effectLst/>
                        <a:latin typeface="Calibri"/>
                        <a:ea typeface="Calibri"/>
                        <a:cs typeface="Times New Roman"/>
                      </a:endParaRPr>
                    </a:p>
                  </a:txBody>
                  <a:tcPr marL="29431" marR="29431" marT="0" marB="0" anchor="b"/>
                </a:tc>
              </a:tr>
              <a:tr h="247748">
                <a:tc>
                  <a:txBody>
                    <a:bodyPr/>
                    <a:lstStyle/>
                    <a:p>
                      <a:pPr>
                        <a:lnSpc>
                          <a:spcPct val="115000"/>
                        </a:lnSpc>
                        <a:spcAft>
                          <a:spcPts val="0"/>
                        </a:spcAft>
                      </a:pPr>
                      <a:r>
                        <a:rPr lang="es-CO" sz="900" b="0" dirty="0">
                          <a:effectLst/>
                        </a:rPr>
                        <a:t>REMUNERACION SERVICIOS TECNICOS</a:t>
                      </a:r>
                      <a:endParaRPr lang="es-CO" sz="900" b="0" dirty="0">
                        <a:solidFill>
                          <a:schemeClr val="tx1"/>
                        </a:solidFill>
                        <a:effectLst/>
                        <a:latin typeface="Calibri"/>
                        <a:ea typeface="Calibri"/>
                        <a:cs typeface="Times New Roman"/>
                      </a:endParaRPr>
                    </a:p>
                  </a:txBody>
                  <a:tcPr marL="29431" marR="29431" marT="0" marB="0" anchor="b"/>
                </a:tc>
                <a:tc>
                  <a:txBody>
                    <a:bodyPr/>
                    <a:lstStyle/>
                    <a:p>
                      <a:pPr algn="r">
                        <a:lnSpc>
                          <a:spcPct val="115000"/>
                        </a:lnSpc>
                        <a:spcAft>
                          <a:spcPts val="0"/>
                        </a:spcAft>
                      </a:pPr>
                      <a:r>
                        <a:rPr lang="es-CO" sz="900">
                          <a:effectLst/>
                        </a:rPr>
                        <a:t>4.446.015</a:t>
                      </a:r>
                      <a:endParaRPr lang="es-CO" sz="90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a:effectLst/>
                        </a:rPr>
                        <a:t>MESES</a:t>
                      </a:r>
                      <a:endParaRPr lang="es-CO" sz="900">
                        <a:solidFill>
                          <a:schemeClr val="tx1"/>
                        </a:solidFill>
                        <a:effectLst/>
                        <a:latin typeface="Calibri"/>
                        <a:ea typeface="Calibri"/>
                        <a:cs typeface="Times New Roman"/>
                      </a:endParaRPr>
                    </a:p>
                  </a:txBody>
                  <a:tcPr marL="29431" marR="29431" marT="0" marB="0" anchor="b"/>
                </a:tc>
                <a:tc>
                  <a:txBody>
                    <a:bodyPr/>
                    <a:lstStyle/>
                    <a:p>
                      <a:pPr algn="r">
                        <a:lnSpc>
                          <a:spcPct val="115000"/>
                        </a:lnSpc>
                        <a:spcAft>
                          <a:spcPts val="0"/>
                        </a:spcAft>
                      </a:pPr>
                      <a:r>
                        <a:rPr lang="es-CO" sz="900">
                          <a:effectLst/>
                        </a:rPr>
                        <a:t>3</a:t>
                      </a:r>
                      <a:endParaRPr lang="es-CO" sz="90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dirty="0">
                          <a:effectLst/>
                        </a:rPr>
                        <a:t>ASISTENCIAL</a:t>
                      </a:r>
                      <a:endParaRPr lang="es-CO" sz="900" dirty="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dirty="0">
                          <a:effectLst/>
                        </a:rPr>
                        <a:t>OPS</a:t>
                      </a:r>
                      <a:endParaRPr lang="es-CO" sz="900" dirty="0">
                        <a:solidFill>
                          <a:schemeClr val="tx1"/>
                        </a:solidFill>
                        <a:effectLst/>
                        <a:latin typeface="Calibri"/>
                        <a:ea typeface="Calibri"/>
                        <a:cs typeface="Times New Roman"/>
                      </a:endParaRPr>
                    </a:p>
                  </a:txBody>
                  <a:tcPr marL="29431" marR="29431" marT="0" marB="0" anchor="b"/>
                </a:tc>
              </a:tr>
              <a:tr h="247748">
                <a:tc>
                  <a:txBody>
                    <a:bodyPr/>
                    <a:lstStyle/>
                    <a:p>
                      <a:pPr>
                        <a:lnSpc>
                          <a:spcPct val="115000"/>
                        </a:lnSpc>
                        <a:spcAft>
                          <a:spcPts val="0"/>
                        </a:spcAft>
                      </a:pPr>
                      <a:r>
                        <a:rPr lang="es-CO" sz="900" b="0" dirty="0">
                          <a:effectLst/>
                        </a:rPr>
                        <a:t>REMUNERACION SERVICIOS TECNICOS</a:t>
                      </a:r>
                      <a:endParaRPr lang="es-CO" sz="900" b="0" dirty="0">
                        <a:solidFill>
                          <a:schemeClr val="tx1"/>
                        </a:solidFill>
                        <a:effectLst/>
                        <a:latin typeface="Calibri"/>
                        <a:ea typeface="Calibri"/>
                        <a:cs typeface="Times New Roman"/>
                      </a:endParaRPr>
                    </a:p>
                  </a:txBody>
                  <a:tcPr marL="29431" marR="29431" marT="0" marB="0" anchor="b"/>
                </a:tc>
                <a:tc>
                  <a:txBody>
                    <a:bodyPr/>
                    <a:lstStyle/>
                    <a:p>
                      <a:pPr algn="r">
                        <a:lnSpc>
                          <a:spcPct val="115000"/>
                        </a:lnSpc>
                        <a:spcAft>
                          <a:spcPts val="0"/>
                        </a:spcAft>
                      </a:pPr>
                      <a:r>
                        <a:rPr lang="es-CO" sz="900">
                          <a:effectLst/>
                        </a:rPr>
                        <a:t>23.712.080</a:t>
                      </a:r>
                      <a:endParaRPr lang="es-CO" sz="90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dirty="0">
                          <a:effectLst/>
                        </a:rPr>
                        <a:t>MESES</a:t>
                      </a:r>
                      <a:endParaRPr lang="es-CO" sz="900" dirty="0">
                        <a:solidFill>
                          <a:schemeClr val="tx1"/>
                        </a:solidFill>
                        <a:effectLst/>
                        <a:latin typeface="Calibri"/>
                        <a:ea typeface="Calibri"/>
                        <a:cs typeface="Times New Roman"/>
                      </a:endParaRPr>
                    </a:p>
                  </a:txBody>
                  <a:tcPr marL="29431" marR="29431" marT="0" marB="0" anchor="b"/>
                </a:tc>
                <a:tc>
                  <a:txBody>
                    <a:bodyPr/>
                    <a:lstStyle/>
                    <a:p>
                      <a:pPr algn="r">
                        <a:lnSpc>
                          <a:spcPct val="115000"/>
                        </a:lnSpc>
                        <a:spcAft>
                          <a:spcPts val="0"/>
                        </a:spcAft>
                      </a:pPr>
                      <a:r>
                        <a:rPr lang="es-CO" sz="900">
                          <a:effectLst/>
                        </a:rPr>
                        <a:t>8</a:t>
                      </a:r>
                      <a:endParaRPr lang="es-CO" sz="90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a:effectLst/>
                        </a:rPr>
                        <a:t>PROFESIONAL</a:t>
                      </a:r>
                      <a:endParaRPr lang="es-CO" sz="90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a:effectLst/>
                        </a:rPr>
                        <a:t>OPS</a:t>
                      </a:r>
                      <a:endParaRPr lang="es-CO" sz="900">
                        <a:solidFill>
                          <a:schemeClr val="tx1"/>
                        </a:solidFill>
                        <a:effectLst/>
                        <a:latin typeface="Calibri"/>
                        <a:ea typeface="Calibri"/>
                        <a:cs typeface="Times New Roman"/>
                      </a:endParaRPr>
                    </a:p>
                  </a:txBody>
                  <a:tcPr marL="29431" marR="29431" marT="0" marB="0" anchor="b"/>
                </a:tc>
              </a:tr>
              <a:tr h="247748">
                <a:tc>
                  <a:txBody>
                    <a:bodyPr/>
                    <a:lstStyle/>
                    <a:p>
                      <a:pPr>
                        <a:lnSpc>
                          <a:spcPct val="115000"/>
                        </a:lnSpc>
                        <a:spcAft>
                          <a:spcPts val="0"/>
                        </a:spcAft>
                      </a:pPr>
                      <a:r>
                        <a:rPr lang="es-CO" sz="900" b="0" dirty="0">
                          <a:effectLst/>
                        </a:rPr>
                        <a:t>REMUNERACION SERVICIOS TECNICOS</a:t>
                      </a:r>
                      <a:endParaRPr lang="es-CO" sz="900" b="0" dirty="0">
                        <a:solidFill>
                          <a:schemeClr val="tx1"/>
                        </a:solidFill>
                        <a:effectLst/>
                        <a:latin typeface="Calibri"/>
                        <a:ea typeface="Calibri"/>
                        <a:cs typeface="Times New Roman"/>
                      </a:endParaRPr>
                    </a:p>
                  </a:txBody>
                  <a:tcPr marL="29431" marR="29431" marT="0" marB="0" anchor="b"/>
                </a:tc>
                <a:tc>
                  <a:txBody>
                    <a:bodyPr/>
                    <a:lstStyle/>
                    <a:p>
                      <a:pPr algn="r">
                        <a:lnSpc>
                          <a:spcPct val="115000"/>
                        </a:lnSpc>
                        <a:spcAft>
                          <a:spcPts val="0"/>
                        </a:spcAft>
                      </a:pPr>
                      <a:r>
                        <a:rPr lang="es-CO" sz="900">
                          <a:effectLst/>
                        </a:rPr>
                        <a:t>15.464.400</a:t>
                      </a:r>
                      <a:endParaRPr lang="es-CO" sz="90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dirty="0">
                          <a:effectLst/>
                        </a:rPr>
                        <a:t>MESES</a:t>
                      </a:r>
                      <a:endParaRPr lang="es-CO" sz="900" dirty="0">
                        <a:solidFill>
                          <a:schemeClr val="tx1"/>
                        </a:solidFill>
                        <a:effectLst/>
                        <a:latin typeface="Calibri"/>
                        <a:ea typeface="Calibri"/>
                        <a:cs typeface="Times New Roman"/>
                      </a:endParaRPr>
                    </a:p>
                  </a:txBody>
                  <a:tcPr marL="29431" marR="29431" marT="0" marB="0" anchor="b"/>
                </a:tc>
                <a:tc>
                  <a:txBody>
                    <a:bodyPr/>
                    <a:lstStyle/>
                    <a:p>
                      <a:pPr algn="r">
                        <a:lnSpc>
                          <a:spcPct val="115000"/>
                        </a:lnSpc>
                        <a:spcAft>
                          <a:spcPts val="0"/>
                        </a:spcAft>
                      </a:pPr>
                      <a:r>
                        <a:rPr lang="es-CO" sz="900">
                          <a:effectLst/>
                        </a:rPr>
                        <a:t>8</a:t>
                      </a:r>
                      <a:endParaRPr lang="es-CO" sz="90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dirty="0">
                          <a:effectLst/>
                        </a:rPr>
                        <a:t>TECNICO</a:t>
                      </a:r>
                      <a:endParaRPr lang="es-CO" sz="900" dirty="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a:effectLst/>
                        </a:rPr>
                        <a:t>OPS</a:t>
                      </a:r>
                      <a:endParaRPr lang="es-CO" sz="900">
                        <a:solidFill>
                          <a:schemeClr val="tx1"/>
                        </a:solidFill>
                        <a:effectLst/>
                        <a:latin typeface="Calibri"/>
                        <a:ea typeface="Calibri"/>
                        <a:cs typeface="Times New Roman"/>
                      </a:endParaRPr>
                    </a:p>
                  </a:txBody>
                  <a:tcPr marL="29431" marR="29431" marT="0" marB="0" anchor="b"/>
                </a:tc>
              </a:tr>
              <a:tr h="247748">
                <a:tc>
                  <a:txBody>
                    <a:bodyPr/>
                    <a:lstStyle/>
                    <a:p>
                      <a:pPr>
                        <a:lnSpc>
                          <a:spcPct val="115000"/>
                        </a:lnSpc>
                        <a:spcAft>
                          <a:spcPts val="0"/>
                        </a:spcAft>
                      </a:pPr>
                      <a:r>
                        <a:rPr lang="es-CO" sz="900" b="0" dirty="0">
                          <a:effectLst/>
                        </a:rPr>
                        <a:t>REMUNERACION SERVICIOS TECNICOS</a:t>
                      </a:r>
                      <a:endParaRPr lang="es-CO" sz="900" b="0" dirty="0">
                        <a:solidFill>
                          <a:schemeClr val="tx1"/>
                        </a:solidFill>
                        <a:effectLst/>
                        <a:latin typeface="Calibri"/>
                        <a:ea typeface="Calibri"/>
                        <a:cs typeface="Times New Roman"/>
                      </a:endParaRPr>
                    </a:p>
                  </a:txBody>
                  <a:tcPr marL="29431" marR="29431" marT="0" marB="0" anchor="b"/>
                </a:tc>
                <a:tc>
                  <a:txBody>
                    <a:bodyPr/>
                    <a:lstStyle/>
                    <a:p>
                      <a:pPr algn="r">
                        <a:lnSpc>
                          <a:spcPct val="115000"/>
                        </a:lnSpc>
                        <a:spcAft>
                          <a:spcPts val="0"/>
                        </a:spcAft>
                      </a:pPr>
                      <a:r>
                        <a:rPr lang="es-CO" sz="900" dirty="0" smtClean="0">
                          <a:effectLst/>
                        </a:rPr>
                        <a:t>11,856,040</a:t>
                      </a:r>
                      <a:endParaRPr lang="es-CO" sz="900" dirty="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a:effectLst/>
                        </a:rPr>
                        <a:t>MESES</a:t>
                      </a:r>
                      <a:endParaRPr lang="es-CO" sz="900">
                        <a:solidFill>
                          <a:schemeClr val="tx1"/>
                        </a:solidFill>
                        <a:effectLst/>
                        <a:latin typeface="Calibri"/>
                        <a:ea typeface="Calibri"/>
                        <a:cs typeface="Times New Roman"/>
                      </a:endParaRPr>
                    </a:p>
                  </a:txBody>
                  <a:tcPr marL="29431" marR="29431" marT="0" marB="0" anchor="b"/>
                </a:tc>
                <a:tc>
                  <a:txBody>
                    <a:bodyPr/>
                    <a:lstStyle/>
                    <a:p>
                      <a:pPr algn="r">
                        <a:lnSpc>
                          <a:spcPct val="115000"/>
                        </a:lnSpc>
                        <a:spcAft>
                          <a:spcPts val="0"/>
                        </a:spcAft>
                      </a:pPr>
                      <a:r>
                        <a:rPr lang="es-CO" sz="900">
                          <a:effectLst/>
                        </a:rPr>
                        <a:t>4</a:t>
                      </a:r>
                      <a:endParaRPr lang="es-CO" sz="90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a:effectLst/>
                        </a:rPr>
                        <a:t>PROFESIONAL</a:t>
                      </a:r>
                      <a:endParaRPr lang="es-CO" sz="90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dirty="0">
                          <a:effectLst/>
                        </a:rPr>
                        <a:t>OPS</a:t>
                      </a:r>
                      <a:endParaRPr lang="es-CO" sz="900" dirty="0">
                        <a:solidFill>
                          <a:schemeClr val="tx1"/>
                        </a:solidFill>
                        <a:effectLst/>
                        <a:latin typeface="Calibri"/>
                        <a:ea typeface="Calibri"/>
                        <a:cs typeface="Times New Roman"/>
                      </a:endParaRPr>
                    </a:p>
                  </a:txBody>
                  <a:tcPr marL="29431" marR="29431" marT="0" marB="0" anchor="b"/>
                </a:tc>
              </a:tr>
              <a:tr h="247748">
                <a:tc>
                  <a:txBody>
                    <a:bodyPr/>
                    <a:lstStyle/>
                    <a:p>
                      <a:pPr>
                        <a:lnSpc>
                          <a:spcPct val="115000"/>
                        </a:lnSpc>
                        <a:spcAft>
                          <a:spcPts val="0"/>
                        </a:spcAft>
                      </a:pPr>
                      <a:r>
                        <a:rPr lang="es-CO" sz="900" b="0" dirty="0">
                          <a:effectLst/>
                        </a:rPr>
                        <a:t>REMUNERACION SERVICIOS TECNICOS</a:t>
                      </a:r>
                      <a:endParaRPr lang="es-CO" sz="900" b="0" dirty="0">
                        <a:solidFill>
                          <a:schemeClr val="tx1"/>
                        </a:solidFill>
                        <a:effectLst/>
                        <a:latin typeface="Calibri"/>
                        <a:ea typeface="Calibri"/>
                        <a:cs typeface="Times New Roman"/>
                      </a:endParaRPr>
                    </a:p>
                  </a:txBody>
                  <a:tcPr marL="29431" marR="29431" marT="0" marB="0" anchor="b"/>
                </a:tc>
                <a:tc>
                  <a:txBody>
                    <a:bodyPr/>
                    <a:lstStyle/>
                    <a:p>
                      <a:pPr algn="r">
                        <a:lnSpc>
                          <a:spcPct val="115000"/>
                        </a:lnSpc>
                        <a:spcAft>
                          <a:spcPts val="0"/>
                        </a:spcAft>
                      </a:pPr>
                      <a:r>
                        <a:rPr lang="es-ES" sz="900">
                          <a:effectLst/>
                        </a:rPr>
                        <a:t>34.794.900</a:t>
                      </a:r>
                      <a:endParaRPr lang="es-CO" sz="90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a:effectLst/>
                        </a:rPr>
                        <a:t>MESES</a:t>
                      </a:r>
                      <a:endParaRPr lang="es-CO" sz="900">
                        <a:solidFill>
                          <a:schemeClr val="tx1"/>
                        </a:solidFill>
                        <a:effectLst/>
                        <a:latin typeface="Calibri"/>
                        <a:ea typeface="Calibri"/>
                        <a:cs typeface="Times New Roman"/>
                      </a:endParaRPr>
                    </a:p>
                  </a:txBody>
                  <a:tcPr marL="29431" marR="29431" marT="0" marB="0" anchor="b"/>
                </a:tc>
                <a:tc>
                  <a:txBody>
                    <a:bodyPr/>
                    <a:lstStyle/>
                    <a:p>
                      <a:pPr algn="r">
                        <a:lnSpc>
                          <a:spcPct val="115000"/>
                        </a:lnSpc>
                        <a:spcAft>
                          <a:spcPts val="0"/>
                        </a:spcAft>
                      </a:pPr>
                      <a:r>
                        <a:rPr lang="es-CO" sz="900" dirty="0">
                          <a:effectLst/>
                        </a:rPr>
                        <a:t>9</a:t>
                      </a:r>
                      <a:endParaRPr lang="es-CO" sz="900" dirty="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a:effectLst/>
                        </a:rPr>
                        <a:t>PROFESIONAL ESPECIALIZADO</a:t>
                      </a:r>
                      <a:endParaRPr lang="es-CO" sz="90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dirty="0">
                          <a:effectLst/>
                        </a:rPr>
                        <a:t>OPS</a:t>
                      </a:r>
                      <a:endParaRPr lang="es-CO" sz="900" dirty="0">
                        <a:solidFill>
                          <a:schemeClr val="tx1"/>
                        </a:solidFill>
                        <a:effectLst/>
                        <a:latin typeface="Calibri"/>
                        <a:ea typeface="Calibri"/>
                        <a:cs typeface="Times New Roman"/>
                      </a:endParaRPr>
                    </a:p>
                  </a:txBody>
                  <a:tcPr marL="29431" marR="29431" marT="0" marB="0" anchor="b"/>
                </a:tc>
              </a:tr>
              <a:tr h="247748">
                <a:tc>
                  <a:txBody>
                    <a:bodyPr/>
                    <a:lstStyle/>
                    <a:p>
                      <a:pPr>
                        <a:lnSpc>
                          <a:spcPct val="115000"/>
                        </a:lnSpc>
                        <a:spcAft>
                          <a:spcPts val="0"/>
                        </a:spcAft>
                      </a:pPr>
                      <a:r>
                        <a:rPr lang="es-CO" sz="900" b="0" dirty="0">
                          <a:effectLst/>
                        </a:rPr>
                        <a:t>REMUNERACION SERVICIOS TECNICOS</a:t>
                      </a:r>
                      <a:endParaRPr lang="es-CO" sz="900" b="0" dirty="0">
                        <a:solidFill>
                          <a:schemeClr val="tx1"/>
                        </a:solidFill>
                        <a:effectLst/>
                        <a:latin typeface="Calibri"/>
                        <a:ea typeface="Calibri"/>
                        <a:cs typeface="Times New Roman"/>
                      </a:endParaRPr>
                    </a:p>
                  </a:txBody>
                  <a:tcPr marL="29431" marR="29431" marT="0" marB="0" anchor="b"/>
                </a:tc>
                <a:tc>
                  <a:txBody>
                    <a:bodyPr/>
                    <a:lstStyle/>
                    <a:p>
                      <a:pPr algn="r">
                        <a:lnSpc>
                          <a:spcPct val="115000"/>
                        </a:lnSpc>
                        <a:spcAft>
                          <a:spcPts val="0"/>
                        </a:spcAft>
                      </a:pPr>
                      <a:r>
                        <a:rPr lang="es-CO" sz="900">
                          <a:effectLst/>
                        </a:rPr>
                        <a:t>1.482.005</a:t>
                      </a:r>
                      <a:endParaRPr lang="es-CO" sz="90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a:effectLst/>
                        </a:rPr>
                        <a:t>MESES</a:t>
                      </a:r>
                      <a:endParaRPr lang="es-CO" sz="900">
                        <a:solidFill>
                          <a:schemeClr val="tx1"/>
                        </a:solidFill>
                        <a:effectLst/>
                        <a:latin typeface="Calibri"/>
                        <a:ea typeface="Calibri"/>
                        <a:cs typeface="Times New Roman"/>
                      </a:endParaRPr>
                    </a:p>
                  </a:txBody>
                  <a:tcPr marL="29431" marR="29431" marT="0" marB="0" anchor="b"/>
                </a:tc>
                <a:tc>
                  <a:txBody>
                    <a:bodyPr/>
                    <a:lstStyle/>
                    <a:p>
                      <a:pPr algn="r">
                        <a:lnSpc>
                          <a:spcPct val="115000"/>
                        </a:lnSpc>
                        <a:spcAft>
                          <a:spcPts val="0"/>
                        </a:spcAft>
                      </a:pPr>
                      <a:r>
                        <a:rPr lang="es-CO" sz="900">
                          <a:effectLst/>
                        </a:rPr>
                        <a:t>1</a:t>
                      </a:r>
                      <a:endParaRPr lang="es-CO" sz="90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dirty="0">
                          <a:effectLst/>
                        </a:rPr>
                        <a:t>ASISTENCIAL</a:t>
                      </a:r>
                      <a:endParaRPr lang="es-CO" sz="900" dirty="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dirty="0">
                          <a:effectLst/>
                        </a:rPr>
                        <a:t>OPS</a:t>
                      </a:r>
                      <a:endParaRPr lang="es-CO" sz="900" dirty="0">
                        <a:solidFill>
                          <a:schemeClr val="tx1"/>
                        </a:solidFill>
                        <a:effectLst/>
                        <a:latin typeface="Calibri"/>
                        <a:ea typeface="Calibri"/>
                        <a:cs typeface="Times New Roman"/>
                      </a:endParaRPr>
                    </a:p>
                  </a:txBody>
                  <a:tcPr marL="29431" marR="29431" marT="0" marB="0" anchor="b"/>
                </a:tc>
              </a:tr>
              <a:tr h="213016">
                <a:tc>
                  <a:txBody>
                    <a:bodyPr/>
                    <a:lstStyle/>
                    <a:p>
                      <a:pPr>
                        <a:lnSpc>
                          <a:spcPct val="115000"/>
                        </a:lnSpc>
                        <a:spcAft>
                          <a:spcPts val="0"/>
                        </a:spcAft>
                      </a:pPr>
                      <a:r>
                        <a:rPr lang="es-CO" sz="900" b="0" dirty="0">
                          <a:effectLst/>
                        </a:rPr>
                        <a:t>REMUNERACION SERVICIOS TECNICOS</a:t>
                      </a:r>
                      <a:endParaRPr lang="es-CO" sz="900" b="0" dirty="0">
                        <a:solidFill>
                          <a:schemeClr val="tx1"/>
                        </a:solidFill>
                        <a:effectLst/>
                        <a:latin typeface="Calibri"/>
                        <a:ea typeface="Calibri"/>
                        <a:cs typeface="Times New Roman"/>
                      </a:endParaRPr>
                    </a:p>
                  </a:txBody>
                  <a:tcPr marL="29431" marR="29431" marT="0" marB="0" anchor="b"/>
                </a:tc>
                <a:tc>
                  <a:txBody>
                    <a:bodyPr/>
                    <a:lstStyle/>
                    <a:p>
                      <a:pPr algn="r">
                        <a:lnSpc>
                          <a:spcPct val="115000"/>
                        </a:lnSpc>
                        <a:spcAft>
                          <a:spcPts val="0"/>
                        </a:spcAft>
                      </a:pPr>
                      <a:r>
                        <a:rPr lang="es-CO" sz="900" dirty="0">
                          <a:effectLst/>
                        </a:rPr>
                        <a:t>1.482.005</a:t>
                      </a:r>
                      <a:endParaRPr lang="es-CO" sz="900" dirty="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dirty="0">
                          <a:effectLst/>
                        </a:rPr>
                        <a:t>MESES</a:t>
                      </a:r>
                      <a:endParaRPr lang="es-CO" sz="900" dirty="0">
                        <a:solidFill>
                          <a:schemeClr val="tx1"/>
                        </a:solidFill>
                        <a:effectLst/>
                        <a:latin typeface="Calibri"/>
                        <a:ea typeface="Calibri"/>
                        <a:cs typeface="Times New Roman"/>
                      </a:endParaRPr>
                    </a:p>
                  </a:txBody>
                  <a:tcPr marL="29431" marR="29431" marT="0" marB="0" anchor="b"/>
                </a:tc>
                <a:tc>
                  <a:txBody>
                    <a:bodyPr/>
                    <a:lstStyle/>
                    <a:p>
                      <a:pPr algn="r">
                        <a:lnSpc>
                          <a:spcPct val="115000"/>
                        </a:lnSpc>
                        <a:spcAft>
                          <a:spcPts val="0"/>
                        </a:spcAft>
                      </a:pPr>
                      <a:r>
                        <a:rPr lang="es-CO" sz="900" dirty="0">
                          <a:effectLst/>
                        </a:rPr>
                        <a:t>1</a:t>
                      </a:r>
                      <a:endParaRPr lang="es-CO" sz="900" dirty="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dirty="0">
                          <a:effectLst/>
                        </a:rPr>
                        <a:t>ASISTENCIAL</a:t>
                      </a:r>
                      <a:endParaRPr lang="es-CO" sz="900" dirty="0">
                        <a:solidFill>
                          <a:schemeClr val="tx1"/>
                        </a:solidFill>
                        <a:effectLst/>
                        <a:latin typeface="Calibri"/>
                        <a:ea typeface="Calibri"/>
                        <a:cs typeface="Times New Roman"/>
                      </a:endParaRPr>
                    </a:p>
                  </a:txBody>
                  <a:tcPr marL="29431" marR="29431" marT="0" marB="0" anchor="b"/>
                </a:tc>
                <a:tc>
                  <a:txBody>
                    <a:bodyPr/>
                    <a:lstStyle/>
                    <a:p>
                      <a:pPr>
                        <a:lnSpc>
                          <a:spcPct val="115000"/>
                        </a:lnSpc>
                        <a:spcAft>
                          <a:spcPts val="0"/>
                        </a:spcAft>
                      </a:pPr>
                      <a:r>
                        <a:rPr lang="es-CO" sz="900" dirty="0">
                          <a:effectLst/>
                        </a:rPr>
                        <a:t>OPS</a:t>
                      </a:r>
                      <a:endParaRPr lang="es-CO" sz="900" dirty="0">
                        <a:solidFill>
                          <a:schemeClr val="tx1"/>
                        </a:solidFill>
                        <a:effectLst/>
                        <a:latin typeface="Calibri"/>
                        <a:ea typeface="Calibri"/>
                        <a:cs typeface="Times New Roman"/>
                      </a:endParaRPr>
                    </a:p>
                  </a:txBody>
                  <a:tcPr marL="29431" marR="29431" marT="0" marB="0" anchor="b"/>
                </a:tc>
              </a:tr>
              <a:tr h="172935">
                <a:tc>
                  <a:txBody>
                    <a:bodyPr/>
                    <a:lstStyle/>
                    <a:p>
                      <a:pPr>
                        <a:lnSpc>
                          <a:spcPct val="115000"/>
                        </a:lnSpc>
                        <a:spcAft>
                          <a:spcPts val="0"/>
                        </a:spcAft>
                      </a:pPr>
                      <a:r>
                        <a:rPr lang="es-CO" sz="900" dirty="0">
                          <a:effectLst/>
                        </a:rPr>
                        <a:t>TOTAL PRESUPUESTO</a:t>
                      </a:r>
                      <a:endParaRPr lang="es-CO" sz="900" b="1" dirty="0">
                        <a:solidFill>
                          <a:schemeClr val="tx1"/>
                        </a:solidFill>
                        <a:effectLst/>
                        <a:latin typeface="Calibri"/>
                        <a:ea typeface="Calibri"/>
                        <a:cs typeface="Times New Roman"/>
                      </a:endParaRPr>
                    </a:p>
                  </a:txBody>
                  <a:tcPr marL="29431" marR="29431" marT="0" marB="0" anchor="b"/>
                </a:tc>
                <a:tc>
                  <a:txBody>
                    <a:bodyPr/>
                    <a:lstStyle/>
                    <a:p>
                      <a:pPr algn="r">
                        <a:lnSpc>
                          <a:spcPct val="115000"/>
                        </a:lnSpc>
                        <a:spcAft>
                          <a:spcPts val="0"/>
                        </a:spcAft>
                      </a:pPr>
                      <a:r>
                        <a:rPr kumimoji="0" lang="es-CO" sz="900" b="1" kern="1200" dirty="0" smtClean="0">
                          <a:effectLst/>
                        </a:rPr>
                        <a:t>415.633.485</a:t>
                      </a:r>
                      <a:endParaRPr lang="es-CO" sz="900" b="1" dirty="0">
                        <a:solidFill>
                          <a:schemeClr val="tx1"/>
                        </a:solidFill>
                        <a:effectLst/>
                        <a:latin typeface="Calibri"/>
                        <a:ea typeface="Calibri"/>
                        <a:cs typeface="Times New Roman"/>
                      </a:endParaRPr>
                    </a:p>
                  </a:txBody>
                  <a:tcPr marL="29431" marR="29431" marT="0" marB="0" anchor="b"/>
                </a:tc>
                <a:tc>
                  <a:txBody>
                    <a:bodyPr/>
                    <a:lstStyle/>
                    <a:p>
                      <a:pPr>
                        <a:lnSpc>
                          <a:spcPct val="115000"/>
                        </a:lnSpc>
                      </a:pPr>
                      <a:endParaRPr lang="es-CO" sz="900" b="1" dirty="0">
                        <a:solidFill>
                          <a:schemeClr val="tx1"/>
                        </a:solidFill>
                        <a:effectLst/>
                        <a:latin typeface="Calibri"/>
                      </a:endParaRPr>
                    </a:p>
                  </a:txBody>
                  <a:tcPr marL="29431" marR="29431" marT="0" marB="0" anchor="b"/>
                </a:tc>
                <a:tc>
                  <a:txBody>
                    <a:bodyPr/>
                    <a:lstStyle/>
                    <a:p>
                      <a:pPr>
                        <a:lnSpc>
                          <a:spcPct val="115000"/>
                        </a:lnSpc>
                      </a:pPr>
                      <a:endParaRPr lang="es-CO" sz="900" dirty="0">
                        <a:solidFill>
                          <a:schemeClr val="tx1"/>
                        </a:solidFill>
                        <a:effectLst/>
                        <a:latin typeface="Calibri"/>
                      </a:endParaRPr>
                    </a:p>
                  </a:txBody>
                  <a:tcPr marL="29431" marR="29431" marT="0" marB="0" anchor="b"/>
                </a:tc>
                <a:tc>
                  <a:txBody>
                    <a:bodyPr/>
                    <a:lstStyle/>
                    <a:p>
                      <a:pPr>
                        <a:lnSpc>
                          <a:spcPct val="115000"/>
                        </a:lnSpc>
                      </a:pPr>
                      <a:endParaRPr lang="es-CO" sz="900" dirty="0">
                        <a:solidFill>
                          <a:schemeClr val="tx1"/>
                        </a:solidFill>
                        <a:effectLst/>
                        <a:latin typeface="Calibri"/>
                      </a:endParaRPr>
                    </a:p>
                  </a:txBody>
                  <a:tcPr marL="29431" marR="29431" marT="0" marB="0" anchor="b"/>
                </a:tc>
                <a:tc>
                  <a:txBody>
                    <a:bodyPr/>
                    <a:lstStyle/>
                    <a:p>
                      <a:pPr>
                        <a:lnSpc>
                          <a:spcPct val="115000"/>
                        </a:lnSpc>
                      </a:pPr>
                      <a:endParaRPr lang="es-CO" sz="1000" dirty="0">
                        <a:solidFill>
                          <a:schemeClr val="tx1"/>
                        </a:solidFill>
                        <a:effectLst/>
                        <a:latin typeface="Calibri"/>
                      </a:endParaRPr>
                    </a:p>
                  </a:txBody>
                  <a:tcPr marL="29431" marR="29431" marT="0" marB="0" anchor="b"/>
                </a:tc>
              </a:tr>
            </a:tbl>
          </a:graphicData>
        </a:graphic>
      </p:graphicFrame>
    </p:spTree>
    <p:extLst>
      <p:ext uri="{BB962C8B-B14F-4D97-AF65-F5344CB8AC3E}">
        <p14:creationId xmlns:p14="http://schemas.microsoft.com/office/powerpoint/2010/main" val="301168543"/>
      </p:ext>
    </p:extLst>
  </p:cSld>
  <p:clrMapOvr>
    <a:masterClrMapping/>
  </p:clrMapOvr>
  <p:transition>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797" y="69538"/>
            <a:ext cx="9144000" cy="6858000"/>
          </a:xfrm>
          <a:prstGeom prst="rect">
            <a:avLst/>
          </a:prstGeom>
          <a:noFill/>
          <a:ln w="9525">
            <a:noFill/>
            <a:miter lim="800000"/>
            <a:headEnd/>
            <a:tailEnd/>
          </a:ln>
          <a:effectLst/>
        </p:spPr>
      </p:pic>
      <p:sp>
        <p:nvSpPr>
          <p:cNvPr id="2" name="CuadroTexto 1"/>
          <p:cNvSpPr txBox="1"/>
          <p:nvPr/>
        </p:nvSpPr>
        <p:spPr>
          <a:xfrm>
            <a:off x="-797" y="6054964"/>
            <a:ext cx="6156973" cy="872574"/>
          </a:xfrm>
          <a:prstGeom prst="rect">
            <a:avLst/>
          </a:prstGeom>
          <a:solidFill>
            <a:schemeClr val="bg1"/>
          </a:solidFill>
        </p:spPr>
        <p:txBody>
          <a:bodyPr wrap="square" rtlCol="0">
            <a:spAutoFit/>
          </a:bodyPr>
          <a:lstStyle/>
          <a:p>
            <a:endParaRPr lang="es-ES" dirty="0"/>
          </a:p>
        </p:txBody>
      </p:sp>
      <p:sp>
        <p:nvSpPr>
          <p:cNvPr id="4" name="Título 3"/>
          <p:cNvSpPr>
            <a:spLocks noGrp="1"/>
          </p:cNvSpPr>
          <p:nvPr>
            <p:ph type="title"/>
          </p:nvPr>
        </p:nvSpPr>
        <p:spPr/>
        <p:txBody>
          <a:bodyPr>
            <a:normAutofit/>
          </a:bodyPr>
          <a:lstStyle/>
          <a:p>
            <a:r>
              <a:rPr lang="es-CO" sz="2800" dirty="0" smtClean="0">
                <a:latin typeface="Arial" panose="020B0604020202020204" pitchFamily="34" charset="0"/>
                <a:cs typeface="Arial" panose="020B0604020202020204" pitchFamily="34" charset="0"/>
              </a:rPr>
              <a:t>DETALLE PRESUPUESTO ASIGNADO</a:t>
            </a:r>
            <a:endParaRPr lang="es-ES" sz="2800" dirty="0">
              <a:latin typeface="Arial" panose="020B0604020202020204" pitchFamily="34" charset="0"/>
              <a:cs typeface="Arial" panose="020B0604020202020204" pitchFamily="34" charset="0"/>
            </a:endParaRPr>
          </a:p>
        </p:txBody>
      </p:sp>
      <p:graphicFrame>
        <p:nvGraphicFramePr>
          <p:cNvPr id="6" name="4 Marcador de contenido"/>
          <p:cNvGraphicFramePr>
            <a:graphicFrameLocks noGrp="1"/>
          </p:cNvGraphicFramePr>
          <p:nvPr>
            <p:ph idx="1"/>
            <p:extLst>
              <p:ext uri="{D42A27DB-BD31-4B8C-83A1-F6EECF244321}">
                <p14:modId xmlns:p14="http://schemas.microsoft.com/office/powerpoint/2010/main" val="3705570927"/>
              </p:ext>
            </p:extLst>
          </p:nvPr>
        </p:nvGraphicFramePr>
        <p:xfrm>
          <a:off x="323528" y="1916832"/>
          <a:ext cx="8686800" cy="452596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089415384"/>
      </p:ext>
    </p:extLst>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797" y="69538"/>
            <a:ext cx="9144000" cy="6858000"/>
          </a:xfrm>
          <a:prstGeom prst="rect">
            <a:avLst/>
          </a:prstGeom>
          <a:noFill/>
          <a:ln w="9525">
            <a:noFill/>
            <a:miter lim="800000"/>
            <a:headEnd/>
            <a:tailEnd/>
          </a:ln>
          <a:effectLst/>
        </p:spPr>
      </p:pic>
      <p:sp>
        <p:nvSpPr>
          <p:cNvPr id="2" name="CuadroTexto 1"/>
          <p:cNvSpPr txBox="1"/>
          <p:nvPr/>
        </p:nvSpPr>
        <p:spPr>
          <a:xfrm>
            <a:off x="-797" y="6054964"/>
            <a:ext cx="6156973" cy="872574"/>
          </a:xfrm>
          <a:prstGeom prst="rect">
            <a:avLst/>
          </a:prstGeom>
          <a:solidFill>
            <a:schemeClr val="bg1"/>
          </a:solidFill>
        </p:spPr>
        <p:txBody>
          <a:bodyPr wrap="square" rtlCol="0">
            <a:spAutoFit/>
          </a:bodyPr>
          <a:lstStyle/>
          <a:p>
            <a:endParaRPr lang="es-ES" dirty="0"/>
          </a:p>
        </p:txBody>
      </p:sp>
      <p:sp>
        <p:nvSpPr>
          <p:cNvPr id="4" name="Título 3"/>
          <p:cNvSpPr>
            <a:spLocks noGrp="1"/>
          </p:cNvSpPr>
          <p:nvPr>
            <p:ph type="title"/>
          </p:nvPr>
        </p:nvSpPr>
        <p:spPr>
          <a:xfrm>
            <a:off x="456403" y="548680"/>
            <a:ext cx="8229600" cy="1143000"/>
          </a:xfrm>
        </p:spPr>
        <p:txBody>
          <a:bodyPr>
            <a:normAutofit/>
          </a:bodyPr>
          <a:lstStyle/>
          <a:p>
            <a:r>
              <a:rPr lang="es-CO" sz="2800" dirty="0" smtClean="0"/>
              <a:t>EJECUCIÓN PRESUPUESTAL</a:t>
            </a:r>
            <a:br>
              <a:rPr lang="es-CO" sz="2800" dirty="0" smtClean="0"/>
            </a:br>
            <a:r>
              <a:rPr lang="es-CO" sz="2800" dirty="0" smtClean="0"/>
              <a:t>PRIMER CUATRIMESTRE AÑO 2015</a:t>
            </a:r>
            <a:endParaRPr lang="es-ES" sz="2800" dirty="0">
              <a:latin typeface="Arial" panose="020B0604020202020204" pitchFamily="34" charset="0"/>
              <a:cs typeface="Arial" panose="020B0604020202020204" pitchFamily="34" charset="0"/>
            </a:endParaRPr>
          </a:p>
        </p:txBody>
      </p:sp>
      <p:graphicFrame>
        <p:nvGraphicFramePr>
          <p:cNvPr id="7" name="4 Marcador de contenido"/>
          <p:cNvGraphicFramePr>
            <a:graphicFrameLocks noGrp="1"/>
          </p:cNvGraphicFramePr>
          <p:nvPr>
            <p:ph idx="1"/>
            <p:extLst>
              <p:ext uri="{D42A27DB-BD31-4B8C-83A1-F6EECF244321}">
                <p14:modId xmlns:p14="http://schemas.microsoft.com/office/powerpoint/2010/main" val="512914813"/>
              </p:ext>
            </p:extLst>
          </p:nvPr>
        </p:nvGraphicFramePr>
        <p:xfrm>
          <a:off x="251520" y="1916832"/>
          <a:ext cx="8671592" cy="4527652"/>
        </p:xfrm>
        <a:graphic>
          <a:graphicData uri="http://schemas.openxmlformats.org/drawingml/2006/table">
            <a:tbl>
              <a:tblPr firstRow="1" firstCol="1" bandRow="1">
                <a:tableStyleId>{0E3FDE45-AF77-4B5C-9715-49D594BDF05E}</a:tableStyleId>
              </a:tblPr>
              <a:tblGrid>
                <a:gridCol w="1300739"/>
                <a:gridCol w="860222"/>
                <a:gridCol w="371144"/>
                <a:gridCol w="1781145"/>
                <a:gridCol w="1231366"/>
                <a:gridCol w="1505388"/>
                <a:gridCol w="1621588"/>
              </a:tblGrid>
              <a:tr h="599024">
                <a:tc>
                  <a:txBody>
                    <a:bodyPr/>
                    <a:lstStyle/>
                    <a:p>
                      <a:pPr algn="ctr">
                        <a:lnSpc>
                          <a:spcPct val="115000"/>
                        </a:lnSpc>
                        <a:spcAft>
                          <a:spcPts val="0"/>
                        </a:spcAft>
                      </a:pPr>
                      <a:r>
                        <a:rPr lang="es-CO" sz="900" dirty="0">
                          <a:effectLst/>
                        </a:rPr>
                        <a:t>VALOR TOTAL</a:t>
                      </a:r>
                      <a:endParaRPr lang="es-CO" sz="1100" dirty="0">
                        <a:effectLst/>
                        <a:latin typeface="Calibri"/>
                        <a:ea typeface="Calibri"/>
                        <a:cs typeface="Times New Roman"/>
                      </a:endParaRPr>
                    </a:p>
                  </a:txBody>
                  <a:tcPr marL="44372" marR="44372" marT="0" marB="0" anchor="ctr"/>
                </a:tc>
                <a:tc gridSpan="2">
                  <a:txBody>
                    <a:bodyPr/>
                    <a:lstStyle/>
                    <a:p>
                      <a:pPr algn="ctr">
                        <a:lnSpc>
                          <a:spcPct val="115000"/>
                        </a:lnSpc>
                        <a:spcAft>
                          <a:spcPts val="0"/>
                        </a:spcAft>
                      </a:pPr>
                      <a:r>
                        <a:rPr lang="es-CO" sz="900" dirty="0">
                          <a:effectLst/>
                        </a:rPr>
                        <a:t>DURACION</a:t>
                      </a:r>
                      <a:endParaRPr lang="es-CO" sz="1100" dirty="0">
                        <a:effectLst/>
                        <a:latin typeface="Calibri"/>
                        <a:ea typeface="Calibri"/>
                        <a:cs typeface="Times New Roman"/>
                      </a:endParaRPr>
                    </a:p>
                  </a:txBody>
                  <a:tcPr marL="44372" marR="44372" marT="0" marB="0" anchor="ctr"/>
                </a:tc>
                <a:tc hMerge="1">
                  <a:txBody>
                    <a:bodyPr/>
                    <a:lstStyle/>
                    <a:p>
                      <a:endParaRPr lang="es-CO"/>
                    </a:p>
                  </a:txBody>
                  <a:tcPr/>
                </a:tc>
                <a:tc>
                  <a:txBody>
                    <a:bodyPr/>
                    <a:lstStyle/>
                    <a:p>
                      <a:pPr algn="ctr">
                        <a:lnSpc>
                          <a:spcPct val="115000"/>
                        </a:lnSpc>
                        <a:spcAft>
                          <a:spcPts val="0"/>
                        </a:spcAft>
                      </a:pPr>
                      <a:r>
                        <a:rPr lang="es-CO" sz="900">
                          <a:effectLst/>
                        </a:rPr>
                        <a:t>PERFIL</a:t>
                      </a:r>
                      <a:endParaRPr lang="es-CO" sz="1100">
                        <a:effectLst/>
                        <a:latin typeface="Calibri"/>
                        <a:ea typeface="Calibri"/>
                        <a:cs typeface="Times New Roman"/>
                      </a:endParaRPr>
                    </a:p>
                  </a:txBody>
                  <a:tcPr marL="44372" marR="44372" marT="0" marB="0" anchor="ctr"/>
                </a:tc>
                <a:tc>
                  <a:txBody>
                    <a:bodyPr/>
                    <a:lstStyle/>
                    <a:p>
                      <a:pPr algn="ctr">
                        <a:lnSpc>
                          <a:spcPct val="115000"/>
                        </a:lnSpc>
                        <a:spcAft>
                          <a:spcPts val="0"/>
                        </a:spcAft>
                      </a:pPr>
                      <a:r>
                        <a:rPr lang="es-CO" sz="900">
                          <a:effectLst/>
                        </a:rPr>
                        <a:t>TIPO DE CONTRATO</a:t>
                      </a:r>
                      <a:endParaRPr lang="es-CO" sz="1100">
                        <a:effectLst/>
                        <a:latin typeface="Calibri"/>
                        <a:ea typeface="Calibri"/>
                        <a:cs typeface="Times New Roman"/>
                      </a:endParaRPr>
                    </a:p>
                  </a:txBody>
                  <a:tcPr marL="44372" marR="44372" marT="0" marB="0" anchor="ctr"/>
                </a:tc>
                <a:tc>
                  <a:txBody>
                    <a:bodyPr/>
                    <a:lstStyle/>
                    <a:p>
                      <a:pPr algn="ctr">
                        <a:lnSpc>
                          <a:spcPct val="115000"/>
                        </a:lnSpc>
                        <a:spcAft>
                          <a:spcPts val="0"/>
                        </a:spcAft>
                      </a:pPr>
                      <a:r>
                        <a:rPr lang="es-CO" sz="900">
                          <a:effectLst/>
                        </a:rPr>
                        <a:t>FECHA DE INICIO CONTRATO</a:t>
                      </a:r>
                      <a:endParaRPr lang="es-CO" sz="1100">
                        <a:effectLst/>
                        <a:latin typeface="Calibri"/>
                        <a:ea typeface="Calibri"/>
                        <a:cs typeface="Times New Roman"/>
                      </a:endParaRPr>
                    </a:p>
                  </a:txBody>
                  <a:tcPr marL="44372" marR="44372" marT="0" marB="0" anchor="ctr"/>
                </a:tc>
                <a:tc>
                  <a:txBody>
                    <a:bodyPr/>
                    <a:lstStyle/>
                    <a:p>
                      <a:pPr algn="ctr">
                        <a:lnSpc>
                          <a:spcPct val="115000"/>
                        </a:lnSpc>
                        <a:spcAft>
                          <a:spcPts val="0"/>
                        </a:spcAft>
                      </a:pPr>
                      <a:r>
                        <a:rPr lang="es-CO" sz="900" dirty="0">
                          <a:effectLst/>
                        </a:rPr>
                        <a:t>EJECUCION PRESUPUESTAL </a:t>
                      </a:r>
                      <a:r>
                        <a:rPr lang="es-CO" sz="900" dirty="0" smtClean="0">
                          <a:effectLst/>
                        </a:rPr>
                        <a:t>CORTE </a:t>
                      </a:r>
                      <a:r>
                        <a:rPr lang="es-CO" sz="900" dirty="0">
                          <a:effectLst/>
                        </a:rPr>
                        <a:t>A 30/04/2015</a:t>
                      </a:r>
                      <a:endParaRPr lang="es-CO" sz="1100" dirty="0">
                        <a:effectLst/>
                        <a:latin typeface="Calibri"/>
                        <a:ea typeface="Calibri"/>
                        <a:cs typeface="Times New Roman"/>
                      </a:endParaRPr>
                    </a:p>
                  </a:txBody>
                  <a:tcPr marL="44372" marR="44372" marT="0" marB="0" anchor="ctr"/>
                </a:tc>
              </a:tr>
              <a:tr h="180658">
                <a:tc>
                  <a:txBody>
                    <a:bodyPr/>
                    <a:lstStyle/>
                    <a:p>
                      <a:pPr algn="r">
                        <a:lnSpc>
                          <a:spcPct val="115000"/>
                        </a:lnSpc>
                        <a:spcAft>
                          <a:spcPts val="0"/>
                        </a:spcAft>
                      </a:pPr>
                      <a:r>
                        <a:rPr lang="es-CO" sz="900" b="0" dirty="0">
                          <a:effectLst/>
                        </a:rPr>
                        <a:t>$ 15.464.400</a:t>
                      </a:r>
                      <a:endParaRPr lang="es-CO" sz="1100" b="0" dirty="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MESES</a:t>
                      </a:r>
                      <a:endParaRPr lang="es-CO" sz="1100">
                        <a:effectLst/>
                        <a:latin typeface="Calibri"/>
                        <a:ea typeface="Calibri"/>
                        <a:cs typeface="Times New Roman"/>
                      </a:endParaRPr>
                    </a:p>
                  </a:txBody>
                  <a:tcPr marL="44372" marR="44372" marT="0" marB="0" anchor="b"/>
                </a:tc>
                <a:tc>
                  <a:txBody>
                    <a:bodyPr/>
                    <a:lstStyle/>
                    <a:p>
                      <a:pPr algn="r">
                        <a:lnSpc>
                          <a:spcPct val="115000"/>
                        </a:lnSpc>
                        <a:spcAft>
                          <a:spcPts val="0"/>
                        </a:spcAft>
                      </a:pPr>
                      <a:r>
                        <a:rPr lang="es-CO" sz="900">
                          <a:effectLst/>
                        </a:rPr>
                        <a:t>8</a:t>
                      </a:r>
                      <a:endParaRPr lang="es-CO" sz="110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TECNICO</a:t>
                      </a:r>
                      <a:endParaRPr lang="es-CO" sz="110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OPS</a:t>
                      </a:r>
                      <a:endParaRPr lang="es-CO" sz="1100">
                        <a:effectLst/>
                        <a:latin typeface="Calibri"/>
                        <a:ea typeface="Calibri"/>
                        <a:cs typeface="Times New Roman"/>
                      </a:endParaRPr>
                    </a:p>
                  </a:txBody>
                  <a:tcPr marL="44372" marR="44372" marT="0" marB="0" anchor="b"/>
                </a:tc>
                <a:tc>
                  <a:txBody>
                    <a:bodyPr/>
                    <a:lstStyle/>
                    <a:p>
                      <a:pPr algn="ctr">
                        <a:lnSpc>
                          <a:spcPct val="115000"/>
                        </a:lnSpc>
                        <a:spcAft>
                          <a:spcPts val="0"/>
                        </a:spcAft>
                      </a:pPr>
                      <a:r>
                        <a:rPr lang="es-CO" sz="900">
                          <a:effectLst/>
                        </a:rPr>
                        <a:t>19/01/2015</a:t>
                      </a:r>
                      <a:endParaRPr lang="es-CO" sz="1100">
                        <a:effectLst/>
                        <a:latin typeface="Calibri"/>
                        <a:ea typeface="Calibri"/>
                        <a:cs typeface="Times New Roman"/>
                      </a:endParaRPr>
                    </a:p>
                  </a:txBody>
                  <a:tcPr marL="44372" marR="44372" marT="0" marB="0" anchor="b"/>
                </a:tc>
                <a:tc>
                  <a:txBody>
                    <a:bodyPr/>
                    <a:lstStyle/>
                    <a:p>
                      <a:pPr algn="r">
                        <a:lnSpc>
                          <a:spcPct val="115000"/>
                        </a:lnSpc>
                        <a:spcAft>
                          <a:spcPts val="0"/>
                        </a:spcAft>
                      </a:pPr>
                      <a:r>
                        <a:rPr lang="es-CO" sz="900">
                          <a:effectLst/>
                        </a:rPr>
                        <a:t>$ 6.572.370</a:t>
                      </a:r>
                      <a:endParaRPr lang="es-CO" sz="1100">
                        <a:effectLst/>
                        <a:latin typeface="Calibri"/>
                        <a:ea typeface="Calibri"/>
                        <a:cs typeface="Times New Roman"/>
                      </a:endParaRPr>
                    </a:p>
                  </a:txBody>
                  <a:tcPr marL="44372" marR="44372" marT="0" marB="0" anchor="b"/>
                </a:tc>
              </a:tr>
              <a:tr h="180658">
                <a:tc>
                  <a:txBody>
                    <a:bodyPr/>
                    <a:lstStyle/>
                    <a:p>
                      <a:pPr algn="r">
                        <a:lnSpc>
                          <a:spcPct val="115000"/>
                        </a:lnSpc>
                        <a:spcAft>
                          <a:spcPts val="0"/>
                        </a:spcAft>
                      </a:pPr>
                      <a:r>
                        <a:rPr lang="es-CO" sz="900" b="0">
                          <a:effectLst/>
                        </a:rPr>
                        <a:t>$ 23.712.080</a:t>
                      </a:r>
                      <a:endParaRPr lang="es-CO" sz="1100" b="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MESES</a:t>
                      </a:r>
                      <a:endParaRPr lang="es-CO" sz="1100">
                        <a:effectLst/>
                        <a:latin typeface="Calibri"/>
                        <a:ea typeface="Calibri"/>
                        <a:cs typeface="Times New Roman"/>
                      </a:endParaRPr>
                    </a:p>
                  </a:txBody>
                  <a:tcPr marL="44372" marR="44372" marT="0" marB="0" anchor="b"/>
                </a:tc>
                <a:tc>
                  <a:txBody>
                    <a:bodyPr/>
                    <a:lstStyle/>
                    <a:p>
                      <a:pPr algn="r">
                        <a:lnSpc>
                          <a:spcPct val="115000"/>
                        </a:lnSpc>
                        <a:spcAft>
                          <a:spcPts val="0"/>
                        </a:spcAft>
                      </a:pPr>
                      <a:r>
                        <a:rPr lang="es-CO" sz="900">
                          <a:effectLst/>
                        </a:rPr>
                        <a:t>8</a:t>
                      </a:r>
                      <a:endParaRPr lang="es-CO" sz="110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PROFESIONAL</a:t>
                      </a:r>
                      <a:endParaRPr lang="es-CO" sz="110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OPS</a:t>
                      </a:r>
                      <a:endParaRPr lang="es-CO" sz="1100">
                        <a:effectLst/>
                        <a:latin typeface="Calibri"/>
                        <a:ea typeface="Calibri"/>
                        <a:cs typeface="Times New Roman"/>
                      </a:endParaRPr>
                    </a:p>
                  </a:txBody>
                  <a:tcPr marL="44372" marR="44372" marT="0" marB="0" anchor="b"/>
                </a:tc>
                <a:tc>
                  <a:txBody>
                    <a:bodyPr/>
                    <a:lstStyle/>
                    <a:p>
                      <a:pPr algn="ctr">
                        <a:lnSpc>
                          <a:spcPct val="115000"/>
                        </a:lnSpc>
                        <a:spcAft>
                          <a:spcPts val="0"/>
                        </a:spcAft>
                      </a:pPr>
                      <a:r>
                        <a:rPr lang="es-CO" sz="900">
                          <a:effectLst/>
                        </a:rPr>
                        <a:t>19/01/2015</a:t>
                      </a:r>
                      <a:endParaRPr lang="es-CO" sz="1100">
                        <a:effectLst/>
                        <a:latin typeface="Calibri"/>
                        <a:ea typeface="Calibri"/>
                        <a:cs typeface="Times New Roman"/>
                      </a:endParaRPr>
                    </a:p>
                  </a:txBody>
                  <a:tcPr marL="44372" marR="44372" marT="0" marB="0" anchor="b"/>
                </a:tc>
                <a:tc>
                  <a:txBody>
                    <a:bodyPr/>
                    <a:lstStyle/>
                    <a:p>
                      <a:pPr algn="r">
                        <a:lnSpc>
                          <a:spcPct val="115000"/>
                        </a:lnSpc>
                        <a:spcAft>
                          <a:spcPts val="0"/>
                        </a:spcAft>
                      </a:pPr>
                      <a:r>
                        <a:rPr lang="es-CO" sz="900">
                          <a:effectLst/>
                        </a:rPr>
                        <a:t>$ 10.074.030</a:t>
                      </a:r>
                      <a:endParaRPr lang="es-CO" sz="1100">
                        <a:effectLst/>
                        <a:latin typeface="Calibri"/>
                        <a:ea typeface="Calibri"/>
                        <a:cs typeface="Times New Roman"/>
                      </a:endParaRPr>
                    </a:p>
                  </a:txBody>
                  <a:tcPr marL="44372" marR="44372" marT="0" marB="0" anchor="b"/>
                </a:tc>
              </a:tr>
              <a:tr h="180658">
                <a:tc>
                  <a:txBody>
                    <a:bodyPr/>
                    <a:lstStyle/>
                    <a:p>
                      <a:pPr algn="r">
                        <a:lnSpc>
                          <a:spcPct val="115000"/>
                        </a:lnSpc>
                        <a:spcAft>
                          <a:spcPts val="0"/>
                        </a:spcAft>
                      </a:pPr>
                      <a:r>
                        <a:rPr lang="es-CO" sz="900" b="0" dirty="0">
                          <a:effectLst/>
                        </a:rPr>
                        <a:t>$ 23.712.080</a:t>
                      </a:r>
                      <a:endParaRPr lang="es-CO" sz="1100" b="0" dirty="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MESES</a:t>
                      </a:r>
                      <a:endParaRPr lang="es-CO" sz="1100">
                        <a:effectLst/>
                        <a:latin typeface="Calibri"/>
                        <a:ea typeface="Calibri"/>
                        <a:cs typeface="Times New Roman"/>
                      </a:endParaRPr>
                    </a:p>
                  </a:txBody>
                  <a:tcPr marL="44372" marR="44372" marT="0" marB="0" anchor="b"/>
                </a:tc>
                <a:tc>
                  <a:txBody>
                    <a:bodyPr/>
                    <a:lstStyle/>
                    <a:p>
                      <a:pPr algn="r">
                        <a:lnSpc>
                          <a:spcPct val="115000"/>
                        </a:lnSpc>
                        <a:spcAft>
                          <a:spcPts val="0"/>
                        </a:spcAft>
                      </a:pPr>
                      <a:r>
                        <a:rPr lang="es-CO" sz="900">
                          <a:effectLst/>
                        </a:rPr>
                        <a:t>8</a:t>
                      </a:r>
                      <a:endParaRPr lang="es-CO" sz="110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PROFESIONAL</a:t>
                      </a:r>
                      <a:endParaRPr lang="es-CO" sz="110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OPS</a:t>
                      </a:r>
                      <a:endParaRPr lang="es-CO" sz="1100">
                        <a:effectLst/>
                        <a:latin typeface="Calibri"/>
                        <a:ea typeface="Calibri"/>
                        <a:cs typeface="Times New Roman"/>
                      </a:endParaRPr>
                    </a:p>
                  </a:txBody>
                  <a:tcPr marL="44372" marR="44372" marT="0" marB="0" anchor="b"/>
                </a:tc>
                <a:tc>
                  <a:txBody>
                    <a:bodyPr/>
                    <a:lstStyle/>
                    <a:p>
                      <a:pPr algn="ctr">
                        <a:lnSpc>
                          <a:spcPct val="115000"/>
                        </a:lnSpc>
                        <a:spcAft>
                          <a:spcPts val="0"/>
                        </a:spcAft>
                      </a:pPr>
                      <a:r>
                        <a:rPr lang="es-CO" sz="900">
                          <a:effectLst/>
                        </a:rPr>
                        <a:t>19/01/2015</a:t>
                      </a:r>
                      <a:endParaRPr lang="es-CO" sz="1100">
                        <a:effectLst/>
                        <a:latin typeface="Calibri"/>
                        <a:ea typeface="Calibri"/>
                        <a:cs typeface="Times New Roman"/>
                      </a:endParaRPr>
                    </a:p>
                  </a:txBody>
                  <a:tcPr marL="44372" marR="44372" marT="0" marB="0" anchor="b"/>
                </a:tc>
                <a:tc>
                  <a:txBody>
                    <a:bodyPr/>
                    <a:lstStyle/>
                    <a:p>
                      <a:pPr algn="r">
                        <a:lnSpc>
                          <a:spcPct val="115000"/>
                        </a:lnSpc>
                        <a:spcAft>
                          <a:spcPts val="0"/>
                        </a:spcAft>
                      </a:pPr>
                      <a:r>
                        <a:rPr lang="es-CO" sz="900">
                          <a:effectLst/>
                        </a:rPr>
                        <a:t>$ 10.074.030</a:t>
                      </a:r>
                      <a:endParaRPr lang="es-CO" sz="1100">
                        <a:effectLst/>
                        <a:latin typeface="Calibri"/>
                        <a:ea typeface="Calibri"/>
                        <a:cs typeface="Times New Roman"/>
                      </a:endParaRPr>
                    </a:p>
                  </a:txBody>
                  <a:tcPr marL="44372" marR="44372" marT="0" marB="0" anchor="b"/>
                </a:tc>
              </a:tr>
              <a:tr h="180658">
                <a:tc>
                  <a:txBody>
                    <a:bodyPr/>
                    <a:lstStyle/>
                    <a:p>
                      <a:pPr algn="r">
                        <a:lnSpc>
                          <a:spcPct val="115000"/>
                        </a:lnSpc>
                        <a:spcAft>
                          <a:spcPts val="0"/>
                        </a:spcAft>
                      </a:pPr>
                      <a:r>
                        <a:rPr lang="es-CO" sz="900" b="0" dirty="0">
                          <a:effectLst/>
                        </a:rPr>
                        <a:t>$ 30.928.800</a:t>
                      </a:r>
                      <a:endParaRPr lang="es-CO" sz="1100" b="0" dirty="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MESES</a:t>
                      </a:r>
                      <a:endParaRPr lang="es-CO" sz="1100">
                        <a:effectLst/>
                        <a:latin typeface="Calibri"/>
                        <a:ea typeface="Calibri"/>
                        <a:cs typeface="Times New Roman"/>
                      </a:endParaRPr>
                    </a:p>
                  </a:txBody>
                  <a:tcPr marL="44372" marR="44372" marT="0" marB="0" anchor="b"/>
                </a:tc>
                <a:tc>
                  <a:txBody>
                    <a:bodyPr/>
                    <a:lstStyle/>
                    <a:p>
                      <a:pPr algn="r">
                        <a:lnSpc>
                          <a:spcPct val="115000"/>
                        </a:lnSpc>
                        <a:spcAft>
                          <a:spcPts val="0"/>
                        </a:spcAft>
                      </a:pPr>
                      <a:r>
                        <a:rPr lang="es-CO" sz="900">
                          <a:effectLst/>
                        </a:rPr>
                        <a:t>8</a:t>
                      </a:r>
                      <a:endParaRPr lang="es-CO" sz="110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dirty="0">
                          <a:effectLst/>
                        </a:rPr>
                        <a:t>PROFESIONAL ESPECIALIZADO</a:t>
                      </a:r>
                      <a:endParaRPr lang="es-CO" sz="1100" dirty="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OPS</a:t>
                      </a:r>
                      <a:endParaRPr lang="es-CO" sz="1100">
                        <a:effectLst/>
                        <a:latin typeface="Calibri"/>
                        <a:ea typeface="Calibri"/>
                        <a:cs typeface="Times New Roman"/>
                      </a:endParaRPr>
                    </a:p>
                  </a:txBody>
                  <a:tcPr marL="44372" marR="44372" marT="0" marB="0" anchor="b"/>
                </a:tc>
                <a:tc>
                  <a:txBody>
                    <a:bodyPr/>
                    <a:lstStyle/>
                    <a:p>
                      <a:pPr algn="ctr">
                        <a:lnSpc>
                          <a:spcPct val="115000"/>
                        </a:lnSpc>
                        <a:spcAft>
                          <a:spcPts val="0"/>
                        </a:spcAft>
                      </a:pPr>
                      <a:r>
                        <a:rPr lang="es-CO" sz="900">
                          <a:effectLst/>
                        </a:rPr>
                        <a:t>19/01/2015</a:t>
                      </a:r>
                      <a:endParaRPr lang="es-CO" sz="1100">
                        <a:effectLst/>
                        <a:latin typeface="Calibri"/>
                        <a:ea typeface="Calibri"/>
                        <a:cs typeface="Times New Roman"/>
                      </a:endParaRPr>
                    </a:p>
                  </a:txBody>
                  <a:tcPr marL="44372" marR="44372" marT="0" marB="0" anchor="b"/>
                </a:tc>
                <a:tc>
                  <a:txBody>
                    <a:bodyPr/>
                    <a:lstStyle/>
                    <a:p>
                      <a:pPr algn="r">
                        <a:lnSpc>
                          <a:spcPct val="115000"/>
                        </a:lnSpc>
                        <a:spcAft>
                          <a:spcPts val="0"/>
                        </a:spcAft>
                      </a:pPr>
                      <a:r>
                        <a:rPr lang="es-CO" sz="900">
                          <a:effectLst/>
                        </a:rPr>
                        <a:t>$ 13.144.740</a:t>
                      </a:r>
                      <a:endParaRPr lang="es-CO" sz="1100">
                        <a:effectLst/>
                        <a:latin typeface="Calibri"/>
                        <a:ea typeface="Calibri"/>
                        <a:cs typeface="Times New Roman"/>
                      </a:endParaRPr>
                    </a:p>
                  </a:txBody>
                  <a:tcPr marL="44372" marR="44372" marT="0" marB="0" anchor="b"/>
                </a:tc>
              </a:tr>
              <a:tr h="180658">
                <a:tc>
                  <a:txBody>
                    <a:bodyPr/>
                    <a:lstStyle/>
                    <a:p>
                      <a:pPr algn="r">
                        <a:lnSpc>
                          <a:spcPct val="115000"/>
                        </a:lnSpc>
                        <a:spcAft>
                          <a:spcPts val="0"/>
                        </a:spcAft>
                      </a:pPr>
                      <a:r>
                        <a:rPr lang="es-CO" sz="900" b="0" dirty="0">
                          <a:effectLst/>
                        </a:rPr>
                        <a:t>$ 23.712.080</a:t>
                      </a:r>
                      <a:endParaRPr lang="es-CO" sz="1100" b="0" dirty="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MESES</a:t>
                      </a:r>
                      <a:endParaRPr lang="es-CO" sz="1100">
                        <a:effectLst/>
                        <a:latin typeface="Calibri"/>
                        <a:ea typeface="Calibri"/>
                        <a:cs typeface="Times New Roman"/>
                      </a:endParaRPr>
                    </a:p>
                  </a:txBody>
                  <a:tcPr marL="44372" marR="44372" marT="0" marB="0" anchor="b"/>
                </a:tc>
                <a:tc>
                  <a:txBody>
                    <a:bodyPr/>
                    <a:lstStyle/>
                    <a:p>
                      <a:pPr algn="r">
                        <a:lnSpc>
                          <a:spcPct val="115000"/>
                        </a:lnSpc>
                        <a:spcAft>
                          <a:spcPts val="0"/>
                        </a:spcAft>
                      </a:pPr>
                      <a:r>
                        <a:rPr lang="es-CO" sz="900">
                          <a:effectLst/>
                        </a:rPr>
                        <a:t>8</a:t>
                      </a:r>
                      <a:endParaRPr lang="es-CO" sz="110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PROFESIONAL</a:t>
                      </a:r>
                      <a:endParaRPr lang="es-CO" sz="110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OPS</a:t>
                      </a:r>
                      <a:endParaRPr lang="es-CO" sz="1100">
                        <a:effectLst/>
                        <a:latin typeface="Calibri"/>
                        <a:ea typeface="Calibri"/>
                        <a:cs typeface="Times New Roman"/>
                      </a:endParaRPr>
                    </a:p>
                  </a:txBody>
                  <a:tcPr marL="44372" marR="44372" marT="0" marB="0" anchor="b"/>
                </a:tc>
                <a:tc>
                  <a:txBody>
                    <a:bodyPr/>
                    <a:lstStyle/>
                    <a:p>
                      <a:pPr algn="ctr">
                        <a:lnSpc>
                          <a:spcPct val="115000"/>
                        </a:lnSpc>
                        <a:spcAft>
                          <a:spcPts val="0"/>
                        </a:spcAft>
                      </a:pPr>
                      <a:r>
                        <a:rPr lang="es-CO" sz="900">
                          <a:effectLst/>
                        </a:rPr>
                        <a:t>20/01/2015</a:t>
                      </a:r>
                      <a:endParaRPr lang="es-CO" sz="1100">
                        <a:effectLst/>
                        <a:latin typeface="Calibri"/>
                        <a:ea typeface="Calibri"/>
                        <a:cs typeface="Times New Roman"/>
                      </a:endParaRPr>
                    </a:p>
                  </a:txBody>
                  <a:tcPr marL="44372" marR="44372" marT="0" marB="0" anchor="b"/>
                </a:tc>
                <a:tc>
                  <a:txBody>
                    <a:bodyPr/>
                    <a:lstStyle/>
                    <a:p>
                      <a:pPr algn="r">
                        <a:lnSpc>
                          <a:spcPct val="115000"/>
                        </a:lnSpc>
                        <a:spcAft>
                          <a:spcPts val="0"/>
                        </a:spcAft>
                      </a:pPr>
                      <a:r>
                        <a:rPr lang="es-CO" sz="900">
                          <a:effectLst/>
                        </a:rPr>
                        <a:t>$ 9.975.530</a:t>
                      </a:r>
                      <a:endParaRPr lang="es-CO" sz="1100">
                        <a:effectLst/>
                        <a:latin typeface="Calibri"/>
                        <a:ea typeface="Calibri"/>
                        <a:cs typeface="Times New Roman"/>
                      </a:endParaRPr>
                    </a:p>
                  </a:txBody>
                  <a:tcPr marL="44372" marR="44372" marT="0" marB="0" anchor="b"/>
                </a:tc>
              </a:tr>
              <a:tr h="180658">
                <a:tc>
                  <a:txBody>
                    <a:bodyPr/>
                    <a:lstStyle/>
                    <a:p>
                      <a:pPr algn="r">
                        <a:lnSpc>
                          <a:spcPct val="115000"/>
                        </a:lnSpc>
                        <a:spcAft>
                          <a:spcPts val="0"/>
                        </a:spcAft>
                      </a:pPr>
                      <a:r>
                        <a:rPr lang="es-CO" sz="900" b="0" dirty="0">
                          <a:effectLst/>
                        </a:rPr>
                        <a:t>$ 30.928.800</a:t>
                      </a:r>
                      <a:endParaRPr lang="es-CO" sz="1100" b="0" dirty="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MESES</a:t>
                      </a:r>
                      <a:endParaRPr lang="es-CO" sz="1100">
                        <a:effectLst/>
                        <a:latin typeface="Calibri"/>
                        <a:ea typeface="Calibri"/>
                        <a:cs typeface="Times New Roman"/>
                      </a:endParaRPr>
                    </a:p>
                  </a:txBody>
                  <a:tcPr marL="44372" marR="44372" marT="0" marB="0" anchor="b"/>
                </a:tc>
                <a:tc>
                  <a:txBody>
                    <a:bodyPr/>
                    <a:lstStyle/>
                    <a:p>
                      <a:pPr algn="r">
                        <a:lnSpc>
                          <a:spcPct val="115000"/>
                        </a:lnSpc>
                        <a:spcAft>
                          <a:spcPts val="0"/>
                        </a:spcAft>
                      </a:pPr>
                      <a:r>
                        <a:rPr lang="es-CO" sz="900">
                          <a:effectLst/>
                        </a:rPr>
                        <a:t>8</a:t>
                      </a:r>
                      <a:endParaRPr lang="es-CO" sz="110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PROFESIONAL ESPECIALIZADO</a:t>
                      </a:r>
                      <a:endParaRPr lang="es-CO" sz="110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OPS</a:t>
                      </a:r>
                      <a:endParaRPr lang="es-CO" sz="1100">
                        <a:effectLst/>
                        <a:latin typeface="Calibri"/>
                        <a:ea typeface="Calibri"/>
                        <a:cs typeface="Times New Roman"/>
                      </a:endParaRPr>
                    </a:p>
                  </a:txBody>
                  <a:tcPr marL="44372" marR="44372" marT="0" marB="0" anchor="b"/>
                </a:tc>
                <a:tc>
                  <a:txBody>
                    <a:bodyPr/>
                    <a:lstStyle/>
                    <a:p>
                      <a:pPr algn="ctr">
                        <a:lnSpc>
                          <a:spcPct val="115000"/>
                        </a:lnSpc>
                        <a:spcAft>
                          <a:spcPts val="0"/>
                        </a:spcAft>
                      </a:pPr>
                      <a:r>
                        <a:rPr lang="es-CO" sz="900" dirty="0">
                          <a:effectLst/>
                        </a:rPr>
                        <a:t>20/01/2015</a:t>
                      </a:r>
                      <a:endParaRPr lang="es-CO" sz="1100" dirty="0">
                        <a:effectLst/>
                        <a:latin typeface="Calibri"/>
                        <a:ea typeface="Calibri"/>
                        <a:cs typeface="Times New Roman"/>
                      </a:endParaRPr>
                    </a:p>
                  </a:txBody>
                  <a:tcPr marL="44372" marR="44372" marT="0" marB="0" anchor="b"/>
                </a:tc>
                <a:tc>
                  <a:txBody>
                    <a:bodyPr/>
                    <a:lstStyle/>
                    <a:p>
                      <a:pPr algn="r">
                        <a:lnSpc>
                          <a:spcPct val="115000"/>
                        </a:lnSpc>
                        <a:spcAft>
                          <a:spcPts val="0"/>
                        </a:spcAft>
                      </a:pPr>
                      <a:r>
                        <a:rPr lang="es-CO" sz="900" dirty="0">
                          <a:effectLst/>
                        </a:rPr>
                        <a:t>$ 13.015.870</a:t>
                      </a:r>
                      <a:endParaRPr lang="es-CO" sz="1100" dirty="0">
                        <a:effectLst/>
                        <a:latin typeface="Calibri"/>
                        <a:ea typeface="Calibri"/>
                        <a:cs typeface="Times New Roman"/>
                      </a:endParaRPr>
                    </a:p>
                  </a:txBody>
                  <a:tcPr marL="44372" marR="44372" marT="0" marB="0" anchor="b"/>
                </a:tc>
              </a:tr>
              <a:tr h="180658">
                <a:tc>
                  <a:txBody>
                    <a:bodyPr/>
                    <a:lstStyle/>
                    <a:p>
                      <a:pPr algn="r">
                        <a:lnSpc>
                          <a:spcPct val="115000"/>
                        </a:lnSpc>
                        <a:spcAft>
                          <a:spcPts val="0"/>
                        </a:spcAft>
                      </a:pPr>
                      <a:r>
                        <a:rPr lang="es-CO" sz="900" b="0" dirty="0">
                          <a:effectLst/>
                        </a:rPr>
                        <a:t>$ 30.928.800</a:t>
                      </a:r>
                      <a:endParaRPr lang="es-CO" sz="1100" b="0" dirty="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MESES</a:t>
                      </a:r>
                      <a:endParaRPr lang="es-CO" sz="1100">
                        <a:effectLst/>
                        <a:latin typeface="Calibri"/>
                        <a:ea typeface="Calibri"/>
                        <a:cs typeface="Times New Roman"/>
                      </a:endParaRPr>
                    </a:p>
                  </a:txBody>
                  <a:tcPr marL="44372" marR="44372" marT="0" marB="0" anchor="b"/>
                </a:tc>
                <a:tc>
                  <a:txBody>
                    <a:bodyPr/>
                    <a:lstStyle/>
                    <a:p>
                      <a:pPr algn="r">
                        <a:lnSpc>
                          <a:spcPct val="115000"/>
                        </a:lnSpc>
                        <a:spcAft>
                          <a:spcPts val="0"/>
                        </a:spcAft>
                      </a:pPr>
                      <a:r>
                        <a:rPr lang="es-CO" sz="900">
                          <a:effectLst/>
                        </a:rPr>
                        <a:t>8</a:t>
                      </a:r>
                      <a:endParaRPr lang="es-CO" sz="110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PROFESIONAL ESPECIALIZADO</a:t>
                      </a:r>
                      <a:endParaRPr lang="es-CO" sz="110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OPS</a:t>
                      </a:r>
                      <a:endParaRPr lang="es-CO" sz="1100">
                        <a:effectLst/>
                        <a:latin typeface="Calibri"/>
                        <a:ea typeface="Calibri"/>
                        <a:cs typeface="Times New Roman"/>
                      </a:endParaRPr>
                    </a:p>
                  </a:txBody>
                  <a:tcPr marL="44372" marR="44372" marT="0" marB="0" anchor="b"/>
                </a:tc>
                <a:tc>
                  <a:txBody>
                    <a:bodyPr/>
                    <a:lstStyle/>
                    <a:p>
                      <a:pPr algn="ctr">
                        <a:lnSpc>
                          <a:spcPct val="115000"/>
                        </a:lnSpc>
                        <a:spcAft>
                          <a:spcPts val="0"/>
                        </a:spcAft>
                      </a:pPr>
                      <a:r>
                        <a:rPr lang="es-CO" sz="900">
                          <a:effectLst/>
                        </a:rPr>
                        <a:t>22/01/2015</a:t>
                      </a:r>
                      <a:endParaRPr lang="es-CO" sz="1100">
                        <a:effectLst/>
                        <a:latin typeface="Calibri"/>
                        <a:ea typeface="Calibri"/>
                        <a:cs typeface="Times New Roman"/>
                      </a:endParaRPr>
                    </a:p>
                  </a:txBody>
                  <a:tcPr marL="44372" marR="44372" marT="0" marB="0" anchor="b"/>
                </a:tc>
                <a:tc>
                  <a:txBody>
                    <a:bodyPr/>
                    <a:lstStyle/>
                    <a:p>
                      <a:pPr algn="r">
                        <a:lnSpc>
                          <a:spcPct val="115000"/>
                        </a:lnSpc>
                        <a:spcAft>
                          <a:spcPts val="0"/>
                        </a:spcAft>
                      </a:pPr>
                      <a:r>
                        <a:rPr lang="es-CO" sz="900">
                          <a:effectLst/>
                        </a:rPr>
                        <a:t>$ 12.758.130</a:t>
                      </a:r>
                      <a:endParaRPr lang="es-CO" sz="1100">
                        <a:effectLst/>
                        <a:latin typeface="Calibri"/>
                        <a:ea typeface="Calibri"/>
                        <a:cs typeface="Times New Roman"/>
                      </a:endParaRPr>
                    </a:p>
                  </a:txBody>
                  <a:tcPr marL="44372" marR="44372" marT="0" marB="0" anchor="b"/>
                </a:tc>
              </a:tr>
              <a:tr h="180658">
                <a:tc>
                  <a:txBody>
                    <a:bodyPr/>
                    <a:lstStyle/>
                    <a:p>
                      <a:pPr algn="r">
                        <a:lnSpc>
                          <a:spcPct val="115000"/>
                        </a:lnSpc>
                        <a:spcAft>
                          <a:spcPts val="0"/>
                        </a:spcAft>
                      </a:pPr>
                      <a:r>
                        <a:rPr lang="es-CO" sz="900" b="0" dirty="0">
                          <a:effectLst/>
                        </a:rPr>
                        <a:t>$ 23.712.080</a:t>
                      </a:r>
                      <a:endParaRPr lang="es-CO" sz="1100" b="0" dirty="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MESES</a:t>
                      </a:r>
                      <a:endParaRPr lang="es-CO" sz="1100">
                        <a:effectLst/>
                        <a:latin typeface="Calibri"/>
                        <a:ea typeface="Calibri"/>
                        <a:cs typeface="Times New Roman"/>
                      </a:endParaRPr>
                    </a:p>
                  </a:txBody>
                  <a:tcPr marL="44372" marR="44372" marT="0" marB="0" anchor="b"/>
                </a:tc>
                <a:tc>
                  <a:txBody>
                    <a:bodyPr/>
                    <a:lstStyle/>
                    <a:p>
                      <a:pPr algn="r">
                        <a:lnSpc>
                          <a:spcPct val="115000"/>
                        </a:lnSpc>
                        <a:spcAft>
                          <a:spcPts val="0"/>
                        </a:spcAft>
                      </a:pPr>
                      <a:r>
                        <a:rPr lang="es-CO" sz="900">
                          <a:effectLst/>
                        </a:rPr>
                        <a:t>8</a:t>
                      </a:r>
                      <a:endParaRPr lang="es-CO" sz="110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PROFESIONAL</a:t>
                      </a:r>
                      <a:endParaRPr lang="es-CO" sz="110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OPS</a:t>
                      </a:r>
                      <a:endParaRPr lang="es-CO" sz="1100">
                        <a:effectLst/>
                        <a:latin typeface="Calibri"/>
                        <a:ea typeface="Calibri"/>
                        <a:cs typeface="Times New Roman"/>
                      </a:endParaRPr>
                    </a:p>
                  </a:txBody>
                  <a:tcPr marL="44372" marR="44372" marT="0" marB="0" anchor="b"/>
                </a:tc>
                <a:tc>
                  <a:txBody>
                    <a:bodyPr/>
                    <a:lstStyle/>
                    <a:p>
                      <a:pPr algn="ctr">
                        <a:lnSpc>
                          <a:spcPct val="115000"/>
                        </a:lnSpc>
                        <a:spcAft>
                          <a:spcPts val="0"/>
                        </a:spcAft>
                      </a:pPr>
                      <a:r>
                        <a:rPr lang="es-CO" sz="900">
                          <a:effectLst/>
                        </a:rPr>
                        <a:t>22/01/2015</a:t>
                      </a:r>
                      <a:endParaRPr lang="es-CO" sz="1100">
                        <a:effectLst/>
                        <a:latin typeface="Calibri"/>
                        <a:ea typeface="Calibri"/>
                        <a:cs typeface="Times New Roman"/>
                      </a:endParaRPr>
                    </a:p>
                  </a:txBody>
                  <a:tcPr marL="44372" marR="44372" marT="0" marB="0" anchor="b"/>
                </a:tc>
                <a:tc>
                  <a:txBody>
                    <a:bodyPr/>
                    <a:lstStyle/>
                    <a:p>
                      <a:pPr algn="r">
                        <a:lnSpc>
                          <a:spcPct val="115000"/>
                        </a:lnSpc>
                        <a:spcAft>
                          <a:spcPts val="0"/>
                        </a:spcAft>
                      </a:pPr>
                      <a:r>
                        <a:rPr lang="es-CO" sz="900">
                          <a:effectLst/>
                        </a:rPr>
                        <a:t>$ 9.778.530</a:t>
                      </a:r>
                      <a:endParaRPr lang="es-CO" sz="1100">
                        <a:effectLst/>
                        <a:latin typeface="Calibri"/>
                        <a:ea typeface="Calibri"/>
                        <a:cs typeface="Times New Roman"/>
                      </a:endParaRPr>
                    </a:p>
                  </a:txBody>
                  <a:tcPr marL="44372" marR="44372" marT="0" marB="0" anchor="b"/>
                </a:tc>
              </a:tr>
              <a:tr h="180658">
                <a:tc>
                  <a:txBody>
                    <a:bodyPr/>
                    <a:lstStyle/>
                    <a:p>
                      <a:pPr algn="r">
                        <a:lnSpc>
                          <a:spcPct val="115000"/>
                        </a:lnSpc>
                        <a:spcAft>
                          <a:spcPts val="0"/>
                        </a:spcAft>
                      </a:pPr>
                      <a:r>
                        <a:rPr lang="es-CO" sz="900" b="0" dirty="0">
                          <a:effectLst/>
                        </a:rPr>
                        <a:t>$ 30.928.800</a:t>
                      </a:r>
                      <a:endParaRPr lang="es-CO" sz="1100" b="0" dirty="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MESES</a:t>
                      </a:r>
                      <a:endParaRPr lang="es-CO" sz="1100">
                        <a:effectLst/>
                        <a:latin typeface="Calibri"/>
                        <a:ea typeface="Calibri"/>
                        <a:cs typeface="Times New Roman"/>
                      </a:endParaRPr>
                    </a:p>
                  </a:txBody>
                  <a:tcPr marL="44372" marR="44372" marT="0" marB="0" anchor="b"/>
                </a:tc>
                <a:tc>
                  <a:txBody>
                    <a:bodyPr/>
                    <a:lstStyle/>
                    <a:p>
                      <a:pPr algn="r">
                        <a:lnSpc>
                          <a:spcPct val="115000"/>
                        </a:lnSpc>
                        <a:spcAft>
                          <a:spcPts val="0"/>
                        </a:spcAft>
                      </a:pPr>
                      <a:r>
                        <a:rPr lang="es-CO" sz="900">
                          <a:effectLst/>
                        </a:rPr>
                        <a:t>8</a:t>
                      </a:r>
                      <a:endParaRPr lang="es-CO" sz="110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PROFESIONAL ESPECIALIZADO</a:t>
                      </a:r>
                      <a:endParaRPr lang="es-CO" sz="110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OPS</a:t>
                      </a:r>
                      <a:endParaRPr lang="es-CO" sz="1100">
                        <a:effectLst/>
                        <a:latin typeface="Calibri"/>
                        <a:ea typeface="Calibri"/>
                        <a:cs typeface="Times New Roman"/>
                      </a:endParaRPr>
                    </a:p>
                  </a:txBody>
                  <a:tcPr marL="44372" marR="44372" marT="0" marB="0" anchor="b"/>
                </a:tc>
                <a:tc>
                  <a:txBody>
                    <a:bodyPr/>
                    <a:lstStyle/>
                    <a:p>
                      <a:pPr algn="ctr">
                        <a:lnSpc>
                          <a:spcPct val="115000"/>
                        </a:lnSpc>
                        <a:spcAft>
                          <a:spcPts val="0"/>
                        </a:spcAft>
                      </a:pPr>
                      <a:r>
                        <a:rPr lang="es-CO" sz="900">
                          <a:effectLst/>
                        </a:rPr>
                        <a:t>22/01/2015</a:t>
                      </a:r>
                      <a:endParaRPr lang="es-CO" sz="1100">
                        <a:effectLst/>
                        <a:latin typeface="Calibri"/>
                        <a:ea typeface="Calibri"/>
                        <a:cs typeface="Times New Roman"/>
                      </a:endParaRPr>
                    </a:p>
                  </a:txBody>
                  <a:tcPr marL="44372" marR="44372" marT="0" marB="0" anchor="b"/>
                </a:tc>
                <a:tc>
                  <a:txBody>
                    <a:bodyPr/>
                    <a:lstStyle/>
                    <a:p>
                      <a:pPr algn="r">
                        <a:lnSpc>
                          <a:spcPct val="115000"/>
                        </a:lnSpc>
                        <a:spcAft>
                          <a:spcPts val="0"/>
                        </a:spcAft>
                      </a:pPr>
                      <a:r>
                        <a:rPr lang="es-CO" sz="900">
                          <a:effectLst/>
                        </a:rPr>
                        <a:t>$ 12.758.130</a:t>
                      </a:r>
                      <a:endParaRPr lang="es-CO" sz="1100">
                        <a:effectLst/>
                        <a:latin typeface="Calibri"/>
                        <a:ea typeface="Calibri"/>
                        <a:cs typeface="Times New Roman"/>
                      </a:endParaRPr>
                    </a:p>
                  </a:txBody>
                  <a:tcPr marL="44372" marR="44372" marT="0" marB="0" anchor="b"/>
                </a:tc>
              </a:tr>
              <a:tr h="180658">
                <a:tc>
                  <a:txBody>
                    <a:bodyPr/>
                    <a:lstStyle/>
                    <a:p>
                      <a:pPr algn="r">
                        <a:lnSpc>
                          <a:spcPct val="115000"/>
                        </a:lnSpc>
                        <a:spcAft>
                          <a:spcPts val="0"/>
                        </a:spcAft>
                      </a:pPr>
                      <a:r>
                        <a:rPr lang="es-CO" sz="900" b="0" dirty="0">
                          <a:effectLst/>
                        </a:rPr>
                        <a:t>$ 23.712.080</a:t>
                      </a:r>
                      <a:endParaRPr lang="es-CO" sz="1100" b="0" dirty="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MESES</a:t>
                      </a:r>
                      <a:endParaRPr lang="es-CO" sz="1100">
                        <a:effectLst/>
                        <a:latin typeface="Calibri"/>
                        <a:ea typeface="Calibri"/>
                        <a:cs typeface="Times New Roman"/>
                      </a:endParaRPr>
                    </a:p>
                  </a:txBody>
                  <a:tcPr marL="44372" marR="44372" marT="0" marB="0" anchor="b"/>
                </a:tc>
                <a:tc>
                  <a:txBody>
                    <a:bodyPr/>
                    <a:lstStyle/>
                    <a:p>
                      <a:pPr algn="r">
                        <a:lnSpc>
                          <a:spcPct val="115000"/>
                        </a:lnSpc>
                        <a:spcAft>
                          <a:spcPts val="0"/>
                        </a:spcAft>
                      </a:pPr>
                      <a:r>
                        <a:rPr lang="es-CO" sz="900">
                          <a:effectLst/>
                        </a:rPr>
                        <a:t>8</a:t>
                      </a:r>
                      <a:endParaRPr lang="es-CO" sz="110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PROFESIONAL</a:t>
                      </a:r>
                      <a:endParaRPr lang="es-CO" sz="110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OPS</a:t>
                      </a:r>
                      <a:endParaRPr lang="es-CO" sz="1100">
                        <a:effectLst/>
                        <a:latin typeface="Calibri"/>
                        <a:ea typeface="Calibri"/>
                        <a:cs typeface="Times New Roman"/>
                      </a:endParaRPr>
                    </a:p>
                  </a:txBody>
                  <a:tcPr marL="44372" marR="44372" marT="0" marB="0" anchor="b"/>
                </a:tc>
                <a:tc>
                  <a:txBody>
                    <a:bodyPr/>
                    <a:lstStyle/>
                    <a:p>
                      <a:pPr algn="ctr">
                        <a:lnSpc>
                          <a:spcPct val="115000"/>
                        </a:lnSpc>
                        <a:spcAft>
                          <a:spcPts val="0"/>
                        </a:spcAft>
                      </a:pPr>
                      <a:r>
                        <a:rPr lang="es-CO" sz="900">
                          <a:effectLst/>
                        </a:rPr>
                        <a:t>22/01/2015</a:t>
                      </a:r>
                      <a:endParaRPr lang="es-CO" sz="1100">
                        <a:effectLst/>
                        <a:latin typeface="Calibri"/>
                        <a:ea typeface="Calibri"/>
                        <a:cs typeface="Times New Roman"/>
                      </a:endParaRPr>
                    </a:p>
                  </a:txBody>
                  <a:tcPr marL="44372" marR="44372" marT="0" marB="0" anchor="b"/>
                </a:tc>
                <a:tc>
                  <a:txBody>
                    <a:bodyPr/>
                    <a:lstStyle/>
                    <a:p>
                      <a:pPr algn="r">
                        <a:lnSpc>
                          <a:spcPct val="115000"/>
                        </a:lnSpc>
                        <a:spcAft>
                          <a:spcPts val="0"/>
                        </a:spcAft>
                      </a:pPr>
                      <a:r>
                        <a:rPr lang="es-CO" sz="900">
                          <a:effectLst/>
                        </a:rPr>
                        <a:t>$ 9.778.530</a:t>
                      </a:r>
                      <a:endParaRPr lang="es-CO" sz="1100">
                        <a:effectLst/>
                        <a:latin typeface="Calibri"/>
                        <a:ea typeface="Calibri"/>
                        <a:cs typeface="Times New Roman"/>
                      </a:endParaRPr>
                    </a:p>
                  </a:txBody>
                  <a:tcPr marL="44372" marR="44372" marT="0" marB="0" anchor="b"/>
                </a:tc>
              </a:tr>
              <a:tr h="180658">
                <a:tc>
                  <a:txBody>
                    <a:bodyPr/>
                    <a:lstStyle/>
                    <a:p>
                      <a:pPr algn="r">
                        <a:lnSpc>
                          <a:spcPct val="115000"/>
                        </a:lnSpc>
                        <a:spcAft>
                          <a:spcPts val="0"/>
                        </a:spcAft>
                      </a:pPr>
                      <a:r>
                        <a:rPr lang="es-CO" sz="900" b="0" dirty="0">
                          <a:effectLst/>
                        </a:rPr>
                        <a:t>$ 19.200.000</a:t>
                      </a:r>
                      <a:endParaRPr lang="es-CO" sz="1100" b="0" dirty="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MESES</a:t>
                      </a:r>
                      <a:endParaRPr lang="es-CO" sz="1100">
                        <a:effectLst/>
                        <a:latin typeface="Calibri"/>
                        <a:ea typeface="Calibri"/>
                        <a:cs typeface="Times New Roman"/>
                      </a:endParaRPr>
                    </a:p>
                  </a:txBody>
                  <a:tcPr marL="44372" marR="44372" marT="0" marB="0" anchor="b"/>
                </a:tc>
                <a:tc>
                  <a:txBody>
                    <a:bodyPr/>
                    <a:lstStyle/>
                    <a:p>
                      <a:pPr algn="r">
                        <a:lnSpc>
                          <a:spcPct val="115000"/>
                        </a:lnSpc>
                        <a:spcAft>
                          <a:spcPts val="0"/>
                        </a:spcAft>
                      </a:pPr>
                      <a:r>
                        <a:rPr lang="es-CO" sz="900">
                          <a:effectLst/>
                        </a:rPr>
                        <a:t>4</a:t>
                      </a:r>
                      <a:endParaRPr lang="es-CO" sz="110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PROFESIONAL ESPECIALIZADO</a:t>
                      </a:r>
                      <a:endParaRPr lang="es-CO" sz="110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CPS</a:t>
                      </a:r>
                      <a:endParaRPr lang="es-CO" sz="1100">
                        <a:effectLst/>
                        <a:latin typeface="Calibri"/>
                        <a:ea typeface="Calibri"/>
                        <a:cs typeface="Times New Roman"/>
                      </a:endParaRPr>
                    </a:p>
                  </a:txBody>
                  <a:tcPr marL="44372" marR="44372" marT="0" marB="0" anchor="b"/>
                </a:tc>
                <a:tc>
                  <a:txBody>
                    <a:bodyPr/>
                    <a:lstStyle/>
                    <a:p>
                      <a:pPr algn="ctr">
                        <a:lnSpc>
                          <a:spcPct val="115000"/>
                        </a:lnSpc>
                        <a:spcAft>
                          <a:spcPts val="0"/>
                        </a:spcAft>
                      </a:pPr>
                      <a:r>
                        <a:rPr lang="es-CO" sz="900">
                          <a:effectLst/>
                        </a:rPr>
                        <a:t>28/01/2015</a:t>
                      </a:r>
                      <a:endParaRPr lang="es-CO" sz="1100">
                        <a:effectLst/>
                        <a:latin typeface="Calibri"/>
                        <a:ea typeface="Calibri"/>
                        <a:cs typeface="Times New Roman"/>
                      </a:endParaRPr>
                    </a:p>
                  </a:txBody>
                  <a:tcPr marL="44372" marR="44372" marT="0" marB="0" anchor="b"/>
                </a:tc>
                <a:tc>
                  <a:txBody>
                    <a:bodyPr/>
                    <a:lstStyle/>
                    <a:p>
                      <a:pPr algn="r">
                        <a:lnSpc>
                          <a:spcPct val="115000"/>
                        </a:lnSpc>
                        <a:spcAft>
                          <a:spcPts val="0"/>
                        </a:spcAft>
                      </a:pPr>
                      <a:r>
                        <a:rPr lang="es-CO" sz="900">
                          <a:effectLst/>
                        </a:rPr>
                        <a:t>$ 14.880.000</a:t>
                      </a:r>
                      <a:endParaRPr lang="es-CO" sz="1100">
                        <a:effectLst/>
                        <a:latin typeface="Calibri"/>
                        <a:ea typeface="Calibri"/>
                        <a:cs typeface="Times New Roman"/>
                      </a:endParaRPr>
                    </a:p>
                  </a:txBody>
                  <a:tcPr marL="44372" marR="44372" marT="0" marB="0" anchor="b"/>
                </a:tc>
              </a:tr>
              <a:tr h="180658">
                <a:tc>
                  <a:txBody>
                    <a:bodyPr/>
                    <a:lstStyle/>
                    <a:p>
                      <a:pPr algn="r">
                        <a:lnSpc>
                          <a:spcPct val="115000"/>
                        </a:lnSpc>
                        <a:spcAft>
                          <a:spcPts val="0"/>
                        </a:spcAft>
                      </a:pPr>
                      <a:r>
                        <a:rPr lang="es-CO" sz="900" b="0" dirty="0">
                          <a:effectLst/>
                        </a:rPr>
                        <a:t>$ 33.600.000</a:t>
                      </a:r>
                      <a:endParaRPr lang="es-CO" sz="1100" b="0" dirty="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MESES</a:t>
                      </a:r>
                      <a:endParaRPr lang="es-CO" sz="1100">
                        <a:effectLst/>
                        <a:latin typeface="Calibri"/>
                        <a:ea typeface="Calibri"/>
                        <a:cs typeface="Times New Roman"/>
                      </a:endParaRPr>
                    </a:p>
                  </a:txBody>
                  <a:tcPr marL="44372" marR="44372" marT="0" marB="0" anchor="b"/>
                </a:tc>
                <a:tc>
                  <a:txBody>
                    <a:bodyPr/>
                    <a:lstStyle/>
                    <a:p>
                      <a:pPr algn="r">
                        <a:lnSpc>
                          <a:spcPct val="115000"/>
                        </a:lnSpc>
                        <a:spcAft>
                          <a:spcPts val="0"/>
                        </a:spcAft>
                      </a:pPr>
                      <a:r>
                        <a:rPr lang="es-CO" sz="900">
                          <a:effectLst/>
                        </a:rPr>
                        <a:t>7</a:t>
                      </a:r>
                      <a:endParaRPr lang="es-CO" sz="110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PROFESIONAL ESPECIALIZADO</a:t>
                      </a:r>
                      <a:endParaRPr lang="es-CO" sz="110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CPS</a:t>
                      </a:r>
                      <a:endParaRPr lang="es-CO" sz="1100">
                        <a:effectLst/>
                        <a:latin typeface="Calibri"/>
                        <a:ea typeface="Calibri"/>
                        <a:cs typeface="Times New Roman"/>
                      </a:endParaRPr>
                    </a:p>
                  </a:txBody>
                  <a:tcPr marL="44372" marR="44372" marT="0" marB="0" anchor="b"/>
                </a:tc>
                <a:tc>
                  <a:txBody>
                    <a:bodyPr/>
                    <a:lstStyle/>
                    <a:p>
                      <a:pPr algn="ctr">
                        <a:lnSpc>
                          <a:spcPct val="115000"/>
                        </a:lnSpc>
                        <a:spcAft>
                          <a:spcPts val="0"/>
                        </a:spcAft>
                      </a:pPr>
                      <a:r>
                        <a:rPr lang="es-CO" sz="900">
                          <a:effectLst/>
                        </a:rPr>
                        <a:t>03/02/2015</a:t>
                      </a:r>
                      <a:endParaRPr lang="es-CO" sz="1100">
                        <a:effectLst/>
                        <a:latin typeface="Calibri"/>
                        <a:ea typeface="Calibri"/>
                        <a:cs typeface="Times New Roman"/>
                      </a:endParaRPr>
                    </a:p>
                  </a:txBody>
                  <a:tcPr marL="44372" marR="44372" marT="0" marB="0" anchor="b"/>
                </a:tc>
                <a:tc>
                  <a:txBody>
                    <a:bodyPr/>
                    <a:lstStyle/>
                    <a:p>
                      <a:pPr algn="r">
                        <a:lnSpc>
                          <a:spcPct val="115000"/>
                        </a:lnSpc>
                        <a:spcAft>
                          <a:spcPts val="0"/>
                        </a:spcAft>
                      </a:pPr>
                      <a:r>
                        <a:rPr lang="es-CO" sz="900">
                          <a:effectLst/>
                        </a:rPr>
                        <a:t>$ 10.080.000</a:t>
                      </a:r>
                      <a:endParaRPr lang="es-CO" sz="1100">
                        <a:effectLst/>
                        <a:latin typeface="Calibri"/>
                        <a:ea typeface="Calibri"/>
                        <a:cs typeface="Times New Roman"/>
                      </a:endParaRPr>
                    </a:p>
                  </a:txBody>
                  <a:tcPr marL="44372" marR="44372" marT="0" marB="0" anchor="b"/>
                </a:tc>
              </a:tr>
              <a:tr h="180658">
                <a:tc>
                  <a:txBody>
                    <a:bodyPr/>
                    <a:lstStyle/>
                    <a:p>
                      <a:pPr algn="r">
                        <a:lnSpc>
                          <a:spcPct val="115000"/>
                        </a:lnSpc>
                        <a:spcAft>
                          <a:spcPts val="0"/>
                        </a:spcAft>
                      </a:pPr>
                      <a:r>
                        <a:rPr lang="es-CO" sz="900" b="0" dirty="0">
                          <a:effectLst/>
                        </a:rPr>
                        <a:t>$ 11.856.040</a:t>
                      </a:r>
                      <a:endParaRPr lang="es-CO" sz="1100" b="0" dirty="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MESES</a:t>
                      </a:r>
                      <a:endParaRPr lang="es-CO" sz="1100">
                        <a:effectLst/>
                        <a:latin typeface="Calibri"/>
                        <a:ea typeface="Calibri"/>
                        <a:cs typeface="Times New Roman"/>
                      </a:endParaRPr>
                    </a:p>
                  </a:txBody>
                  <a:tcPr marL="44372" marR="44372" marT="0" marB="0" anchor="b"/>
                </a:tc>
                <a:tc>
                  <a:txBody>
                    <a:bodyPr/>
                    <a:lstStyle/>
                    <a:p>
                      <a:pPr algn="r">
                        <a:lnSpc>
                          <a:spcPct val="115000"/>
                        </a:lnSpc>
                        <a:spcAft>
                          <a:spcPts val="0"/>
                        </a:spcAft>
                      </a:pPr>
                      <a:r>
                        <a:rPr lang="es-CO" sz="900">
                          <a:effectLst/>
                        </a:rPr>
                        <a:t>4</a:t>
                      </a:r>
                      <a:endParaRPr lang="es-CO" sz="110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PROFESIONAL</a:t>
                      </a:r>
                      <a:endParaRPr lang="es-CO" sz="110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OPS</a:t>
                      </a:r>
                      <a:endParaRPr lang="es-CO" sz="1100">
                        <a:effectLst/>
                        <a:latin typeface="Calibri"/>
                        <a:ea typeface="Calibri"/>
                        <a:cs typeface="Times New Roman"/>
                      </a:endParaRPr>
                    </a:p>
                  </a:txBody>
                  <a:tcPr marL="44372" marR="44372" marT="0" marB="0" anchor="b"/>
                </a:tc>
                <a:tc>
                  <a:txBody>
                    <a:bodyPr/>
                    <a:lstStyle/>
                    <a:p>
                      <a:pPr algn="ctr">
                        <a:lnSpc>
                          <a:spcPct val="115000"/>
                        </a:lnSpc>
                        <a:spcAft>
                          <a:spcPts val="0"/>
                        </a:spcAft>
                      </a:pPr>
                      <a:r>
                        <a:rPr lang="es-CO" sz="900">
                          <a:effectLst/>
                        </a:rPr>
                        <a:t>30/01/2015</a:t>
                      </a:r>
                      <a:endParaRPr lang="es-CO" sz="1100">
                        <a:effectLst/>
                        <a:latin typeface="Calibri"/>
                        <a:ea typeface="Calibri"/>
                        <a:cs typeface="Times New Roman"/>
                      </a:endParaRPr>
                    </a:p>
                  </a:txBody>
                  <a:tcPr marL="44372" marR="44372" marT="0" marB="0" anchor="b"/>
                </a:tc>
                <a:tc>
                  <a:txBody>
                    <a:bodyPr/>
                    <a:lstStyle/>
                    <a:p>
                      <a:pPr algn="r">
                        <a:lnSpc>
                          <a:spcPct val="115000"/>
                        </a:lnSpc>
                        <a:spcAft>
                          <a:spcPts val="0"/>
                        </a:spcAft>
                      </a:pPr>
                      <a:r>
                        <a:rPr lang="es-CO" sz="900">
                          <a:effectLst/>
                        </a:rPr>
                        <a:t>$ 8.990.530</a:t>
                      </a:r>
                      <a:endParaRPr lang="es-CO" sz="1100">
                        <a:effectLst/>
                        <a:latin typeface="Calibri"/>
                        <a:ea typeface="Calibri"/>
                        <a:cs typeface="Times New Roman"/>
                      </a:endParaRPr>
                    </a:p>
                  </a:txBody>
                  <a:tcPr marL="44372" marR="44372" marT="0" marB="0" anchor="b"/>
                </a:tc>
              </a:tr>
              <a:tr h="180658">
                <a:tc>
                  <a:txBody>
                    <a:bodyPr/>
                    <a:lstStyle/>
                    <a:p>
                      <a:pPr algn="r">
                        <a:lnSpc>
                          <a:spcPct val="115000"/>
                        </a:lnSpc>
                        <a:spcAft>
                          <a:spcPts val="0"/>
                        </a:spcAft>
                      </a:pPr>
                      <a:r>
                        <a:rPr lang="es-CO" sz="900" b="0" dirty="0">
                          <a:effectLst/>
                        </a:rPr>
                        <a:t>$ 4.446.015</a:t>
                      </a:r>
                      <a:endParaRPr lang="es-CO" sz="1100" b="0" dirty="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MESES</a:t>
                      </a:r>
                      <a:endParaRPr lang="es-CO" sz="1100">
                        <a:effectLst/>
                        <a:latin typeface="Calibri"/>
                        <a:ea typeface="Calibri"/>
                        <a:cs typeface="Times New Roman"/>
                      </a:endParaRPr>
                    </a:p>
                  </a:txBody>
                  <a:tcPr marL="44372" marR="44372" marT="0" marB="0" anchor="b"/>
                </a:tc>
                <a:tc>
                  <a:txBody>
                    <a:bodyPr/>
                    <a:lstStyle/>
                    <a:p>
                      <a:pPr algn="r">
                        <a:lnSpc>
                          <a:spcPct val="115000"/>
                        </a:lnSpc>
                        <a:spcAft>
                          <a:spcPts val="0"/>
                        </a:spcAft>
                      </a:pPr>
                      <a:r>
                        <a:rPr lang="es-CO" sz="900">
                          <a:effectLst/>
                        </a:rPr>
                        <a:t>3</a:t>
                      </a:r>
                      <a:endParaRPr lang="es-CO" sz="110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ASISTENCIAL</a:t>
                      </a:r>
                      <a:endParaRPr lang="es-CO" sz="110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OPS</a:t>
                      </a:r>
                      <a:endParaRPr lang="es-CO" sz="1100">
                        <a:effectLst/>
                        <a:latin typeface="Calibri"/>
                        <a:ea typeface="Calibri"/>
                        <a:cs typeface="Times New Roman"/>
                      </a:endParaRPr>
                    </a:p>
                  </a:txBody>
                  <a:tcPr marL="44372" marR="44372" marT="0" marB="0" anchor="b"/>
                </a:tc>
                <a:tc>
                  <a:txBody>
                    <a:bodyPr/>
                    <a:lstStyle/>
                    <a:p>
                      <a:pPr algn="ctr">
                        <a:lnSpc>
                          <a:spcPct val="115000"/>
                        </a:lnSpc>
                        <a:spcAft>
                          <a:spcPts val="0"/>
                        </a:spcAft>
                      </a:pPr>
                      <a:r>
                        <a:rPr lang="es-CO" sz="900">
                          <a:effectLst/>
                        </a:rPr>
                        <a:t>02/02/2015</a:t>
                      </a:r>
                      <a:endParaRPr lang="es-CO" sz="1100">
                        <a:effectLst/>
                        <a:latin typeface="Calibri"/>
                        <a:ea typeface="Calibri"/>
                        <a:cs typeface="Times New Roman"/>
                      </a:endParaRPr>
                    </a:p>
                  </a:txBody>
                  <a:tcPr marL="44372" marR="44372" marT="0" marB="0" anchor="b"/>
                </a:tc>
                <a:tc>
                  <a:txBody>
                    <a:bodyPr/>
                    <a:lstStyle/>
                    <a:p>
                      <a:pPr algn="r">
                        <a:lnSpc>
                          <a:spcPct val="115000"/>
                        </a:lnSpc>
                        <a:spcAft>
                          <a:spcPts val="0"/>
                        </a:spcAft>
                      </a:pPr>
                      <a:r>
                        <a:rPr lang="es-CO" sz="900">
                          <a:effectLst/>
                        </a:rPr>
                        <a:t>$ 4.396.610</a:t>
                      </a:r>
                      <a:endParaRPr lang="es-CO" sz="1100">
                        <a:effectLst/>
                        <a:latin typeface="Calibri"/>
                        <a:ea typeface="Calibri"/>
                        <a:cs typeface="Times New Roman"/>
                      </a:endParaRPr>
                    </a:p>
                  </a:txBody>
                  <a:tcPr marL="44372" marR="44372" marT="0" marB="0" anchor="b"/>
                </a:tc>
              </a:tr>
              <a:tr h="180658">
                <a:tc>
                  <a:txBody>
                    <a:bodyPr/>
                    <a:lstStyle/>
                    <a:p>
                      <a:pPr algn="r">
                        <a:lnSpc>
                          <a:spcPct val="115000"/>
                        </a:lnSpc>
                        <a:spcAft>
                          <a:spcPts val="0"/>
                        </a:spcAft>
                      </a:pPr>
                      <a:r>
                        <a:rPr lang="es-CO" sz="900" b="0" dirty="0">
                          <a:effectLst/>
                        </a:rPr>
                        <a:t>$ 23.712.080</a:t>
                      </a:r>
                      <a:endParaRPr lang="es-CO" sz="1100" b="0" dirty="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MESES</a:t>
                      </a:r>
                      <a:endParaRPr lang="es-CO" sz="1100">
                        <a:effectLst/>
                        <a:latin typeface="Calibri"/>
                        <a:ea typeface="Calibri"/>
                        <a:cs typeface="Times New Roman"/>
                      </a:endParaRPr>
                    </a:p>
                  </a:txBody>
                  <a:tcPr marL="44372" marR="44372" marT="0" marB="0" anchor="b"/>
                </a:tc>
                <a:tc>
                  <a:txBody>
                    <a:bodyPr/>
                    <a:lstStyle/>
                    <a:p>
                      <a:pPr algn="r">
                        <a:lnSpc>
                          <a:spcPct val="115000"/>
                        </a:lnSpc>
                        <a:spcAft>
                          <a:spcPts val="0"/>
                        </a:spcAft>
                      </a:pPr>
                      <a:r>
                        <a:rPr lang="es-CO" sz="900">
                          <a:effectLst/>
                        </a:rPr>
                        <a:t>8</a:t>
                      </a:r>
                      <a:endParaRPr lang="es-CO" sz="110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PROFESIONAL</a:t>
                      </a:r>
                      <a:endParaRPr lang="es-CO" sz="110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OPS</a:t>
                      </a:r>
                      <a:endParaRPr lang="es-CO" sz="1100">
                        <a:effectLst/>
                        <a:latin typeface="Calibri"/>
                        <a:ea typeface="Calibri"/>
                        <a:cs typeface="Times New Roman"/>
                      </a:endParaRPr>
                    </a:p>
                  </a:txBody>
                  <a:tcPr marL="44372" marR="44372" marT="0" marB="0" anchor="b"/>
                </a:tc>
                <a:tc>
                  <a:txBody>
                    <a:bodyPr/>
                    <a:lstStyle/>
                    <a:p>
                      <a:pPr algn="ctr">
                        <a:lnSpc>
                          <a:spcPct val="115000"/>
                        </a:lnSpc>
                        <a:spcAft>
                          <a:spcPts val="0"/>
                        </a:spcAft>
                      </a:pPr>
                      <a:r>
                        <a:rPr lang="es-CO" sz="900">
                          <a:effectLst/>
                        </a:rPr>
                        <a:t>30/01/2015</a:t>
                      </a:r>
                      <a:endParaRPr lang="es-CO" sz="1100">
                        <a:effectLst/>
                        <a:latin typeface="Calibri"/>
                        <a:ea typeface="Calibri"/>
                        <a:cs typeface="Times New Roman"/>
                      </a:endParaRPr>
                    </a:p>
                  </a:txBody>
                  <a:tcPr marL="44372" marR="44372" marT="0" marB="0" anchor="b"/>
                </a:tc>
                <a:tc>
                  <a:txBody>
                    <a:bodyPr/>
                    <a:lstStyle/>
                    <a:p>
                      <a:pPr algn="r">
                        <a:lnSpc>
                          <a:spcPct val="115000"/>
                        </a:lnSpc>
                        <a:spcAft>
                          <a:spcPts val="0"/>
                        </a:spcAft>
                      </a:pPr>
                      <a:r>
                        <a:rPr lang="es-CO" sz="900">
                          <a:effectLst/>
                        </a:rPr>
                        <a:t>$ 8.990.530</a:t>
                      </a:r>
                      <a:endParaRPr lang="es-CO" sz="1100">
                        <a:effectLst/>
                        <a:latin typeface="Calibri"/>
                        <a:ea typeface="Calibri"/>
                        <a:cs typeface="Times New Roman"/>
                      </a:endParaRPr>
                    </a:p>
                  </a:txBody>
                  <a:tcPr marL="44372" marR="44372" marT="0" marB="0" anchor="b"/>
                </a:tc>
              </a:tr>
              <a:tr h="180658">
                <a:tc>
                  <a:txBody>
                    <a:bodyPr/>
                    <a:lstStyle/>
                    <a:p>
                      <a:pPr algn="r">
                        <a:lnSpc>
                          <a:spcPct val="115000"/>
                        </a:lnSpc>
                        <a:spcAft>
                          <a:spcPts val="0"/>
                        </a:spcAft>
                      </a:pPr>
                      <a:r>
                        <a:rPr lang="es-CO" sz="900" b="0" dirty="0">
                          <a:effectLst/>
                        </a:rPr>
                        <a:t>$ 15.464.400</a:t>
                      </a:r>
                      <a:endParaRPr lang="es-CO" sz="1100" b="0" dirty="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MESES</a:t>
                      </a:r>
                      <a:endParaRPr lang="es-CO" sz="1100">
                        <a:effectLst/>
                        <a:latin typeface="Calibri"/>
                        <a:ea typeface="Calibri"/>
                        <a:cs typeface="Times New Roman"/>
                      </a:endParaRPr>
                    </a:p>
                  </a:txBody>
                  <a:tcPr marL="44372" marR="44372" marT="0" marB="0" anchor="b"/>
                </a:tc>
                <a:tc>
                  <a:txBody>
                    <a:bodyPr/>
                    <a:lstStyle/>
                    <a:p>
                      <a:pPr algn="r">
                        <a:lnSpc>
                          <a:spcPct val="115000"/>
                        </a:lnSpc>
                        <a:spcAft>
                          <a:spcPts val="0"/>
                        </a:spcAft>
                      </a:pPr>
                      <a:r>
                        <a:rPr lang="es-CO" sz="900">
                          <a:effectLst/>
                        </a:rPr>
                        <a:t>8</a:t>
                      </a:r>
                      <a:endParaRPr lang="es-CO" sz="110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TECNICO</a:t>
                      </a:r>
                      <a:endParaRPr lang="es-CO" sz="110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OPS</a:t>
                      </a:r>
                      <a:endParaRPr lang="es-CO" sz="1100">
                        <a:effectLst/>
                        <a:latin typeface="Calibri"/>
                        <a:ea typeface="Calibri"/>
                        <a:cs typeface="Times New Roman"/>
                      </a:endParaRPr>
                    </a:p>
                  </a:txBody>
                  <a:tcPr marL="44372" marR="44372" marT="0" marB="0" anchor="b"/>
                </a:tc>
                <a:tc>
                  <a:txBody>
                    <a:bodyPr/>
                    <a:lstStyle/>
                    <a:p>
                      <a:pPr algn="ctr">
                        <a:lnSpc>
                          <a:spcPct val="115000"/>
                        </a:lnSpc>
                        <a:spcAft>
                          <a:spcPts val="0"/>
                        </a:spcAft>
                      </a:pPr>
                      <a:r>
                        <a:rPr lang="es-CO" sz="900">
                          <a:effectLst/>
                        </a:rPr>
                        <a:t>30/01/2015</a:t>
                      </a:r>
                      <a:endParaRPr lang="es-CO" sz="1100">
                        <a:effectLst/>
                        <a:latin typeface="Calibri"/>
                        <a:ea typeface="Calibri"/>
                        <a:cs typeface="Times New Roman"/>
                      </a:endParaRPr>
                    </a:p>
                  </a:txBody>
                  <a:tcPr marL="44372" marR="44372" marT="0" marB="0" anchor="b"/>
                </a:tc>
                <a:tc>
                  <a:txBody>
                    <a:bodyPr/>
                    <a:lstStyle/>
                    <a:p>
                      <a:pPr algn="r">
                        <a:lnSpc>
                          <a:spcPct val="115000"/>
                        </a:lnSpc>
                        <a:spcAft>
                          <a:spcPts val="0"/>
                        </a:spcAft>
                      </a:pPr>
                      <a:r>
                        <a:rPr lang="es-CO" sz="900">
                          <a:effectLst/>
                        </a:rPr>
                        <a:t>$ 5.863.585</a:t>
                      </a:r>
                      <a:endParaRPr lang="es-CO" sz="1100">
                        <a:effectLst/>
                        <a:latin typeface="Calibri"/>
                        <a:ea typeface="Calibri"/>
                        <a:cs typeface="Times New Roman"/>
                      </a:endParaRPr>
                    </a:p>
                  </a:txBody>
                  <a:tcPr marL="44372" marR="44372" marT="0" marB="0" anchor="b"/>
                </a:tc>
              </a:tr>
              <a:tr h="180658">
                <a:tc>
                  <a:txBody>
                    <a:bodyPr/>
                    <a:lstStyle/>
                    <a:p>
                      <a:pPr algn="r">
                        <a:lnSpc>
                          <a:spcPct val="115000"/>
                        </a:lnSpc>
                        <a:spcAft>
                          <a:spcPts val="0"/>
                        </a:spcAft>
                      </a:pPr>
                      <a:r>
                        <a:rPr lang="es-CO" sz="900" b="0" dirty="0">
                          <a:effectLst/>
                        </a:rPr>
                        <a:t>$ 23.712.080</a:t>
                      </a:r>
                      <a:endParaRPr lang="es-CO" sz="1100" b="0" dirty="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MESES</a:t>
                      </a:r>
                      <a:endParaRPr lang="es-CO" sz="1100">
                        <a:effectLst/>
                        <a:latin typeface="Calibri"/>
                        <a:ea typeface="Calibri"/>
                        <a:cs typeface="Times New Roman"/>
                      </a:endParaRPr>
                    </a:p>
                  </a:txBody>
                  <a:tcPr marL="44372" marR="44372" marT="0" marB="0" anchor="b"/>
                </a:tc>
                <a:tc>
                  <a:txBody>
                    <a:bodyPr/>
                    <a:lstStyle/>
                    <a:p>
                      <a:pPr algn="r">
                        <a:lnSpc>
                          <a:spcPct val="115000"/>
                        </a:lnSpc>
                        <a:spcAft>
                          <a:spcPts val="0"/>
                        </a:spcAft>
                      </a:pPr>
                      <a:r>
                        <a:rPr lang="es-CO" sz="900">
                          <a:effectLst/>
                        </a:rPr>
                        <a:t>4</a:t>
                      </a:r>
                      <a:endParaRPr lang="es-CO" sz="110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PROFESIONAL</a:t>
                      </a:r>
                      <a:endParaRPr lang="es-CO" sz="110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OPS</a:t>
                      </a:r>
                      <a:endParaRPr lang="es-CO" sz="1100">
                        <a:effectLst/>
                        <a:latin typeface="Calibri"/>
                        <a:ea typeface="Calibri"/>
                        <a:cs typeface="Times New Roman"/>
                      </a:endParaRPr>
                    </a:p>
                  </a:txBody>
                  <a:tcPr marL="44372" marR="44372" marT="0" marB="0" anchor="b"/>
                </a:tc>
                <a:tc>
                  <a:txBody>
                    <a:bodyPr/>
                    <a:lstStyle/>
                    <a:p>
                      <a:pPr algn="ctr">
                        <a:lnSpc>
                          <a:spcPct val="115000"/>
                        </a:lnSpc>
                        <a:spcAft>
                          <a:spcPts val="0"/>
                        </a:spcAft>
                      </a:pPr>
                      <a:r>
                        <a:rPr lang="es-CO" sz="900">
                          <a:effectLst/>
                        </a:rPr>
                        <a:t>24/03/2015</a:t>
                      </a:r>
                      <a:endParaRPr lang="es-CO" sz="1100">
                        <a:effectLst/>
                        <a:latin typeface="Calibri"/>
                        <a:ea typeface="Calibri"/>
                        <a:cs typeface="Times New Roman"/>
                      </a:endParaRPr>
                    </a:p>
                  </a:txBody>
                  <a:tcPr marL="44372" marR="44372" marT="0" marB="0" anchor="b"/>
                </a:tc>
                <a:tc>
                  <a:txBody>
                    <a:bodyPr/>
                    <a:lstStyle/>
                    <a:p>
                      <a:pPr algn="r">
                        <a:lnSpc>
                          <a:spcPct val="115000"/>
                        </a:lnSpc>
                        <a:spcAft>
                          <a:spcPts val="0"/>
                        </a:spcAft>
                      </a:pPr>
                      <a:r>
                        <a:rPr lang="es-CO" sz="900">
                          <a:effectLst/>
                        </a:rPr>
                        <a:t>$ 3.653.510</a:t>
                      </a:r>
                      <a:endParaRPr lang="es-CO" sz="1100">
                        <a:effectLst/>
                        <a:latin typeface="Calibri"/>
                        <a:ea typeface="Calibri"/>
                        <a:cs typeface="Times New Roman"/>
                      </a:endParaRPr>
                    </a:p>
                  </a:txBody>
                  <a:tcPr marL="44372" marR="44372" marT="0" marB="0" anchor="b"/>
                </a:tc>
              </a:tr>
              <a:tr h="180658">
                <a:tc>
                  <a:txBody>
                    <a:bodyPr/>
                    <a:lstStyle/>
                    <a:p>
                      <a:pPr algn="r">
                        <a:lnSpc>
                          <a:spcPct val="115000"/>
                        </a:lnSpc>
                        <a:spcAft>
                          <a:spcPts val="0"/>
                        </a:spcAft>
                      </a:pPr>
                      <a:r>
                        <a:rPr lang="es-ES" sz="900" b="0" dirty="0">
                          <a:effectLst/>
                        </a:rPr>
                        <a:t>$ 34.794.900</a:t>
                      </a:r>
                      <a:endParaRPr lang="es-CO" sz="1100" b="0" dirty="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MESES</a:t>
                      </a:r>
                      <a:endParaRPr lang="es-CO" sz="1100">
                        <a:effectLst/>
                        <a:latin typeface="Calibri"/>
                        <a:ea typeface="Calibri"/>
                        <a:cs typeface="Times New Roman"/>
                      </a:endParaRPr>
                    </a:p>
                  </a:txBody>
                  <a:tcPr marL="44372" marR="44372" marT="0" marB="0" anchor="b"/>
                </a:tc>
                <a:tc>
                  <a:txBody>
                    <a:bodyPr/>
                    <a:lstStyle/>
                    <a:p>
                      <a:pPr algn="r">
                        <a:lnSpc>
                          <a:spcPct val="115000"/>
                        </a:lnSpc>
                        <a:spcAft>
                          <a:spcPts val="0"/>
                        </a:spcAft>
                      </a:pPr>
                      <a:r>
                        <a:rPr lang="es-CO" sz="900">
                          <a:effectLst/>
                        </a:rPr>
                        <a:t>9</a:t>
                      </a:r>
                      <a:endParaRPr lang="es-CO" sz="110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PROFESIONAL ESPECIALIZADO</a:t>
                      </a:r>
                      <a:endParaRPr lang="es-CO" sz="110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OPS</a:t>
                      </a:r>
                      <a:endParaRPr lang="es-CO" sz="1100">
                        <a:effectLst/>
                        <a:latin typeface="Calibri"/>
                        <a:ea typeface="Calibri"/>
                        <a:cs typeface="Times New Roman"/>
                      </a:endParaRPr>
                    </a:p>
                  </a:txBody>
                  <a:tcPr marL="44372" marR="44372" marT="0" marB="0" anchor="b"/>
                </a:tc>
                <a:tc>
                  <a:txBody>
                    <a:bodyPr/>
                    <a:lstStyle/>
                    <a:p>
                      <a:pPr algn="ctr">
                        <a:lnSpc>
                          <a:spcPct val="115000"/>
                        </a:lnSpc>
                        <a:spcAft>
                          <a:spcPts val="0"/>
                        </a:spcAft>
                      </a:pPr>
                      <a:r>
                        <a:rPr lang="es-CO" sz="900">
                          <a:effectLst/>
                        </a:rPr>
                        <a:t>16/04/2015</a:t>
                      </a:r>
                      <a:endParaRPr lang="es-CO" sz="1100">
                        <a:effectLst/>
                        <a:latin typeface="Calibri"/>
                        <a:ea typeface="Calibri"/>
                        <a:cs typeface="Times New Roman"/>
                      </a:endParaRPr>
                    </a:p>
                  </a:txBody>
                  <a:tcPr marL="44372" marR="44372" marT="0" marB="0" anchor="b"/>
                </a:tc>
                <a:tc>
                  <a:txBody>
                    <a:bodyPr/>
                    <a:lstStyle/>
                    <a:p>
                      <a:pPr algn="r">
                        <a:lnSpc>
                          <a:spcPct val="115000"/>
                        </a:lnSpc>
                        <a:spcAft>
                          <a:spcPts val="0"/>
                        </a:spcAft>
                      </a:pPr>
                      <a:r>
                        <a:rPr lang="es-CO" sz="900">
                          <a:effectLst/>
                        </a:rPr>
                        <a:t>$ 1.933.050</a:t>
                      </a:r>
                      <a:endParaRPr lang="es-CO" sz="1100">
                        <a:effectLst/>
                        <a:latin typeface="Calibri"/>
                        <a:ea typeface="Calibri"/>
                        <a:cs typeface="Times New Roman"/>
                      </a:endParaRPr>
                    </a:p>
                  </a:txBody>
                  <a:tcPr marL="44372" marR="44372" marT="0" marB="0" anchor="b"/>
                </a:tc>
              </a:tr>
              <a:tr h="180658">
                <a:tc>
                  <a:txBody>
                    <a:bodyPr/>
                    <a:lstStyle/>
                    <a:p>
                      <a:pPr algn="r">
                        <a:lnSpc>
                          <a:spcPct val="115000"/>
                        </a:lnSpc>
                        <a:spcAft>
                          <a:spcPts val="0"/>
                        </a:spcAft>
                      </a:pPr>
                      <a:r>
                        <a:rPr lang="es-CO" sz="900" b="0" dirty="0">
                          <a:effectLst/>
                        </a:rPr>
                        <a:t>$ 1.482.005</a:t>
                      </a:r>
                      <a:endParaRPr lang="es-CO" sz="1100" b="0" dirty="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MESES</a:t>
                      </a:r>
                      <a:endParaRPr lang="es-CO" sz="1100">
                        <a:effectLst/>
                        <a:latin typeface="Calibri"/>
                        <a:ea typeface="Calibri"/>
                        <a:cs typeface="Times New Roman"/>
                      </a:endParaRPr>
                    </a:p>
                  </a:txBody>
                  <a:tcPr marL="44372" marR="44372" marT="0" marB="0" anchor="b"/>
                </a:tc>
                <a:tc>
                  <a:txBody>
                    <a:bodyPr/>
                    <a:lstStyle/>
                    <a:p>
                      <a:pPr algn="r">
                        <a:lnSpc>
                          <a:spcPct val="115000"/>
                        </a:lnSpc>
                        <a:spcAft>
                          <a:spcPts val="0"/>
                        </a:spcAft>
                      </a:pPr>
                      <a:r>
                        <a:rPr lang="es-CO" sz="900" dirty="0">
                          <a:effectLst/>
                        </a:rPr>
                        <a:t>1</a:t>
                      </a:r>
                      <a:endParaRPr lang="es-CO" sz="1100" dirty="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ASISTENCIAL</a:t>
                      </a:r>
                      <a:endParaRPr lang="es-CO" sz="110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OPS</a:t>
                      </a:r>
                      <a:endParaRPr lang="es-CO" sz="1100">
                        <a:effectLst/>
                        <a:latin typeface="Calibri"/>
                        <a:ea typeface="Calibri"/>
                        <a:cs typeface="Times New Roman"/>
                      </a:endParaRPr>
                    </a:p>
                  </a:txBody>
                  <a:tcPr marL="44372" marR="44372" marT="0" marB="0" anchor="b"/>
                </a:tc>
                <a:tc>
                  <a:txBody>
                    <a:bodyPr/>
                    <a:lstStyle/>
                    <a:p>
                      <a:pPr algn="ctr">
                        <a:lnSpc>
                          <a:spcPct val="115000"/>
                        </a:lnSpc>
                        <a:spcAft>
                          <a:spcPts val="0"/>
                        </a:spcAft>
                      </a:pPr>
                      <a:r>
                        <a:rPr lang="es-CO" sz="900">
                          <a:effectLst/>
                        </a:rPr>
                        <a:t>22/04/2015</a:t>
                      </a:r>
                      <a:endParaRPr lang="es-CO" sz="1100">
                        <a:effectLst/>
                        <a:latin typeface="Calibri"/>
                        <a:ea typeface="Calibri"/>
                        <a:cs typeface="Times New Roman"/>
                      </a:endParaRPr>
                    </a:p>
                  </a:txBody>
                  <a:tcPr marL="44372" marR="44372" marT="0" marB="0" anchor="b"/>
                </a:tc>
                <a:tc>
                  <a:txBody>
                    <a:bodyPr/>
                    <a:lstStyle/>
                    <a:p>
                      <a:pPr algn="r">
                        <a:lnSpc>
                          <a:spcPct val="115000"/>
                        </a:lnSpc>
                        <a:spcAft>
                          <a:spcPts val="0"/>
                        </a:spcAft>
                      </a:pPr>
                      <a:r>
                        <a:rPr lang="es-CO" sz="900">
                          <a:effectLst/>
                        </a:rPr>
                        <a:t>$ 444.600</a:t>
                      </a:r>
                      <a:endParaRPr lang="es-CO" sz="1100">
                        <a:effectLst/>
                        <a:latin typeface="Calibri"/>
                        <a:ea typeface="Calibri"/>
                        <a:cs typeface="Times New Roman"/>
                      </a:endParaRPr>
                    </a:p>
                  </a:txBody>
                  <a:tcPr marL="44372" marR="44372" marT="0" marB="0" anchor="b"/>
                </a:tc>
              </a:tr>
              <a:tr h="180658">
                <a:tc>
                  <a:txBody>
                    <a:bodyPr/>
                    <a:lstStyle/>
                    <a:p>
                      <a:pPr algn="r">
                        <a:lnSpc>
                          <a:spcPct val="115000"/>
                        </a:lnSpc>
                        <a:spcAft>
                          <a:spcPts val="0"/>
                        </a:spcAft>
                      </a:pPr>
                      <a:r>
                        <a:rPr lang="es-CO" sz="900" b="0" dirty="0">
                          <a:effectLst/>
                        </a:rPr>
                        <a:t>$ 1.482.005</a:t>
                      </a:r>
                      <a:endParaRPr lang="es-CO" sz="1100" b="0" dirty="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MESES</a:t>
                      </a:r>
                      <a:endParaRPr lang="es-CO" sz="1100">
                        <a:effectLst/>
                        <a:latin typeface="Calibri"/>
                        <a:ea typeface="Calibri"/>
                        <a:cs typeface="Times New Roman"/>
                      </a:endParaRPr>
                    </a:p>
                  </a:txBody>
                  <a:tcPr marL="44372" marR="44372" marT="0" marB="0" anchor="b"/>
                </a:tc>
                <a:tc>
                  <a:txBody>
                    <a:bodyPr/>
                    <a:lstStyle/>
                    <a:p>
                      <a:pPr algn="r">
                        <a:lnSpc>
                          <a:spcPct val="115000"/>
                        </a:lnSpc>
                        <a:spcAft>
                          <a:spcPts val="0"/>
                        </a:spcAft>
                      </a:pPr>
                      <a:r>
                        <a:rPr lang="es-CO" sz="900">
                          <a:effectLst/>
                        </a:rPr>
                        <a:t>1</a:t>
                      </a:r>
                      <a:endParaRPr lang="es-CO" sz="110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ASISTENCIAL</a:t>
                      </a:r>
                      <a:endParaRPr lang="es-CO" sz="1100">
                        <a:effectLst/>
                        <a:latin typeface="Calibri"/>
                        <a:ea typeface="Calibri"/>
                        <a:cs typeface="Times New Roman"/>
                      </a:endParaRPr>
                    </a:p>
                  </a:txBody>
                  <a:tcPr marL="44372" marR="44372" marT="0" marB="0" anchor="b"/>
                </a:tc>
                <a:tc>
                  <a:txBody>
                    <a:bodyPr/>
                    <a:lstStyle/>
                    <a:p>
                      <a:pPr>
                        <a:lnSpc>
                          <a:spcPct val="115000"/>
                        </a:lnSpc>
                        <a:spcAft>
                          <a:spcPts val="0"/>
                        </a:spcAft>
                      </a:pPr>
                      <a:r>
                        <a:rPr lang="es-CO" sz="900">
                          <a:effectLst/>
                        </a:rPr>
                        <a:t>OPS</a:t>
                      </a:r>
                      <a:endParaRPr lang="es-CO" sz="1100">
                        <a:effectLst/>
                        <a:latin typeface="Calibri"/>
                        <a:ea typeface="Calibri"/>
                        <a:cs typeface="Times New Roman"/>
                      </a:endParaRPr>
                    </a:p>
                  </a:txBody>
                  <a:tcPr marL="44372" marR="44372" marT="0" marB="0" anchor="b"/>
                </a:tc>
                <a:tc>
                  <a:txBody>
                    <a:bodyPr/>
                    <a:lstStyle/>
                    <a:p>
                      <a:pPr algn="ctr">
                        <a:lnSpc>
                          <a:spcPct val="115000"/>
                        </a:lnSpc>
                        <a:spcAft>
                          <a:spcPts val="0"/>
                        </a:spcAft>
                      </a:pPr>
                      <a:r>
                        <a:rPr lang="es-CO" sz="900">
                          <a:effectLst/>
                        </a:rPr>
                        <a:t>25/04/2015</a:t>
                      </a:r>
                      <a:endParaRPr lang="es-CO" sz="1100">
                        <a:effectLst/>
                        <a:latin typeface="Calibri"/>
                        <a:ea typeface="Calibri"/>
                        <a:cs typeface="Times New Roman"/>
                      </a:endParaRPr>
                    </a:p>
                  </a:txBody>
                  <a:tcPr marL="44372" marR="44372" marT="0" marB="0" anchor="b"/>
                </a:tc>
                <a:tc>
                  <a:txBody>
                    <a:bodyPr/>
                    <a:lstStyle/>
                    <a:p>
                      <a:pPr algn="r">
                        <a:lnSpc>
                          <a:spcPct val="115000"/>
                        </a:lnSpc>
                        <a:spcAft>
                          <a:spcPts val="0"/>
                        </a:spcAft>
                      </a:pPr>
                      <a:r>
                        <a:rPr lang="es-CO" sz="900">
                          <a:effectLst/>
                        </a:rPr>
                        <a:t>$ 296.400</a:t>
                      </a:r>
                      <a:endParaRPr lang="es-CO" sz="1100">
                        <a:effectLst/>
                        <a:latin typeface="Calibri"/>
                        <a:ea typeface="Calibri"/>
                        <a:cs typeface="Times New Roman"/>
                      </a:endParaRPr>
                    </a:p>
                  </a:txBody>
                  <a:tcPr marL="44372" marR="44372" marT="0" marB="0" anchor="b"/>
                </a:tc>
              </a:tr>
              <a:tr h="313775">
                <a:tc>
                  <a:txBody>
                    <a:bodyPr/>
                    <a:lstStyle/>
                    <a:p>
                      <a:pPr algn="r">
                        <a:lnSpc>
                          <a:spcPct val="115000"/>
                        </a:lnSpc>
                        <a:spcAft>
                          <a:spcPts val="0"/>
                        </a:spcAft>
                      </a:pPr>
                      <a:r>
                        <a:rPr lang="es-CO" sz="900" dirty="0">
                          <a:effectLst/>
                        </a:rPr>
                        <a:t>TOTAL  </a:t>
                      </a:r>
                      <a:r>
                        <a:rPr lang="es-CO" sz="900" dirty="0" smtClean="0">
                          <a:effectLst/>
                        </a:rPr>
                        <a:t>PRESUPUESTO   $415,633,485</a:t>
                      </a:r>
                      <a:endParaRPr lang="es-CO" sz="1100" dirty="0">
                        <a:effectLst/>
                        <a:latin typeface="Calibri"/>
                        <a:ea typeface="Calibri"/>
                        <a:cs typeface="Times New Roman"/>
                      </a:endParaRPr>
                    </a:p>
                  </a:txBody>
                  <a:tcPr marL="44372" marR="44372" marT="0" marB="0" anchor="b"/>
                </a:tc>
                <a:tc>
                  <a:txBody>
                    <a:bodyPr/>
                    <a:lstStyle/>
                    <a:p>
                      <a:pPr>
                        <a:lnSpc>
                          <a:spcPct val="115000"/>
                        </a:lnSpc>
                      </a:pPr>
                      <a:endParaRPr lang="es-CO" sz="1100">
                        <a:effectLst/>
                        <a:latin typeface="Calibri"/>
                      </a:endParaRPr>
                    </a:p>
                  </a:txBody>
                  <a:tcPr marL="44372" marR="44372" marT="0" marB="0" anchor="b"/>
                </a:tc>
                <a:tc>
                  <a:txBody>
                    <a:bodyPr/>
                    <a:lstStyle/>
                    <a:p>
                      <a:pPr>
                        <a:lnSpc>
                          <a:spcPct val="115000"/>
                        </a:lnSpc>
                      </a:pPr>
                      <a:endParaRPr lang="es-CO" sz="1100">
                        <a:effectLst/>
                        <a:latin typeface="Calibri"/>
                      </a:endParaRPr>
                    </a:p>
                  </a:txBody>
                  <a:tcPr marL="44372" marR="44372" marT="0" marB="0" anchor="b"/>
                </a:tc>
                <a:tc>
                  <a:txBody>
                    <a:bodyPr/>
                    <a:lstStyle/>
                    <a:p>
                      <a:pPr>
                        <a:lnSpc>
                          <a:spcPct val="115000"/>
                        </a:lnSpc>
                      </a:pPr>
                      <a:endParaRPr lang="es-CO" sz="1100" dirty="0">
                        <a:effectLst/>
                        <a:latin typeface="Calibri"/>
                      </a:endParaRPr>
                    </a:p>
                  </a:txBody>
                  <a:tcPr marL="44372" marR="44372" marT="0" marB="0" anchor="b"/>
                </a:tc>
                <a:tc>
                  <a:txBody>
                    <a:bodyPr/>
                    <a:lstStyle/>
                    <a:p>
                      <a:pPr>
                        <a:lnSpc>
                          <a:spcPct val="115000"/>
                        </a:lnSpc>
                      </a:pPr>
                      <a:endParaRPr lang="es-CO" sz="1100">
                        <a:effectLst/>
                        <a:latin typeface="Calibri"/>
                      </a:endParaRPr>
                    </a:p>
                  </a:txBody>
                  <a:tcPr marL="44372" marR="44372" marT="0" marB="0" anchor="b"/>
                </a:tc>
                <a:tc>
                  <a:txBody>
                    <a:bodyPr/>
                    <a:lstStyle/>
                    <a:p>
                      <a:pPr algn="ctr">
                        <a:lnSpc>
                          <a:spcPct val="115000"/>
                        </a:lnSpc>
                        <a:spcAft>
                          <a:spcPts val="0"/>
                        </a:spcAft>
                      </a:pPr>
                      <a:r>
                        <a:rPr lang="es-CO" sz="900" b="1" dirty="0">
                          <a:effectLst/>
                        </a:rPr>
                        <a:t>TOTAL EJECUTADO </a:t>
                      </a:r>
                      <a:endParaRPr lang="es-CO" sz="1100" b="1" dirty="0">
                        <a:effectLst/>
                        <a:latin typeface="Calibri"/>
                        <a:ea typeface="Calibri"/>
                        <a:cs typeface="Times New Roman"/>
                      </a:endParaRPr>
                    </a:p>
                  </a:txBody>
                  <a:tcPr marL="44372" marR="44372" marT="0" marB="0" anchor="b"/>
                </a:tc>
                <a:tc>
                  <a:txBody>
                    <a:bodyPr/>
                    <a:lstStyle/>
                    <a:p>
                      <a:pPr algn="r">
                        <a:lnSpc>
                          <a:spcPct val="115000"/>
                        </a:lnSpc>
                        <a:spcAft>
                          <a:spcPts val="0"/>
                        </a:spcAft>
                      </a:pPr>
                      <a:r>
                        <a:rPr lang="es-CO" sz="900" b="1" dirty="0">
                          <a:effectLst/>
                        </a:rPr>
                        <a:t>$ 167.458.705</a:t>
                      </a:r>
                      <a:endParaRPr lang="es-CO" sz="1100" b="1" dirty="0">
                        <a:effectLst/>
                        <a:latin typeface="Calibri"/>
                        <a:ea typeface="Calibri"/>
                        <a:cs typeface="Times New Roman"/>
                      </a:endParaRPr>
                    </a:p>
                  </a:txBody>
                  <a:tcPr marL="44372" marR="44372" marT="0" marB="0" anchor="b"/>
                </a:tc>
              </a:tr>
            </a:tbl>
          </a:graphicData>
        </a:graphic>
      </p:graphicFrame>
    </p:spTree>
    <p:extLst>
      <p:ext uri="{BB962C8B-B14F-4D97-AF65-F5344CB8AC3E}">
        <p14:creationId xmlns:p14="http://schemas.microsoft.com/office/powerpoint/2010/main" val="2661382805"/>
      </p:ext>
    </p:extLst>
  </p:cSld>
  <p:clrMapOvr>
    <a:masterClrMapping/>
  </p:clrMapOvr>
  <p:transition>
    <p:wipe/>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689</TotalTime>
  <Words>1254</Words>
  <Application>Microsoft Office PowerPoint</Application>
  <PresentationFormat>Presentación en pantalla (4:3)</PresentationFormat>
  <Paragraphs>409</Paragraphs>
  <Slides>19</Slides>
  <Notes>18</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Tema de Office</vt:lpstr>
      <vt:lpstr>Presentación de PowerPoint</vt:lpstr>
      <vt:lpstr>MISIÓN</vt:lpstr>
      <vt:lpstr> VISIÓN</vt:lpstr>
      <vt:lpstr>ARTICULACIÓN MISIÓN Y VISIÓN UNIVERSIDAD - OFICINA JURÍDICA</vt:lpstr>
      <vt:lpstr>PROYECTOS Y METAS</vt:lpstr>
      <vt:lpstr>PROYECTOS Y METAS</vt:lpstr>
      <vt:lpstr>PRESUPUESTO AÑO 2015</vt:lpstr>
      <vt:lpstr>DETALLE PRESUPUESTO ASIGNADO</vt:lpstr>
      <vt:lpstr>EJECUCIÓN PRESUPUESTAL PRIMER CUATRIMESTRE AÑO 2015</vt:lpstr>
      <vt:lpstr>EJECUCIÓN PRESUPUESTAL</vt:lpstr>
      <vt:lpstr>JUSTIFICACIÓN DE LOS CONTRATOS</vt:lpstr>
      <vt:lpstr>JUSTIFICACIÓN DE LOS CONTRATOS</vt:lpstr>
      <vt:lpstr>PROCESOS ACTIVOS Y CULMINADOS AÑO 2015</vt:lpstr>
      <vt:lpstr>COMPARACIÓN CONCEPTOS  AÑOS 2014 - 2015</vt:lpstr>
      <vt:lpstr>AVANCE Y ESTADO ACTUAL DEL ARCHIVO  OFICINA ASESORA JURÍDICA</vt:lpstr>
      <vt:lpstr>ARCHIVO  OFICINA ASESORA JURÍDICA </vt:lpstr>
      <vt:lpstr> ACUERDO 03 DE 2015 Estatuto de Contratación </vt:lpstr>
      <vt:lpstr>OTROS LOGROS</vt:lpstr>
      <vt:lpstr>Presentación de PowerPoint</vt:lpstr>
    </vt:vector>
  </TitlesOfParts>
  <Company>universidad distrital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red udnet</dc:creator>
  <cp:lastModifiedBy>df</cp:lastModifiedBy>
  <cp:revision>130</cp:revision>
  <dcterms:created xsi:type="dcterms:W3CDTF">2015-02-18T16:20:49Z</dcterms:created>
  <dcterms:modified xsi:type="dcterms:W3CDTF">2015-05-20T20:56:54Z</dcterms:modified>
</cp:coreProperties>
</file>