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74" r:id="rId7"/>
    <p:sldId id="275" r:id="rId8"/>
    <p:sldId id="314" r:id="rId9"/>
    <p:sldId id="315" r:id="rId10"/>
    <p:sldId id="320" r:id="rId11"/>
    <p:sldId id="322" r:id="rId12"/>
    <p:sldId id="325" r:id="rId13"/>
    <p:sldId id="323" r:id="rId14"/>
    <p:sldId id="324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CO" sz="2000">
                <a:latin typeface="Arial"/>
              </a:rPr>
              <a:t>Pulse para editar el formato de las notas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CO" sz="1400" dirty="0">
                <a:latin typeface="Times New Roman"/>
              </a:rPr>
              <a:t>&lt;encabezamiento&gt;</a:t>
            </a:r>
            <a:endParaRPr dirty="0"/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CO" sz="1400" dirty="0">
                <a:latin typeface="Times New Roman"/>
              </a:rPr>
              <a:t>&lt;fecha/hora&gt;</a:t>
            </a:r>
            <a:endParaRPr dirty="0"/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CO" sz="1400" dirty="0">
                <a:latin typeface="Times New Roman"/>
              </a:rPr>
              <a:t>&lt;pie de página&gt;</a:t>
            </a:r>
            <a:endParaRPr dirty="0"/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497B801-48D6-4F39-B6D9-D548F9CE949C}" type="slidenum">
              <a:rPr lang="es-CO" sz="1400">
                <a:latin typeface="Times New Roman"/>
              </a:r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89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66CAACC-DB02-404B-A26D-0B28313B2EB4}" type="slidenum">
              <a:rPr lang="es-CO" sz="1200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 dirty="0"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524CCA54-11C9-45BB-890C-DCA03CAF9061}" type="slidenum">
              <a:rPr lang="es-CO" sz="1200">
                <a:solidFill>
                  <a:srgbClr val="000000"/>
                </a:solidFill>
                <a:latin typeface="Arial"/>
              </a:rPr>
              <a:t>4</a:t>
            </a:fld>
            <a:endParaRPr dirty="0"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497B801-48D6-4F39-B6D9-D548F9CE949C}" type="slidenum">
              <a:rPr lang="es-ES" sz="1400" smtClean="0">
                <a:latin typeface="Times New Roman"/>
              </a:r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079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3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7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7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5DE073B0-9CD2-4E40-B83F-DCFB5FA6C77E}" type="slidenum">
              <a:rPr lang="es-CO" sz="1400">
                <a:solidFill>
                  <a:srgbClr val="000000"/>
                </a:solidFill>
                <a:latin typeface="Arial"/>
              </a:rPr>
              <a:t>‹Nº›</a:t>
            </a:fld>
            <a:endParaRPr dirty="0"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4400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4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Arial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3200">
                <a:solidFill>
                  <a:srgbClr val="000000"/>
                </a:solidFill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3200">
                <a:solidFill>
                  <a:srgbClr val="000000"/>
                </a:solidFill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3200">
                <a:solidFill>
                  <a:srgbClr val="000000"/>
                </a:solidFill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3200">
                <a:solidFill>
                  <a:srgbClr val="000000"/>
                </a:solidFill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3200">
                <a:solidFill>
                  <a:srgbClr val="000000"/>
                </a:solidFill>
                <a:latin typeface="Arial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s-ES" sz="3200">
                <a:solidFill>
                  <a:srgbClr val="000000"/>
                </a:solidFill>
                <a:latin typeface="Arial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s-ES" sz="2800">
                <a:solidFill>
                  <a:srgbClr val="000000"/>
                </a:solidFill>
                <a:latin typeface="Arial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s-ES" sz="2400">
                <a:solidFill>
                  <a:srgbClr val="000000"/>
                </a:solidFill>
                <a:latin typeface="Arial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s-ES" sz="2000">
                <a:solidFill>
                  <a:srgbClr val="000000"/>
                </a:solidFill>
                <a:latin typeface="Arial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s-ES" sz="2000">
                <a:solidFill>
                  <a:srgbClr val="000000"/>
                </a:solidFill>
                <a:latin typeface="Arial"/>
              </a:rPr>
              <a:t>Quinto nivel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7971FF9-6434-4233-8E3C-91A55967A819}" type="slidenum">
              <a:rPr lang="es-CO" sz="1400">
                <a:solidFill>
                  <a:srgbClr val="000000"/>
                </a:solidFill>
                <a:latin typeface="Arial"/>
              </a:r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air\Documents\UDFJC\Rendicio&#769;n%20de%20cuentas\Sin%20ti&#769;tulo:Users:macbookair:Documents:UDFJC:Rendicio&#769;n%20de%20cuentas:oficio%20adicion%20presupuestal%20NUEVA.docx!OLE_LINK1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air\Documents\UDFJC\Rendicio&#769;n%20de%20cuentas\Sin%20ti&#769;tulo:Users:macbookair:Documents:UDFJC:Rendicio&#769;n%20de%20cuentas:oficio%20adicion%20presupuestal%20NUEVA.docx!OLE_LINK2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63688" y="2204864"/>
            <a:ext cx="537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Centro de Bienestar Institucional</a:t>
            </a:r>
            <a:endParaRPr lang="es-ES" sz="2800" dirty="0"/>
          </a:p>
        </p:txBody>
      </p:sp>
      <p:pic>
        <p:nvPicPr>
          <p:cNvPr id="3" name="2 Imagen" descr="bienestar1f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093296"/>
            <a:ext cx="1584176" cy="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240" cy="1143000"/>
          </a:xfrm>
        </p:spPr>
        <p:txBody>
          <a:bodyPr/>
          <a:lstStyle/>
          <a:p>
            <a:pPr lvl="0" algn="ctr"/>
            <a:r>
              <a:rPr lang="es-CO" b="1" dirty="0" smtClean="0"/>
              <a:t>9.  NECESIDADES ACTUALES Y FUTURAS DE LA DEPENDENCIA, QUE PERMITAN EL CUMPLIMIENTO DE LAS METAS.</a:t>
            </a:r>
            <a:endParaRPr lang="es-CO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095565"/>
              </p:ext>
            </p:extLst>
          </p:nvPr>
        </p:nvGraphicFramePr>
        <p:xfrm>
          <a:off x="2699792" y="1700808"/>
          <a:ext cx="4176464" cy="528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o" r:id="rId3" imgW="5753100" imgH="7277100" progId="Word.Document.12">
                  <p:link updateAutomatic="1"/>
                </p:oleObj>
              </mc:Choice>
              <mc:Fallback>
                <p:oleObj name="Documento" r:id="rId3" imgW="5753100" imgH="7277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1700808"/>
                        <a:ext cx="4176464" cy="5282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5576" y="1268760"/>
            <a:ext cx="4017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Actividades para la comunidad estudiantil:</a:t>
            </a:r>
            <a:endParaRPr lang="es-ES" sz="1600" dirty="0"/>
          </a:p>
        </p:txBody>
      </p:sp>
      <p:pic>
        <p:nvPicPr>
          <p:cNvPr id="6" name="2 Imagen" descr="bienestar1fi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805264"/>
            <a:ext cx="1368152" cy="49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8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240" cy="1143000"/>
          </a:xfrm>
        </p:spPr>
        <p:txBody>
          <a:bodyPr/>
          <a:lstStyle/>
          <a:p>
            <a:pPr lvl="0" algn="ctr"/>
            <a:r>
              <a:rPr lang="es-CO" b="1" dirty="0" smtClean="0"/>
              <a:t>9.  NECESIDADES ACTUALES Y FUTURAS DE LA DEPENDENCIA, QUE PERMITAN EL CUMPLIMIENTO DE LAS METAS.</a:t>
            </a:r>
            <a:endParaRPr lang="es-CO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27584" y="1124744"/>
            <a:ext cx="397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Actividades para docentes y funcionarios:</a:t>
            </a:r>
            <a:endParaRPr lang="es-ES" sz="16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18760"/>
              </p:ext>
            </p:extLst>
          </p:nvPr>
        </p:nvGraphicFramePr>
        <p:xfrm>
          <a:off x="1979712" y="1628800"/>
          <a:ext cx="5465068" cy="538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o" r:id="rId3" imgW="5753100" imgH="5664200" progId="Word.Document.12">
                  <p:link updateAutomatic="1"/>
                </p:oleObj>
              </mc:Choice>
              <mc:Fallback>
                <p:oleObj name="Documento" r:id="rId3" imgW="5753100" imgH="5664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1628800"/>
                        <a:ext cx="5465068" cy="5380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2 Imagen" descr="bienestar1fi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805264"/>
            <a:ext cx="1224136" cy="42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8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380" y="908720"/>
            <a:ext cx="8229240" cy="1008112"/>
          </a:xfrm>
        </p:spPr>
        <p:txBody>
          <a:bodyPr/>
          <a:lstStyle/>
          <a:p>
            <a:pPr algn="ctr"/>
            <a:r>
              <a:rPr lang="es-CO" sz="2400" b="1" dirty="0" smtClean="0"/>
              <a:t>10.  PROYECTOS Y METAS.</a:t>
            </a:r>
            <a:endParaRPr lang="es-CO" sz="2400" dirty="0"/>
          </a:p>
        </p:txBody>
      </p:sp>
      <p:sp>
        <p:nvSpPr>
          <p:cNvPr id="3" name="2 Rectángulo"/>
          <p:cNvSpPr/>
          <p:nvPr/>
        </p:nvSpPr>
        <p:spPr>
          <a:xfrm>
            <a:off x="1547664" y="1700808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Establecer </a:t>
            </a:r>
            <a:r>
              <a:rPr lang="es-CO" dirty="0"/>
              <a:t>el Plan de seguimiento para la retención y disminución del fracaso académico. 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Disminución </a:t>
            </a:r>
            <a:r>
              <a:rPr lang="es-CO" dirty="0"/>
              <a:t>de la deserción académica hasta un máximo del 40% Disminución de la deserción académica hasta un máximo del 30% 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Impulsar </a:t>
            </a:r>
            <a:r>
              <a:rPr lang="es-CO" dirty="0"/>
              <a:t>las Becas Universitarias U.D. 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Lograr </a:t>
            </a:r>
            <a:r>
              <a:rPr lang="es-CO" dirty="0"/>
              <a:t>el otorgamiento de becas al 3% de la población de estudiantes de pregrado, con preferencia en los estratos 1, 2 y 3 Lograr el otorgamiento de becas al 10% de la población de estudiantes de pregrado, con preferencia en los estratos 1, 2 y 3 </a:t>
            </a:r>
            <a:endParaRPr lang="es-CO" dirty="0" smtClean="0"/>
          </a:p>
        </p:txBody>
      </p:sp>
      <p:pic>
        <p:nvPicPr>
          <p:cNvPr id="4" name="2 Imagen" descr="bienestar1f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589240"/>
            <a:ext cx="1584176" cy="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4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/>
          </p:nvPr>
        </p:nvSpPr>
        <p:spPr>
          <a:xfrm>
            <a:off x="1835696" y="1600200"/>
            <a:ext cx="5400600" cy="45259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Establecer Convenios de Financiamiento de Matrícula y Sostenimiento a Estudiantes.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Crear y fomentar el Plan de Incentivos para estudiantes Ampliar en un 1% anual los programas de incentivos para estudiantes Ampliar en un 3% anual los programas de incentivos para estudiantes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Establecer por lo menos 1 convenio interinstitucional para viabilizar programas de financiamiento de matrícula y sostenimiento a estudiantes Establecer por lo menos 3 convenios interinstitucionales para viabilizar programas de financiamiento de matrícula y sostenimiento a estudiantes</a:t>
            </a:r>
          </a:p>
          <a:p>
            <a:endParaRPr lang="es-CO" dirty="0"/>
          </a:p>
        </p:txBody>
      </p:sp>
      <p:pic>
        <p:nvPicPr>
          <p:cNvPr id="4" name="2 Imagen" descr="bienestar1f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589240"/>
            <a:ext cx="1584176" cy="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35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6300360" y="6218280"/>
            <a:ext cx="2520000" cy="51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CO" sz="1400" b="1" dirty="0">
                <a:solidFill>
                  <a:srgbClr val="808080"/>
                </a:solidFill>
                <a:latin typeface="Arial"/>
              </a:rPr>
              <a:t>Universidad Distrital Francisco José de Caldas</a:t>
            </a:r>
            <a:endParaRPr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380" y="1124744"/>
            <a:ext cx="8229240" cy="1143000"/>
          </a:xfrm>
        </p:spPr>
        <p:txBody>
          <a:bodyPr/>
          <a:lstStyle/>
          <a:p>
            <a:pPr algn="ctr"/>
            <a:r>
              <a:rPr lang="es-CO" sz="2400" b="1" dirty="0" smtClean="0">
                <a:latin typeface="+mj-lt"/>
              </a:rPr>
              <a:t>1. MISIÓN Y VISIÓN DE LA DEPENDENCIA</a:t>
            </a:r>
            <a:endParaRPr lang="es-CO" sz="2400" b="1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2708920"/>
            <a:ext cx="4878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MISION contribuir al desarrollo integral, a la conformación evolutiva de la comunidad académica, a la generación de espacios de reflexión que faciliten el desarrollo endógeno en el entorno universitario.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algn="just"/>
            <a:r>
              <a:rPr lang="es-CO" dirty="0"/>
              <a:t>Además,  promueve espacios participativos de interacción social, a facilitar a la Comunidad Universitaria entornos agradables que mejoren su calidad de vida</a:t>
            </a:r>
          </a:p>
        </p:txBody>
      </p:sp>
      <p:pic>
        <p:nvPicPr>
          <p:cNvPr id="5" name="2 Imagen" descr="bienestar1f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589240"/>
            <a:ext cx="1584176" cy="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929120" y="857160"/>
            <a:ext cx="1642680" cy="45360"/>
          </a:xfrm>
          <a:prstGeom prst="ellipse">
            <a:avLst/>
          </a:prstGeom>
          <a:noFill/>
          <a:ln w="9360">
            <a:noFill/>
          </a:ln>
        </p:spPr>
      </p:sp>
      <p:sp>
        <p:nvSpPr>
          <p:cNvPr id="163" name="CustomShape 2"/>
          <p:cNvSpPr/>
          <p:nvPr/>
        </p:nvSpPr>
        <p:spPr>
          <a:xfrm>
            <a:off x="6300360" y="6218280"/>
            <a:ext cx="2520000" cy="51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CO" sz="1400" b="1" dirty="0">
                <a:solidFill>
                  <a:srgbClr val="808080"/>
                </a:solidFill>
                <a:latin typeface="Arial"/>
              </a:rPr>
              <a:t>Universidad Distrital Francisco José de Caldas</a:t>
            </a:r>
            <a:endParaRPr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380" y="1196752"/>
            <a:ext cx="8229240" cy="1143000"/>
          </a:xfrm>
        </p:spPr>
        <p:txBody>
          <a:bodyPr/>
          <a:lstStyle/>
          <a:p>
            <a:pPr algn="ctr"/>
            <a:r>
              <a:rPr lang="es-CO" sz="2400" b="1" dirty="0" smtClean="0"/>
              <a:t>2. COMO SE ARTICULA LA MISIÓN Y LA VISIÓN DE LA DEPENDENCIA CON LA MISIÓN Y VISIÓN INSTITUCIONAL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99592" y="249289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El Centro de Bienestar Institucional en sus proyectos y programas debe procurar el bienestar de los miembros de la comunidad universitaria realizando acciones positivas que propendan por el desarrollo humano y el mejoramiento de la calidad de vida del grupo institucional, así mismo, generar aportes a los procesos educativos mediante construcciones significativas en las diferentes dimensiones del ser y sus dominios específicos.</a:t>
            </a:r>
            <a:endParaRPr lang="es-ES" sz="2400" dirty="0"/>
          </a:p>
        </p:txBody>
      </p:sp>
      <p:pic>
        <p:nvPicPr>
          <p:cNvPr id="7" name="2 Imagen" descr="bienestar1f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589240"/>
            <a:ext cx="1584176" cy="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240" cy="1143000"/>
          </a:xfrm>
        </p:spPr>
        <p:txBody>
          <a:bodyPr/>
          <a:lstStyle/>
          <a:p>
            <a:pPr algn="ctr"/>
            <a:r>
              <a:rPr lang="es-CO" sz="2400" b="1" dirty="0" smtClean="0"/>
              <a:t>3. CUALES SON LOS PROYECTO Y METAS DE LA DEPENDENCIA</a:t>
            </a:r>
            <a:endParaRPr lang="es-CO" sz="2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45193"/>
              </p:ext>
            </p:extLst>
          </p:nvPr>
        </p:nvGraphicFramePr>
        <p:xfrm>
          <a:off x="1475656" y="1916832"/>
          <a:ext cx="5951093" cy="4525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006"/>
                <a:gridCol w="2338675"/>
                <a:gridCol w="626431"/>
                <a:gridCol w="1231981"/>
              </a:tblGrid>
              <a:tr h="3445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Grupo Funcional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Metas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951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condiciones socioeconomicas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Incrementar en un 10% las respectivas atenciones a los estudiantes, que solicitan mejorar sus condicions socioeconómicas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3500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atencion a personas de la comunidad academica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</a:tr>
              <a:tr h="4150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apoyo alimentario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Prestar atención a los estudiantes beneficiados por el Programa de Apoyo Alimentario.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480.000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estudiantes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</a:tr>
              <a:tr h="7047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servicios de salud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Prestar atención de consulta (medicina, odontología, psicología, fisioterapia) a los miembros de la comunidad universitaria (estudiantes, docentes y funcionarios administrativos)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20.000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atencion a personas de la comunidad academica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</a:tr>
              <a:tr h="4698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deportes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Participación en actividades recreo deportivas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20.000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atencion a personas de la comunidad academica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</a:tr>
              <a:tr h="4698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cultura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Participación en actividades artístico culturales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2000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atencion a personas de la comunidad academica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</a:tr>
              <a:tr h="4698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socio ambiental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Participación en actividades Socio ambientales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1600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atencion a personas de la comunidad academica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</a:tr>
              <a:tr h="4698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Promocion y Prevencion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Participación en actividades de promoción y prevención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2000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atencion a personas de la comunidad academica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</a:tr>
              <a:tr h="5872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Egresados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Incrementar en un 5% el número de graduandos participes de la gestión del Área. Participar del 80% de las actividades proyectadas a nivel nacional en representación del programa de egresados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0" marR="7830" marT="7830" marB="0" anchor="ctr"/>
                </a:tc>
              </a:tr>
            </a:tbl>
          </a:graphicData>
        </a:graphic>
      </p:graphicFrame>
      <p:pic>
        <p:nvPicPr>
          <p:cNvPr id="4" name="2 Imagen" descr="bienestar1f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949280"/>
            <a:ext cx="13935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566" y="843091"/>
            <a:ext cx="8229240" cy="1143000"/>
          </a:xfrm>
        </p:spPr>
        <p:txBody>
          <a:bodyPr/>
          <a:lstStyle/>
          <a:p>
            <a:pPr lvl="0" algn="ctr"/>
            <a:r>
              <a:rPr lang="es-CO" sz="2400" b="1" dirty="0" smtClean="0"/>
              <a:t>4. CÓMO SE ARTICULA EL PROYECTO Y LAS METAS DE LA DEPENDENCIA CON EL PLAN ESTRATÉGICO 2008 – 2016.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55576" y="3284984"/>
            <a:ext cx="82292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98966" y="2574032"/>
            <a:ext cx="8229240" cy="164705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just"/>
            <a:r>
              <a:rPr lang="es-CO" dirty="0"/>
              <a:t>PLAN DE DESARROLLO </a:t>
            </a:r>
          </a:p>
          <a:p>
            <a:pPr algn="just"/>
            <a:r>
              <a:rPr lang="es-CO" dirty="0"/>
              <a:t>POLITICA 2 ESTRATEGIA 3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APOYO AL PROGRAMA DEL PLAN ALIMENTARIO</a:t>
            </a:r>
          </a:p>
          <a:p>
            <a:pPr algn="just"/>
            <a:r>
              <a:rPr lang="es-CO" dirty="0"/>
              <a:t>APOYO A LOS PLANES DE DESERCION</a:t>
            </a:r>
          </a:p>
          <a:p>
            <a:pPr algn="just"/>
            <a:r>
              <a:rPr lang="es-CO" dirty="0"/>
              <a:t>CONVENIOS (DPS)</a:t>
            </a:r>
          </a:p>
          <a:p>
            <a:pPr algn="ctr"/>
            <a:endParaRPr lang="es-CO" sz="2400" b="1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7" name="2 Imagen" descr="bienestar1f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589240"/>
            <a:ext cx="1584176" cy="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13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380" y="1268760"/>
            <a:ext cx="8229240" cy="1143000"/>
          </a:xfrm>
        </p:spPr>
        <p:txBody>
          <a:bodyPr/>
          <a:lstStyle/>
          <a:p>
            <a:pPr lvl="0" algn="ctr"/>
            <a:r>
              <a:rPr lang="es-CO" sz="2400" b="1" dirty="0" smtClean="0"/>
              <a:t>5. RELACIÓN DE LOGROS ALCANZADOS EN LA DEPENDENCIA.</a:t>
            </a:r>
            <a:endParaRPr lang="es-CO" sz="2400" b="1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09780" y="2646040"/>
            <a:ext cx="8229240" cy="236713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just"/>
            <a:r>
              <a:rPr lang="es-CO" dirty="0"/>
              <a:t>CONSOLIDACION DEL PROGRAMA DE APOYO ALIMENTARIO</a:t>
            </a:r>
          </a:p>
          <a:p>
            <a:r>
              <a:rPr lang="es-CO" dirty="0"/>
              <a:t>REENFOQUE DEL PROGRAMA CONTRA LA DROGADICCIÓN</a:t>
            </a:r>
            <a:endParaRPr lang="es-ES_tradnl" dirty="0"/>
          </a:p>
          <a:p>
            <a:r>
              <a:rPr lang="es-CO" dirty="0"/>
              <a:t>GESTIÓN CONVENIO UAESP</a:t>
            </a:r>
            <a:endParaRPr lang="es-ES_tradnl" dirty="0"/>
          </a:p>
          <a:p>
            <a:r>
              <a:rPr lang="es-CO" dirty="0"/>
              <a:t>GESTIÓN CONVENIO DPS</a:t>
            </a:r>
            <a:endParaRPr lang="es-ES_tradnl" dirty="0"/>
          </a:p>
          <a:p>
            <a:r>
              <a:rPr lang="es-CO" dirty="0"/>
              <a:t>REVISIÓN DEL INVENTARIO</a:t>
            </a:r>
            <a:r>
              <a:rPr lang="es-ES_tradnl" dirty="0"/>
              <a:t> </a:t>
            </a:r>
            <a:endParaRPr lang="es-CO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2 Imagen" descr="bienestar1f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589240"/>
            <a:ext cx="1584176" cy="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2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240" cy="1143000"/>
          </a:xfrm>
        </p:spPr>
        <p:txBody>
          <a:bodyPr/>
          <a:lstStyle/>
          <a:p>
            <a:pPr algn="ctr"/>
            <a:r>
              <a:rPr lang="es-CO" sz="2400" b="1" dirty="0" smtClean="0"/>
              <a:t>6. </a:t>
            </a:r>
            <a:r>
              <a:rPr lang="es-CO" sz="2400" dirty="0"/>
              <a:t> </a:t>
            </a:r>
            <a:r>
              <a:rPr lang="es-CO" sz="2400" b="1" dirty="0" smtClean="0"/>
              <a:t>DISCRIMINACIÓN DEL PRESUPUESTO ASIGNADO A LA DEPENDENCIA</a:t>
            </a:r>
            <a:endParaRPr lang="es-CO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35696" y="3933056"/>
            <a:ext cx="6192688" cy="64807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just"/>
            <a:endParaRPr lang="es-CO" sz="2400" b="1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s-CO" sz="2400" b="1" kern="0" dirty="0">
              <a:solidFill>
                <a:sysClr val="windowText" lastClr="000000"/>
              </a:solidFill>
            </a:endParaRPr>
          </a:p>
          <a:p>
            <a:pPr algn="just"/>
            <a:r>
              <a:rPr lang="es-CO" dirty="0"/>
              <a:t>El presupuesto asignado para bienestar Institucional para la vigencia 2015 esta determinado por la resolución 048 del 22 de Diciembre de 2014</a:t>
            </a:r>
          </a:p>
          <a:p>
            <a:pPr algn="just"/>
            <a:endParaRPr lang="es-CO" sz="2400" b="1" kern="0" dirty="0">
              <a:solidFill>
                <a:sysClr val="windowText" lastClr="000000"/>
              </a:solidFill>
            </a:endParaRPr>
          </a:p>
          <a:p>
            <a:pPr algn="just"/>
            <a:endParaRPr lang="es-CO" sz="2400" b="1" kern="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s-CO" dirty="0" smtClean="0"/>
              <a:t>Bienestar </a:t>
            </a:r>
            <a:r>
              <a:rPr lang="es-CO" dirty="0"/>
              <a:t>Universitario 4.814.245.000</a:t>
            </a:r>
          </a:p>
          <a:p>
            <a:pPr algn="just"/>
            <a:r>
              <a:rPr lang="es-CO" dirty="0"/>
              <a:t>Bienestar institucional 3.014.670.000</a:t>
            </a:r>
          </a:p>
          <a:p>
            <a:pPr algn="just"/>
            <a:r>
              <a:rPr lang="es-CO" dirty="0"/>
              <a:t>Programa Apoyo alimentario 1.649.248.000</a:t>
            </a:r>
          </a:p>
          <a:p>
            <a:pPr algn="just"/>
            <a:r>
              <a:rPr lang="es-CO" dirty="0"/>
              <a:t>Programa Egresados  150.327.000</a:t>
            </a:r>
          </a:p>
        </p:txBody>
      </p:sp>
      <p:pic>
        <p:nvPicPr>
          <p:cNvPr id="5" name="2 Imagen" descr="bienestar1f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589240"/>
            <a:ext cx="1584176" cy="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6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240" cy="1143000"/>
          </a:xfrm>
        </p:spPr>
        <p:txBody>
          <a:bodyPr/>
          <a:lstStyle/>
          <a:p>
            <a:pPr algn="ctr"/>
            <a:r>
              <a:rPr lang="es-CO" sz="2400" b="1" dirty="0" smtClean="0"/>
              <a:t>7.  JUSTIFICACIÓN DEL PERSONAL DE PLANTA Y DE CONTRATO EN LA DEPENDENCIA.</a:t>
            </a:r>
            <a:endParaRPr lang="es-CO" sz="2400" b="1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547664" y="2862064"/>
            <a:ext cx="5544616" cy="215111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/>
              <a:t>Relación de contratación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/>
              <a:t>La necesidad de dar cumplimiento a los objetivos de bienestar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/>
              <a:t>La necesidad de contratar personal que no se encuentra en el personal de planta (justificación de contratación  de personal)</a:t>
            </a:r>
          </a:p>
        </p:txBody>
      </p:sp>
      <p:pic>
        <p:nvPicPr>
          <p:cNvPr id="4" name="2 Imagen" descr="bienestar1f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589240"/>
            <a:ext cx="1584176" cy="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0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240" cy="1143000"/>
          </a:xfrm>
        </p:spPr>
        <p:txBody>
          <a:bodyPr/>
          <a:lstStyle/>
          <a:p>
            <a:pPr algn="ctr"/>
            <a:r>
              <a:rPr lang="es-CO" sz="2400" b="1" dirty="0" smtClean="0"/>
              <a:t>8.  </a:t>
            </a:r>
            <a:r>
              <a:rPr lang="es-CO" sz="2400" b="1" dirty="0" smtClean="0">
                <a:latin typeface="+mn-lt"/>
              </a:rPr>
              <a:t>INFORME SOBRE LA EJECUCIÓN PRESUPUESTAL DE LA DEPENDENCIA.</a:t>
            </a:r>
            <a:endParaRPr lang="es-CO" sz="2400" b="1" dirty="0">
              <a:latin typeface="+mn-lt"/>
            </a:endParaRPr>
          </a:p>
        </p:txBody>
      </p:sp>
      <p:pic>
        <p:nvPicPr>
          <p:cNvPr id="4" name="Imagen 3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308304" cy="4701846"/>
          </a:xfrm>
          <a:prstGeom prst="rect">
            <a:avLst/>
          </a:prstGeom>
        </p:spPr>
      </p:pic>
      <p:pic>
        <p:nvPicPr>
          <p:cNvPr id="5" name="2 Imagen" descr="bienestar1f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311640"/>
            <a:ext cx="1368152" cy="49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18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702</Words>
  <Application>Microsoft Office PowerPoint</Application>
  <PresentationFormat>Presentación en pantalla (4:3)</PresentationFormat>
  <Paragraphs>106</Paragraphs>
  <Slides>13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Vínculos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\\localhost\Users\macbookair\Documents\UDFJC\Rendición de cuentas\Sin título:Users:macbookair:Documents:UDFJC:Rendición de cuentas:oficio adicion presupuestal NUEVA.docx!OLE_LINK1</vt:lpstr>
      <vt:lpstr>\\localhost\Users\macbookair\Documents\UDFJC\Rendición de cuentas\Sin título:Users:macbookair:Documents:UDFJC:Rendición de cuentas:oficio adicion presupuestal NUEVA.docx!OLE_LINK2</vt:lpstr>
      <vt:lpstr>Presentación de PowerPoint</vt:lpstr>
      <vt:lpstr>1. MISIÓN Y VISIÓN DE LA DEPENDENCIA</vt:lpstr>
      <vt:lpstr>2. COMO SE ARTICULA LA MISIÓN Y LA VISIÓN DE LA DEPENDENCIA CON LA MISIÓN Y VISIÓN INSTITUCIONAL</vt:lpstr>
      <vt:lpstr>3. CUALES SON LOS PROYECTO Y METAS DE LA DEPENDENCIA</vt:lpstr>
      <vt:lpstr>4. CÓMO SE ARTICULA EL PROYECTO Y LAS METAS DE LA DEPENDENCIA CON EL PLAN ESTRATÉGICO 2008 – 2016. </vt:lpstr>
      <vt:lpstr>5. RELACIÓN DE LOGROS ALCANZADOS EN LA DEPENDENCIA.</vt:lpstr>
      <vt:lpstr>6.  DISCRIMINACIÓN DEL PRESUPUESTO ASIGNADO A LA DEPENDENCIA</vt:lpstr>
      <vt:lpstr>7.  JUSTIFICACIÓN DEL PERSONAL DE PLANTA Y DE CONTRATO EN LA DEPENDENCIA.</vt:lpstr>
      <vt:lpstr>8.  INFORME SOBRE LA EJECUCIÓN PRESUPUESTAL DE LA DEPENDENCIA.</vt:lpstr>
      <vt:lpstr>9.  NECESIDADES ACTUALES Y FUTURAS DE LA DEPENDENCIA, QUE PERMITAN EL CUMPLIMIENTO DE LAS METAS.</vt:lpstr>
      <vt:lpstr>9.  NECESIDADES ACTUALES Y FUTURAS DE LA DEPENDENCIA, QUE PERMITAN EL CUMPLIMIENTO DE LAS METAS.</vt:lpstr>
      <vt:lpstr>10.  PROYECTOS Y METAS.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</dc:creator>
  <cp:lastModifiedBy>df</cp:lastModifiedBy>
  <cp:revision>87</cp:revision>
  <dcterms:modified xsi:type="dcterms:W3CDTF">2015-05-20T19:43:40Z</dcterms:modified>
</cp:coreProperties>
</file>