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4" r:id="rId4"/>
    <p:sldId id="266" r:id="rId5"/>
    <p:sldId id="268" r:id="rId6"/>
    <p:sldId id="280" r:id="rId7"/>
    <p:sldId id="307" r:id="rId8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4801" autoAdjust="0"/>
  </p:normalViewPr>
  <p:slideViewPr>
    <p:cSldViewPr>
      <p:cViewPr>
        <p:scale>
          <a:sx n="70" d="100"/>
          <a:sy n="70" d="100"/>
        </p:scale>
        <p:origin x="-1386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7DBCE-9288-4FE9-8AB5-B132CE4C0FCD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69135-99BF-4AA7-871A-3CE8231FFA7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663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9D44-D033-4BF9-A2BD-00DECAA93DA4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32F6-BF69-4982-B666-ABD7AAC677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0657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9D44-D033-4BF9-A2BD-00DECAA93DA4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32F6-BF69-4982-B666-ABD7AAC677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730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9D44-D033-4BF9-A2BD-00DECAA93DA4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32F6-BF69-4982-B666-ABD7AAC677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8072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9D44-D033-4BF9-A2BD-00DECAA93DA4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32F6-BF69-4982-B666-ABD7AAC677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109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9D44-D033-4BF9-A2BD-00DECAA93DA4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32F6-BF69-4982-B666-ABD7AAC677B5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-16" y="5929306"/>
            <a:ext cx="9144032" cy="928694"/>
            <a:chOff x="0" y="5929306"/>
            <a:chExt cx="9144032" cy="928694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30729" t="75001" r="16145" b="14166"/>
            <a:stretch>
              <a:fillRect/>
            </a:stretch>
          </p:blipFill>
          <p:spPr bwMode="auto">
            <a:xfrm>
              <a:off x="1857356" y="5929306"/>
              <a:ext cx="7286676" cy="928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3" descr="C:\Users\Oscar Gil\Dropbox\Desarrollo Físico\CSU\Comisión_Febrero_2015\P105096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17" t="4174" b="41572"/>
            <a:stretch>
              <a:fillRect/>
            </a:stretch>
          </p:blipFill>
          <p:spPr bwMode="auto">
            <a:xfrm>
              <a:off x="0" y="5929330"/>
              <a:ext cx="1857356" cy="9286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8287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9D44-D033-4BF9-A2BD-00DECAA93DA4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32F6-BF69-4982-B666-ABD7AAC677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8687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9D44-D033-4BF9-A2BD-00DECAA93DA4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32F6-BF69-4982-B666-ABD7AAC677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159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9D44-D033-4BF9-A2BD-00DECAA93DA4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32F6-BF69-4982-B666-ABD7AAC677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3171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9D44-D033-4BF9-A2BD-00DECAA93DA4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32F6-BF69-4982-B666-ABD7AAC677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155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9D44-D033-4BF9-A2BD-00DECAA93DA4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32F6-BF69-4982-B666-ABD7AAC677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2391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99D44-D033-4BF9-A2BD-00DECAA93DA4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C32F6-BF69-4982-B666-ABD7AAC677B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694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99D44-D033-4BF9-A2BD-00DECAA93DA4}" type="datetimeFigureOut">
              <a:rPr lang="es-CO" smtClean="0"/>
              <a:t>20/05/2015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C32F6-BF69-4982-B666-ABD7AAC677B5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6 CuadroTexto"/>
          <p:cNvSpPr txBox="1"/>
          <p:nvPr userDrawn="1"/>
        </p:nvSpPr>
        <p:spPr>
          <a:xfrm>
            <a:off x="6228184" y="6093296"/>
            <a:ext cx="27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Oficina Asesora de Planeación y Control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1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auto">
          <a:xfrm>
            <a:off x="3786182" y="2500306"/>
            <a:ext cx="4286280" cy="92869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normalizeH="0" baseline="0" dirty="0" smtClean="0">
              <a:ln>
                <a:noFill/>
              </a:ln>
              <a:solidFill>
                <a:srgbClr val="336699"/>
              </a:solidFill>
              <a:effectLst/>
              <a:latin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14744" y="2281474"/>
            <a:ext cx="45005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/>
              <a:t>EVENTO RENDICIÓN DE CUENTAS INTERNO</a:t>
            </a:r>
            <a:endParaRPr lang="es-CO" sz="2800" dirty="0"/>
          </a:p>
        </p:txBody>
      </p:sp>
      <p:sp>
        <p:nvSpPr>
          <p:cNvPr id="7" name="6 Rectángulo"/>
          <p:cNvSpPr/>
          <p:nvPr/>
        </p:nvSpPr>
        <p:spPr bwMode="auto">
          <a:xfrm>
            <a:off x="3167844" y="6237312"/>
            <a:ext cx="2808312" cy="35719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CO" dirty="0"/>
              <a:t>Bogotá D.C., Mayo de 2015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241104" y="332656"/>
            <a:ext cx="7715272" cy="10715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UNIVERSIDAD DISTRITAL FRANCISCO JOSÉ DE CALDAS</a:t>
            </a:r>
          </a:p>
        </p:txBody>
      </p:sp>
    </p:spTree>
    <p:extLst>
      <p:ext uri="{BB962C8B-B14F-4D97-AF65-F5344CB8AC3E}">
        <p14:creationId xmlns:p14="http://schemas.microsoft.com/office/powerpoint/2010/main" val="39109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913" y="0"/>
            <a:ext cx="3538736" cy="1143000"/>
          </a:xfrm>
        </p:spPr>
        <p:txBody>
          <a:bodyPr/>
          <a:lstStyle/>
          <a:p>
            <a:r>
              <a:rPr lang="es-CO" dirty="0" smtClean="0"/>
              <a:t>Misión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1728192"/>
          </a:xfrm>
        </p:spPr>
        <p:txBody>
          <a:bodyPr anchor="ctr"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CO" sz="1900" dirty="0"/>
              <a:t>La Oficina Asesora de Planeación y Control tiene como misión coordinar y orientar el diseño y la implementación de Políticas, </a:t>
            </a:r>
            <a:r>
              <a:rPr lang="es-CO" sz="1900" dirty="0" smtClean="0"/>
              <a:t>que </a:t>
            </a:r>
            <a:r>
              <a:rPr lang="es-CO" sz="1900" dirty="0"/>
              <a:t>apoyen a la toma de decisiones y permitan responder adecuadamente a los cambios del entorno y el desarrollo de la Universidad.</a:t>
            </a:r>
          </a:p>
          <a:p>
            <a:pPr marL="0" indent="0" algn="just">
              <a:buNone/>
            </a:pPr>
            <a:endParaRPr lang="es-CO" sz="1800" dirty="0"/>
          </a:p>
        </p:txBody>
      </p:sp>
      <p:pic>
        <p:nvPicPr>
          <p:cNvPr id="2056" name="Picture 8" descr="http://www.walec-periodicodigital.com/site/images/Misi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038600" cy="3091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07504" y="3140968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dirty="0" smtClean="0"/>
              <a:t>Visión</a:t>
            </a:r>
            <a:endParaRPr lang="es-CO" dirty="0"/>
          </a:p>
        </p:txBody>
      </p:sp>
      <p:pic>
        <p:nvPicPr>
          <p:cNvPr id="6" name="Picture 2" descr="http://www.walec-periodicodigital.com/site/images/vis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40968"/>
            <a:ext cx="3394472" cy="28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Marcador de contenido"/>
          <p:cNvSpPr txBox="1">
            <a:spLocks/>
          </p:cNvSpPr>
          <p:nvPr/>
        </p:nvSpPr>
        <p:spPr>
          <a:xfrm>
            <a:off x="467544" y="4283968"/>
            <a:ext cx="4038600" cy="1691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O" sz="1600" dirty="0" smtClean="0"/>
              <a:t>La Oficina Asesora de Planeación y Control  se constituirá como eje estratégico y prospectivo para el desarrollo institucional.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23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CO" dirty="0"/>
              <a:t>Planeación </a:t>
            </a:r>
            <a:r>
              <a:rPr lang="es-CO" dirty="0" smtClean="0"/>
              <a:t>Operativa</a:t>
            </a:r>
            <a:endParaRPr lang="es-CO" dirty="0"/>
          </a:p>
        </p:txBody>
      </p:sp>
      <p:graphicFrame>
        <p:nvGraphicFramePr>
          <p:cNvPr id="6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8021575"/>
              </p:ext>
            </p:extLst>
          </p:nvPr>
        </p:nvGraphicFramePr>
        <p:xfrm>
          <a:off x="539552" y="1124744"/>
          <a:ext cx="82296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680"/>
                <a:gridCol w="5194920"/>
              </a:tblGrid>
              <a:tr h="52206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Programación Presupuestal</a:t>
                      </a:r>
                      <a:endParaRPr lang="es-CO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Reestructuración de la Programación Presupuestal. Planes de mejoramiento y centro de costos. Reajuste de Inversión y Funcionamiento.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611560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s-CO" dirty="0" smtClean="0"/>
              <a:t>Prospectiva y Planeación Estratégica</a:t>
            </a:r>
            <a:endParaRPr lang="es-CO" dirty="0"/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8651271"/>
              </p:ext>
            </p:extLst>
          </p:nvPr>
        </p:nvGraphicFramePr>
        <p:xfrm>
          <a:off x="539552" y="3501008"/>
          <a:ext cx="8229600" cy="1996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/>
                <a:gridCol w="5626968"/>
              </a:tblGrid>
              <a:tr h="27586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 Y METAS 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072183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CO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Prospectiva y Planeación Estratégica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Diseñar la metodología de la evaluación del Plan Estratégico de Desarrollo 2007-2016, y proponer lineamientos </a:t>
                      </a:r>
                      <a:r>
                        <a:rPr lang="es-C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metodológicos para </a:t>
                      </a:r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elaboración del próximo Plan.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373" marR="8375" marT="8375" marB="0" anchor="ctr"/>
                </a:tc>
              </a:tr>
              <a:tr h="5413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Realizar estudios de proyección económica de la propuesta de reforma académica y </a:t>
                      </a:r>
                      <a:r>
                        <a:rPr lang="es-CO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administrativa y para los programas de ampliación.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5373" marR="8375" marT="83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7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Sistema Integrado de Gestión </a:t>
            </a:r>
            <a:r>
              <a:rPr lang="es-CO" dirty="0" smtClean="0"/>
              <a:t>SIGUD</a:t>
            </a:r>
            <a:endParaRPr lang="es-CO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0005"/>
              </p:ext>
            </p:extLst>
          </p:nvPr>
        </p:nvGraphicFramePr>
        <p:xfrm>
          <a:off x="457200" y="1772816"/>
          <a:ext cx="8229600" cy="3168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2849448"/>
                <a:gridCol w="1645920"/>
                <a:gridCol w="1645920"/>
                <a:gridCol w="1645920"/>
              </a:tblGrid>
              <a:tr h="39604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FASES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 (%)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AVANCE (%)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Diagnóstico del SIG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Planeación del SIG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Diseño del SIG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2013-2014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Implementación del SIG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2014-2015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Verificación del SIG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96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Mejoramiento Continuo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6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CO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132693"/>
              </p:ext>
            </p:extLst>
          </p:nvPr>
        </p:nvGraphicFramePr>
        <p:xfrm>
          <a:off x="2177256" y="5229200"/>
          <a:ext cx="469900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656184"/>
                <a:gridCol w="1458640"/>
              </a:tblGrid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Procesos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Aprobados </a:t>
                      </a:r>
                      <a:endParaRPr lang="es-CO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aprobar</a:t>
                      </a:r>
                      <a:endParaRPr lang="es-CO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CO" sz="1400" b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CO" sz="14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9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Grupo de Desarrollo Físico, Plan Maestro de Desarrollo </a:t>
            </a:r>
            <a:r>
              <a:rPr lang="es-CO" dirty="0" smtClean="0"/>
              <a:t>Físico</a:t>
            </a:r>
            <a:endParaRPr lang="es-CO" dirty="0"/>
          </a:p>
        </p:txBody>
      </p:sp>
      <p:graphicFrame>
        <p:nvGraphicFramePr>
          <p:cNvPr id="4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3956591"/>
              </p:ext>
            </p:extLst>
          </p:nvPr>
        </p:nvGraphicFramePr>
        <p:xfrm>
          <a:off x="457200" y="1600200"/>
          <a:ext cx="8229600" cy="3763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/>
                <a:gridCol w="5482952"/>
              </a:tblGrid>
              <a:tr h="595871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PROYECTOS Y METAS </a:t>
                      </a:r>
                      <a:endParaRPr lang="es-CO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13389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CO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Proyecto de Inversión 380 “Mejoramiento y Ampliación de la Infraestructura Física”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Construcción para ampliación de la infraestructura física en las sedes Macarena B</a:t>
                      </a:r>
                      <a:r>
                        <a:rPr lang="es-CO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y</a:t>
                      </a:r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Tecnológica (Laboratorios Macarena B, licenciamiento). </a:t>
                      </a:r>
                      <a:endParaRPr lang="es-CO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/>
                </a:tc>
              </a:tr>
              <a:tr h="513962">
                <a:tc v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Nuevos proyectos: Suba Y ASAB</a:t>
                      </a:r>
                      <a:endParaRPr lang="es-CO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/>
                </a:tc>
              </a:tr>
              <a:tr h="1005417">
                <a:tc v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Adquisición predios para la ampliación de la Sede Tecnológica </a:t>
                      </a:r>
                      <a:endParaRPr lang="es-CO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/>
                </a:tc>
              </a:tr>
              <a:tr h="513962">
                <a:tc vMerge="1">
                  <a:txBody>
                    <a:bodyPr/>
                    <a:lstStyle/>
                    <a:p>
                      <a:pPr algn="ctr" fontAlgn="ctr"/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/>
                </a:tc>
                <a:tc>
                  <a:txBody>
                    <a:bodyPr/>
                    <a:lstStyle/>
                    <a:p>
                      <a:r>
                        <a:rPr lang="es-CO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Implementación del Sistema de Administración de la Planta Física.</a:t>
                      </a:r>
                      <a:endParaRPr lang="es-CO" sz="140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375" marR="8375" marT="83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07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CO" dirty="0"/>
              <a:t>Relación de Logros </a:t>
            </a:r>
            <a:r>
              <a:rPr lang="es-CO" dirty="0" smtClean="0"/>
              <a:t>Alcanzados</a:t>
            </a:r>
            <a:endParaRPr lang="es-CO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r>
              <a:rPr lang="es-CO" sz="2400" dirty="0" smtClean="0"/>
              <a:t>Nueva proyección del Presupuesto de Ingresos para el Procedimiento de Programación Presupuestal.</a:t>
            </a:r>
            <a:endParaRPr lang="es-CO" sz="2400" dirty="0"/>
          </a:p>
          <a:p>
            <a:r>
              <a:rPr lang="es-CO" sz="2400" dirty="0"/>
              <a:t>Informe de </a:t>
            </a:r>
            <a:r>
              <a:rPr lang="es-CO" sz="2400" dirty="0" smtClean="0"/>
              <a:t>ejecución </a:t>
            </a:r>
            <a:r>
              <a:rPr lang="es-CO" sz="2400" dirty="0"/>
              <a:t>de los recursos de estampilla que contempla la elaboración de unos indicadores de impacto en los proyectos de inversión de la Universidad</a:t>
            </a:r>
          </a:p>
          <a:p>
            <a:r>
              <a:rPr lang="es-CO" sz="2400" dirty="0"/>
              <a:t>Propuesta Gratuidad en la matrícula de la UD</a:t>
            </a:r>
            <a:r>
              <a:rPr lang="es-CO" sz="2400" dirty="0" smtClean="0"/>
              <a:t>.</a:t>
            </a:r>
            <a:endParaRPr lang="es-CO" sz="2400" dirty="0"/>
          </a:p>
          <a:p>
            <a:r>
              <a:rPr lang="es-CO" sz="2400" dirty="0"/>
              <a:t>Estudios de impacto de los recursos de inversión dados por Estampilla para el reconocimiento de </a:t>
            </a:r>
            <a:r>
              <a:rPr lang="es-CO" sz="2400" dirty="0" smtClean="0"/>
              <a:t>las capacidades </a:t>
            </a:r>
            <a:r>
              <a:rPr lang="es-CO" sz="2400" dirty="0"/>
              <a:t>y limitaciones en la ejecución de proyectos</a:t>
            </a:r>
            <a:r>
              <a:rPr lang="es-CO" sz="2400" dirty="0" smtClean="0"/>
              <a:t>.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1805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Relación de Logros Alcanzados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2400" dirty="0"/>
              <a:t>Propuesta para la destinación de recursos CREE </a:t>
            </a:r>
          </a:p>
          <a:p>
            <a:r>
              <a:rPr lang="es-CO" sz="2400" dirty="0"/>
              <a:t>Publicación Boletines Universidad Visible: investigación, nuevos proyectos, costo de funcionamiento, espacios de la universidad</a:t>
            </a:r>
            <a:r>
              <a:rPr lang="es-CO" sz="2400" dirty="0" smtClean="0"/>
              <a:t>.</a:t>
            </a:r>
            <a:endParaRPr lang="es-CO" sz="2400" dirty="0"/>
          </a:p>
          <a:p>
            <a:pPr algn="just"/>
            <a:r>
              <a:rPr lang="es-CO" sz="2400" dirty="0" smtClean="0"/>
              <a:t>Apoyo </a:t>
            </a:r>
            <a:r>
              <a:rPr lang="es-CO" sz="2400" dirty="0"/>
              <a:t>técnico para la formulación del convenio de ampliación de cobertura con la </a:t>
            </a:r>
            <a:r>
              <a:rPr lang="es-CO" sz="2400" dirty="0" smtClean="0"/>
              <a:t>SED.</a:t>
            </a:r>
            <a:endParaRPr lang="es-CO" sz="2400" dirty="0"/>
          </a:p>
          <a:p>
            <a:r>
              <a:rPr lang="es-CO" sz="2400" dirty="0" smtClean="0"/>
              <a:t>Presupuesto de Funcionamiento para las nuevas sedes</a:t>
            </a:r>
          </a:p>
          <a:p>
            <a:r>
              <a:rPr lang="es-CO" sz="2400" dirty="0" smtClean="0"/>
              <a:t>Valor: costo por estudiante</a:t>
            </a:r>
          </a:p>
          <a:p>
            <a:r>
              <a:rPr lang="es-CO" sz="2400" dirty="0" smtClean="0"/>
              <a:t>Participación Activa en el SUE-Bogotá. Claridad conceptual.</a:t>
            </a:r>
          </a:p>
          <a:p>
            <a:endParaRPr lang="es-CO" sz="2400" dirty="0"/>
          </a:p>
          <a:p>
            <a:endParaRPr lang="es-CO" sz="2400" dirty="0"/>
          </a:p>
          <a:p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30605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435</Words>
  <Application>Microsoft Office PowerPoint</Application>
  <PresentationFormat>Presentación en pantalla (4:3)</PresentationFormat>
  <Paragraphs>77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Misión</vt:lpstr>
      <vt:lpstr>Planeación Operativa</vt:lpstr>
      <vt:lpstr>Sistema Integrado de Gestión SIGUD</vt:lpstr>
      <vt:lpstr>Grupo de Desarrollo Físico, Plan Maestro de Desarrollo Físico</vt:lpstr>
      <vt:lpstr>Relación de Logros Alcanzados</vt:lpstr>
      <vt:lpstr>Relación de Logros Alcanzados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df</dc:creator>
  <cp:lastModifiedBy>df</cp:lastModifiedBy>
  <cp:revision>75</cp:revision>
  <dcterms:created xsi:type="dcterms:W3CDTF">2015-05-07T16:44:23Z</dcterms:created>
  <dcterms:modified xsi:type="dcterms:W3CDTF">2015-05-20T21:08:22Z</dcterms:modified>
</cp:coreProperties>
</file>