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96" r:id="rId5"/>
    <p:sldId id="271" r:id="rId6"/>
    <p:sldId id="280" r:id="rId7"/>
    <p:sldId id="281" r:id="rId8"/>
    <p:sldId id="289" r:id="rId9"/>
    <p:sldId id="290" r:id="rId10"/>
    <p:sldId id="266" r:id="rId11"/>
    <p:sldId id="287" r:id="rId12"/>
    <p:sldId id="270" r:id="rId13"/>
    <p:sldId id="294" r:id="rId14"/>
    <p:sldId id="288" r:id="rId15"/>
    <p:sldId id="291" r:id="rId16"/>
    <p:sldId id="292"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0194642INGA\AppData\Local\Microsoft\Windows\Temporary%20Internet%20Files\Content.IE5\54QGTE4G\ejecutado%20por%20componentes%20-%20ferr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'[ejecutado por componentes - ferro.xlsx]Hoja1'!$B$19:$C$19</c:f>
              <c:strCache>
                <c:ptCount val="2"/>
                <c:pt idx="0">
                  <c:v>PRESUPUESTO ASIGNADO</c:v>
                </c:pt>
                <c:pt idx="1">
                  <c:v>PRESUPUESTO EJECUTADO</c:v>
                </c:pt>
              </c:strCache>
            </c:strRef>
          </c:cat>
          <c:val>
            <c:numRef>
              <c:f>'[ejecutado por componentes - ferro.xlsx]Hoja1'!$B$20:$C$20</c:f>
              <c:numCache>
                <c:formatCode>_("$"\ * #,##0_);_("$"\ * \(#,##0\);_("$"\ * "-"??_);_(@_)</c:formatCode>
                <c:ptCount val="2"/>
                <c:pt idx="0">
                  <c:v>801850520</c:v>
                </c:pt>
                <c:pt idx="1">
                  <c:v>290571580</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accent2">
                    <a:lumMod val="75000"/>
                  </a:schemeClr>
                </a:solidFill>
                <a:effectLst>
                  <a:outerShdw blurRad="38100" dist="38100" dir="2700000" algn="tl">
                    <a:srgbClr val="000000">
                      <a:alpha val="43137"/>
                    </a:srgbClr>
                  </a:outerShdw>
                </a:effectLst>
              </a:defRPr>
            </a:lvl1pPr>
          </a:lstStyle>
          <a:p>
            <a:r>
              <a:rPr lang="es-ES"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989856"/>
            <a:ext cx="8229600" cy="1143000"/>
          </a:xfrm>
        </p:spPr>
        <p:txBody>
          <a:bodyPr>
            <a:noAutofit/>
          </a:bodyPr>
          <a:lstStyle>
            <a:lvl1pPr>
              <a:defRPr sz="3600" b="0">
                <a:solidFill>
                  <a:schemeClr val="accent2">
                    <a:lumMod val="75000"/>
                  </a:schemeClr>
                </a:solidFill>
                <a:effectLst>
                  <a:outerShdw blurRad="38100" dist="38100" dir="2700000" algn="tl">
                    <a:srgbClr val="000000">
                      <a:alpha val="43137"/>
                    </a:srgbClr>
                  </a:outerShdw>
                </a:effectLst>
              </a:defRPr>
            </a:lvl1pPr>
          </a:lstStyle>
          <a:p>
            <a:r>
              <a:rPr lang="es-ES" smtClean="0"/>
              <a:t>Haga clic para modificar el estilo de título del patrón</a:t>
            </a:r>
            <a:endParaRPr lang="es-CO" dirty="0"/>
          </a:p>
        </p:txBody>
      </p:sp>
      <p:sp>
        <p:nvSpPr>
          <p:cNvPr id="3" name="2 Marcador de contenido"/>
          <p:cNvSpPr>
            <a:spLocks noGrp="1"/>
          </p:cNvSpPr>
          <p:nvPr>
            <p:ph idx="1"/>
          </p:nvPr>
        </p:nvSpPr>
        <p:spPr>
          <a:xfrm>
            <a:off x="457200" y="2204864"/>
            <a:ext cx="8229600" cy="39212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1083F-3766-4AA3-9694-2317752ADB7E}" type="datetimeFigureOut">
              <a:rPr lang="es-CO" smtClean="0"/>
              <a:pPr/>
              <a:t>20/05/2015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DD66C1E-F680-468E-9D0F-7F5B63724D62}"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1083F-3766-4AA3-9694-2317752ADB7E}" type="datetimeFigureOut">
              <a:rPr lang="es-CO" smtClean="0"/>
              <a:pPr/>
              <a:t>20/05/2015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66C1E-F680-468E-9D0F-7F5B63724D6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00808"/>
            <a:ext cx="7772400" cy="1470025"/>
          </a:xfrm>
        </p:spPr>
        <p:txBody>
          <a:bodyPr/>
          <a:lstStyle/>
          <a:p>
            <a:r>
              <a:rPr lang="es-CO" dirty="0" smtClean="0"/>
              <a:t>Rendición de Cuentas</a:t>
            </a:r>
            <a:endParaRPr lang="es-CO" dirty="0"/>
          </a:p>
        </p:txBody>
      </p:sp>
      <p:sp>
        <p:nvSpPr>
          <p:cNvPr id="3" name="2 Subtítulo"/>
          <p:cNvSpPr>
            <a:spLocks noGrp="1"/>
          </p:cNvSpPr>
          <p:nvPr>
            <p:ph type="subTitle" idx="1"/>
          </p:nvPr>
        </p:nvSpPr>
        <p:spPr>
          <a:xfrm>
            <a:off x="1371600" y="3717032"/>
            <a:ext cx="6400800" cy="1752600"/>
          </a:xfrm>
        </p:spPr>
        <p:txBody>
          <a:bodyPr>
            <a:normAutofit/>
          </a:bodyPr>
          <a:lstStyle/>
          <a:p>
            <a:r>
              <a:rPr lang="es-CO" sz="2800" dirty="0" smtClean="0">
                <a:solidFill>
                  <a:schemeClr val="tx1">
                    <a:lumMod val="75000"/>
                    <a:lumOff val="25000"/>
                  </a:schemeClr>
                </a:solidFill>
                <a:effectLst>
                  <a:outerShdw blurRad="38100" dist="38100" dir="2700000" algn="tl">
                    <a:srgbClr val="000000">
                      <a:alpha val="43137"/>
                    </a:srgbClr>
                  </a:outerShdw>
                </a:effectLst>
              </a:rPr>
              <a:t>Programa de Doctorado en Ingeniería</a:t>
            </a:r>
          </a:p>
          <a:p>
            <a:r>
              <a:rPr lang="es-CO" sz="2800" dirty="0" smtClean="0">
                <a:solidFill>
                  <a:schemeClr val="tx1">
                    <a:lumMod val="75000"/>
                    <a:lumOff val="25000"/>
                  </a:schemeClr>
                </a:solidFill>
                <a:effectLst>
                  <a:outerShdw blurRad="38100" dist="38100" dir="2700000" algn="tl">
                    <a:srgbClr val="000000">
                      <a:alpha val="43137"/>
                    </a:srgbClr>
                  </a:outerShdw>
                </a:effectLst>
              </a:rPr>
              <a:t>Mayo de 2015</a:t>
            </a:r>
            <a:endParaRPr lang="es-CO" sz="28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200" dirty="0" smtClean="0"/>
              <a:t>Presupuesto asignado para el 2015</a:t>
            </a:r>
            <a:endParaRPr lang="es-CO" sz="3200" dirty="0"/>
          </a:p>
        </p:txBody>
      </p:sp>
      <p:graphicFrame>
        <p:nvGraphicFramePr>
          <p:cNvPr id="8" name="7 Tabla"/>
          <p:cNvGraphicFramePr>
            <a:graphicFrameLocks noGrp="1"/>
          </p:cNvGraphicFramePr>
          <p:nvPr>
            <p:extLst>
              <p:ext uri="{D42A27DB-BD31-4B8C-83A1-F6EECF244321}">
                <p14:modId xmlns:p14="http://schemas.microsoft.com/office/powerpoint/2010/main" val="1815476485"/>
              </p:ext>
            </p:extLst>
          </p:nvPr>
        </p:nvGraphicFramePr>
        <p:xfrm>
          <a:off x="611560" y="1988840"/>
          <a:ext cx="7708900" cy="3921125"/>
        </p:xfrm>
        <a:graphic>
          <a:graphicData uri="http://schemas.openxmlformats.org/drawingml/2006/table">
            <a:tbl>
              <a:tblPr>
                <a:tableStyleId>{5C22544A-7EE6-4342-B048-85BDC9FD1C3A}</a:tableStyleId>
              </a:tblPr>
              <a:tblGrid>
                <a:gridCol w="6309877"/>
                <a:gridCol w="1399023"/>
              </a:tblGrid>
              <a:tr h="395605">
                <a:tc gridSpan="2">
                  <a:txBody>
                    <a:bodyPr/>
                    <a:lstStyle/>
                    <a:p>
                      <a:pPr algn="ctr" fontAlgn="ctr"/>
                      <a:r>
                        <a:rPr lang="es-CO" sz="1800" u="none" strike="noStrike" dirty="0">
                          <a:effectLst/>
                        </a:rPr>
                        <a:t>UNIDAD  ACADEMICA: DOCTORADO EN INGENIERIA</a:t>
                      </a:r>
                      <a:endParaRPr lang="es-CO" sz="1800" b="1" i="0" u="none" strike="noStrike" dirty="0">
                        <a:effectLst/>
                        <a:latin typeface="Arial"/>
                      </a:endParaRPr>
                    </a:p>
                  </a:txBody>
                  <a:tcPr marL="9525" marR="9525" marT="9525" marB="0" anchor="ctr"/>
                </a:tc>
                <a:tc hMerge="1">
                  <a:txBody>
                    <a:bodyPr/>
                    <a:lstStyle/>
                    <a:p>
                      <a:endParaRPr lang="es-CO"/>
                    </a:p>
                  </a:txBody>
                  <a:tcPr/>
                </a:tc>
              </a:tr>
              <a:tr h="269240">
                <a:tc gridSpan="2">
                  <a:txBody>
                    <a:bodyPr/>
                    <a:lstStyle/>
                    <a:p>
                      <a:pPr algn="ctr" fontAlgn="ctr"/>
                      <a:r>
                        <a:rPr lang="es-CO" sz="1600" u="none" strike="noStrike" dirty="0">
                          <a:effectLst/>
                        </a:rPr>
                        <a:t>PROYECCIÓN DE GASTOS PARA EL 2015</a:t>
                      </a:r>
                      <a:endParaRPr lang="es-CO" sz="1600" b="1" i="0" u="none" strike="noStrike" dirty="0">
                        <a:effectLst/>
                        <a:latin typeface="Arial"/>
                      </a:endParaRPr>
                    </a:p>
                  </a:txBody>
                  <a:tcPr marL="9525" marR="9525" marT="9525" marB="0" anchor="ctr"/>
                </a:tc>
                <a:tc hMerge="1">
                  <a:txBody>
                    <a:bodyPr/>
                    <a:lstStyle/>
                    <a:p>
                      <a:endParaRPr lang="es-CO"/>
                    </a:p>
                  </a:txBody>
                  <a:tcPr/>
                </a:tc>
              </a:tr>
              <a:tr h="269240">
                <a:tc>
                  <a:txBody>
                    <a:bodyPr/>
                    <a:lstStyle/>
                    <a:p>
                      <a:pPr algn="ctr" fontAlgn="ctr"/>
                      <a:r>
                        <a:rPr lang="es-CO" sz="1600" u="none" strike="noStrike">
                          <a:effectLst/>
                        </a:rPr>
                        <a:t>RUBRO</a:t>
                      </a:r>
                      <a:endParaRPr lang="es-CO" sz="1600" b="1" i="0" u="none" strike="noStrike">
                        <a:effectLst/>
                        <a:latin typeface="Arial"/>
                      </a:endParaRPr>
                    </a:p>
                  </a:txBody>
                  <a:tcPr marL="9525" marR="9525" marT="9525" marB="0" anchor="ctr"/>
                </a:tc>
                <a:tc rowSpan="2">
                  <a:txBody>
                    <a:bodyPr/>
                    <a:lstStyle/>
                    <a:p>
                      <a:pPr algn="ctr" fontAlgn="ctr"/>
                      <a:r>
                        <a:rPr lang="es-CO" sz="1400" u="none" strike="noStrike">
                          <a:effectLst/>
                        </a:rPr>
                        <a:t>VALOR TOTAL</a:t>
                      </a:r>
                      <a:endParaRPr lang="es-CO" sz="1400" b="1" i="0" u="none" strike="noStrike">
                        <a:effectLst/>
                        <a:latin typeface="Arial"/>
                      </a:endParaRPr>
                    </a:p>
                  </a:txBody>
                  <a:tcPr marL="9525" marR="9525" marT="9525" marB="0" anchor="ctr"/>
                </a:tc>
              </a:tr>
              <a:tr h="561975">
                <a:tc>
                  <a:txBody>
                    <a:bodyPr/>
                    <a:lstStyle/>
                    <a:p>
                      <a:pPr algn="l" fontAlgn="b"/>
                      <a:r>
                        <a:rPr lang="es-CO" sz="1300" u="none" strike="noStrike">
                          <a:effectLst/>
                        </a:rPr>
                        <a:t>1. GASTOS DE INVERSION </a:t>
                      </a:r>
                      <a:br>
                        <a:rPr lang="es-CO" sz="1300" u="none" strike="noStrike">
                          <a:effectLst/>
                        </a:rPr>
                      </a:br>
                      <a:r>
                        <a:rPr lang="es-CO" sz="1300" u="none" strike="noStrike">
                          <a:effectLst/>
                        </a:rPr>
                        <a:t>    </a:t>
                      </a:r>
                      <a:r>
                        <a:rPr lang="es-CO" sz="1200" u="none" strike="noStrike">
                          <a:effectLst/>
                        </a:rPr>
                        <a:t>(DESARROLLO Y FORTALECIMIENTO DE DOCTORADOS Y MAESTRIAS)</a:t>
                      </a:r>
                      <a:endParaRPr lang="es-CO" sz="1300" b="1" i="0" u="none" strike="noStrike">
                        <a:effectLst/>
                        <a:latin typeface="Arial"/>
                      </a:endParaRPr>
                    </a:p>
                  </a:txBody>
                  <a:tcPr marL="9525" marR="9525" marT="9525" marB="0" anchor="b"/>
                </a:tc>
                <a:tc vMerge="1">
                  <a:txBody>
                    <a:bodyPr/>
                    <a:lstStyle/>
                    <a:p>
                      <a:endParaRPr lang="es-CO"/>
                    </a:p>
                  </a:txBody>
                  <a:tcPr/>
                </a:tc>
              </a:tr>
              <a:tr h="266700">
                <a:tc>
                  <a:txBody>
                    <a:bodyPr/>
                    <a:lstStyle/>
                    <a:p>
                      <a:pPr algn="l" fontAlgn="b"/>
                      <a:r>
                        <a:rPr lang="es-CO" sz="1400" u="none" strike="noStrike">
                          <a:effectLst/>
                        </a:rPr>
                        <a:t>1.1 EVENTOS, ENCUENTROS, SEMINARIOS, JORNADAS ACADEMICAS</a:t>
                      </a:r>
                      <a:endParaRPr lang="es-CO" sz="1400" b="1" i="0" u="none" strike="noStrike">
                        <a:effectLst/>
                        <a:latin typeface="Arial"/>
                      </a:endParaRPr>
                    </a:p>
                  </a:txBody>
                  <a:tcPr marL="9525" marR="9525" marT="9525" marB="0" anchor="b"/>
                </a:tc>
                <a:tc>
                  <a:txBody>
                    <a:bodyPr/>
                    <a:lstStyle/>
                    <a:p>
                      <a:pPr algn="r" fontAlgn="ctr"/>
                      <a:r>
                        <a:rPr lang="es-CO" sz="1400" u="none" strike="noStrike">
                          <a:effectLst/>
                        </a:rPr>
                        <a:t>50.000.000</a:t>
                      </a:r>
                      <a:endParaRPr lang="es-CO" sz="1400" b="1" i="0" u="none" strike="noStrike">
                        <a:effectLst/>
                        <a:latin typeface="Arial"/>
                      </a:endParaRPr>
                    </a:p>
                  </a:txBody>
                  <a:tcPr marL="9525" marR="9525" marT="9525" marB="0" anchor="ctr"/>
                </a:tc>
              </a:tr>
              <a:tr h="190500">
                <a:tc>
                  <a:txBody>
                    <a:bodyPr/>
                    <a:lstStyle/>
                    <a:p>
                      <a:pPr algn="just" fontAlgn="b"/>
                      <a:r>
                        <a:rPr lang="es-CO" sz="1200" u="none" strike="noStrike">
                          <a:effectLst/>
                        </a:rPr>
                        <a:t> </a:t>
                      </a:r>
                      <a:endParaRPr lang="es-CO" sz="1200" b="0" i="0" u="none" strike="noStrike">
                        <a:effectLst/>
                        <a:latin typeface="Arial"/>
                      </a:endParaRPr>
                    </a:p>
                  </a:txBody>
                  <a:tcPr marL="9525" marR="9525" marT="9525" marB="0" anchor="b"/>
                </a:tc>
                <a:tc>
                  <a:txBody>
                    <a:bodyPr/>
                    <a:lstStyle/>
                    <a:p>
                      <a:pPr algn="r" fontAlgn="ctr"/>
                      <a:r>
                        <a:rPr lang="es-CO" sz="1200" u="none" strike="noStrike">
                          <a:effectLst/>
                        </a:rPr>
                        <a:t> </a:t>
                      </a:r>
                      <a:endParaRPr lang="es-CO" sz="1200" b="0" i="0" u="none" strike="noStrike">
                        <a:effectLst/>
                        <a:latin typeface="Arial"/>
                      </a:endParaRPr>
                    </a:p>
                  </a:txBody>
                  <a:tcPr marL="9525" marR="9525" marT="9525" marB="0" anchor="ctr"/>
                </a:tc>
              </a:tr>
              <a:tr h="228600">
                <a:tc>
                  <a:txBody>
                    <a:bodyPr/>
                    <a:lstStyle/>
                    <a:p>
                      <a:pPr algn="just" fontAlgn="b"/>
                      <a:r>
                        <a:rPr lang="es-CO" sz="1400" u="none" strike="noStrike">
                          <a:effectLst/>
                        </a:rPr>
                        <a:t>1.2 PUBLICACIONES</a:t>
                      </a:r>
                      <a:endParaRPr lang="es-CO" sz="1400" b="1" i="0" u="none" strike="noStrike">
                        <a:effectLst/>
                        <a:latin typeface="Arial"/>
                      </a:endParaRPr>
                    </a:p>
                  </a:txBody>
                  <a:tcPr marL="9525" marR="9525" marT="9525" marB="0" anchor="b"/>
                </a:tc>
                <a:tc>
                  <a:txBody>
                    <a:bodyPr/>
                    <a:lstStyle/>
                    <a:p>
                      <a:pPr algn="r" fontAlgn="ctr"/>
                      <a:r>
                        <a:rPr lang="es-CO" sz="1400" u="none" strike="noStrike">
                          <a:effectLst/>
                        </a:rPr>
                        <a:t>65.000.000</a:t>
                      </a:r>
                      <a:endParaRPr lang="es-CO" sz="1400" b="1" i="0" u="none" strike="noStrike">
                        <a:effectLst/>
                        <a:latin typeface="Arial"/>
                      </a:endParaRPr>
                    </a:p>
                  </a:txBody>
                  <a:tcPr marL="9525" marR="9525" marT="9525" marB="0" anchor="ctr"/>
                </a:tc>
              </a:tr>
              <a:tr h="190500">
                <a:tc>
                  <a:txBody>
                    <a:bodyPr/>
                    <a:lstStyle/>
                    <a:p>
                      <a:pPr algn="just" fontAlgn="b"/>
                      <a:r>
                        <a:rPr lang="es-CO" sz="1200" u="none" strike="noStrike">
                          <a:effectLst/>
                        </a:rPr>
                        <a:t> </a:t>
                      </a:r>
                      <a:endParaRPr lang="es-CO" sz="1200" b="0" i="0" u="none" strike="noStrike">
                        <a:effectLst/>
                        <a:latin typeface="Arial"/>
                      </a:endParaRPr>
                    </a:p>
                  </a:txBody>
                  <a:tcPr marL="9525" marR="9525" marT="9525" marB="0" anchor="b"/>
                </a:tc>
                <a:tc>
                  <a:txBody>
                    <a:bodyPr/>
                    <a:lstStyle/>
                    <a:p>
                      <a:pPr algn="r" fontAlgn="ctr"/>
                      <a:r>
                        <a:rPr lang="es-CO" sz="1200" u="none" strike="noStrike">
                          <a:effectLst/>
                        </a:rPr>
                        <a:t> </a:t>
                      </a:r>
                      <a:endParaRPr lang="es-CO" sz="1200" b="0" i="0" u="none" strike="noStrike">
                        <a:effectLst/>
                        <a:latin typeface="Arial"/>
                      </a:endParaRPr>
                    </a:p>
                  </a:txBody>
                  <a:tcPr marL="9525" marR="9525" marT="9525" marB="0" anchor="ctr"/>
                </a:tc>
              </a:tr>
              <a:tr h="228600">
                <a:tc>
                  <a:txBody>
                    <a:bodyPr/>
                    <a:lstStyle/>
                    <a:p>
                      <a:pPr algn="just" fontAlgn="b"/>
                      <a:r>
                        <a:rPr lang="es-CO" sz="1400" u="none" strike="noStrike">
                          <a:effectLst/>
                        </a:rPr>
                        <a:t>1.3 MOVILIDAD</a:t>
                      </a:r>
                      <a:endParaRPr lang="es-CO" sz="1400" b="1" i="0" u="none" strike="noStrike">
                        <a:effectLst/>
                        <a:latin typeface="Arial"/>
                      </a:endParaRPr>
                    </a:p>
                  </a:txBody>
                  <a:tcPr marL="9525" marR="9525" marT="9525" marB="0" anchor="b"/>
                </a:tc>
                <a:tc>
                  <a:txBody>
                    <a:bodyPr/>
                    <a:lstStyle/>
                    <a:p>
                      <a:pPr algn="r" fontAlgn="ctr"/>
                      <a:r>
                        <a:rPr lang="es-CO" sz="1400" u="none" strike="noStrike">
                          <a:effectLst/>
                        </a:rPr>
                        <a:t>120.000.000</a:t>
                      </a:r>
                      <a:endParaRPr lang="es-CO" sz="1400" b="1" i="0" u="none" strike="noStrike">
                        <a:effectLst/>
                        <a:latin typeface="Arial"/>
                      </a:endParaRPr>
                    </a:p>
                  </a:txBody>
                  <a:tcPr marL="9525" marR="9525" marT="9525" marB="0" anchor="ctr"/>
                </a:tc>
              </a:tr>
              <a:tr h="190500">
                <a:tc>
                  <a:txBody>
                    <a:bodyPr/>
                    <a:lstStyle/>
                    <a:p>
                      <a:pPr algn="just" fontAlgn="b"/>
                      <a:r>
                        <a:rPr lang="es-CO" sz="1200" u="none" strike="noStrike">
                          <a:effectLst/>
                        </a:rPr>
                        <a:t> </a:t>
                      </a:r>
                      <a:endParaRPr lang="es-CO" sz="1200" b="0" i="0" u="none" strike="noStrike">
                        <a:effectLst/>
                        <a:latin typeface="Arial"/>
                      </a:endParaRPr>
                    </a:p>
                  </a:txBody>
                  <a:tcPr marL="9525" marR="9525" marT="9525" marB="0" anchor="b"/>
                </a:tc>
                <a:tc>
                  <a:txBody>
                    <a:bodyPr/>
                    <a:lstStyle/>
                    <a:p>
                      <a:pPr algn="r" fontAlgn="ctr"/>
                      <a:r>
                        <a:rPr lang="es-CO" sz="1200" u="none" strike="noStrike">
                          <a:effectLst/>
                        </a:rPr>
                        <a:t> </a:t>
                      </a:r>
                      <a:endParaRPr lang="es-CO" sz="1200" b="0" i="0" u="none" strike="noStrike">
                        <a:effectLst/>
                        <a:latin typeface="Arial"/>
                      </a:endParaRPr>
                    </a:p>
                  </a:txBody>
                  <a:tcPr marL="9525" marR="9525" marT="9525" marB="0" anchor="ctr"/>
                </a:tc>
              </a:tr>
              <a:tr h="228600">
                <a:tc>
                  <a:txBody>
                    <a:bodyPr/>
                    <a:lstStyle/>
                    <a:p>
                      <a:pPr algn="just" fontAlgn="b"/>
                      <a:r>
                        <a:rPr lang="es-CO" sz="1400" u="none" strike="noStrike">
                          <a:effectLst/>
                        </a:rPr>
                        <a:t>1.4 APOYO ADMNISTRATIVO Y LOGISTICO</a:t>
                      </a:r>
                      <a:endParaRPr lang="es-CO" sz="1400" b="1" i="0" u="none" strike="noStrike">
                        <a:effectLst/>
                        <a:latin typeface="Arial"/>
                      </a:endParaRPr>
                    </a:p>
                  </a:txBody>
                  <a:tcPr marL="9525" marR="9525" marT="9525" marB="0" anchor="b"/>
                </a:tc>
                <a:tc>
                  <a:txBody>
                    <a:bodyPr/>
                    <a:lstStyle/>
                    <a:p>
                      <a:pPr algn="r" fontAlgn="ctr"/>
                      <a:r>
                        <a:rPr lang="es-CO" sz="1400" u="none" strike="noStrike">
                          <a:effectLst/>
                        </a:rPr>
                        <a:t>310.757.020</a:t>
                      </a:r>
                      <a:endParaRPr lang="es-CO" sz="1400" b="1" i="0" u="none" strike="noStrike">
                        <a:effectLst/>
                        <a:latin typeface="Arial"/>
                      </a:endParaRPr>
                    </a:p>
                  </a:txBody>
                  <a:tcPr marL="9525" marR="9525" marT="9525" marB="0" anchor="ctr"/>
                </a:tc>
              </a:tr>
              <a:tr h="228600">
                <a:tc>
                  <a:txBody>
                    <a:bodyPr/>
                    <a:lstStyle/>
                    <a:p>
                      <a:pPr algn="l" fontAlgn="b"/>
                      <a:r>
                        <a:rPr lang="es-CO" sz="1400" u="none" strike="noStrike">
                          <a:effectLst/>
                        </a:rPr>
                        <a:t> </a:t>
                      </a:r>
                      <a:endParaRPr lang="es-CO" sz="1400" b="1" i="0" u="none" strike="noStrike">
                        <a:effectLst/>
                        <a:latin typeface="Arial"/>
                      </a:endParaRPr>
                    </a:p>
                  </a:txBody>
                  <a:tcPr marL="9525" marR="9525" marT="9525" marB="0" anchor="b"/>
                </a:tc>
                <a:tc>
                  <a:txBody>
                    <a:bodyPr/>
                    <a:lstStyle/>
                    <a:p>
                      <a:pPr algn="l" fontAlgn="ctr"/>
                      <a:r>
                        <a:rPr lang="es-CO" sz="1400" u="none" strike="noStrike">
                          <a:effectLst/>
                        </a:rPr>
                        <a:t> </a:t>
                      </a:r>
                      <a:endParaRPr lang="es-CO" sz="1400" b="1" i="0" u="none" strike="noStrike">
                        <a:effectLst/>
                        <a:latin typeface="Arial"/>
                      </a:endParaRPr>
                    </a:p>
                  </a:txBody>
                  <a:tcPr marL="9525" marR="9525" marT="9525" marB="0" anchor="ctr"/>
                </a:tc>
              </a:tr>
              <a:tr h="228600">
                <a:tc>
                  <a:txBody>
                    <a:bodyPr/>
                    <a:lstStyle/>
                    <a:p>
                      <a:pPr algn="just" fontAlgn="b"/>
                      <a:r>
                        <a:rPr lang="es-CO" sz="1400" u="none" strike="noStrike">
                          <a:effectLst/>
                        </a:rPr>
                        <a:t>1.5 ADQUISICIÓN Y SOPORTE TECNOLOGICO</a:t>
                      </a:r>
                      <a:endParaRPr lang="es-CO" sz="1400" b="1" i="0" u="none" strike="noStrike">
                        <a:effectLst/>
                        <a:latin typeface="Arial"/>
                      </a:endParaRPr>
                    </a:p>
                  </a:txBody>
                  <a:tcPr marL="9525" marR="9525" marT="9525" marB="0" anchor="b"/>
                </a:tc>
                <a:tc>
                  <a:txBody>
                    <a:bodyPr/>
                    <a:lstStyle/>
                    <a:p>
                      <a:pPr algn="r" fontAlgn="ctr"/>
                      <a:r>
                        <a:rPr lang="es-CO" sz="1400" u="none" strike="noStrike">
                          <a:effectLst/>
                        </a:rPr>
                        <a:t>256.093.500</a:t>
                      </a:r>
                      <a:endParaRPr lang="es-CO" sz="1400" b="1" i="0" u="none" strike="noStrike">
                        <a:effectLst/>
                        <a:latin typeface="Arial"/>
                      </a:endParaRPr>
                    </a:p>
                  </a:txBody>
                  <a:tcPr marL="9525" marR="9525" marT="9525" marB="0" anchor="ctr"/>
                </a:tc>
              </a:tr>
              <a:tr h="200025">
                <a:tc>
                  <a:txBody>
                    <a:bodyPr/>
                    <a:lstStyle/>
                    <a:p>
                      <a:pPr algn="just" fontAlgn="b"/>
                      <a:r>
                        <a:rPr lang="es-CO" sz="1200" u="none" strike="noStrike">
                          <a:effectLst/>
                        </a:rPr>
                        <a:t> </a:t>
                      </a:r>
                      <a:endParaRPr lang="es-CO" sz="1200" b="0" i="0" u="none" strike="noStrike">
                        <a:effectLst/>
                        <a:latin typeface="Arial"/>
                      </a:endParaRPr>
                    </a:p>
                  </a:txBody>
                  <a:tcPr marL="9525" marR="9525" marT="9525" marB="0" anchor="b"/>
                </a:tc>
                <a:tc>
                  <a:txBody>
                    <a:bodyPr/>
                    <a:lstStyle/>
                    <a:p>
                      <a:pPr algn="r" fontAlgn="ctr"/>
                      <a:r>
                        <a:rPr lang="es-CO" sz="1200" u="none" strike="noStrike">
                          <a:effectLst/>
                        </a:rPr>
                        <a:t> </a:t>
                      </a:r>
                      <a:endParaRPr lang="es-CO" sz="1200" b="0" i="0" u="none" strike="noStrike">
                        <a:effectLst/>
                        <a:latin typeface="Arial"/>
                      </a:endParaRPr>
                    </a:p>
                  </a:txBody>
                  <a:tcPr marL="9525" marR="9525" marT="9525" marB="0" anchor="ctr"/>
                </a:tc>
              </a:tr>
              <a:tr h="238125">
                <a:tc>
                  <a:txBody>
                    <a:bodyPr/>
                    <a:lstStyle/>
                    <a:p>
                      <a:pPr algn="l" fontAlgn="ctr"/>
                      <a:r>
                        <a:rPr lang="es-CO" sz="1400" u="none" strike="noStrike">
                          <a:effectLst/>
                        </a:rPr>
                        <a:t>TOTAL GASTOS DE INVERSION</a:t>
                      </a:r>
                      <a:endParaRPr lang="es-CO" sz="1400" b="1" i="0" u="none" strike="noStrike">
                        <a:effectLst/>
                        <a:latin typeface="Arial"/>
                      </a:endParaRPr>
                    </a:p>
                  </a:txBody>
                  <a:tcPr marL="9525" marR="9525" marT="9525" marB="0" anchor="ctr"/>
                </a:tc>
                <a:tc>
                  <a:txBody>
                    <a:bodyPr/>
                    <a:lstStyle/>
                    <a:p>
                      <a:pPr algn="r" fontAlgn="ctr"/>
                      <a:r>
                        <a:rPr lang="es-CO" sz="1400" u="none" strike="noStrike" dirty="0">
                          <a:effectLst/>
                        </a:rPr>
                        <a:t>801.850.520</a:t>
                      </a:r>
                      <a:endParaRPr lang="es-CO" sz="1400" b="1"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55776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200" dirty="0" smtClean="0"/>
              <a:t>Personal asignado a la dependencia</a:t>
            </a:r>
            <a:endParaRPr lang="es-CO" sz="3200" dirty="0"/>
          </a:p>
        </p:txBody>
      </p:sp>
      <p:graphicFrame>
        <p:nvGraphicFramePr>
          <p:cNvPr id="4" name="3 Tabla"/>
          <p:cNvGraphicFramePr>
            <a:graphicFrameLocks noGrp="1"/>
          </p:cNvGraphicFramePr>
          <p:nvPr>
            <p:extLst>
              <p:ext uri="{D42A27DB-BD31-4B8C-83A1-F6EECF244321}">
                <p14:modId xmlns:p14="http://schemas.microsoft.com/office/powerpoint/2010/main" val="289120241"/>
              </p:ext>
            </p:extLst>
          </p:nvPr>
        </p:nvGraphicFramePr>
        <p:xfrm>
          <a:off x="1619672" y="2564904"/>
          <a:ext cx="5184576" cy="2304253"/>
        </p:xfrm>
        <a:graphic>
          <a:graphicData uri="http://schemas.openxmlformats.org/drawingml/2006/table">
            <a:tbl>
              <a:tblPr>
                <a:tableStyleId>{69C7853C-536D-4A76-A0AE-DD22124D55A5}</a:tableStyleId>
              </a:tblPr>
              <a:tblGrid>
                <a:gridCol w="3091798"/>
                <a:gridCol w="2092778"/>
              </a:tblGrid>
              <a:tr h="329179">
                <a:tc>
                  <a:txBody>
                    <a:bodyPr/>
                    <a:lstStyle/>
                    <a:p>
                      <a:pPr algn="ctr" fontAlgn="ctr"/>
                      <a:r>
                        <a:rPr lang="es-CO" sz="1100" u="none" strike="noStrike" dirty="0">
                          <a:effectLst/>
                        </a:rPr>
                        <a:t>PERSONAL DE PLANTA</a:t>
                      </a:r>
                      <a:endParaRPr lang="es-CO" sz="1100" b="1" i="0" u="none" strike="noStrike" dirty="0">
                        <a:solidFill>
                          <a:srgbClr val="FFFFFF"/>
                        </a:solidFill>
                        <a:effectLst/>
                        <a:latin typeface="Calibri"/>
                      </a:endParaRPr>
                    </a:p>
                  </a:txBody>
                  <a:tcPr marL="9525" marR="9525" marT="9525" marB="0" anchor="ctr">
                    <a:solidFill>
                      <a:schemeClr val="accent2"/>
                    </a:solidFill>
                  </a:tcPr>
                </a:tc>
                <a:tc>
                  <a:txBody>
                    <a:bodyPr/>
                    <a:lstStyle/>
                    <a:p>
                      <a:pPr algn="ctr" fontAlgn="ctr"/>
                      <a:r>
                        <a:rPr lang="es-CO" sz="1100" u="none" strike="noStrike" dirty="0">
                          <a:effectLst/>
                        </a:rPr>
                        <a:t>2015</a:t>
                      </a:r>
                      <a:endParaRPr lang="es-CO" sz="1100" b="1" i="0" u="none" strike="noStrike" dirty="0">
                        <a:solidFill>
                          <a:srgbClr val="FFFFFF"/>
                        </a:solidFill>
                        <a:effectLst/>
                        <a:latin typeface="Calibri"/>
                      </a:endParaRPr>
                    </a:p>
                  </a:txBody>
                  <a:tcPr marL="9525" marR="9525" marT="9525" marB="0" anchor="ctr">
                    <a:solidFill>
                      <a:schemeClr val="accent2"/>
                    </a:solidFill>
                  </a:tcPr>
                </a:tc>
              </a:tr>
              <a:tr h="329179">
                <a:tc>
                  <a:txBody>
                    <a:bodyPr/>
                    <a:lstStyle/>
                    <a:p>
                      <a:pPr algn="ctr" fontAlgn="ctr"/>
                      <a:r>
                        <a:rPr lang="es-CO" sz="1100" u="none" strike="noStrike" dirty="0">
                          <a:effectLst/>
                        </a:rPr>
                        <a:t> </a:t>
                      </a:r>
                      <a:r>
                        <a:rPr lang="es-CO" sz="1100" u="none" strike="noStrike" dirty="0" smtClean="0">
                          <a:effectLst/>
                        </a:rPr>
                        <a:t>0</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c>
                  <a:txBody>
                    <a:bodyPr/>
                    <a:lstStyle/>
                    <a:p>
                      <a:pPr algn="ctr" fontAlgn="ctr"/>
                      <a:r>
                        <a:rPr lang="es-CO" sz="1100" u="none" strike="noStrike" dirty="0">
                          <a:effectLst/>
                        </a:rPr>
                        <a:t> </a:t>
                      </a:r>
                      <a:r>
                        <a:rPr lang="es-CO" sz="1100" u="none" strike="noStrike" dirty="0" smtClean="0">
                          <a:effectLst/>
                        </a:rPr>
                        <a:t>0</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r>
              <a:tr h="329179">
                <a:tc>
                  <a:txBody>
                    <a:bodyPr/>
                    <a:lstStyle/>
                    <a:p>
                      <a:pPr algn="ctr" fontAlgn="ctr"/>
                      <a:r>
                        <a:rPr lang="es-CO" sz="1100" u="none" strike="noStrike" dirty="0">
                          <a:effectLst/>
                        </a:rPr>
                        <a:t>PERFILES OPS</a:t>
                      </a:r>
                      <a:endParaRPr lang="es-CO" sz="1100" b="1" i="0" u="none" strike="noStrike" dirty="0">
                        <a:solidFill>
                          <a:srgbClr val="FFFFFF"/>
                        </a:solidFill>
                        <a:effectLst/>
                        <a:latin typeface="Calibri"/>
                      </a:endParaRPr>
                    </a:p>
                  </a:txBody>
                  <a:tcPr marL="9525" marR="9525" marT="9525" marB="0" anchor="ctr">
                    <a:solidFill>
                      <a:schemeClr val="accent2"/>
                    </a:solidFill>
                  </a:tcPr>
                </a:tc>
                <a:tc>
                  <a:txBody>
                    <a:bodyPr/>
                    <a:lstStyle/>
                    <a:p>
                      <a:pPr algn="ctr" fontAlgn="ctr"/>
                      <a:r>
                        <a:rPr lang="es-CO" sz="1100" u="none" strike="noStrike" dirty="0">
                          <a:effectLst/>
                        </a:rPr>
                        <a:t>2015</a:t>
                      </a:r>
                      <a:endParaRPr lang="es-CO" sz="1100" b="1" i="0" u="none" strike="noStrike" dirty="0">
                        <a:solidFill>
                          <a:srgbClr val="FFFFFF"/>
                        </a:solidFill>
                        <a:effectLst/>
                        <a:latin typeface="Calibri"/>
                      </a:endParaRPr>
                    </a:p>
                  </a:txBody>
                  <a:tcPr marL="9525" marR="9525" marT="9525" marB="0" anchor="ctr">
                    <a:solidFill>
                      <a:schemeClr val="accent2"/>
                    </a:solidFill>
                  </a:tcPr>
                </a:tc>
              </a:tr>
              <a:tr h="329179">
                <a:tc>
                  <a:txBody>
                    <a:bodyPr/>
                    <a:lstStyle/>
                    <a:p>
                      <a:pPr algn="ctr" fontAlgn="ctr"/>
                      <a:r>
                        <a:rPr lang="es-CO" sz="1100" u="none" strike="noStrike" dirty="0">
                          <a:effectLst/>
                        </a:rPr>
                        <a:t>Profesional Especializado</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c>
                  <a:txBody>
                    <a:bodyPr/>
                    <a:lstStyle/>
                    <a:p>
                      <a:pPr algn="ctr" fontAlgn="ctr"/>
                      <a:r>
                        <a:rPr lang="es-CO" sz="1100" b="0" i="0" u="none" strike="noStrike" dirty="0" smtClean="0">
                          <a:solidFill>
                            <a:schemeClr val="dk1"/>
                          </a:solidFill>
                          <a:effectLst/>
                          <a:latin typeface="+mn-lt"/>
                        </a:rPr>
                        <a:t>2</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r>
              <a:tr h="329179">
                <a:tc>
                  <a:txBody>
                    <a:bodyPr/>
                    <a:lstStyle/>
                    <a:p>
                      <a:pPr algn="ctr" fontAlgn="ctr"/>
                      <a:r>
                        <a:rPr lang="es-CO" sz="1100" u="none" strike="noStrike" dirty="0">
                          <a:effectLst/>
                        </a:rPr>
                        <a:t>Profesional</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c>
                  <a:txBody>
                    <a:bodyPr/>
                    <a:lstStyle/>
                    <a:p>
                      <a:pPr algn="ctr" fontAlgn="ctr"/>
                      <a:r>
                        <a:rPr lang="es-CO" sz="1100" u="none" strike="noStrike" dirty="0" smtClean="0">
                          <a:effectLst/>
                        </a:rPr>
                        <a:t>1</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r>
              <a:tr h="329179">
                <a:tc>
                  <a:txBody>
                    <a:bodyPr/>
                    <a:lstStyle/>
                    <a:p>
                      <a:pPr algn="ctr" fontAlgn="ctr"/>
                      <a:r>
                        <a:rPr lang="es-CO" sz="1100" u="none" strike="noStrike" dirty="0">
                          <a:effectLst/>
                        </a:rPr>
                        <a:t>Técnico</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c>
                  <a:txBody>
                    <a:bodyPr/>
                    <a:lstStyle/>
                    <a:p>
                      <a:pPr algn="ctr" fontAlgn="ctr"/>
                      <a:r>
                        <a:rPr lang="es-CO" sz="1100" b="0" i="0" u="none" strike="noStrike" dirty="0" smtClean="0">
                          <a:solidFill>
                            <a:schemeClr val="dk1"/>
                          </a:solidFill>
                          <a:effectLst/>
                          <a:latin typeface="+mn-lt"/>
                        </a:rPr>
                        <a:t>7</a:t>
                      </a:r>
                      <a:endParaRPr lang="es-CO" sz="1100" b="0" i="0" u="none" strike="noStrike" dirty="0">
                        <a:solidFill>
                          <a:srgbClr val="000000"/>
                        </a:solidFill>
                        <a:effectLst/>
                        <a:latin typeface="Calibri"/>
                      </a:endParaRPr>
                    </a:p>
                  </a:txBody>
                  <a:tcPr marL="9525" marR="9525" marT="9525" marB="0" anchor="ctr">
                    <a:solidFill>
                      <a:schemeClr val="accent2">
                        <a:lumMod val="20000"/>
                        <a:lumOff val="80000"/>
                      </a:schemeClr>
                    </a:solidFill>
                  </a:tcPr>
                </a:tc>
              </a:tr>
              <a:tr h="329179">
                <a:tc>
                  <a:txBody>
                    <a:bodyPr/>
                    <a:lstStyle/>
                    <a:p>
                      <a:pPr algn="ctr" fontAlgn="ctr"/>
                      <a:r>
                        <a:rPr lang="es-CO" sz="1100" u="none" strike="noStrike" dirty="0">
                          <a:effectLst/>
                        </a:rPr>
                        <a:t>TOTAL OPS</a:t>
                      </a:r>
                      <a:endParaRPr lang="es-CO" sz="1100" b="0" i="0" u="none" strike="noStrike" dirty="0">
                        <a:solidFill>
                          <a:srgbClr val="000000"/>
                        </a:solidFill>
                        <a:effectLst/>
                        <a:latin typeface="Calibri"/>
                      </a:endParaRPr>
                    </a:p>
                  </a:txBody>
                  <a:tcPr marL="9525" marR="9525" marT="9525" marB="0" anchor="ctr">
                    <a:solidFill>
                      <a:schemeClr val="accent2"/>
                    </a:solidFill>
                  </a:tcPr>
                </a:tc>
                <a:tc>
                  <a:txBody>
                    <a:bodyPr/>
                    <a:lstStyle/>
                    <a:p>
                      <a:pPr algn="ctr" fontAlgn="ctr"/>
                      <a:r>
                        <a:rPr lang="es-CO" sz="1100" b="0" i="0" u="none" strike="noStrike" dirty="0" smtClean="0">
                          <a:solidFill>
                            <a:schemeClr val="dk1"/>
                          </a:solidFill>
                          <a:effectLst/>
                          <a:latin typeface="+mn-lt"/>
                        </a:rPr>
                        <a:t>10</a:t>
                      </a:r>
                      <a:endParaRPr lang="es-CO" sz="1100" b="0" i="0" u="none" strike="noStrike" dirty="0">
                        <a:solidFill>
                          <a:srgbClr val="000000"/>
                        </a:solidFill>
                        <a:effectLst/>
                        <a:latin typeface="Calibri"/>
                      </a:endParaRPr>
                    </a:p>
                  </a:txBody>
                  <a:tcPr marL="9525" marR="9525" marT="9525" marB="0" anchor="ctr">
                    <a:solidFill>
                      <a:schemeClr val="accent2"/>
                    </a:solidFill>
                  </a:tcPr>
                </a:tc>
              </a:tr>
            </a:tbl>
          </a:graphicData>
        </a:graphic>
      </p:graphicFrame>
    </p:spTree>
    <p:extLst>
      <p:ext uri="{BB962C8B-B14F-4D97-AF65-F5344CB8AC3E}">
        <p14:creationId xmlns:p14="http://schemas.microsoft.com/office/powerpoint/2010/main" val="80544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3200" dirty="0" smtClean="0"/>
              <a:t>Ejecución presupuestal al mes de Abril</a:t>
            </a:r>
            <a:endParaRPr lang="es-CO" sz="3200" dirty="0"/>
          </a:p>
        </p:txBody>
      </p:sp>
      <p:graphicFrame>
        <p:nvGraphicFramePr>
          <p:cNvPr id="5" name="4 Tabla"/>
          <p:cNvGraphicFramePr>
            <a:graphicFrameLocks noGrp="1"/>
          </p:cNvGraphicFramePr>
          <p:nvPr>
            <p:extLst>
              <p:ext uri="{D42A27DB-BD31-4B8C-83A1-F6EECF244321}">
                <p14:modId xmlns:p14="http://schemas.microsoft.com/office/powerpoint/2010/main" val="1156632018"/>
              </p:ext>
            </p:extLst>
          </p:nvPr>
        </p:nvGraphicFramePr>
        <p:xfrm>
          <a:off x="457200" y="2935014"/>
          <a:ext cx="8229601" cy="1494712"/>
        </p:xfrm>
        <a:graphic>
          <a:graphicData uri="http://schemas.openxmlformats.org/drawingml/2006/table">
            <a:tbl>
              <a:tblPr firstRow="1" firstCol="1" bandRow="1">
                <a:tableStyleId>{21E4AEA4-8DFA-4A89-87EB-49C32662AFE0}</a:tableStyleId>
              </a:tblPr>
              <a:tblGrid>
                <a:gridCol w="3725989"/>
                <a:gridCol w="1805161"/>
                <a:gridCol w="1646292"/>
                <a:gridCol w="1052159"/>
              </a:tblGrid>
              <a:tr h="179464">
                <a:tc>
                  <a:txBody>
                    <a:bodyPr/>
                    <a:lstStyle/>
                    <a:p>
                      <a:pPr algn="ctr">
                        <a:lnSpc>
                          <a:spcPct val="115000"/>
                        </a:lnSpc>
                        <a:spcAft>
                          <a:spcPts val="0"/>
                        </a:spcAft>
                      </a:pPr>
                      <a:r>
                        <a:rPr lang="es-CO" sz="1000">
                          <a:effectLst/>
                        </a:rPr>
                        <a:t>COMPONENTE</a:t>
                      </a:r>
                      <a:endParaRPr lang="es-CO" sz="80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PRESUPUESTADO</a:t>
                      </a:r>
                      <a:endParaRPr lang="es-CO" sz="80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EJECUTADO</a:t>
                      </a:r>
                      <a:endParaRPr lang="es-CO" sz="80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 EJECUTADO</a:t>
                      </a:r>
                      <a:endParaRPr lang="es-CO" sz="800">
                        <a:effectLst/>
                        <a:latin typeface="Calibri"/>
                        <a:ea typeface="Calibri"/>
                        <a:cs typeface="Times New Roman"/>
                      </a:endParaRPr>
                    </a:p>
                  </a:txBody>
                  <a:tcPr marL="32512" marR="32512" marT="0" marB="0" anchor="b"/>
                </a:tc>
              </a:tr>
              <a:tr h="242514">
                <a:tc>
                  <a:txBody>
                    <a:bodyPr/>
                    <a:lstStyle/>
                    <a:p>
                      <a:pPr indent="144145">
                        <a:lnSpc>
                          <a:spcPct val="115000"/>
                        </a:lnSpc>
                        <a:spcAft>
                          <a:spcPts val="0"/>
                        </a:spcAft>
                      </a:pPr>
                      <a:r>
                        <a:rPr lang="es-CO" sz="1000" dirty="0">
                          <a:effectLst/>
                        </a:rPr>
                        <a:t>EVENTOS, ENCUENTROS, SEMINARIOS, JORNADAS ACADEMICAS</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50.000.000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22.800.000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45,6</a:t>
                      </a:r>
                      <a:endParaRPr lang="es-CO" sz="800">
                        <a:effectLst/>
                        <a:latin typeface="Calibri"/>
                        <a:ea typeface="Calibri"/>
                        <a:cs typeface="Times New Roman"/>
                      </a:endParaRPr>
                    </a:p>
                  </a:txBody>
                  <a:tcPr marL="32512" marR="32512" marT="0" marB="0" anchor="b"/>
                </a:tc>
              </a:tr>
              <a:tr h="216024">
                <a:tc>
                  <a:txBody>
                    <a:bodyPr/>
                    <a:lstStyle/>
                    <a:p>
                      <a:pPr indent="144145">
                        <a:lnSpc>
                          <a:spcPct val="115000"/>
                        </a:lnSpc>
                        <a:spcAft>
                          <a:spcPts val="0"/>
                        </a:spcAft>
                      </a:pPr>
                      <a:r>
                        <a:rPr lang="es-CO" sz="1000" dirty="0">
                          <a:effectLst/>
                        </a:rPr>
                        <a:t>PUBLICACIONES</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65.000.000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0,0</a:t>
                      </a:r>
                      <a:endParaRPr lang="es-CO" sz="800">
                        <a:effectLst/>
                        <a:latin typeface="Calibri"/>
                        <a:ea typeface="Calibri"/>
                        <a:cs typeface="Times New Roman"/>
                      </a:endParaRPr>
                    </a:p>
                  </a:txBody>
                  <a:tcPr marL="32512" marR="32512" marT="0" marB="0" anchor="b"/>
                </a:tc>
              </a:tr>
              <a:tr h="179464">
                <a:tc>
                  <a:txBody>
                    <a:bodyPr/>
                    <a:lstStyle/>
                    <a:p>
                      <a:pPr indent="144145">
                        <a:lnSpc>
                          <a:spcPct val="115000"/>
                        </a:lnSpc>
                        <a:spcAft>
                          <a:spcPts val="0"/>
                        </a:spcAft>
                      </a:pPr>
                      <a:r>
                        <a:rPr lang="es-CO" sz="1000" dirty="0">
                          <a:effectLst/>
                        </a:rPr>
                        <a:t>MOVILIDAD</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120.000.000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000" dirty="0">
                          <a:effectLst/>
                        </a:rPr>
                        <a:t> $       </a:t>
                      </a:r>
                      <a:r>
                        <a:rPr lang="es-CO" sz="1000" baseline="0" dirty="0" smtClean="0">
                          <a:effectLst/>
                        </a:rPr>
                        <a:t> </a:t>
                      </a:r>
                      <a:r>
                        <a:rPr lang="es-CO" sz="1000" dirty="0" smtClean="0">
                          <a:effectLst/>
                        </a:rPr>
                        <a:t>               </a:t>
                      </a:r>
                      <a:r>
                        <a:rPr lang="es-CO" sz="1000" dirty="0">
                          <a:effectLst/>
                        </a:rPr>
                        <a:t>14.646.140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12,2</a:t>
                      </a:r>
                      <a:endParaRPr lang="es-CO" sz="800">
                        <a:effectLst/>
                        <a:latin typeface="Calibri"/>
                        <a:ea typeface="Calibri"/>
                        <a:cs typeface="Times New Roman"/>
                      </a:endParaRPr>
                    </a:p>
                  </a:txBody>
                  <a:tcPr marL="32512" marR="32512" marT="0" marB="0" anchor="b"/>
                </a:tc>
              </a:tr>
              <a:tr h="179464">
                <a:tc>
                  <a:txBody>
                    <a:bodyPr/>
                    <a:lstStyle/>
                    <a:p>
                      <a:pPr indent="144145">
                        <a:lnSpc>
                          <a:spcPct val="115000"/>
                        </a:lnSpc>
                        <a:spcAft>
                          <a:spcPts val="0"/>
                        </a:spcAft>
                      </a:pPr>
                      <a:r>
                        <a:rPr lang="es-CO" sz="1000" dirty="0">
                          <a:effectLst/>
                        </a:rPr>
                        <a:t>APOYO ADMNISTRATIVO Y LOGISTICO</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310.757.020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000" dirty="0">
                          <a:effectLst/>
                        </a:rPr>
                        <a:t> </a:t>
                      </a:r>
                      <a:r>
                        <a:rPr lang="es-CO" sz="1000" dirty="0" smtClean="0">
                          <a:effectLst/>
                        </a:rPr>
                        <a:t>$                     </a:t>
                      </a:r>
                      <a:r>
                        <a:rPr lang="es-CO" sz="1000" dirty="0">
                          <a:effectLst/>
                        </a:rPr>
                        <a:t>228.521.280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73,5</a:t>
                      </a:r>
                      <a:endParaRPr lang="es-CO" sz="800">
                        <a:effectLst/>
                        <a:latin typeface="Calibri"/>
                        <a:ea typeface="Calibri"/>
                        <a:cs typeface="Times New Roman"/>
                      </a:endParaRPr>
                    </a:p>
                  </a:txBody>
                  <a:tcPr marL="32512" marR="32512" marT="0" marB="0" anchor="b"/>
                </a:tc>
              </a:tr>
              <a:tr h="179464">
                <a:tc>
                  <a:txBody>
                    <a:bodyPr/>
                    <a:lstStyle/>
                    <a:p>
                      <a:pPr indent="144145">
                        <a:lnSpc>
                          <a:spcPct val="115000"/>
                        </a:lnSpc>
                        <a:spcAft>
                          <a:spcPts val="0"/>
                        </a:spcAft>
                      </a:pPr>
                      <a:r>
                        <a:rPr lang="es-CO" sz="1000" dirty="0">
                          <a:effectLst/>
                        </a:rPr>
                        <a:t>SOPORTE TECNOLOGICO</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256.093.500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000" dirty="0">
                          <a:effectLst/>
                        </a:rPr>
                        <a:t> $ </a:t>
                      </a:r>
                      <a:r>
                        <a:rPr lang="es-CO" sz="1000" dirty="0" smtClean="0">
                          <a:effectLst/>
                        </a:rPr>
                        <a:t>                      </a:t>
                      </a:r>
                      <a:r>
                        <a:rPr lang="es-CO" sz="1000" dirty="0">
                          <a:effectLst/>
                        </a:rPr>
                        <a:t>24.604.160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a:effectLst/>
                        </a:rPr>
                        <a:t>9,6</a:t>
                      </a:r>
                      <a:endParaRPr lang="es-CO" sz="800">
                        <a:effectLst/>
                        <a:latin typeface="Calibri"/>
                        <a:ea typeface="Calibri"/>
                        <a:cs typeface="Times New Roman"/>
                      </a:endParaRPr>
                    </a:p>
                  </a:txBody>
                  <a:tcPr marL="32512" marR="32512" marT="0" marB="0" anchor="b"/>
                </a:tc>
              </a:tr>
              <a:tr h="205101">
                <a:tc>
                  <a:txBody>
                    <a:bodyPr/>
                    <a:lstStyle/>
                    <a:p>
                      <a:pPr indent="165100">
                        <a:lnSpc>
                          <a:spcPct val="115000"/>
                        </a:lnSpc>
                        <a:spcAft>
                          <a:spcPts val="0"/>
                        </a:spcAft>
                      </a:pPr>
                      <a:r>
                        <a:rPr lang="es-CO" sz="1200" dirty="0">
                          <a:effectLst/>
                        </a:rPr>
                        <a:t>TOTAL EJECUTADO A ABRIL DE 2015</a:t>
                      </a:r>
                      <a:endParaRPr lang="es-CO" sz="800" dirty="0">
                        <a:effectLst/>
                        <a:latin typeface="Arial Narrow" panose="020B0606020202030204" pitchFamily="34" charset="0"/>
                        <a:ea typeface="Calibri"/>
                        <a:cs typeface="Times New Roman"/>
                      </a:endParaRPr>
                    </a:p>
                  </a:txBody>
                  <a:tcPr marL="32512" marR="32512" marT="0" marB="0" anchor="ctr"/>
                </a:tc>
                <a:tc>
                  <a:txBody>
                    <a:bodyPr/>
                    <a:lstStyle/>
                    <a:p>
                      <a:pPr>
                        <a:lnSpc>
                          <a:spcPct val="115000"/>
                        </a:lnSpc>
                        <a:spcAft>
                          <a:spcPts val="0"/>
                        </a:spcAft>
                      </a:pPr>
                      <a:r>
                        <a:rPr lang="es-CO" sz="1200" dirty="0">
                          <a:effectLst/>
                        </a:rPr>
                        <a:t> $   </a:t>
                      </a:r>
                      <a:r>
                        <a:rPr lang="es-CO" sz="1200" dirty="0" smtClean="0">
                          <a:effectLst/>
                        </a:rPr>
                        <a:t>              </a:t>
                      </a:r>
                      <a:r>
                        <a:rPr lang="es-CO" sz="1200" dirty="0">
                          <a:effectLst/>
                        </a:rPr>
                        <a:t>801.850.520 </a:t>
                      </a:r>
                      <a:endParaRPr lang="es-CO" sz="800" dirty="0">
                        <a:effectLst/>
                        <a:latin typeface="Calibri"/>
                        <a:ea typeface="Calibri"/>
                        <a:cs typeface="Times New Roman"/>
                      </a:endParaRPr>
                    </a:p>
                  </a:txBody>
                  <a:tcPr marL="32512" marR="32512" marT="0" marB="0" anchor="b"/>
                </a:tc>
                <a:tc>
                  <a:txBody>
                    <a:bodyPr/>
                    <a:lstStyle/>
                    <a:p>
                      <a:pPr>
                        <a:lnSpc>
                          <a:spcPct val="115000"/>
                        </a:lnSpc>
                        <a:spcAft>
                          <a:spcPts val="0"/>
                        </a:spcAft>
                      </a:pPr>
                      <a:r>
                        <a:rPr lang="es-CO" sz="1200" dirty="0">
                          <a:effectLst/>
                        </a:rPr>
                        <a:t> $          </a:t>
                      </a:r>
                      <a:r>
                        <a:rPr lang="es-CO" sz="1200" dirty="0" smtClean="0">
                          <a:effectLst/>
                        </a:rPr>
                        <a:t>   290.571.580 </a:t>
                      </a:r>
                      <a:endParaRPr lang="es-CO" sz="800" dirty="0">
                        <a:effectLst/>
                        <a:latin typeface="Calibri"/>
                        <a:ea typeface="Calibri"/>
                        <a:cs typeface="Times New Roman"/>
                      </a:endParaRPr>
                    </a:p>
                  </a:txBody>
                  <a:tcPr marL="32512" marR="32512" marT="0" marB="0" anchor="b"/>
                </a:tc>
                <a:tc>
                  <a:txBody>
                    <a:bodyPr/>
                    <a:lstStyle/>
                    <a:p>
                      <a:pPr algn="ctr">
                        <a:lnSpc>
                          <a:spcPct val="115000"/>
                        </a:lnSpc>
                        <a:spcAft>
                          <a:spcPts val="0"/>
                        </a:spcAft>
                      </a:pPr>
                      <a:r>
                        <a:rPr lang="es-CO" sz="1000" dirty="0">
                          <a:effectLst/>
                        </a:rPr>
                        <a:t>36,2</a:t>
                      </a:r>
                      <a:endParaRPr lang="es-CO" sz="800" dirty="0">
                        <a:effectLst/>
                        <a:latin typeface="Calibri"/>
                        <a:ea typeface="Calibri"/>
                        <a:cs typeface="Times New Roman"/>
                      </a:endParaRPr>
                    </a:p>
                  </a:txBody>
                  <a:tcPr marL="32512" marR="32512" marT="0" marB="0" anchor="b"/>
                </a:tc>
              </a:tr>
            </a:tbl>
          </a:graphicData>
        </a:graphic>
      </p:graphicFrame>
    </p:spTree>
    <p:extLst>
      <p:ext uri="{BB962C8B-B14F-4D97-AF65-F5344CB8AC3E}">
        <p14:creationId xmlns:p14="http://schemas.microsoft.com/office/powerpoint/2010/main" val="47210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a:graphicFrameLocks/>
          </p:cNvGraphicFramePr>
          <p:nvPr>
            <p:extLst>
              <p:ext uri="{D42A27DB-BD31-4B8C-83A1-F6EECF244321}">
                <p14:modId xmlns:p14="http://schemas.microsoft.com/office/powerpoint/2010/main" val="2605611052"/>
              </p:ext>
            </p:extLst>
          </p:nvPr>
        </p:nvGraphicFramePr>
        <p:xfrm>
          <a:off x="1043608" y="2636912"/>
          <a:ext cx="6905625"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1 Título"/>
          <p:cNvSpPr>
            <a:spLocks noGrp="1"/>
          </p:cNvSpPr>
          <p:nvPr>
            <p:ph type="title"/>
          </p:nvPr>
        </p:nvSpPr>
        <p:spPr>
          <a:xfrm>
            <a:off x="457200" y="1349896"/>
            <a:ext cx="8229600" cy="1143000"/>
          </a:xfrm>
        </p:spPr>
        <p:txBody>
          <a:bodyPr/>
          <a:lstStyle/>
          <a:p>
            <a:r>
              <a:rPr lang="es-CO" sz="3200" dirty="0" smtClean="0"/>
              <a:t>Ejecución presupuestal al mes de Abril</a:t>
            </a:r>
            <a:endParaRPr lang="es-CO" sz="3200" dirty="0"/>
          </a:p>
        </p:txBody>
      </p:sp>
    </p:spTree>
    <p:extLst>
      <p:ext uri="{BB962C8B-B14F-4D97-AF65-F5344CB8AC3E}">
        <p14:creationId xmlns:p14="http://schemas.microsoft.com/office/powerpoint/2010/main" val="193854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2800" dirty="0" smtClean="0"/>
              <a:t>Planes a futuro</a:t>
            </a:r>
            <a:endParaRPr lang="es-CO" sz="2800" dirty="0"/>
          </a:p>
        </p:txBody>
      </p:sp>
      <p:sp>
        <p:nvSpPr>
          <p:cNvPr id="3" name="2 Marcador de contenido"/>
          <p:cNvSpPr>
            <a:spLocks noGrp="1"/>
          </p:cNvSpPr>
          <p:nvPr>
            <p:ph idx="1"/>
          </p:nvPr>
        </p:nvSpPr>
        <p:spPr>
          <a:xfrm>
            <a:off x="457200" y="2060848"/>
            <a:ext cx="8229600" cy="3921299"/>
          </a:xfrm>
        </p:spPr>
        <p:txBody>
          <a:bodyPr>
            <a:normAutofit fontScale="70000" lnSpcReduction="20000"/>
          </a:bodyPr>
          <a:lstStyle/>
          <a:p>
            <a:pPr algn="just"/>
            <a:r>
              <a:rPr lang="es-CO" dirty="0"/>
              <a:t>Afianzar infraestructura tecnológica antes del mes de Junio $</a:t>
            </a:r>
            <a:r>
              <a:rPr lang="es-CO" dirty="0" smtClean="0"/>
              <a:t>250.000.000</a:t>
            </a:r>
          </a:p>
          <a:p>
            <a:pPr marL="0" indent="0" algn="just">
              <a:buNone/>
            </a:pPr>
            <a:endParaRPr lang="es-CO" dirty="0"/>
          </a:p>
          <a:p>
            <a:pPr algn="just"/>
            <a:r>
              <a:rPr lang="es-CO" dirty="0" smtClean="0"/>
              <a:t>En Abril se realizó la jornada académica de </a:t>
            </a:r>
            <a:r>
              <a:rPr lang="es-CO" dirty="0"/>
              <a:t>sustentaciones y </a:t>
            </a:r>
            <a:r>
              <a:rPr lang="es-CO" dirty="0" smtClean="0"/>
              <a:t>un evento en el marco de los 65 años de la facultad de Ingeniería. En el mes de octubre se realizará otro evento, que será más grande, a nivel internacional con llamado a ponencias, publicaciones, posters y demás, para lo cual se </a:t>
            </a:r>
            <a:r>
              <a:rPr lang="es-CO" dirty="0"/>
              <a:t>tiene presupuestado </a:t>
            </a:r>
            <a:r>
              <a:rPr lang="es-CO" dirty="0" smtClean="0"/>
              <a:t>una inversión de alrededor $50.000.000.</a:t>
            </a:r>
          </a:p>
          <a:p>
            <a:pPr marL="0" indent="0" algn="just">
              <a:buNone/>
            </a:pPr>
            <a:endParaRPr lang="es-CO" dirty="0"/>
          </a:p>
          <a:p>
            <a:pPr algn="just"/>
            <a:r>
              <a:rPr lang="es-CO" dirty="0"/>
              <a:t>Movilidad </a:t>
            </a:r>
            <a:r>
              <a:rPr lang="es-CO" dirty="0" smtClean="0"/>
              <a:t>académica de docentes, se tiene presupuestado alrededor de $100.000.000 para el resto del año, los cuales se invertirán mes a mes.</a:t>
            </a:r>
            <a:endParaRPr lang="es-CO" dirty="0"/>
          </a:p>
        </p:txBody>
      </p:sp>
    </p:spTree>
    <p:extLst>
      <p:ext uri="{BB962C8B-B14F-4D97-AF65-F5344CB8AC3E}">
        <p14:creationId xmlns:p14="http://schemas.microsoft.com/office/powerpoint/2010/main" val="61052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143000"/>
          </a:xfrm>
        </p:spPr>
        <p:txBody>
          <a:bodyPr/>
          <a:lstStyle/>
          <a:p>
            <a:r>
              <a:rPr lang="es-CO" sz="2800" dirty="0" smtClean="0"/>
              <a:t>Necesidades</a:t>
            </a:r>
            <a:endParaRPr lang="es-CO" sz="2800" dirty="0"/>
          </a:p>
        </p:txBody>
      </p:sp>
      <p:graphicFrame>
        <p:nvGraphicFramePr>
          <p:cNvPr id="5" name="9 Tabla"/>
          <p:cNvGraphicFramePr>
            <a:graphicFrameLocks noGrp="1"/>
          </p:cNvGraphicFramePr>
          <p:nvPr>
            <p:extLst>
              <p:ext uri="{D42A27DB-BD31-4B8C-83A1-F6EECF244321}">
                <p14:modId xmlns:p14="http://schemas.microsoft.com/office/powerpoint/2010/main" val="243490112"/>
              </p:ext>
            </p:extLst>
          </p:nvPr>
        </p:nvGraphicFramePr>
        <p:xfrm>
          <a:off x="323529" y="1844824"/>
          <a:ext cx="8352928" cy="3960439"/>
        </p:xfrm>
        <a:graphic>
          <a:graphicData uri="http://schemas.openxmlformats.org/drawingml/2006/table">
            <a:tbl>
              <a:tblPr firstRow="1" bandRow="1">
                <a:tableStyleId>{21E4AEA4-8DFA-4A89-87EB-49C32662AFE0}</a:tableStyleId>
              </a:tblPr>
              <a:tblGrid>
                <a:gridCol w="343197"/>
                <a:gridCol w="2951489"/>
                <a:gridCol w="5058242"/>
              </a:tblGrid>
              <a:tr h="197456">
                <a:tc>
                  <a:txBody>
                    <a:bodyPr/>
                    <a:lstStyle/>
                    <a:p>
                      <a:pPr algn="ctr" fontAlgn="b"/>
                      <a:r>
                        <a:rPr lang="es-ES" sz="1200" u="none" strike="noStrike" dirty="0" smtClean="0">
                          <a:effectLst/>
                        </a:rPr>
                        <a:t>#</a:t>
                      </a:r>
                      <a:endParaRPr lang="es-CO" sz="1200" b="1" i="0" u="none" strike="noStrike" dirty="0">
                        <a:solidFill>
                          <a:schemeClr val="tx1"/>
                        </a:solidFill>
                        <a:effectLst/>
                        <a:latin typeface="Andalus" pitchFamily="18" charset="-78"/>
                        <a:cs typeface="Andalus" pitchFamily="18" charset="-78"/>
                      </a:endParaRPr>
                    </a:p>
                  </a:txBody>
                  <a:tcPr marL="2692" marR="2692" marT="2692" marB="0" anchor="ctr"/>
                </a:tc>
                <a:tc>
                  <a:txBody>
                    <a:bodyPr/>
                    <a:lstStyle/>
                    <a:p>
                      <a:pPr algn="ctr" fontAlgn="b"/>
                      <a:r>
                        <a:rPr lang="es-CO" sz="1200" u="none" strike="noStrike" dirty="0" smtClean="0">
                          <a:effectLst/>
                        </a:rPr>
                        <a:t>MACROPROYECTO</a:t>
                      </a:r>
                      <a:endParaRPr lang="es-CO" sz="1200" b="1" i="0" u="none" strike="noStrike" dirty="0">
                        <a:solidFill>
                          <a:schemeClr val="tx1"/>
                        </a:solidFill>
                        <a:effectLst/>
                        <a:latin typeface="Andalus" pitchFamily="18" charset="-78"/>
                        <a:cs typeface="Andalus" pitchFamily="18" charset="-78"/>
                      </a:endParaRPr>
                    </a:p>
                  </a:txBody>
                  <a:tcPr marL="2692" marR="2692" marT="2692" marB="0" anchor="ctr"/>
                </a:tc>
                <a:tc>
                  <a:txBody>
                    <a:bodyPr/>
                    <a:lstStyle/>
                    <a:p>
                      <a:pPr algn="ctr" fontAlgn="b"/>
                      <a:r>
                        <a:rPr lang="es-CO" sz="1200" u="none" strike="noStrike" dirty="0" smtClean="0">
                          <a:effectLst/>
                        </a:rPr>
                        <a:t>ACTIVIDADES</a:t>
                      </a:r>
                      <a:endParaRPr lang="es-CO" sz="1200" b="1" i="0" u="none" strike="noStrike" dirty="0">
                        <a:solidFill>
                          <a:schemeClr val="tx1"/>
                        </a:solidFill>
                        <a:effectLst/>
                        <a:latin typeface="Andalus" pitchFamily="18" charset="-78"/>
                        <a:cs typeface="Andalus" pitchFamily="18" charset="-78"/>
                      </a:endParaRPr>
                    </a:p>
                  </a:txBody>
                  <a:tcPr marL="2692" marR="2692" marT="2692" marB="0" anchor="ctr"/>
                </a:tc>
              </a:tr>
              <a:tr h="3762983">
                <a:tc>
                  <a:txBody>
                    <a:bodyPr/>
                    <a:lstStyle/>
                    <a:p>
                      <a:pPr algn="ctr" fontAlgn="b"/>
                      <a:r>
                        <a:rPr lang="es-ES" sz="1200" u="none" strike="noStrike" dirty="0" smtClean="0">
                          <a:effectLst/>
                        </a:rPr>
                        <a:t>1</a:t>
                      </a:r>
                      <a:endParaRPr lang="es-ES" sz="1200" b="0" i="0" u="none" strike="noStrike" dirty="0">
                        <a:solidFill>
                          <a:srgbClr val="000000"/>
                        </a:solidFill>
                        <a:effectLst/>
                        <a:latin typeface="Calibri"/>
                      </a:endParaRPr>
                    </a:p>
                  </a:txBody>
                  <a:tcPr marL="2692" marR="2692" marT="2692" marB="0" anchor="ctr"/>
                </a:tc>
                <a:tc>
                  <a:txBody>
                    <a:bodyPr/>
                    <a:lstStyle/>
                    <a:p>
                      <a:pPr algn="l" fontAlgn="b"/>
                      <a:r>
                        <a:rPr lang="es-ES" sz="1200" u="none" strike="noStrike" dirty="0" smtClean="0">
                          <a:effectLst/>
                        </a:rPr>
                        <a:t>DESARROLLO FÍSICO FACULTAD DE INGENIERÍA DOCTORADO EN INGENIERIA</a:t>
                      </a:r>
                      <a:endParaRPr lang="es-ES" sz="1200" b="1" i="0" u="none" strike="noStrike" dirty="0">
                        <a:solidFill>
                          <a:srgbClr val="000000"/>
                        </a:solidFill>
                        <a:effectLst/>
                        <a:latin typeface="Calibri"/>
                      </a:endParaRPr>
                    </a:p>
                  </a:txBody>
                  <a:tcPr marL="2692" marR="2692" marT="2692" marB="0" anchor="ctr"/>
                </a:tc>
                <a:tc>
                  <a:txBody>
                    <a:bodyPr/>
                    <a:lstStyle/>
                    <a:p>
                      <a:pPr marL="285750" lvl="0" indent="-285750" algn="l" defTabSz="914400" rtl="0" eaLnBrk="1" fontAlgn="b" latinLnBrk="0" hangingPunct="1">
                        <a:buFont typeface="Arial" pitchFamily="34" charset="0"/>
                        <a:buChar char="•"/>
                      </a:pPr>
                      <a:r>
                        <a:rPr lang="es-CO" sz="1200" u="none" strike="noStrike" kern="1200" dirty="0" smtClean="0">
                          <a:effectLst/>
                        </a:rPr>
                        <a:t>Rediseño y  adecuación 2 salones del Edificio Sabio Caldas.</a:t>
                      </a:r>
                    </a:p>
                    <a:p>
                      <a:pPr marL="285750" lvl="0" indent="-285750" algn="l" defTabSz="914400" rtl="0" eaLnBrk="1" fontAlgn="b" latinLnBrk="0" hangingPunct="1">
                        <a:buFont typeface="Arial" pitchFamily="34" charset="0"/>
                        <a:buChar char="•"/>
                      </a:pPr>
                      <a:r>
                        <a:rPr lang="es-CO" sz="1200" u="none" strike="noStrike" kern="1200" dirty="0" smtClean="0">
                          <a:effectLst/>
                        </a:rPr>
                        <a:t>Rediseño de la sala de profesores del Segundo piso edificio Alejandro</a:t>
                      </a:r>
                      <a:r>
                        <a:rPr lang="es-CO" sz="1200" u="none" strike="noStrike" kern="1200" baseline="0" dirty="0" smtClean="0">
                          <a:effectLst/>
                        </a:rPr>
                        <a:t> Copete</a:t>
                      </a:r>
                      <a:r>
                        <a:rPr lang="es-CO" sz="1200" u="none" strike="noStrike" kern="1200" dirty="0" smtClean="0">
                          <a:effectLst/>
                        </a:rPr>
                        <a:t>.</a:t>
                      </a:r>
                    </a:p>
                    <a:p>
                      <a:pPr marL="285750" lvl="0" indent="-285750" algn="l" defTabSz="914400" rtl="0" eaLnBrk="1" fontAlgn="b" latinLnBrk="0" hangingPunct="1">
                        <a:buFont typeface="Arial" pitchFamily="34" charset="0"/>
                        <a:buChar char="•"/>
                      </a:pPr>
                      <a:r>
                        <a:rPr lang="es-CO" sz="1200" u="none" strike="noStrike" kern="1200" dirty="0" smtClean="0">
                          <a:effectLst/>
                        </a:rPr>
                        <a:t>Adquisición de mobiliario adecuado para Sala</a:t>
                      </a:r>
                      <a:r>
                        <a:rPr lang="es-CO" sz="1200" u="none" strike="noStrike" kern="1200" baseline="0" dirty="0" smtClean="0">
                          <a:effectLst/>
                        </a:rPr>
                        <a:t> de Investigadores</a:t>
                      </a:r>
                      <a:r>
                        <a:rPr lang="es-CO" sz="1200" u="none" strike="noStrike" kern="1200" dirty="0" smtClean="0">
                          <a:effectLst/>
                        </a:rPr>
                        <a:t>.</a:t>
                      </a:r>
                    </a:p>
                    <a:p>
                      <a:pPr marL="285750" lvl="0" indent="-285750" algn="l" defTabSz="914400" rtl="0" eaLnBrk="1" fontAlgn="b" latinLnBrk="0" hangingPunct="1">
                        <a:buFont typeface="Arial" pitchFamily="34" charset="0"/>
                        <a:buChar char="•"/>
                      </a:pPr>
                      <a:r>
                        <a:rPr lang="es-CO" sz="1200" u="none" strike="noStrike" kern="1200" dirty="0" smtClean="0">
                          <a:effectLst/>
                        </a:rPr>
                        <a:t>Adquisición mobiliario de nuevos laboratorios para Nano Ciencia, Laboratorios grupos Nuevo</a:t>
                      </a:r>
                      <a:r>
                        <a:rPr lang="es-CO" sz="1200" u="none" strike="noStrike" kern="1200" baseline="0" dirty="0" smtClean="0">
                          <a:effectLst/>
                        </a:rPr>
                        <a:t> énfasis</a:t>
                      </a:r>
                      <a:r>
                        <a:rPr lang="es-CO" sz="1200" u="none" strike="noStrike" kern="1200" dirty="0" smtClean="0">
                          <a:effectLst/>
                        </a:rPr>
                        <a:t>.</a:t>
                      </a:r>
                    </a:p>
                    <a:p>
                      <a:pPr marL="285750" lvl="0" indent="-285750" algn="l" defTabSz="914400" rtl="0" eaLnBrk="1" fontAlgn="b" latinLnBrk="0" hangingPunct="1">
                        <a:buFont typeface="Arial" pitchFamily="34" charset="0"/>
                        <a:buChar char="•"/>
                      </a:pPr>
                      <a:r>
                        <a:rPr lang="es-CO" sz="1200" u="none" strike="noStrike" kern="1200" dirty="0" smtClean="0">
                          <a:effectLst/>
                        </a:rPr>
                        <a:t>Adquisición</a:t>
                      </a:r>
                      <a:r>
                        <a:rPr lang="es-CO" sz="1200" u="none" strike="noStrike" kern="1200" baseline="0" dirty="0" smtClean="0">
                          <a:effectLst/>
                        </a:rPr>
                        <a:t> de elementos audiovisuales (lámparas videobeam, conectores, cables VGA y HDMI, extensiones, parlantes, etc. </a:t>
                      </a:r>
                    </a:p>
                    <a:p>
                      <a:pPr marL="285750" lvl="0" indent="-285750" algn="l" defTabSz="914400" rtl="0" eaLnBrk="1" fontAlgn="b" latinLnBrk="0" hangingPunct="1">
                        <a:buFont typeface="Arial" pitchFamily="34" charset="0"/>
                        <a:buChar char="•"/>
                      </a:pPr>
                      <a:r>
                        <a:rPr lang="es-CO" sz="1200" u="none" strike="noStrike" kern="1200" baseline="0" dirty="0" smtClean="0">
                          <a:effectLst/>
                        </a:rPr>
                        <a:t>Mantenimiento y repotenciación de los computadores de los estudiantes y docentes.</a:t>
                      </a:r>
                    </a:p>
                    <a:p>
                      <a:pPr marL="285750" lvl="0" indent="-285750" algn="l" defTabSz="914400" rtl="0" eaLnBrk="1" fontAlgn="b" latinLnBrk="0" hangingPunct="1">
                        <a:buFont typeface="Arial" pitchFamily="34" charset="0"/>
                        <a:buChar char="•"/>
                      </a:pPr>
                      <a:r>
                        <a:rPr lang="es-CO" sz="1200" u="none" strike="noStrike" kern="1200" baseline="0" dirty="0" smtClean="0">
                          <a:effectLst/>
                        </a:rPr>
                        <a:t>Repotenciar CECAD.</a:t>
                      </a:r>
                    </a:p>
                    <a:p>
                      <a:pPr marL="285750" lvl="0" indent="-285750" algn="l" defTabSz="914400" rtl="0" eaLnBrk="1" fontAlgn="b" latinLnBrk="0" hangingPunct="1">
                        <a:buFont typeface="Arial" pitchFamily="34" charset="0"/>
                        <a:buChar char="•"/>
                      </a:pPr>
                      <a:r>
                        <a:rPr lang="es-CO" sz="1200" u="none" strike="noStrike" kern="1200" baseline="0" dirty="0" smtClean="0">
                          <a:effectLst/>
                        </a:rPr>
                        <a:t>Mejorar la conectividad de la Red RITA.</a:t>
                      </a:r>
                    </a:p>
                    <a:p>
                      <a:pPr marL="285750" lvl="0" indent="-285750" algn="l" defTabSz="914400" rtl="0" eaLnBrk="1" fontAlgn="b" latinLnBrk="0" hangingPunct="1">
                        <a:buFont typeface="Arial" pitchFamily="34" charset="0"/>
                        <a:buChar char="•"/>
                      </a:pPr>
                      <a:r>
                        <a:rPr lang="es-CO" sz="1200" u="none" strike="noStrike" kern="1200" baseline="0" dirty="0" smtClean="0">
                          <a:effectLst/>
                        </a:rPr>
                        <a:t>Crear nuevos repositorios del conocimiento.</a:t>
                      </a:r>
                    </a:p>
                    <a:p>
                      <a:pPr marL="285750" lvl="0" indent="-285750" algn="l" defTabSz="914400" rtl="0" eaLnBrk="1" fontAlgn="b" latinLnBrk="0" hangingPunct="1">
                        <a:buFont typeface="Arial" pitchFamily="34" charset="0"/>
                        <a:buChar char="•"/>
                      </a:pPr>
                      <a:r>
                        <a:rPr lang="es-CO" sz="1200" u="none" strike="noStrike" kern="1200" baseline="0" dirty="0" smtClean="0">
                          <a:effectLst/>
                        </a:rPr>
                        <a:t>Movilidad Docentes y estudiantes.</a:t>
                      </a:r>
                    </a:p>
                    <a:p>
                      <a:pPr marL="285750" lvl="0" indent="-285750" algn="l" defTabSz="914400" rtl="0" eaLnBrk="1" fontAlgn="b" latinLnBrk="0" hangingPunct="1">
                        <a:buFont typeface="Arial" pitchFamily="34" charset="0"/>
                        <a:buChar char="•"/>
                      </a:pPr>
                      <a:r>
                        <a:rPr lang="es-CO" sz="1200" u="none" strike="noStrike" kern="1200" baseline="0" dirty="0" smtClean="0">
                          <a:effectLst/>
                        </a:rPr>
                        <a:t>Becas para nuevos doctores.</a:t>
                      </a:r>
                    </a:p>
                    <a:p>
                      <a:pPr marL="285750" lvl="0" indent="-285750" algn="l" defTabSz="914400" rtl="0" eaLnBrk="1" fontAlgn="b" latinLnBrk="0" hangingPunct="1">
                        <a:buFont typeface="Arial" pitchFamily="34" charset="0"/>
                        <a:buChar char="•"/>
                      </a:pPr>
                      <a:r>
                        <a:rPr lang="es-CO" sz="1200" u="none" strike="noStrike" kern="1200" baseline="0" dirty="0" smtClean="0">
                          <a:effectLst/>
                        </a:rPr>
                        <a:t>Creación de nuevos espacios para grupos e investigadores.</a:t>
                      </a:r>
                    </a:p>
                    <a:p>
                      <a:pPr marL="285750" lvl="0" indent="-285750" algn="l" defTabSz="914400" rtl="0" eaLnBrk="1" fontAlgn="b" latinLnBrk="0" hangingPunct="1">
                        <a:buFont typeface="Arial" pitchFamily="34" charset="0"/>
                        <a:buChar char="•"/>
                      </a:pPr>
                      <a:r>
                        <a:rPr lang="es-CO" sz="1200" u="none" strike="noStrike" kern="1200" baseline="0" dirty="0" smtClean="0">
                          <a:effectLst/>
                        </a:rPr>
                        <a:t>Realización de nuevos eventos internacionales.</a:t>
                      </a:r>
                    </a:p>
                    <a:p>
                      <a:pPr marL="285750" lvl="0" indent="-285750" algn="l" defTabSz="914400" rtl="0" eaLnBrk="1" fontAlgn="b" latinLnBrk="0" hangingPunct="1">
                        <a:buFont typeface="Arial" pitchFamily="34" charset="0"/>
                        <a:buChar char="•"/>
                      </a:pPr>
                      <a:r>
                        <a:rPr lang="es-CO" sz="1200" u="none" strike="noStrike" kern="1200" baseline="0" dirty="0" smtClean="0">
                          <a:effectLst/>
                        </a:rPr>
                        <a:t>Publicaciones de mayor impacto</a:t>
                      </a:r>
                    </a:p>
                    <a:p>
                      <a:pPr marL="285750" lvl="0" indent="-285750" algn="l" defTabSz="914400" rtl="0" eaLnBrk="1" fontAlgn="b" latinLnBrk="0" hangingPunct="1">
                        <a:buFont typeface="Arial" pitchFamily="34" charset="0"/>
                        <a:buChar char="•"/>
                      </a:pPr>
                      <a:r>
                        <a:rPr lang="es-CO" sz="1200" u="none" strike="noStrike" kern="1200" baseline="0" dirty="0" smtClean="0">
                          <a:effectLst/>
                        </a:rPr>
                        <a:t>Sostenibilidad de los grupos en A1, A y mejorar los existentes.</a:t>
                      </a:r>
                      <a:endParaRPr lang="es-CO" sz="1200" u="none" strike="noStrike" kern="1200" baseline="0" dirty="0" smtClean="0">
                        <a:solidFill>
                          <a:schemeClr val="dk1"/>
                        </a:solidFill>
                        <a:effectLst/>
                        <a:latin typeface="+mn-lt"/>
                        <a:ea typeface="+mn-ea"/>
                        <a:cs typeface="+mn-cs"/>
                      </a:endParaRPr>
                    </a:p>
                  </a:txBody>
                  <a:tcPr marL="2692" marR="2692" marT="2692" marB="0" anchor="ctr"/>
                </a:tc>
              </a:tr>
            </a:tbl>
          </a:graphicData>
        </a:graphic>
      </p:graphicFrame>
    </p:spTree>
    <p:extLst>
      <p:ext uri="{BB962C8B-B14F-4D97-AF65-F5344CB8AC3E}">
        <p14:creationId xmlns:p14="http://schemas.microsoft.com/office/powerpoint/2010/main" val="2074934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1143000"/>
          </a:xfrm>
        </p:spPr>
        <p:txBody>
          <a:bodyPr/>
          <a:lstStyle/>
          <a:p>
            <a:r>
              <a:rPr lang="es-CO" sz="2800" dirty="0" smtClean="0"/>
              <a:t>Necesidades</a:t>
            </a:r>
            <a:endParaRPr lang="es-CO" sz="2800" dirty="0"/>
          </a:p>
        </p:txBody>
      </p:sp>
      <p:graphicFrame>
        <p:nvGraphicFramePr>
          <p:cNvPr id="4" name="10 Tabla"/>
          <p:cNvGraphicFramePr>
            <a:graphicFrameLocks noGrp="1"/>
          </p:cNvGraphicFramePr>
          <p:nvPr>
            <p:extLst>
              <p:ext uri="{D42A27DB-BD31-4B8C-83A1-F6EECF244321}">
                <p14:modId xmlns:p14="http://schemas.microsoft.com/office/powerpoint/2010/main" val="2308633186"/>
              </p:ext>
            </p:extLst>
          </p:nvPr>
        </p:nvGraphicFramePr>
        <p:xfrm>
          <a:off x="395536" y="1916361"/>
          <a:ext cx="8352927" cy="3816895"/>
        </p:xfrm>
        <a:graphic>
          <a:graphicData uri="http://schemas.openxmlformats.org/drawingml/2006/table">
            <a:tbl>
              <a:tblPr firstRow="1" bandRow="1">
                <a:tableStyleId>{21E4AEA4-8DFA-4A89-87EB-49C32662AFE0}</a:tableStyleId>
              </a:tblPr>
              <a:tblGrid>
                <a:gridCol w="343196"/>
                <a:gridCol w="2951490"/>
                <a:gridCol w="5058241"/>
              </a:tblGrid>
              <a:tr h="306734">
                <a:tc>
                  <a:txBody>
                    <a:bodyPr/>
                    <a:lstStyle/>
                    <a:p>
                      <a:pPr algn="ctr" fontAlgn="b"/>
                      <a:r>
                        <a:rPr lang="es-ES" sz="1200" u="none" strike="noStrike" dirty="0" smtClean="0">
                          <a:effectLst/>
                        </a:rPr>
                        <a:t>#</a:t>
                      </a:r>
                      <a:endParaRPr lang="es-CO" sz="1200" b="1" i="0" u="none" strike="noStrike" dirty="0">
                        <a:solidFill>
                          <a:schemeClr val="tx1"/>
                        </a:solidFill>
                        <a:effectLst/>
                        <a:latin typeface="Andalus" pitchFamily="18" charset="-78"/>
                        <a:cs typeface="Andalus" pitchFamily="18" charset="-78"/>
                      </a:endParaRPr>
                    </a:p>
                  </a:txBody>
                  <a:tcPr marL="2692" marR="2692" marT="2693" marB="0" anchor="ctr"/>
                </a:tc>
                <a:tc>
                  <a:txBody>
                    <a:bodyPr/>
                    <a:lstStyle/>
                    <a:p>
                      <a:pPr algn="ctr" fontAlgn="b"/>
                      <a:r>
                        <a:rPr lang="es-CO" sz="1200" u="none" strike="noStrike" dirty="0" smtClean="0">
                          <a:effectLst/>
                        </a:rPr>
                        <a:t>MACROPROYECTO</a:t>
                      </a:r>
                      <a:endParaRPr lang="es-CO" sz="1200" b="1" i="0" u="none" strike="noStrike" dirty="0">
                        <a:solidFill>
                          <a:schemeClr val="tx1"/>
                        </a:solidFill>
                        <a:effectLst/>
                        <a:latin typeface="Andalus" pitchFamily="18" charset="-78"/>
                        <a:cs typeface="Andalus" pitchFamily="18" charset="-78"/>
                      </a:endParaRPr>
                    </a:p>
                  </a:txBody>
                  <a:tcPr marL="2692" marR="2692" marT="2693" marB="0" anchor="ctr"/>
                </a:tc>
                <a:tc>
                  <a:txBody>
                    <a:bodyPr/>
                    <a:lstStyle/>
                    <a:p>
                      <a:pPr algn="ctr" fontAlgn="b"/>
                      <a:r>
                        <a:rPr lang="es-CO" sz="1200" u="none" strike="noStrike" dirty="0" smtClean="0">
                          <a:effectLst/>
                        </a:rPr>
                        <a:t>ACTIVIDADES</a:t>
                      </a:r>
                      <a:endParaRPr lang="es-CO" sz="1200" b="1" i="0" u="none" strike="noStrike" dirty="0">
                        <a:solidFill>
                          <a:schemeClr val="tx1"/>
                        </a:solidFill>
                        <a:effectLst/>
                        <a:latin typeface="Andalus" pitchFamily="18" charset="-78"/>
                        <a:cs typeface="Andalus" pitchFamily="18" charset="-78"/>
                      </a:endParaRPr>
                    </a:p>
                  </a:txBody>
                  <a:tcPr marL="2692" marR="2692" marT="2693" marB="0" anchor="ctr"/>
                </a:tc>
              </a:tr>
              <a:tr h="2144589">
                <a:tc>
                  <a:txBody>
                    <a:bodyPr/>
                    <a:lstStyle/>
                    <a:p>
                      <a:pPr algn="ctr" fontAlgn="b"/>
                      <a:r>
                        <a:rPr lang="es-ES" sz="1200" u="none" strike="noStrike" dirty="0" smtClean="0">
                          <a:effectLst/>
                        </a:rPr>
                        <a:t>3</a:t>
                      </a:r>
                      <a:endParaRPr lang="es-ES" sz="1200" b="0" i="0" u="none" strike="noStrike" dirty="0">
                        <a:solidFill>
                          <a:srgbClr val="000000"/>
                        </a:solidFill>
                        <a:effectLst/>
                        <a:latin typeface="Calibri"/>
                      </a:endParaRPr>
                    </a:p>
                  </a:txBody>
                  <a:tcPr marL="2692" marR="2692" marT="2693"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200" u="none" strike="noStrike" dirty="0" smtClean="0">
                          <a:effectLst/>
                        </a:rPr>
                        <a:t>AVANCES</a:t>
                      </a:r>
                      <a:r>
                        <a:rPr lang="es-ES" sz="1200" u="none" strike="noStrike" baseline="0" dirty="0" smtClean="0">
                          <a:effectLst/>
                        </a:rPr>
                        <a:t> EN GESTIÓN ACADÉMICA DEL DOCTORADO EN INGENIERÍA</a:t>
                      </a:r>
                      <a:endParaRPr lang="es-ES" sz="1200" b="1" i="0" u="none" strike="noStrike" dirty="0" smtClean="0">
                        <a:solidFill>
                          <a:srgbClr val="000000"/>
                        </a:solidFill>
                        <a:effectLst/>
                        <a:latin typeface="+mn-lt"/>
                      </a:endParaRPr>
                    </a:p>
                  </a:txBody>
                  <a:tcPr marL="2692" marR="2692" marT="2693" marB="0" anchor="ctr"/>
                </a:tc>
                <a:tc>
                  <a:txBody>
                    <a:bodyPr/>
                    <a:lstStyle/>
                    <a:p>
                      <a:pPr marL="285750" lvl="0" indent="-285750" algn="l" defTabSz="914400" rtl="0" eaLnBrk="1" fontAlgn="b" latinLnBrk="0" hangingPunct="1">
                        <a:buFont typeface="Arial" pitchFamily="34" charset="0"/>
                        <a:buChar char="•"/>
                      </a:pPr>
                      <a:r>
                        <a:rPr lang="es-CO" sz="1200" u="none" strike="noStrike" kern="1200" dirty="0" smtClean="0">
                          <a:effectLst/>
                        </a:rPr>
                        <a:t>Aprobación y posterior inicio de los nuevos énfasis del Doctorado en Ingeniería.</a:t>
                      </a:r>
                    </a:p>
                    <a:p>
                      <a:pPr marL="285750" lvl="0" indent="-285750" algn="l" defTabSz="914400" rtl="0" eaLnBrk="1" fontAlgn="b" latinLnBrk="0" hangingPunct="1">
                        <a:buFont typeface="Arial" pitchFamily="34" charset="0"/>
                        <a:buChar char="•"/>
                      </a:pPr>
                      <a:r>
                        <a:rPr lang="es-CO" sz="1200" u="none" strike="noStrike" kern="1200" dirty="0" smtClean="0">
                          <a:effectLst/>
                        </a:rPr>
                        <a:t>Articulación con maestrías existentes y nuevas.</a:t>
                      </a:r>
                    </a:p>
                    <a:p>
                      <a:pPr marL="285750" lvl="0" indent="-285750" algn="l" defTabSz="914400" rtl="0" eaLnBrk="1" fontAlgn="b" latinLnBrk="0" hangingPunct="1">
                        <a:buFont typeface="Arial" pitchFamily="34" charset="0"/>
                        <a:buChar char="•"/>
                      </a:pPr>
                      <a:r>
                        <a:rPr lang="es-CO" sz="1200" u="none" strike="noStrike" kern="1200" dirty="0" smtClean="0">
                          <a:effectLst/>
                        </a:rPr>
                        <a:t>Desarrollo de exámenes de suficiencia en inglés para estudiantes y docentes adscritos.</a:t>
                      </a:r>
                    </a:p>
                    <a:p>
                      <a:pPr marL="285750" lvl="0" indent="-285750" algn="l" defTabSz="914400" rtl="0" eaLnBrk="1" fontAlgn="b" latinLnBrk="0" hangingPunct="1">
                        <a:buFont typeface="Arial" pitchFamily="34" charset="0"/>
                        <a:buChar char="•"/>
                      </a:pPr>
                      <a:r>
                        <a:rPr lang="es-CO" sz="1200" u="none" strike="noStrike" kern="1200" dirty="0" smtClean="0">
                          <a:effectLst/>
                        </a:rPr>
                        <a:t>Realización</a:t>
                      </a:r>
                      <a:r>
                        <a:rPr lang="es-CO" sz="1200" u="none" strike="noStrike" kern="1200" baseline="0" dirty="0" smtClean="0">
                          <a:effectLst/>
                        </a:rPr>
                        <a:t> de seminarios de investigación para docentes y estudiantes</a:t>
                      </a:r>
                      <a:r>
                        <a:rPr lang="es-CO" sz="1200" u="none" strike="noStrike" kern="1200" dirty="0" smtClean="0">
                          <a:effectLst/>
                        </a:rPr>
                        <a:t>.</a:t>
                      </a:r>
                    </a:p>
                    <a:p>
                      <a:pPr marL="285750" lvl="0" indent="-285750" algn="l" defTabSz="914400" rtl="0" eaLnBrk="1" fontAlgn="b" latinLnBrk="0" hangingPunct="1">
                        <a:buFont typeface="Arial" pitchFamily="34" charset="0"/>
                        <a:buChar char="•"/>
                      </a:pPr>
                      <a:r>
                        <a:rPr lang="es-CO" sz="1200" u="none" strike="noStrike" kern="1200" dirty="0" smtClean="0">
                          <a:effectLst/>
                        </a:rPr>
                        <a:t>Estrategias para consolidar la permanencia estudiantil (Exámenes, pruebas y seguimiento aconsejados).</a:t>
                      </a:r>
                    </a:p>
                  </a:txBody>
                  <a:tcPr marL="2692" marR="2692" marT="2693" marB="0" anchor="ctr"/>
                </a:tc>
              </a:tr>
              <a:tr h="1365572">
                <a:tc>
                  <a:txBody>
                    <a:bodyPr/>
                    <a:lstStyle/>
                    <a:p>
                      <a:pPr algn="ctr" fontAlgn="b"/>
                      <a:r>
                        <a:rPr lang="es-ES" sz="1200" u="none" strike="noStrike" dirty="0" smtClean="0">
                          <a:effectLst/>
                        </a:rPr>
                        <a:t>4</a:t>
                      </a:r>
                      <a:endParaRPr lang="es-ES" sz="1200" b="0" i="0" u="none" strike="noStrike" dirty="0">
                        <a:solidFill>
                          <a:srgbClr val="000000"/>
                        </a:solidFill>
                        <a:effectLst/>
                        <a:latin typeface="Calibri"/>
                      </a:endParaRPr>
                    </a:p>
                  </a:txBody>
                  <a:tcPr marL="2692" marR="2692" marT="2693"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200" u="none" strike="noStrike" dirty="0" smtClean="0">
                          <a:effectLst/>
                        </a:rPr>
                        <a:t>AVANCES</a:t>
                      </a:r>
                      <a:r>
                        <a:rPr lang="es-ES" sz="1200" u="none" strike="noStrike" baseline="0" dirty="0" smtClean="0">
                          <a:effectLst/>
                        </a:rPr>
                        <a:t> EN GESTIÓN ADMINISTRATIVA DEL DOCTORADO EN INGENIERÍA</a:t>
                      </a:r>
                      <a:endParaRPr lang="es-ES" sz="1200" b="1" i="0" u="none" strike="noStrike" dirty="0" smtClean="0">
                        <a:solidFill>
                          <a:srgbClr val="000000"/>
                        </a:solidFill>
                        <a:effectLst/>
                        <a:latin typeface="+mn-lt"/>
                      </a:endParaRPr>
                    </a:p>
                  </a:txBody>
                  <a:tcPr marL="2692" marR="2692" marT="2693" marB="0" anchor="ctr"/>
                </a:tc>
                <a:tc>
                  <a:txBody>
                    <a:bodyPr/>
                    <a:lstStyle/>
                    <a:p>
                      <a:pPr marL="285750" lvl="0" indent="-285750" algn="l" defTabSz="914400" rtl="0" eaLnBrk="1" fontAlgn="b" latinLnBrk="0" hangingPunct="1">
                        <a:buFont typeface="Arial" pitchFamily="34" charset="0"/>
                        <a:buChar char="•"/>
                      </a:pPr>
                      <a:r>
                        <a:rPr lang="es-CO" sz="1200" u="none" strike="noStrike" kern="1200" dirty="0" smtClean="0">
                          <a:effectLst/>
                        </a:rPr>
                        <a:t>Estandarización de procesos y procedimientos transversales de la Facultad de Ingeniería estándares</a:t>
                      </a:r>
                      <a:r>
                        <a:rPr lang="es-CO" sz="1200" u="none" strike="noStrike" kern="1200" baseline="0" dirty="0" smtClean="0">
                          <a:effectLst/>
                        </a:rPr>
                        <a:t> de Calidad</a:t>
                      </a:r>
                      <a:r>
                        <a:rPr lang="es-CO" sz="1200" u="none" strike="noStrike" kern="1200" dirty="0" smtClean="0">
                          <a:effectLst/>
                        </a:rPr>
                        <a:t>.</a:t>
                      </a:r>
                    </a:p>
                    <a:p>
                      <a:pPr marL="285750" lvl="0" indent="-285750" algn="l" defTabSz="914400" rtl="0" eaLnBrk="1" fontAlgn="b" latinLnBrk="0" hangingPunct="1">
                        <a:buFont typeface="Arial" pitchFamily="34" charset="0"/>
                        <a:buChar char="•"/>
                      </a:pPr>
                      <a:r>
                        <a:rPr lang="es-CO" sz="1200" u="none" strike="noStrike" kern="1200" dirty="0" smtClean="0">
                          <a:effectLst/>
                        </a:rPr>
                        <a:t>Apoyo a eventos académicos desarrollados por diferentes actores de la comunidad académica a través del Doctorado.</a:t>
                      </a:r>
                    </a:p>
                    <a:p>
                      <a:pPr marL="285750" lvl="0" indent="-285750" algn="l" defTabSz="914400" rtl="0" eaLnBrk="1" fontAlgn="b" latinLnBrk="0" hangingPunct="1">
                        <a:buFont typeface="Arial" pitchFamily="34" charset="0"/>
                        <a:buChar char="•"/>
                      </a:pPr>
                      <a:r>
                        <a:rPr lang="es-CO" sz="1200" u="none" strike="noStrike" kern="1200" dirty="0" smtClean="0">
                          <a:effectLst/>
                        </a:rPr>
                        <a:t>Fortalecimiento de los canales de comunicación de la Facultad de Ingeniería por medio de la red RITA.</a:t>
                      </a:r>
                      <a:endParaRPr lang="es-CO" sz="1200" u="none" strike="noStrike" kern="1200" dirty="0" smtClean="0">
                        <a:solidFill>
                          <a:schemeClr val="dk1"/>
                        </a:solidFill>
                        <a:effectLst/>
                        <a:latin typeface="+mn-lt"/>
                        <a:ea typeface="+mn-ea"/>
                        <a:cs typeface="+mn-cs"/>
                      </a:endParaRPr>
                    </a:p>
                  </a:txBody>
                  <a:tcPr marL="2692" marR="2692" marT="2693" marB="0" anchor="ctr"/>
                </a:tc>
              </a:tr>
            </a:tbl>
          </a:graphicData>
        </a:graphic>
      </p:graphicFrame>
    </p:spTree>
    <p:extLst>
      <p:ext uri="{BB962C8B-B14F-4D97-AF65-F5344CB8AC3E}">
        <p14:creationId xmlns:p14="http://schemas.microsoft.com/office/powerpoint/2010/main" val="71715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Generalidades – Resumen de Rendición de Cuentas</a:t>
            </a:r>
            <a:endParaRPr lang="es-CO" dirty="0"/>
          </a:p>
        </p:txBody>
      </p:sp>
      <p:sp>
        <p:nvSpPr>
          <p:cNvPr id="6" name="2 Marcador de contenido"/>
          <p:cNvSpPr>
            <a:spLocks noGrp="1"/>
          </p:cNvSpPr>
          <p:nvPr>
            <p:ph idx="1"/>
          </p:nvPr>
        </p:nvSpPr>
        <p:spPr>
          <a:xfrm>
            <a:off x="457200" y="2492896"/>
            <a:ext cx="8229600" cy="3240360"/>
          </a:xfrm>
        </p:spPr>
        <p:txBody>
          <a:bodyPr>
            <a:noAutofit/>
          </a:bodyPr>
          <a:lstStyle/>
          <a:p>
            <a:pPr marL="0" indent="0">
              <a:buNone/>
            </a:pPr>
            <a:r>
              <a:rPr lang="es-CO" sz="1800" dirty="0"/>
              <a:t>El doctorado “es el programa académico de posgrado que otorga el título de más alto grado educativo, el cual acredita la formación y la competencia para el ejercicio académico e investigativo de alta calidad. </a:t>
            </a:r>
          </a:p>
          <a:p>
            <a:pPr marL="0" indent="0">
              <a:buNone/>
            </a:pPr>
            <a:r>
              <a:rPr lang="es-CO" sz="1800" dirty="0"/>
              <a:t>Los programas de doctorado tienen como objetivo la formación de investigadores con capacidad de realizar y orientar en forma autónoma procesos académicos e investigativos en el área específica de un campo del conocimiento. </a:t>
            </a:r>
          </a:p>
          <a:p>
            <a:pPr marL="0" indent="0">
              <a:buNone/>
            </a:pPr>
            <a:r>
              <a:rPr lang="es-CO" sz="1800" dirty="0"/>
              <a:t>Los resultados de su tesis doctoral deberán ser una contribución original y significativa al avance de la ciencia, la tecnología, las humanidades, las artes o la filosofía</a:t>
            </a:r>
            <a:r>
              <a:rPr lang="es-CO" sz="1800" dirty="0" smtClean="0"/>
              <a:t>.</a:t>
            </a:r>
            <a:endParaRPr lang="es-CO" sz="1800" dirty="0"/>
          </a:p>
        </p:txBody>
      </p:sp>
    </p:spTree>
    <p:extLst>
      <p:ext uri="{BB962C8B-B14F-4D97-AF65-F5344CB8AC3E}">
        <p14:creationId xmlns:p14="http://schemas.microsoft.com/office/powerpoint/2010/main" val="27697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229600" cy="3888431"/>
          </a:xfrm>
        </p:spPr>
        <p:txBody>
          <a:bodyPr>
            <a:noAutofit/>
          </a:bodyPr>
          <a:lstStyle/>
          <a:p>
            <a:pPr marL="0" indent="0">
              <a:buNone/>
            </a:pPr>
            <a:r>
              <a:rPr lang="es-CO" sz="1600" dirty="0" smtClean="0"/>
              <a:t>Para </a:t>
            </a:r>
            <a:r>
              <a:rPr lang="es-CO" sz="1600" dirty="0"/>
              <a:t>asegurar la alta calidad tanto en maestrías como en doctorados, se considera que estos programas deben contar con:</a:t>
            </a:r>
          </a:p>
          <a:p>
            <a:pPr lvl="0"/>
            <a:r>
              <a:rPr lang="es-CO" sz="1600" dirty="0"/>
              <a:t>Profesores vinculados de tiempo completo con formación en el mismo nivel y superior al del programa que se ofrece</a:t>
            </a:r>
          </a:p>
          <a:p>
            <a:pPr lvl="0"/>
            <a:r>
              <a:rPr lang="es-CO" sz="1600" dirty="0"/>
              <a:t>Profesores organizados en Grupos de Investigación, o en estructuras similares que le den estabilidad y continuidad al trabajo a partir de líneas de Investigación claramente definidas que reflejen el carácter investigativo del programa.</a:t>
            </a:r>
          </a:p>
          <a:p>
            <a:pPr lvl="0"/>
            <a:r>
              <a:rPr lang="es-CO" sz="1600" dirty="0"/>
              <a:t>Realización y participación en seminarios, talleres y otros eventos que promuevan la investigación y la interacción entre estudiantes y profesores.</a:t>
            </a:r>
          </a:p>
          <a:p>
            <a:pPr lvl="0"/>
            <a:r>
              <a:rPr lang="es-CO" sz="1600" dirty="0"/>
              <a:t>Políticas y mecanismos institucionales para la orientación y desarrollo de la investigación.</a:t>
            </a:r>
          </a:p>
          <a:p>
            <a:pPr lvl="0"/>
            <a:r>
              <a:rPr lang="es-CO" sz="1600" dirty="0"/>
              <a:t>Mecanismos que faciliten publicar los productos de investigación a nivel internacional</a:t>
            </a:r>
            <a:r>
              <a:rPr lang="es-CO" sz="1600" dirty="0" smtClean="0"/>
              <a:t>.</a:t>
            </a:r>
            <a:endParaRPr lang="es-CO" sz="1600" dirty="0"/>
          </a:p>
        </p:txBody>
      </p:sp>
      <p:sp>
        <p:nvSpPr>
          <p:cNvPr id="4" name="1 Título"/>
          <p:cNvSpPr>
            <a:spLocks noGrp="1"/>
          </p:cNvSpPr>
          <p:nvPr>
            <p:ph type="title"/>
          </p:nvPr>
        </p:nvSpPr>
        <p:spPr>
          <a:xfrm>
            <a:off x="457200" y="989856"/>
            <a:ext cx="8229600" cy="1143000"/>
          </a:xfrm>
        </p:spPr>
        <p:txBody>
          <a:bodyPr/>
          <a:lstStyle/>
          <a:p>
            <a:r>
              <a:rPr lang="es-CO" dirty="0" smtClean="0"/>
              <a:t>Generalidades – Resumen de Rendición de Cuentas</a:t>
            </a:r>
            <a:endParaRPr lang="es-CO" dirty="0"/>
          </a:p>
        </p:txBody>
      </p:sp>
    </p:spTree>
    <p:extLst>
      <p:ext uri="{BB962C8B-B14F-4D97-AF65-F5344CB8AC3E}">
        <p14:creationId xmlns:p14="http://schemas.microsoft.com/office/powerpoint/2010/main" val="300708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76873"/>
            <a:ext cx="8229600" cy="3888431"/>
          </a:xfrm>
        </p:spPr>
        <p:txBody>
          <a:bodyPr>
            <a:noAutofit/>
          </a:bodyPr>
          <a:lstStyle/>
          <a:p>
            <a:pPr marL="0" indent="0">
              <a:buNone/>
            </a:pPr>
            <a:r>
              <a:rPr lang="es-CO" sz="1600" dirty="0" smtClean="0"/>
              <a:t>Para </a:t>
            </a:r>
            <a:r>
              <a:rPr lang="es-CO" sz="1600" dirty="0"/>
              <a:t>asegurar la alta calidad tanto en maestrías como en doctorados, se considera que estos programas deben contar con</a:t>
            </a:r>
            <a:r>
              <a:rPr lang="es-CO" sz="1600" dirty="0" smtClean="0"/>
              <a:t>:</a:t>
            </a:r>
          </a:p>
          <a:p>
            <a:pPr marL="0" indent="0">
              <a:buNone/>
            </a:pPr>
            <a:endParaRPr lang="es-CO" sz="1600" dirty="0"/>
          </a:p>
          <a:p>
            <a:pPr lvl="0"/>
            <a:r>
              <a:rPr lang="es-CO" sz="1600" dirty="0" smtClean="0"/>
              <a:t>Convenios </a:t>
            </a:r>
            <a:r>
              <a:rPr lang="es-CO" sz="1600" dirty="0"/>
              <a:t>de intercambio con universidades nacionales e internacionales de reconocido prestigio.</a:t>
            </a:r>
          </a:p>
          <a:p>
            <a:pPr lvl="0"/>
            <a:r>
              <a:rPr lang="es-CO" sz="1600" dirty="0"/>
              <a:t>Infraestructura investigativa competitiva con estándares internacionales. </a:t>
            </a:r>
          </a:p>
          <a:p>
            <a:pPr lvl="0"/>
            <a:r>
              <a:rPr lang="es-CO" sz="1600" dirty="0"/>
              <a:t>Medios adecuados y necesarios para que estudiantes y profesores desarrollen sus labores. (Biblioteca, acceso bases de datos, excelente conectividad, tecnología acorde con la naturaleza del programa, entre otros). Actualmente el doctorado cuenta con las salas Access </a:t>
            </a:r>
            <a:r>
              <a:rPr lang="es-CO" sz="1600" dirty="0" err="1"/>
              <a:t>Grid</a:t>
            </a:r>
            <a:r>
              <a:rPr lang="es-CO" sz="1600" dirty="0"/>
              <a:t>, Investigadores y CECAD (Centro de Computación de Alto Desempeño).</a:t>
            </a:r>
          </a:p>
          <a:p>
            <a:pPr lvl="0"/>
            <a:r>
              <a:rPr lang="es-CO" sz="1600" dirty="0"/>
              <a:t>Políticas y mecanismos institucionales para la orientación y desarrollo de la investigación.</a:t>
            </a:r>
          </a:p>
          <a:p>
            <a:pPr marL="0" indent="0">
              <a:buNone/>
            </a:pPr>
            <a:endParaRPr lang="es-CO" sz="1600" dirty="0"/>
          </a:p>
        </p:txBody>
      </p:sp>
      <p:sp>
        <p:nvSpPr>
          <p:cNvPr id="4" name="1 Título"/>
          <p:cNvSpPr>
            <a:spLocks noGrp="1"/>
          </p:cNvSpPr>
          <p:nvPr>
            <p:ph type="title"/>
          </p:nvPr>
        </p:nvSpPr>
        <p:spPr>
          <a:xfrm>
            <a:off x="457200" y="989856"/>
            <a:ext cx="8229600" cy="1143000"/>
          </a:xfrm>
        </p:spPr>
        <p:txBody>
          <a:bodyPr/>
          <a:lstStyle/>
          <a:p>
            <a:r>
              <a:rPr lang="es-CO" dirty="0" smtClean="0"/>
              <a:t>Generalidades – Resumen de Rendición de Cuentas</a:t>
            </a:r>
            <a:endParaRPr lang="es-CO" dirty="0"/>
          </a:p>
        </p:txBody>
      </p:sp>
    </p:spTree>
    <p:extLst>
      <p:ext uri="{BB962C8B-B14F-4D97-AF65-F5344CB8AC3E}">
        <p14:creationId xmlns:p14="http://schemas.microsoft.com/office/powerpoint/2010/main" val="406174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388021"/>
            <a:ext cx="8229600" cy="3345235"/>
          </a:xfrm>
        </p:spPr>
        <p:txBody>
          <a:bodyPr>
            <a:noAutofit/>
          </a:bodyPr>
          <a:lstStyle/>
          <a:p>
            <a:pPr marL="0" indent="0" algn="just">
              <a:buNone/>
            </a:pPr>
            <a:r>
              <a:rPr lang="es-CO" sz="1800" b="1" dirty="0">
                <a:solidFill>
                  <a:srgbClr val="C00000"/>
                </a:solidFill>
                <a:effectLst>
                  <a:outerShdw blurRad="38100" dist="38100" dir="2700000" algn="tl">
                    <a:srgbClr val="000000">
                      <a:alpha val="43137"/>
                    </a:srgbClr>
                  </a:outerShdw>
                </a:effectLst>
              </a:rPr>
              <a:t>ARTICULACIÓN DE LA MISIÓN Y VISIÓN DE LA DEPENDENCIA CON LA MISIÓN Y VISIÓN INSTITUCIONAL: </a:t>
            </a:r>
            <a:endParaRPr lang="es-CO" sz="1800" b="1" dirty="0" smtClean="0">
              <a:solidFill>
                <a:srgbClr val="C00000"/>
              </a:solidFill>
              <a:effectLst>
                <a:outerShdw blurRad="38100" dist="38100" dir="2700000" algn="tl">
                  <a:srgbClr val="000000">
                    <a:alpha val="43137"/>
                  </a:srgbClr>
                </a:outerShdw>
              </a:effectLst>
            </a:endParaRPr>
          </a:p>
          <a:p>
            <a:pPr algn="just"/>
            <a:endParaRPr lang="es-CO" sz="1800" b="1" dirty="0" smtClean="0">
              <a:solidFill>
                <a:srgbClr val="C00000"/>
              </a:solidFill>
              <a:effectLst>
                <a:outerShdw blurRad="38100" dist="38100" dir="2700000" algn="tl">
                  <a:srgbClr val="000000">
                    <a:alpha val="43137"/>
                  </a:srgbClr>
                </a:outerShdw>
              </a:effectLst>
            </a:endParaRPr>
          </a:p>
          <a:p>
            <a:pPr marL="641350" indent="-285750" algn="just"/>
            <a:r>
              <a:rPr lang="es-CO" sz="1600" dirty="0"/>
              <a:t>Misión: El Programa de Doctorado en Ingeniería de la Universidad Distrital Francisco José de Caldas, como misión en la formación de excelentes investigadores y/o docentes en el ámbito científico tecnológico de la Ingeniería, muestra democratización del acceso al conocimiento</a:t>
            </a:r>
            <a:r>
              <a:rPr lang="es-CO" sz="1600" dirty="0" smtClean="0"/>
              <a:t>.</a:t>
            </a:r>
          </a:p>
          <a:p>
            <a:pPr marL="641350" indent="-285750" algn="just"/>
            <a:r>
              <a:rPr lang="es-CO" sz="1600" dirty="0"/>
              <a:t>Visión: El Doctorado en Ingeniería de la Universidad Distrital Francisco José de Caldas, siendo eje fundamental del desarrollo científico tecnológico nacional, a través de la investigación, proporciona reconocimiento nacional e internacional por los trabajos realizados y socializados</a:t>
            </a:r>
            <a:endParaRPr lang="es-CO" sz="1600" dirty="0" smtClean="0"/>
          </a:p>
          <a:p>
            <a:pPr marL="355600" indent="0" algn="just">
              <a:buNone/>
            </a:pPr>
            <a:endParaRPr lang="es-CO" sz="1600" dirty="0"/>
          </a:p>
        </p:txBody>
      </p:sp>
      <p:sp>
        <p:nvSpPr>
          <p:cNvPr id="4" name="1 Título"/>
          <p:cNvSpPr>
            <a:spLocks noGrp="1"/>
          </p:cNvSpPr>
          <p:nvPr>
            <p:ph type="title"/>
          </p:nvPr>
        </p:nvSpPr>
        <p:spPr>
          <a:xfrm>
            <a:off x="457200" y="764704"/>
            <a:ext cx="8229600" cy="1143000"/>
          </a:xfrm>
        </p:spPr>
        <p:txBody>
          <a:bodyPr/>
          <a:lstStyle/>
          <a:p>
            <a:r>
              <a:rPr lang="es-CO" dirty="0" smtClean="0"/>
              <a:t>Articulación</a:t>
            </a:r>
            <a:endParaRPr lang="es-CO" dirty="0"/>
          </a:p>
        </p:txBody>
      </p:sp>
    </p:spTree>
    <p:extLst>
      <p:ext uri="{BB962C8B-B14F-4D97-AF65-F5344CB8AC3E}">
        <p14:creationId xmlns:p14="http://schemas.microsoft.com/office/powerpoint/2010/main" val="375441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204864"/>
            <a:ext cx="8229600" cy="3672408"/>
          </a:xfrm>
        </p:spPr>
        <p:txBody>
          <a:bodyPr>
            <a:noAutofit/>
          </a:bodyPr>
          <a:lstStyle/>
          <a:p>
            <a:pPr algn="just"/>
            <a:r>
              <a:rPr lang="es-CO" sz="2400" dirty="0"/>
              <a:t>La Universidad Distrital elabora Planes, para  la comunidad universitaria en función  de la orientación estratégica que guiará la acción universitaria en periodos de 10 años. En estos momentos la universidad se guía por el plan estratégico </a:t>
            </a:r>
            <a:r>
              <a:rPr lang="es-CO" sz="2400" dirty="0" smtClean="0"/>
              <a:t>2008-2016</a:t>
            </a:r>
            <a:r>
              <a:rPr lang="es-CO" sz="2400" dirty="0"/>
              <a:t>, el cual establece la planificación estratégica fijando  los objetivos comprometidos a largo plazo, sin dejar de lado la planificación táctica – operativa, destinada a poner en práctica a corto plazo los medios necesarios para alcanzar los objetivos. </a:t>
            </a:r>
          </a:p>
          <a:p>
            <a:pPr marL="0" indent="0">
              <a:buNone/>
            </a:pPr>
            <a:endParaRPr lang="es-CO" sz="2400" dirty="0"/>
          </a:p>
        </p:txBody>
      </p:sp>
      <p:sp>
        <p:nvSpPr>
          <p:cNvPr id="4" name="1 Título"/>
          <p:cNvSpPr>
            <a:spLocks noGrp="1"/>
          </p:cNvSpPr>
          <p:nvPr>
            <p:ph type="title"/>
          </p:nvPr>
        </p:nvSpPr>
        <p:spPr>
          <a:xfrm>
            <a:off x="467544" y="1052736"/>
            <a:ext cx="8229600" cy="1143000"/>
          </a:xfrm>
        </p:spPr>
        <p:txBody>
          <a:bodyPr/>
          <a:lstStyle/>
          <a:p>
            <a:r>
              <a:rPr lang="es-CO" sz="2400" dirty="0" smtClean="0"/>
              <a:t>Articulación del Proyecto y </a:t>
            </a:r>
            <a:r>
              <a:rPr lang="es-CO" sz="2400" dirty="0"/>
              <a:t>l</a:t>
            </a:r>
            <a:r>
              <a:rPr lang="es-CO" sz="2400" dirty="0" smtClean="0"/>
              <a:t>as Metas de </a:t>
            </a:r>
            <a:r>
              <a:rPr lang="es-CO" sz="2400" dirty="0"/>
              <a:t>l</a:t>
            </a:r>
            <a:r>
              <a:rPr lang="es-CO" sz="2400" dirty="0" smtClean="0"/>
              <a:t>a Dependencia </a:t>
            </a:r>
            <a:r>
              <a:rPr lang="es-CO" sz="2400" dirty="0"/>
              <a:t>c</a:t>
            </a:r>
            <a:r>
              <a:rPr lang="es-CO" sz="2400" dirty="0" smtClean="0"/>
              <a:t>on el Plan Estratégico 2008-2016</a:t>
            </a:r>
            <a:endParaRPr lang="es-CO" sz="2400" dirty="0"/>
          </a:p>
        </p:txBody>
      </p:sp>
    </p:spTree>
    <p:extLst>
      <p:ext uri="{BB962C8B-B14F-4D97-AF65-F5344CB8AC3E}">
        <p14:creationId xmlns:p14="http://schemas.microsoft.com/office/powerpoint/2010/main" val="249845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96752"/>
            <a:ext cx="8229600" cy="4713387"/>
          </a:xfrm>
        </p:spPr>
        <p:txBody>
          <a:bodyPr>
            <a:noAutofit/>
          </a:bodyPr>
          <a:lstStyle/>
          <a:p>
            <a:pPr marL="0" indent="0" algn="just">
              <a:buNone/>
              <a:defRPr/>
            </a:pPr>
            <a:r>
              <a:rPr lang="es-CO" sz="2400" dirty="0" smtClean="0"/>
              <a:t>La coherencia </a:t>
            </a:r>
            <a:r>
              <a:rPr lang="es-CO" sz="2400" dirty="0"/>
              <a:t>estructural derivada desde los programas académicos de pregrado hasta los de post-doctorado, de  tal manera que reflejen resultados importantes en la investigación y proyección social, articulación creada en el contexto de las tendencias internacionales,  garantizando la movilidad e intercambio en ese mismo ámbito, para los diferentes estamentos de la comunidad </a:t>
            </a:r>
            <a:r>
              <a:rPr lang="es-CO" sz="2400" dirty="0" smtClean="0"/>
              <a:t>académica. Este </a:t>
            </a:r>
            <a:r>
              <a:rPr lang="es-CO" sz="2400" dirty="0"/>
              <a:t>proceso se favorecerá mediante el trabajo colaborativo y propositivo de los estamentos institucionales en diseñando de manera efectiva los procesos de flexibilización, junto con la incorporación de estrategias y nuevas tendencias didácticas y pedagógicas en la labor docente.</a:t>
            </a:r>
          </a:p>
          <a:p>
            <a:pPr marL="0" indent="0">
              <a:buNone/>
            </a:pPr>
            <a:endParaRPr lang="es-CO" sz="2400" dirty="0"/>
          </a:p>
        </p:txBody>
      </p:sp>
    </p:spTree>
    <p:extLst>
      <p:ext uri="{BB962C8B-B14F-4D97-AF65-F5344CB8AC3E}">
        <p14:creationId xmlns:p14="http://schemas.microsoft.com/office/powerpoint/2010/main" val="200312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1 Tabla"/>
          <p:cNvGraphicFramePr>
            <a:graphicFrameLocks noGrp="1"/>
          </p:cNvGraphicFramePr>
          <p:nvPr>
            <p:extLst>
              <p:ext uri="{D42A27DB-BD31-4B8C-83A1-F6EECF244321}">
                <p14:modId xmlns:p14="http://schemas.microsoft.com/office/powerpoint/2010/main" val="3250605759"/>
              </p:ext>
            </p:extLst>
          </p:nvPr>
        </p:nvGraphicFramePr>
        <p:xfrm>
          <a:off x="467544" y="1628800"/>
          <a:ext cx="8187829" cy="4463947"/>
        </p:xfrm>
        <a:graphic>
          <a:graphicData uri="http://schemas.openxmlformats.org/drawingml/2006/table">
            <a:tbl>
              <a:tblPr firstRow="1" bandRow="1">
                <a:tableStyleId>{9DCAF9ED-07DC-4A11-8D7F-57B35C25682E}</a:tableStyleId>
              </a:tblPr>
              <a:tblGrid>
                <a:gridCol w="377484"/>
                <a:gridCol w="3110900"/>
                <a:gridCol w="4699445"/>
              </a:tblGrid>
              <a:tr h="394960">
                <a:tc>
                  <a:txBody>
                    <a:bodyPr/>
                    <a:lstStyle/>
                    <a:p>
                      <a:pPr algn="ctr" fontAlgn="b"/>
                      <a:r>
                        <a:rPr lang="es-CO" sz="1200" u="none" strike="noStrike" dirty="0" smtClean="0">
                          <a:effectLst/>
                        </a:rPr>
                        <a:t>#</a:t>
                      </a:r>
                      <a:endParaRPr lang="es-CO" sz="1200" b="0" i="0" u="none" strike="noStrike" dirty="0">
                        <a:solidFill>
                          <a:schemeClr val="tx1"/>
                        </a:solidFill>
                        <a:effectLst/>
                        <a:latin typeface="Andalus" pitchFamily="18" charset="-78"/>
                        <a:cs typeface="Andalus" pitchFamily="18" charset="-78"/>
                      </a:endParaRPr>
                    </a:p>
                  </a:txBody>
                  <a:tcPr marL="4711" marR="4711" marT="4711" marB="0" anchor="ctr"/>
                </a:tc>
                <a:tc>
                  <a:txBody>
                    <a:bodyPr/>
                    <a:lstStyle/>
                    <a:p>
                      <a:pPr algn="ctr" fontAlgn="b"/>
                      <a:r>
                        <a:rPr lang="es-CO" sz="1200" u="none" strike="noStrike" dirty="0">
                          <a:effectLst/>
                        </a:rPr>
                        <a:t>NOTICIA</a:t>
                      </a:r>
                      <a:endParaRPr lang="es-CO" sz="1200" b="0" i="0" u="none" strike="noStrike" dirty="0">
                        <a:solidFill>
                          <a:schemeClr val="tx1"/>
                        </a:solidFill>
                        <a:effectLst/>
                        <a:latin typeface="Andalus" pitchFamily="18" charset="-78"/>
                        <a:cs typeface="Andalus" pitchFamily="18" charset="-78"/>
                      </a:endParaRPr>
                    </a:p>
                  </a:txBody>
                  <a:tcPr marL="4711" marR="4711" marT="4711" marB="0" anchor="ctr"/>
                </a:tc>
                <a:tc>
                  <a:txBody>
                    <a:bodyPr/>
                    <a:lstStyle/>
                    <a:p>
                      <a:pPr algn="ctr" fontAlgn="b"/>
                      <a:r>
                        <a:rPr lang="es-CO" sz="1200" u="none" strike="noStrike" dirty="0" smtClean="0">
                          <a:effectLst/>
                        </a:rPr>
                        <a:t>RESUMEN</a:t>
                      </a:r>
                      <a:endParaRPr lang="es-CO" sz="1200" b="0" i="0" u="none" strike="noStrike" dirty="0">
                        <a:solidFill>
                          <a:schemeClr val="tx1"/>
                        </a:solidFill>
                        <a:effectLst/>
                        <a:latin typeface="Andalus" pitchFamily="18" charset="-78"/>
                        <a:cs typeface="Andalus" pitchFamily="18" charset="-78"/>
                      </a:endParaRPr>
                    </a:p>
                  </a:txBody>
                  <a:tcPr marL="4711" marR="4711" marT="4711" marB="0" anchor="ctr"/>
                </a:tc>
              </a:tr>
              <a:tr h="450184">
                <a:tc>
                  <a:txBody>
                    <a:bodyPr/>
                    <a:lstStyle/>
                    <a:p>
                      <a:pPr algn="ctr" fontAlgn="b"/>
                      <a:r>
                        <a:rPr lang="es-ES" sz="1200" u="none" strike="noStrike" dirty="0" smtClean="0">
                          <a:effectLst/>
                        </a:rPr>
                        <a:t>1</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CO" sz="1200" u="none" strike="noStrike" dirty="0">
                          <a:effectLst/>
                        </a:rPr>
                        <a:t>ADECUACIÓN DE </a:t>
                      </a:r>
                      <a:r>
                        <a:rPr lang="es-CO" sz="1200" u="none" strike="noStrike" dirty="0" smtClean="0">
                          <a:effectLst/>
                        </a:rPr>
                        <a:t>ESPACIOS</a:t>
                      </a:r>
                      <a:r>
                        <a:rPr lang="es-CO" sz="1200" u="none" strike="noStrike" baseline="0" dirty="0" smtClean="0">
                          <a:effectLst/>
                        </a:rPr>
                        <a:t> FISICOS</a:t>
                      </a:r>
                      <a:endParaRPr lang="es-CO" sz="1200" b="1" i="0" u="none" strike="noStrike" dirty="0">
                        <a:solidFill>
                          <a:srgbClr val="000000"/>
                        </a:solidFill>
                        <a:effectLst/>
                        <a:latin typeface="Calibri"/>
                      </a:endParaRPr>
                    </a:p>
                  </a:txBody>
                  <a:tcPr marL="4711" marR="4711" marT="4711" marB="0" anchor="ctr"/>
                </a:tc>
                <a:tc>
                  <a:txBody>
                    <a:bodyPr/>
                    <a:lstStyle/>
                    <a:p>
                      <a:pPr algn="l" fontAlgn="b"/>
                      <a:r>
                        <a:rPr lang="es-ES" sz="1200" u="none" strike="noStrike" dirty="0">
                          <a:effectLst/>
                        </a:rPr>
                        <a:t>Mejora y aprovechamiento espacios </a:t>
                      </a:r>
                      <a:r>
                        <a:rPr lang="es-ES" sz="1200" u="none" strike="noStrike" dirty="0" smtClean="0">
                          <a:effectLst/>
                        </a:rPr>
                        <a:t>para</a:t>
                      </a:r>
                      <a:r>
                        <a:rPr lang="es-ES" sz="1200" u="none" strike="noStrike" baseline="0" dirty="0" smtClean="0">
                          <a:effectLst/>
                        </a:rPr>
                        <a:t> estudiantes y docentes</a:t>
                      </a:r>
                      <a:r>
                        <a:rPr lang="es-ES" sz="1200" u="none" strike="noStrike" dirty="0" smtClean="0">
                          <a:effectLst/>
                        </a:rPr>
                        <a:t>.</a:t>
                      </a:r>
                      <a:endParaRPr lang="es-ES" sz="1200" b="0" i="0" u="none" strike="noStrike" dirty="0">
                        <a:solidFill>
                          <a:srgbClr val="000000"/>
                        </a:solidFill>
                        <a:effectLst/>
                        <a:latin typeface="Calibri"/>
                      </a:endParaRPr>
                    </a:p>
                  </a:txBody>
                  <a:tcPr marL="4711" marR="4711" marT="4711" marB="0" anchor="ctr"/>
                </a:tc>
              </a:tr>
              <a:tr h="450184">
                <a:tc>
                  <a:txBody>
                    <a:bodyPr/>
                    <a:lstStyle/>
                    <a:p>
                      <a:pPr algn="ctr" fontAlgn="b"/>
                      <a:r>
                        <a:rPr lang="es-CO" sz="1200" u="none" strike="noStrike" dirty="0" smtClean="0">
                          <a:effectLst/>
                        </a:rPr>
                        <a:t>2</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CO" sz="1200" u="none" strike="noStrike" dirty="0" smtClean="0">
                          <a:effectLst/>
                        </a:rPr>
                        <a:t>APROPIACIÓN</a:t>
                      </a:r>
                      <a:r>
                        <a:rPr lang="es-CO" sz="1200" u="none" strike="noStrike" baseline="0" dirty="0" smtClean="0">
                          <a:effectLst/>
                        </a:rPr>
                        <a:t> ESPACIOS FISICOS LABORATORIOS</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ES" sz="1200" u="none" strike="noStrike" baseline="0" dirty="0" smtClean="0">
                          <a:effectLst/>
                        </a:rPr>
                        <a:t>Sala Access GRID y CECAD.</a:t>
                      </a:r>
                      <a:endParaRPr lang="es-ES" sz="1200" b="0" i="0" u="none" strike="noStrike" dirty="0">
                        <a:solidFill>
                          <a:srgbClr val="000000"/>
                        </a:solidFill>
                        <a:effectLst/>
                        <a:latin typeface="Calibri"/>
                      </a:endParaRPr>
                    </a:p>
                  </a:txBody>
                  <a:tcPr marL="4711" marR="4711" marT="4711" marB="0" anchor="ctr"/>
                </a:tc>
              </a:tr>
              <a:tr h="506713">
                <a:tc>
                  <a:txBody>
                    <a:bodyPr/>
                    <a:lstStyle/>
                    <a:p>
                      <a:pPr algn="ctr" fontAlgn="b"/>
                      <a:r>
                        <a:rPr lang="es-CO" sz="1200" u="none" strike="noStrike" dirty="0" smtClean="0">
                          <a:effectLst/>
                        </a:rPr>
                        <a:t>3</a:t>
                      </a:r>
                      <a:endParaRPr lang="es-CO" sz="1200" b="0" i="0" u="none" strike="noStrike" dirty="0">
                        <a:solidFill>
                          <a:srgbClr val="000000"/>
                        </a:solidFill>
                        <a:effectLst/>
                        <a:latin typeface="Calibri"/>
                      </a:endParaRPr>
                    </a:p>
                  </a:txBody>
                  <a:tcPr marL="4711" marR="4711" marT="4711"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O" sz="1200" u="none" strike="noStrike" dirty="0" smtClean="0">
                          <a:effectLst/>
                        </a:rPr>
                        <a:t>ESTATUTO</a:t>
                      </a:r>
                      <a:r>
                        <a:rPr lang="es-CO" sz="1200" u="none" strike="noStrike" baseline="0" dirty="0" smtClean="0">
                          <a:effectLst/>
                        </a:rPr>
                        <a:t> DE INVESTIGACIONES</a:t>
                      </a:r>
                      <a:endParaRPr lang="es-CO" sz="1200" b="0" i="0" u="none" strike="noStrike" dirty="0" smtClean="0">
                        <a:solidFill>
                          <a:srgbClr val="000000"/>
                        </a:solidFill>
                        <a:effectLst/>
                        <a:latin typeface="+mn-lt"/>
                      </a:endParaRPr>
                    </a:p>
                  </a:txBody>
                  <a:tcPr marL="4711" marR="4711" marT="4711"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200" u="none" strike="noStrike" dirty="0" smtClean="0">
                          <a:effectLst/>
                        </a:rPr>
                        <a:t>Participación</a:t>
                      </a:r>
                      <a:r>
                        <a:rPr lang="es-ES" sz="1200" u="none" strike="noStrike" baseline="0" dirty="0" smtClean="0">
                          <a:effectLst/>
                        </a:rPr>
                        <a:t> por parte del doctorado en la creación de un estatuto de Investigaciones.</a:t>
                      </a:r>
                      <a:endParaRPr lang="es-ES" sz="1200" b="0" i="0" u="none" strike="noStrike" dirty="0" smtClean="0">
                        <a:solidFill>
                          <a:srgbClr val="000000"/>
                        </a:solidFill>
                        <a:effectLst/>
                        <a:latin typeface="+mn-lt"/>
                      </a:endParaRPr>
                    </a:p>
                  </a:txBody>
                  <a:tcPr marL="4711" marR="4711" marT="4711" marB="0" anchor="ctr"/>
                </a:tc>
              </a:tr>
              <a:tr h="895776">
                <a:tc>
                  <a:txBody>
                    <a:bodyPr/>
                    <a:lstStyle/>
                    <a:p>
                      <a:pPr algn="ctr" fontAlgn="b"/>
                      <a:r>
                        <a:rPr lang="es-CO" sz="1200" u="none" strike="noStrike" dirty="0" smtClean="0">
                          <a:effectLst/>
                        </a:rPr>
                        <a:t>4</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CO" sz="1200" u="none" strike="noStrike" dirty="0" smtClean="0">
                          <a:effectLst/>
                        </a:rPr>
                        <a:t>REGLAMENTO</a:t>
                      </a:r>
                      <a:r>
                        <a:rPr lang="es-CO" sz="1200" u="none" strike="noStrike" baseline="0" dirty="0" smtClean="0">
                          <a:effectLst/>
                        </a:rPr>
                        <a:t> DE POSGRADOS</a:t>
                      </a:r>
                      <a:endParaRPr lang="es-CO" sz="1200" b="0" i="0" u="none" strike="noStrike" dirty="0">
                        <a:solidFill>
                          <a:srgbClr val="000000"/>
                        </a:solidFill>
                        <a:effectLst/>
                        <a:latin typeface="Calibri"/>
                      </a:endParaRPr>
                    </a:p>
                  </a:txBody>
                  <a:tcPr marL="4711" marR="4711" marT="4711"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200" u="none" strike="noStrike" dirty="0" smtClean="0">
                          <a:effectLst/>
                        </a:rPr>
                        <a:t>Sensibilización</a:t>
                      </a:r>
                      <a:r>
                        <a:rPr lang="es-ES" sz="1200" u="none" strike="noStrike" baseline="0" dirty="0" smtClean="0">
                          <a:effectLst/>
                        </a:rPr>
                        <a:t> y conformación de las políticas y estrategias para el desarrollo del Reglamento orgánico de Postgrados modalidad presencial y virtual  (capítulo especializaciones, maestrías y Doctorado).</a:t>
                      </a:r>
                      <a:endParaRPr lang="es-ES" sz="1200" b="0" i="0" u="none" strike="noStrike" dirty="0">
                        <a:solidFill>
                          <a:srgbClr val="000000"/>
                        </a:solidFill>
                        <a:effectLst/>
                        <a:latin typeface="Calibri"/>
                      </a:endParaRPr>
                    </a:p>
                  </a:txBody>
                  <a:tcPr marL="4711" marR="4711" marT="4711" marB="0" anchor="ctr"/>
                </a:tc>
              </a:tr>
              <a:tr h="588405">
                <a:tc>
                  <a:txBody>
                    <a:bodyPr/>
                    <a:lstStyle/>
                    <a:p>
                      <a:pPr algn="ctr" fontAlgn="b"/>
                      <a:r>
                        <a:rPr lang="es-CO" sz="1200" u="none" strike="noStrike" dirty="0" smtClean="0">
                          <a:effectLst/>
                        </a:rPr>
                        <a:t>5</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ES" sz="1200" u="none" strike="noStrike" baseline="0" dirty="0" smtClean="0">
                          <a:effectLst/>
                        </a:rPr>
                        <a:t>FORMACIÓN Y CAPACITACIÓN DOCENTE</a:t>
                      </a:r>
                      <a:endParaRPr lang="es-ES" sz="1200" b="0" i="0" u="none" strike="noStrike" dirty="0">
                        <a:solidFill>
                          <a:srgbClr val="000000"/>
                        </a:solidFill>
                        <a:effectLst/>
                        <a:latin typeface="Calibri"/>
                      </a:endParaRPr>
                    </a:p>
                  </a:txBody>
                  <a:tcPr marL="2692" marR="2692" marT="2692" marB="0" anchor="ctr"/>
                </a:tc>
                <a:tc>
                  <a:txBody>
                    <a:bodyPr/>
                    <a:lstStyle/>
                    <a:p>
                      <a:pPr algn="l" fontAlgn="b"/>
                      <a:r>
                        <a:rPr lang="es-ES" sz="1200" u="none" strike="noStrike" baseline="0" dirty="0" smtClean="0">
                          <a:effectLst/>
                        </a:rPr>
                        <a:t>Conformación de las políticas y estrategias para el desarrollo del estatuto de Formación docente en Investigación.</a:t>
                      </a:r>
                      <a:endParaRPr lang="es-ES" sz="1200" b="0" i="0" u="none" strike="noStrike" dirty="0">
                        <a:solidFill>
                          <a:srgbClr val="000000"/>
                        </a:solidFill>
                        <a:effectLst/>
                        <a:latin typeface="Calibri"/>
                      </a:endParaRPr>
                    </a:p>
                  </a:txBody>
                  <a:tcPr marL="2692" marR="2692" marT="2692" marB="0" anchor="ctr"/>
                </a:tc>
              </a:tr>
              <a:tr h="671012">
                <a:tc>
                  <a:txBody>
                    <a:bodyPr/>
                    <a:lstStyle/>
                    <a:p>
                      <a:pPr algn="ctr" fontAlgn="b"/>
                      <a:r>
                        <a:rPr lang="es-CO" sz="1200" u="none" strike="noStrike" dirty="0" smtClean="0">
                          <a:effectLst/>
                        </a:rPr>
                        <a:t>6</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ES" sz="1200" u="none" strike="noStrike" dirty="0" smtClean="0">
                          <a:effectLst/>
                        </a:rPr>
                        <a:t>CREACION DE UN NUEVO</a:t>
                      </a:r>
                      <a:r>
                        <a:rPr lang="es-ES" sz="1200" u="none" strike="noStrike" baseline="0" dirty="0" smtClean="0">
                          <a:effectLst/>
                        </a:rPr>
                        <a:t> ENFASIS Y ARTICULACIÓN MAESTRIAS</a:t>
                      </a:r>
                      <a:endParaRPr lang="es-ES" sz="1200" b="0" i="0" u="none" strike="noStrike" dirty="0">
                        <a:solidFill>
                          <a:srgbClr val="000000"/>
                        </a:solidFill>
                        <a:effectLst/>
                        <a:latin typeface="Calibri"/>
                      </a:endParaRPr>
                    </a:p>
                  </a:txBody>
                  <a:tcPr marL="2692" marR="2692" marT="2692" marB="0" anchor="ctr"/>
                </a:tc>
                <a:tc>
                  <a:txBody>
                    <a:bodyPr/>
                    <a:lstStyle/>
                    <a:p>
                      <a:pPr algn="l" fontAlgn="b"/>
                      <a:r>
                        <a:rPr lang="es-ES" sz="1200" u="none" strike="noStrike" baseline="0" dirty="0" smtClean="0">
                          <a:effectLst/>
                        </a:rPr>
                        <a:t>Se creó el nuevo énfasis en eléctrica y electrónica– Maestrías (Maestría Ciencias de la Información y las Comunicaciones, y la Maestría en Industrial.</a:t>
                      </a:r>
                      <a:endParaRPr lang="es-ES" sz="1200" b="0" i="0" u="none" strike="noStrike" dirty="0">
                        <a:solidFill>
                          <a:srgbClr val="000000"/>
                        </a:solidFill>
                        <a:effectLst/>
                        <a:latin typeface="Calibri"/>
                      </a:endParaRPr>
                    </a:p>
                  </a:txBody>
                  <a:tcPr marL="2692" marR="2692" marT="2692" marB="0" anchor="ctr"/>
                </a:tc>
              </a:tr>
              <a:tr h="506713">
                <a:tc>
                  <a:txBody>
                    <a:bodyPr/>
                    <a:lstStyle/>
                    <a:p>
                      <a:pPr algn="ctr" fontAlgn="b"/>
                      <a:r>
                        <a:rPr lang="es-CO" sz="1200" u="none" strike="noStrike" dirty="0" smtClean="0">
                          <a:effectLst/>
                        </a:rPr>
                        <a:t>7</a:t>
                      </a:r>
                      <a:endParaRPr lang="es-CO" sz="1200" b="0" i="0" u="none" strike="noStrike" dirty="0">
                        <a:solidFill>
                          <a:srgbClr val="000000"/>
                        </a:solidFill>
                        <a:effectLst/>
                        <a:latin typeface="Calibri"/>
                      </a:endParaRPr>
                    </a:p>
                  </a:txBody>
                  <a:tcPr marL="4711" marR="4711" marT="4711" marB="0" anchor="ctr"/>
                </a:tc>
                <a:tc>
                  <a:txBody>
                    <a:bodyPr/>
                    <a:lstStyle/>
                    <a:p>
                      <a:pPr algn="l" fontAlgn="b"/>
                      <a:r>
                        <a:rPr lang="es-ES" sz="1200" u="none" strike="noStrike" dirty="0" smtClean="0">
                          <a:effectLst/>
                        </a:rPr>
                        <a:t>AUOTEVALUACION</a:t>
                      </a:r>
                      <a:endParaRPr lang="es-ES" sz="1200" b="0" i="0" u="none" strike="noStrike" dirty="0">
                        <a:solidFill>
                          <a:srgbClr val="000000"/>
                        </a:solidFill>
                        <a:effectLst/>
                        <a:latin typeface="Calibri"/>
                      </a:endParaRPr>
                    </a:p>
                  </a:txBody>
                  <a:tcPr marL="2692" marR="2692" marT="2692" marB="0" anchor="ctr"/>
                </a:tc>
                <a:tc>
                  <a:txBody>
                    <a:bodyPr/>
                    <a:lstStyle/>
                    <a:p>
                      <a:pPr algn="l" fontAlgn="b"/>
                      <a:r>
                        <a:rPr lang="es-ES" sz="1200" u="none" strike="noStrike" baseline="0" dirty="0" smtClean="0">
                          <a:effectLst/>
                        </a:rPr>
                        <a:t>Se realizó la primera autoevaluación.</a:t>
                      </a:r>
                      <a:endParaRPr lang="es-ES" sz="1200" b="0" i="0" u="none" strike="noStrike" dirty="0">
                        <a:solidFill>
                          <a:srgbClr val="000000"/>
                        </a:solidFill>
                        <a:effectLst/>
                        <a:latin typeface="Calibri"/>
                      </a:endParaRPr>
                    </a:p>
                  </a:txBody>
                  <a:tcPr marL="2692" marR="2692" marT="2692" marB="0" anchor="ctr"/>
                </a:tc>
              </a:tr>
            </a:tbl>
          </a:graphicData>
        </a:graphic>
      </p:graphicFrame>
      <p:sp>
        <p:nvSpPr>
          <p:cNvPr id="5" name="1 Título"/>
          <p:cNvSpPr>
            <a:spLocks noGrp="1"/>
          </p:cNvSpPr>
          <p:nvPr>
            <p:ph type="title"/>
          </p:nvPr>
        </p:nvSpPr>
        <p:spPr>
          <a:xfrm>
            <a:off x="457200" y="620688"/>
            <a:ext cx="8229600" cy="1143000"/>
          </a:xfrm>
        </p:spPr>
        <p:txBody>
          <a:bodyPr/>
          <a:lstStyle/>
          <a:p>
            <a:r>
              <a:rPr lang="es-CO" dirty="0" smtClean="0"/>
              <a:t>Logros</a:t>
            </a:r>
            <a:endParaRPr lang="es-CO" dirty="0"/>
          </a:p>
        </p:txBody>
      </p:sp>
    </p:spTree>
    <p:extLst>
      <p:ext uri="{BB962C8B-B14F-4D97-AF65-F5344CB8AC3E}">
        <p14:creationId xmlns:p14="http://schemas.microsoft.com/office/powerpoint/2010/main" val="3034806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7 Tabla"/>
          <p:cNvGraphicFramePr>
            <a:graphicFrameLocks noGrp="1"/>
          </p:cNvGraphicFramePr>
          <p:nvPr>
            <p:extLst>
              <p:ext uri="{D42A27DB-BD31-4B8C-83A1-F6EECF244321}">
                <p14:modId xmlns:p14="http://schemas.microsoft.com/office/powerpoint/2010/main" val="1305012204"/>
              </p:ext>
            </p:extLst>
          </p:nvPr>
        </p:nvGraphicFramePr>
        <p:xfrm>
          <a:off x="179388" y="1196752"/>
          <a:ext cx="8813800" cy="4594225"/>
        </p:xfrm>
        <a:graphic>
          <a:graphicData uri="http://schemas.openxmlformats.org/drawingml/2006/table">
            <a:tbl>
              <a:tblPr firstRow="1" bandRow="1">
                <a:tableStyleId>{21E4AEA4-8DFA-4A89-87EB-49C32662AFE0}</a:tableStyleId>
              </a:tblPr>
              <a:tblGrid>
                <a:gridCol w="410682"/>
                <a:gridCol w="3492145"/>
                <a:gridCol w="4910973"/>
              </a:tblGrid>
              <a:tr h="364746">
                <a:tc>
                  <a:txBody>
                    <a:bodyPr/>
                    <a:lstStyle/>
                    <a:p>
                      <a:pPr algn="ctr" fontAlgn="b"/>
                      <a:r>
                        <a:rPr lang="es-CO" sz="1200" u="none" strike="noStrike" dirty="0" smtClean="0">
                          <a:effectLst/>
                        </a:rPr>
                        <a:t>#</a:t>
                      </a:r>
                      <a:endParaRPr lang="es-CO" sz="1200" b="0" i="0" u="none" strike="noStrike" dirty="0">
                        <a:solidFill>
                          <a:schemeClr val="tx1"/>
                        </a:solidFill>
                        <a:effectLst/>
                        <a:latin typeface="Andalus" pitchFamily="18" charset="-78"/>
                        <a:cs typeface="Andalus" pitchFamily="18" charset="-78"/>
                      </a:endParaRPr>
                    </a:p>
                  </a:txBody>
                  <a:tcPr marL="4711" marR="4711" marT="4712" marB="0" anchor="ctr"/>
                </a:tc>
                <a:tc>
                  <a:txBody>
                    <a:bodyPr/>
                    <a:lstStyle/>
                    <a:p>
                      <a:pPr algn="ctr" fontAlgn="b"/>
                      <a:r>
                        <a:rPr lang="es-CO" sz="1200" u="none" strike="noStrike" dirty="0">
                          <a:effectLst/>
                        </a:rPr>
                        <a:t>NOTICIA</a:t>
                      </a:r>
                      <a:endParaRPr lang="es-CO" sz="1200" b="0" i="0" u="none" strike="noStrike" dirty="0">
                        <a:solidFill>
                          <a:schemeClr val="tx1"/>
                        </a:solidFill>
                        <a:effectLst/>
                        <a:latin typeface="Andalus" pitchFamily="18" charset="-78"/>
                        <a:cs typeface="Andalus" pitchFamily="18" charset="-78"/>
                      </a:endParaRPr>
                    </a:p>
                  </a:txBody>
                  <a:tcPr marL="4711" marR="4711" marT="4712" marB="0" anchor="ctr"/>
                </a:tc>
                <a:tc>
                  <a:txBody>
                    <a:bodyPr/>
                    <a:lstStyle/>
                    <a:p>
                      <a:pPr algn="ctr" fontAlgn="b"/>
                      <a:r>
                        <a:rPr lang="es-CO" sz="1200" u="none" strike="noStrike" dirty="0" smtClean="0">
                          <a:effectLst/>
                        </a:rPr>
                        <a:t>RESUMEN</a:t>
                      </a:r>
                      <a:endParaRPr lang="es-CO" sz="1200" b="0" i="0" u="none" strike="noStrike" dirty="0">
                        <a:solidFill>
                          <a:schemeClr val="tx1"/>
                        </a:solidFill>
                        <a:effectLst/>
                        <a:latin typeface="Andalus" pitchFamily="18" charset="-78"/>
                        <a:cs typeface="Andalus" pitchFamily="18" charset="-78"/>
                      </a:endParaRPr>
                    </a:p>
                  </a:txBody>
                  <a:tcPr marL="4711" marR="4711" marT="4712" marB="0" anchor="ctr"/>
                </a:tc>
              </a:tr>
              <a:tr h="688674">
                <a:tc>
                  <a:txBody>
                    <a:bodyPr/>
                    <a:lstStyle/>
                    <a:p>
                      <a:pPr algn="ctr" fontAlgn="b"/>
                      <a:r>
                        <a:rPr lang="es-CO" sz="1200" u="none" strike="noStrike" dirty="0" smtClean="0">
                          <a:effectLst/>
                        </a:rPr>
                        <a:t>8</a:t>
                      </a:r>
                      <a:endParaRPr lang="es-CO" sz="1200" b="0" i="0" u="none" strike="noStrike" dirty="0">
                        <a:solidFill>
                          <a:srgbClr val="000000"/>
                        </a:solidFill>
                        <a:effectLst/>
                        <a:latin typeface="Calibri"/>
                      </a:endParaRPr>
                    </a:p>
                  </a:txBody>
                  <a:tcPr marL="4711" marR="4711" marT="4712" marB="0" anchor="ctr"/>
                </a:tc>
                <a:tc>
                  <a:txBody>
                    <a:bodyPr/>
                    <a:lstStyle/>
                    <a:p>
                      <a:pPr algn="l" fontAlgn="b"/>
                      <a:r>
                        <a:rPr lang="es-ES" sz="1200" u="none" strike="noStrike" dirty="0" smtClean="0">
                          <a:effectLst/>
                        </a:rPr>
                        <a:t>FORTALECIMIENTO</a:t>
                      </a:r>
                      <a:r>
                        <a:rPr lang="es-ES" sz="1200" u="none" strike="noStrike" baseline="0" dirty="0" smtClean="0">
                          <a:effectLst/>
                        </a:rPr>
                        <a:t> Y APOYO A GRUPOS DE INVESTIGACIÓN EN PROCESO DE RECLACIFICACIÓN </a:t>
                      </a:r>
                      <a:endParaRPr lang="es-ES" sz="1200" b="0" i="0" u="none" strike="noStrike" dirty="0">
                        <a:solidFill>
                          <a:srgbClr val="000000"/>
                        </a:solidFill>
                        <a:effectLst/>
                        <a:latin typeface="Calibri"/>
                      </a:endParaRPr>
                    </a:p>
                  </a:txBody>
                  <a:tcPr marL="2692" marR="2692" marT="2693" marB="0" anchor="ctr"/>
                </a:tc>
                <a:tc>
                  <a:txBody>
                    <a:bodyPr/>
                    <a:lstStyle/>
                    <a:p>
                      <a:pPr algn="l" fontAlgn="b"/>
                      <a:r>
                        <a:rPr lang="es-ES" sz="1200" u="none" strike="noStrike" dirty="0" smtClean="0">
                          <a:effectLst/>
                        </a:rPr>
                        <a:t>Acompañamiento</a:t>
                      </a:r>
                      <a:r>
                        <a:rPr lang="es-ES" sz="1200" u="none" strike="noStrike" baseline="0" dirty="0" smtClean="0">
                          <a:effectLst/>
                        </a:rPr>
                        <a:t> a los grupos de investigación Doctorado en Ingeniería para su reclasificación ante COLCIENCIAS. Total  grupos clasificados : 2-A1, 4-A, 2-B, 2-C, 2-D.</a:t>
                      </a:r>
                      <a:endParaRPr lang="es-ES" sz="1200" b="0" i="0" u="none" strike="noStrike" dirty="0">
                        <a:solidFill>
                          <a:srgbClr val="000000"/>
                        </a:solidFill>
                        <a:effectLst/>
                        <a:latin typeface="Calibri"/>
                      </a:endParaRPr>
                    </a:p>
                  </a:txBody>
                  <a:tcPr marL="2692" marR="2692" marT="2693" marB="0" anchor="ctr"/>
                </a:tc>
              </a:tr>
              <a:tr h="555429">
                <a:tc>
                  <a:txBody>
                    <a:bodyPr/>
                    <a:lstStyle/>
                    <a:p>
                      <a:pPr algn="ctr" fontAlgn="b"/>
                      <a:r>
                        <a:rPr lang="es-ES" sz="1200" u="none" strike="noStrike" dirty="0" smtClean="0">
                          <a:effectLst/>
                        </a:rPr>
                        <a:t>9</a:t>
                      </a:r>
                      <a:endParaRPr lang="es-ES" sz="1200" b="0" i="0" u="none" strike="noStrike" dirty="0">
                        <a:solidFill>
                          <a:srgbClr val="000000"/>
                        </a:solidFill>
                        <a:effectLst/>
                        <a:latin typeface="Calibri"/>
                      </a:endParaRPr>
                    </a:p>
                  </a:txBody>
                  <a:tcPr marL="4711" marR="4711" marT="4712" marB="0" anchor="ctr"/>
                </a:tc>
                <a:tc>
                  <a:txBody>
                    <a:bodyPr/>
                    <a:lstStyle/>
                    <a:p>
                      <a:pPr algn="l" fontAlgn="b"/>
                      <a:r>
                        <a:rPr lang="es-CO" sz="1200" u="none" strike="noStrike" dirty="0">
                          <a:effectLst/>
                        </a:rPr>
                        <a:t>CONSTITUCIÓN DEL MODELO PEDAGÓGICO</a:t>
                      </a:r>
                      <a:endParaRPr lang="es-CO" sz="1200" b="1" i="0" u="none" strike="noStrike" dirty="0">
                        <a:solidFill>
                          <a:srgbClr val="000000"/>
                        </a:solidFill>
                        <a:effectLst/>
                        <a:latin typeface="Calibri"/>
                      </a:endParaRPr>
                    </a:p>
                  </a:txBody>
                  <a:tcPr marL="2692" marR="2692" marT="2693" marB="0" anchor="ctr"/>
                </a:tc>
                <a:tc>
                  <a:txBody>
                    <a:bodyPr/>
                    <a:lstStyle/>
                    <a:p>
                      <a:pPr algn="l" fontAlgn="b"/>
                      <a:r>
                        <a:rPr lang="es-ES" sz="1200" u="none" strike="noStrike" dirty="0" smtClean="0">
                          <a:effectLst/>
                        </a:rPr>
                        <a:t>Apertura</a:t>
                      </a:r>
                      <a:r>
                        <a:rPr lang="es-ES" sz="1200" u="none" strike="noStrike" baseline="0" dirty="0" smtClean="0">
                          <a:effectLst/>
                        </a:rPr>
                        <a:t> de espacios y canales para la </a:t>
                      </a:r>
                      <a:r>
                        <a:rPr lang="es-ES" sz="1200" u="none" strike="noStrike" dirty="0" smtClean="0">
                          <a:effectLst/>
                        </a:rPr>
                        <a:t>Consolidación</a:t>
                      </a:r>
                      <a:r>
                        <a:rPr lang="es-ES" sz="1200" u="none" strike="noStrike" baseline="0" dirty="0" smtClean="0">
                          <a:effectLst/>
                        </a:rPr>
                        <a:t> </a:t>
                      </a:r>
                      <a:r>
                        <a:rPr lang="es-ES" sz="1200" u="none" strike="noStrike" dirty="0" smtClean="0">
                          <a:effectLst/>
                        </a:rPr>
                        <a:t>de </a:t>
                      </a:r>
                      <a:r>
                        <a:rPr lang="es-ES" sz="1200" u="none" strike="noStrike" dirty="0">
                          <a:effectLst/>
                        </a:rPr>
                        <a:t>un modelo pedagógico para la mejora </a:t>
                      </a:r>
                      <a:r>
                        <a:rPr lang="es-ES" sz="1200" u="none" strike="noStrike" dirty="0" smtClean="0">
                          <a:effectLst/>
                        </a:rPr>
                        <a:t>académica de la Facultad</a:t>
                      </a:r>
                      <a:endParaRPr lang="es-ES" sz="1200" b="0" i="0" u="none" strike="noStrike" dirty="0">
                        <a:solidFill>
                          <a:srgbClr val="000000"/>
                        </a:solidFill>
                        <a:effectLst/>
                        <a:latin typeface="Calibri"/>
                      </a:endParaRPr>
                    </a:p>
                  </a:txBody>
                  <a:tcPr marL="2692" marR="2692" marT="2693" marB="0" anchor="ctr"/>
                </a:tc>
              </a:tr>
              <a:tr h="688674">
                <a:tc>
                  <a:txBody>
                    <a:bodyPr/>
                    <a:lstStyle/>
                    <a:p>
                      <a:pPr algn="ctr" fontAlgn="b"/>
                      <a:r>
                        <a:rPr lang="es-ES" sz="1200" u="none" strike="noStrike" dirty="0" smtClean="0">
                          <a:effectLst/>
                        </a:rPr>
                        <a:t>10</a:t>
                      </a:r>
                      <a:endParaRPr lang="es-ES" sz="1200" b="0" i="0" u="none" strike="noStrike" dirty="0">
                        <a:solidFill>
                          <a:srgbClr val="000000"/>
                        </a:solidFill>
                        <a:effectLst/>
                        <a:latin typeface="Calibri"/>
                      </a:endParaRPr>
                    </a:p>
                  </a:txBody>
                  <a:tcPr marL="4711" marR="4711" marT="4712" marB="0" anchor="ctr"/>
                </a:tc>
                <a:tc>
                  <a:txBody>
                    <a:bodyPr/>
                    <a:lstStyle/>
                    <a:p>
                      <a:pPr algn="l" fontAlgn="b"/>
                      <a:r>
                        <a:rPr lang="es-CO" sz="1200" u="none" strike="noStrike" dirty="0" smtClean="0">
                          <a:effectLst/>
                        </a:rPr>
                        <a:t>REVISTA</a:t>
                      </a:r>
                      <a:r>
                        <a:rPr lang="es-CO" sz="1200" u="none" strike="noStrike" baseline="0" dirty="0" smtClean="0">
                          <a:effectLst/>
                        </a:rPr>
                        <a:t> REDES DE INGENIERÍA TECNURA</a:t>
                      </a:r>
                      <a:endParaRPr lang="es-CO" sz="1200" b="0" i="0" u="none" strike="noStrike" dirty="0">
                        <a:solidFill>
                          <a:srgbClr val="000000"/>
                        </a:solidFill>
                        <a:effectLst/>
                        <a:latin typeface="Calibri"/>
                      </a:endParaRPr>
                    </a:p>
                  </a:txBody>
                  <a:tcPr marL="2692" marR="2692" marT="2693" marB="0" anchor="ctr"/>
                </a:tc>
                <a:tc>
                  <a:txBody>
                    <a:bodyPr/>
                    <a:lstStyle/>
                    <a:p>
                      <a:pPr algn="l" fontAlgn="b"/>
                      <a:r>
                        <a:rPr lang="es-ES" sz="1200" u="none" strike="noStrike" dirty="0" smtClean="0">
                          <a:effectLst/>
                        </a:rPr>
                        <a:t>Una</a:t>
                      </a:r>
                      <a:r>
                        <a:rPr lang="es-ES" sz="1200" u="none" strike="noStrike" baseline="0" dirty="0" smtClean="0">
                          <a:effectLst/>
                        </a:rPr>
                        <a:t> visión enfocada a convertir la revista en un medio de divulgación científica para  proyectos internos y externos del doctorado</a:t>
                      </a:r>
                      <a:endParaRPr lang="es-ES" sz="1200" b="0" i="0" u="none" strike="noStrike" dirty="0">
                        <a:solidFill>
                          <a:srgbClr val="000000"/>
                        </a:solidFill>
                        <a:effectLst/>
                        <a:latin typeface="Calibri"/>
                      </a:endParaRPr>
                    </a:p>
                  </a:txBody>
                  <a:tcPr marL="2692" marR="2692" marT="2693" marB="0" anchor="ctr"/>
                </a:tc>
              </a:tr>
              <a:tr h="688674">
                <a:tc>
                  <a:txBody>
                    <a:bodyPr/>
                    <a:lstStyle/>
                    <a:p>
                      <a:pPr algn="ctr" fontAlgn="b"/>
                      <a:r>
                        <a:rPr lang="es-ES" sz="1200" u="none" strike="noStrike" dirty="0" smtClean="0">
                          <a:effectLst/>
                        </a:rPr>
                        <a:t>11</a:t>
                      </a:r>
                      <a:endParaRPr lang="es-CO" sz="1200" b="0" i="0" u="none" strike="noStrike" dirty="0">
                        <a:solidFill>
                          <a:srgbClr val="000000"/>
                        </a:solidFill>
                        <a:effectLst/>
                        <a:latin typeface="Calibri"/>
                      </a:endParaRPr>
                    </a:p>
                  </a:txBody>
                  <a:tcPr marL="4711" marR="4711" marT="4712" marB="0" anchor="ctr"/>
                </a:tc>
                <a:tc>
                  <a:txBody>
                    <a:bodyPr/>
                    <a:lstStyle/>
                    <a:p>
                      <a:pPr algn="l" fontAlgn="b"/>
                      <a:r>
                        <a:rPr lang="es-ES" sz="1200" u="none" strike="noStrike" dirty="0" smtClean="0">
                          <a:effectLst/>
                        </a:rPr>
                        <a:t>PROPUESTA</a:t>
                      </a:r>
                      <a:r>
                        <a:rPr lang="es-ES" sz="1200" u="none" strike="noStrike" baseline="0" dirty="0" smtClean="0">
                          <a:effectLst/>
                        </a:rPr>
                        <a:t> DE </a:t>
                      </a:r>
                      <a:r>
                        <a:rPr lang="es-ES" sz="1200" u="none" strike="noStrike" dirty="0" smtClean="0">
                          <a:effectLst/>
                        </a:rPr>
                        <a:t>CREACIÓN  </a:t>
                      </a:r>
                      <a:r>
                        <a:rPr lang="es-ES" sz="1200" u="none" strike="noStrike" dirty="0">
                          <a:effectLst/>
                        </a:rPr>
                        <a:t>DE NUEVOS </a:t>
                      </a:r>
                      <a:r>
                        <a:rPr lang="es-ES" sz="1200" u="none" strike="noStrike" dirty="0" smtClean="0">
                          <a:effectLst/>
                        </a:rPr>
                        <a:t>ENFASIS</a:t>
                      </a:r>
                      <a:endParaRPr lang="es-ES" sz="1200" b="1" i="0" u="none" strike="noStrike" dirty="0">
                        <a:solidFill>
                          <a:srgbClr val="000000"/>
                        </a:solidFill>
                        <a:effectLst/>
                        <a:latin typeface="Calibri"/>
                      </a:endParaRPr>
                    </a:p>
                  </a:txBody>
                  <a:tcPr marL="2692" marR="2692" marT="2693" marB="0" anchor="ctr"/>
                </a:tc>
                <a:tc>
                  <a:txBody>
                    <a:bodyPr/>
                    <a:lstStyle/>
                    <a:p>
                      <a:pPr algn="l" fontAlgn="b"/>
                      <a:r>
                        <a:rPr lang="es-ES" sz="1200" u="none" strike="noStrike" dirty="0">
                          <a:effectLst/>
                        </a:rPr>
                        <a:t>Incrementar la </a:t>
                      </a:r>
                      <a:r>
                        <a:rPr lang="es-ES" sz="1200" u="none" strike="noStrike" dirty="0" smtClean="0">
                          <a:effectLst/>
                        </a:rPr>
                        <a:t>oferta educativa </a:t>
                      </a:r>
                      <a:r>
                        <a:rPr lang="es-ES" sz="1200" u="none" strike="noStrike" dirty="0">
                          <a:effectLst/>
                        </a:rPr>
                        <a:t>por medio de la creación de  maestrías y doctorados, que constituyen los niveles de educación que promueven la formación de </a:t>
                      </a:r>
                      <a:r>
                        <a:rPr lang="es-ES" sz="1200" u="none" strike="noStrike" dirty="0" smtClean="0">
                          <a:effectLst/>
                        </a:rPr>
                        <a:t>investigadores.</a:t>
                      </a:r>
                      <a:endParaRPr lang="es-ES" sz="1200" b="0" i="0" u="none" strike="noStrike" dirty="0">
                        <a:solidFill>
                          <a:srgbClr val="000000"/>
                        </a:solidFill>
                        <a:effectLst/>
                        <a:latin typeface="Calibri"/>
                      </a:endParaRPr>
                    </a:p>
                  </a:txBody>
                  <a:tcPr marL="2692" marR="2692" marT="2693" marB="0" anchor="ctr"/>
                </a:tc>
              </a:tr>
              <a:tr h="919354">
                <a:tc>
                  <a:txBody>
                    <a:bodyPr/>
                    <a:lstStyle/>
                    <a:p>
                      <a:pPr algn="ctr" fontAlgn="b"/>
                      <a:r>
                        <a:rPr lang="es-CO" sz="1200" u="none" strike="noStrike" dirty="0" smtClean="0">
                          <a:effectLst/>
                        </a:rPr>
                        <a:t>12</a:t>
                      </a:r>
                      <a:endParaRPr lang="es-CO" sz="1200" b="0" i="0" u="none" strike="noStrike" dirty="0">
                        <a:solidFill>
                          <a:srgbClr val="000000"/>
                        </a:solidFill>
                        <a:effectLst/>
                        <a:latin typeface="Calibri"/>
                      </a:endParaRPr>
                    </a:p>
                  </a:txBody>
                  <a:tcPr marL="4711" marR="4711" marT="4712" marB="0" anchor="ctr"/>
                </a:tc>
                <a:tc>
                  <a:txBody>
                    <a:bodyPr/>
                    <a:lstStyle/>
                    <a:p>
                      <a:pPr algn="l" fontAlgn="b"/>
                      <a:r>
                        <a:rPr lang="es-CO" sz="1200" u="none" strike="noStrike" dirty="0" smtClean="0">
                          <a:effectLst/>
                        </a:rPr>
                        <a:t>ACERCAMIENTO DE RELACIONES EMPRESARIALES</a:t>
                      </a:r>
                      <a:endParaRPr lang="es-CO" sz="1200" b="0" i="0" u="none" strike="noStrike" dirty="0">
                        <a:solidFill>
                          <a:srgbClr val="000000"/>
                        </a:solidFill>
                        <a:effectLst/>
                        <a:latin typeface="Calibri"/>
                      </a:endParaRPr>
                    </a:p>
                  </a:txBody>
                  <a:tcPr marL="4711" marR="4711" marT="4712" marB="0" anchor="ctr"/>
                </a:tc>
                <a:tc>
                  <a:txBody>
                    <a:bodyPr/>
                    <a:lstStyle/>
                    <a:p>
                      <a:pPr algn="l" fontAlgn="b"/>
                      <a:r>
                        <a:rPr lang="es-ES" sz="1200" u="none" strike="noStrike" dirty="0" smtClean="0">
                          <a:effectLst/>
                        </a:rPr>
                        <a:t>Reuniones sobre tecnologías de punta en: </a:t>
                      </a:r>
                      <a:r>
                        <a:rPr lang="es-ES" sz="1200" u="none" strike="noStrike" baseline="0" dirty="0" smtClean="0">
                          <a:effectLst/>
                        </a:rPr>
                        <a:t>Innovación de laboratorios, salas académicas, espacios virtuales, etc., con empresas como HUAWEI, SAMSUNG y Alta Consejería de las TIC.</a:t>
                      </a:r>
                      <a:endParaRPr lang="es-ES" sz="1200" b="0" i="0" u="none" strike="noStrike" dirty="0">
                        <a:solidFill>
                          <a:srgbClr val="000000"/>
                        </a:solidFill>
                        <a:effectLst/>
                        <a:latin typeface="Calibri"/>
                      </a:endParaRPr>
                    </a:p>
                  </a:txBody>
                  <a:tcPr marL="4711" marR="4711" marT="4712" marB="0" anchor="ctr"/>
                </a:tc>
              </a:tr>
              <a:tr h="688674">
                <a:tc>
                  <a:txBody>
                    <a:bodyPr/>
                    <a:lstStyle/>
                    <a:p>
                      <a:pPr algn="ctr" fontAlgn="b"/>
                      <a:r>
                        <a:rPr lang="es-CO" sz="1200" u="none" strike="noStrike" dirty="0" smtClean="0">
                          <a:effectLst/>
                        </a:rPr>
                        <a:t>13</a:t>
                      </a:r>
                      <a:endParaRPr lang="es-CO" sz="1200" b="0" i="0" u="none" strike="noStrike" dirty="0">
                        <a:solidFill>
                          <a:srgbClr val="000000"/>
                        </a:solidFill>
                        <a:effectLst/>
                        <a:latin typeface="Calibri"/>
                      </a:endParaRPr>
                    </a:p>
                  </a:txBody>
                  <a:tcPr marL="4711" marR="4711" marT="4712" marB="0" anchor="ctr"/>
                </a:tc>
                <a:tc>
                  <a:txBody>
                    <a:bodyPr/>
                    <a:lstStyle/>
                    <a:p>
                      <a:pPr algn="l" fontAlgn="b"/>
                      <a:r>
                        <a:rPr lang="es-ES" sz="1200" u="none" strike="noStrike" dirty="0" smtClean="0">
                          <a:effectLst/>
                        </a:rPr>
                        <a:t>ENCUENTRO</a:t>
                      </a:r>
                      <a:r>
                        <a:rPr lang="es-ES" sz="1200" u="none" strike="noStrike" baseline="0" dirty="0" smtClean="0">
                          <a:effectLst/>
                        </a:rPr>
                        <a:t> DE DOCTORES DE LA FACULTAD DE INGENIERÍA</a:t>
                      </a:r>
                      <a:endParaRPr lang="es-ES" sz="1200" b="0" i="0" u="none" strike="noStrike" dirty="0">
                        <a:solidFill>
                          <a:srgbClr val="000000"/>
                        </a:solidFill>
                        <a:effectLst/>
                        <a:latin typeface="Calibri"/>
                      </a:endParaRPr>
                    </a:p>
                  </a:txBody>
                  <a:tcPr marL="2692" marR="2692" marT="2693" marB="0" anchor="ctr"/>
                </a:tc>
                <a:tc>
                  <a:txBody>
                    <a:bodyPr/>
                    <a:lstStyle/>
                    <a:p>
                      <a:pPr algn="l" fontAlgn="b"/>
                      <a:r>
                        <a:rPr lang="es-ES" sz="1200" u="none" strike="noStrike" dirty="0" smtClean="0">
                          <a:effectLst/>
                        </a:rPr>
                        <a:t>Acercamiento inicial y consolidación de los diferentes procesos</a:t>
                      </a:r>
                      <a:r>
                        <a:rPr lang="es-ES" sz="1200" u="none" strike="noStrike" baseline="0" dirty="0" smtClean="0">
                          <a:effectLst/>
                        </a:rPr>
                        <a:t> y prospectiva académica  para la Facultad de Ingeniería.</a:t>
                      </a:r>
                    </a:p>
                    <a:p>
                      <a:pPr algn="l" fontAlgn="b"/>
                      <a:r>
                        <a:rPr lang="es-ES" sz="1200" u="none" strike="noStrike" baseline="0" dirty="0" smtClean="0">
                          <a:effectLst/>
                        </a:rPr>
                        <a:t>Realización de 3 eventos internacionales para toda la UD.</a:t>
                      </a:r>
                      <a:endParaRPr lang="es-ES" sz="1200" b="0" i="0" u="none" strike="noStrike" dirty="0">
                        <a:solidFill>
                          <a:srgbClr val="000000"/>
                        </a:solidFill>
                        <a:effectLst/>
                        <a:latin typeface="Calibri"/>
                      </a:endParaRPr>
                    </a:p>
                  </a:txBody>
                  <a:tcPr marL="2692" marR="2692" marT="2693" marB="0" anchor="ctr"/>
                </a:tc>
              </a:tr>
            </a:tbl>
          </a:graphicData>
        </a:graphic>
      </p:graphicFrame>
    </p:spTree>
    <p:extLst>
      <p:ext uri="{BB962C8B-B14F-4D97-AF65-F5344CB8AC3E}">
        <p14:creationId xmlns:p14="http://schemas.microsoft.com/office/powerpoint/2010/main" val="2466904486"/>
      </p:ext>
    </p:extLst>
  </p:cSld>
  <p:clrMapOvr>
    <a:masterClrMapping/>
  </p:clrMapOvr>
</p:sld>
</file>

<file path=ppt/theme/theme1.xml><?xml version="1.0" encoding="utf-8"?>
<a:theme xmlns:a="http://schemas.openxmlformats.org/drawingml/2006/main" name="Presentación2- Doctorado en Ingenierí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Presentación2- Doctorado en Ingeniería</Template>
  <TotalTime>151</TotalTime>
  <Words>1552</Words>
  <Application>Microsoft Office PowerPoint</Application>
  <PresentationFormat>Presentación en pantalla (4:3)</PresentationFormat>
  <Paragraphs>192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Presentación2- Doctorado en Ingeniería</vt:lpstr>
      <vt:lpstr>Rendición de Cuentas</vt:lpstr>
      <vt:lpstr>Generalidades – Resumen de Rendición de Cuentas</vt:lpstr>
      <vt:lpstr>Generalidades – Resumen de Rendición de Cuentas</vt:lpstr>
      <vt:lpstr>Generalidades – Resumen de Rendición de Cuentas</vt:lpstr>
      <vt:lpstr>Articulación</vt:lpstr>
      <vt:lpstr>Articulación del Proyecto y las Metas de la Dependencia con el Plan Estratégico 2008-2016</vt:lpstr>
      <vt:lpstr>Presentación de PowerPoint</vt:lpstr>
      <vt:lpstr>Logros</vt:lpstr>
      <vt:lpstr>Presentación de PowerPoint</vt:lpstr>
      <vt:lpstr>Presupuesto asignado para el 2015</vt:lpstr>
      <vt:lpstr>Personal asignado a la dependencia</vt:lpstr>
      <vt:lpstr>Ejecución presupuestal al mes de Abril</vt:lpstr>
      <vt:lpstr>Ejecución presupuestal al mes de Abril</vt:lpstr>
      <vt:lpstr>Planes a futuro</vt:lpstr>
      <vt:lpstr>Necesidades</vt:lpstr>
      <vt:lpstr>Necesidades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0194642INGA</dc:creator>
  <cp:lastModifiedBy>df</cp:lastModifiedBy>
  <cp:revision>22</cp:revision>
  <dcterms:created xsi:type="dcterms:W3CDTF">2015-05-20T15:14:31Z</dcterms:created>
  <dcterms:modified xsi:type="dcterms:W3CDTF">2015-05-20T19:02:56Z</dcterms:modified>
</cp:coreProperties>
</file>