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304" r:id="rId4"/>
    <p:sldId id="314" r:id="rId5"/>
    <p:sldId id="315" r:id="rId6"/>
    <p:sldId id="343" r:id="rId7"/>
    <p:sldId id="344" r:id="rId8"/>
    <p:sldId id="342" r:id="rId9"/>
    <p:sldId id="351" r:id="rId10"/>
    <p:sldId id="345" r:id="rId11"/>
    <p:sldId id="346" r:id="rId12"/>
    <p:sldId id="352" r:id="rId13"/>
    <p:sldId id="353" r:id="rId14"/>
    <p:sldId id="335" r:id="rId15"/>
    <p:sldId id="306" r:id="rId16"/>
    <p:sldId id="355" r:id="rId17"/>
    <p:sldId id="311" r:id="rId18"/>
    <p:sldId id="276" r:id="rId19"/>
    <p:sldId id="312" r:id="rId20"/>
    <p:sldId id="313" r:id="rId21"/>
    <p:sldId id="347" r:id="rId22"/>
    <p:sldId id="348" r:id="rId23"/>
    <p:sldId id="349" r:id="rId24"/>
    <p:sldId id="350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5D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510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D5A8EE-D78E-4A5B-83E0-4A536734D297}" type="datetimeFigureOut">
              <a:rPr lang="es-CO" smtClean="0"/>
              <a:pPr/>
              <a:t>20/05/2015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A5367F-A584-41F1-BB58-BEDE45B3FAC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2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367F-A584-41F1-BB58-BEDE45B3FACD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51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5367F-A584-41F1-BB58-BEDE45B3FACD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82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altLang="es-CO" noProof="0" smtClean="0"/>
              <a:t>Haga clic para modificar el estilo de título del patrón</a:t>
            </a:r>
            <a:endParaRPr lang="en-US" altLang="es-CO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D0FB2205-E74E-43FC-9979-B8B0D3FB2303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altLang="es-CO" noProof="0" smtClean="0"/>
              <a:t>Haga clic para modificar el estilo de subtítulo del patrón</a:t>
            </a:r>
            <a:endParaRPr lang="en-US" altLang="es-CO" noProof="0" smtClean="0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696200" y="2286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CO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562600" y="334963"/>
            <a:ext cx="2209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s-CO" sz="1200">
                <a:solidFill>
                  <a:schemeClr val="bg1"/>
                </a:solidFill>
              </a:rPr>
              <a:t>www.themegallery.com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98C8B-193E-43D4-918B-79C5ADCEB0A0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91200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10FDC-8447-4056-97AA-31500F561344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403867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109538"/>
            <a:ext cx="65532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24827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524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2638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29000" y="6477000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76795A7-FA6B-45DA-B859-DC411A9CDE81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6354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16091-0969-4AD5-AC93-8BDFDFD002C9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419372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A834-E751-460F-8B6E-8A92BCE60237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00969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66E0-8435-454B-A14C-7070D9DADA4C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9733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3DC0C-438D-4A9D-BCAA-71EA82F410B9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05737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7D6EE-DAF2-4224-86DA-BEDBD0FADD64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58013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17C5C-C31D-4F5C-8DDE-33ABDBB2F7A3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27498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8CEE-CDCB-4A29-9EA7-52912FE2B78A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83364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787D-22F1-4E76-AC4A-B03AF9937635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31391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Image" r:id="rId15" imgW="13003175" imgH="1523272" progId="">
                  <p:embed/>
                </p:oleObj>
              </mc:Choice>
              <mc:Fallback>
                <p:oleObj name="Image" r:id="rId15" imgW="13003175" imgH="1523272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8A6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s-CO" altLang="es-CO" smtClean="0"/>
              <a:t>Oficina OACI- 2015  </a:t>
            </a:r>
            <a:endParaRPr lang="en-US" altLang="es-C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2638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pt-BR" altLang="es-CO" smtClean="0"/>
              <a:t>Elaboró: Yeniffer Latorre Casas-Joaquin Medina Aprobó: Jorge Enrique Vergara Vergara</a:t>
            </a:r>
            <a:endParaRPr lang="en-US" altLang="es-CO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0508369C-B88C-42D8-BD64-6B11BD08AA61}" type="slidenum">
              <a:rPr lang="en-US" altLang="es-CO"/>
              <a:pPr/>
              <a:t>‹Nº›</a:t>
            </a:fld>
            <a:endParaRPr lang="en-US" altLang="es-CO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4653136"/>
            <a:ext cx="8287072" cy="1008112"/>
          </a:xfrm>
        </p:spPr>
        <p:txBody>
          <a:bodyPr/>
          <a:lstStyle/>
          <a:p>
            <a:pPr algn="ctr">
              <a:defRPr/>
            </a:pPr>
            <a:r>
              <a:rPr lang="es-CO" sz="3400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RENDICIÓN DE CUENTAS 2015</a:t>
            </a:r>
            <a:endParaRPr lang="en-US" altLang="es-CO" sz="36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4 Imagen" descr="ESCUDO_U__DISTRI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90" y="0"/>
            <a:ext cx="168141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black">
          <a:xfrm>
            <a:off x="4349824" y="72008"/>
            <a:ext cx="4470648" cy="98072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s-CO" sz="1600" kern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Oficina Asesora </a:t>
            </a:r>
          </a:p>
          <a:p>
            <a:pPr algn="ctr">
              <a:defRPr/>
            </a:pPr>
            <a:r>
              <a:rPr lang="es-CO" sz="1600" kern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Control Interno</a:t>
            </a:r>
            <a:endParaRPr lang="en-US" altLang="es-CO" sz="1600" kern="0" dirty="0">
              <a:solidFill>
                <a:srgbClr val="FF000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black">
          <a:xfrm>
            <a:off x="323528" y="5517232"/>
            <a:ext cx="8287072" cy="100811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s-CO" sz="2800" kern="0" dirty="0" smtClean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OFICINA ASESORA DE CONTROL INTERNO</a:t>
            </a:r>
          </a:p>
          <a:p>
            <a:pPr algn="ctr">
              <a:defRPr/>
            </a:pPr>
            <a:r>
              <a:rPr lang="en-US" altLang="es-CO" sz="2000" kern="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Jorge Enrique Vergara </a:t>
            </a:r>
            <a:r>
              <a:rPr lang="en-US" altLang="es-CO" sz="2000" kern="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Vergara</a:t>
            </a:r>
            <a:endParaRPr lang="en-US" altLang="es-CO" sz="2000" kern="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64596" cy="5544616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 ASIGNACION DE CUPOS ESPECIALES</a:t>
            </a:r>
          </a:p>
          <a:p>
            <a:pPr marL="0" lvl="1" indent="0" algn="just">
              <a:buClr>
                <a:schemeClr val="hlink"/>
              </a:buClr>
              <a:buNone/>
            </a:pPr>
            <a:endParaRPr lang="es-CO" sz="16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lvl="1" indent="0">
              <a:buClr>
                <a:schemeClr val="hlink"/>
              </a:buClr>
              <a:buNone/>
            </a:pPr>
            <a:r>
              <a:rPr lang="es-CO" sz="1400" dirty="0"/>
              <a:t> </a:t>
            </a:r>
            <a:r>
              <a:rPr lang="es-CO" sz="1400" b="1" dirty="0">
                <a:solidFill>
                  <a:schemeClr val="accent1"/>
                </a:solidFill>
              </a:rPr>
              <a:t>Opciones de Mejora:</a:t>
            </a:r>
          </a:p>
          <a:p>
            <a:pPr marL="0" indent="0">
              <a:buNone/>
            </a:pPr>
            <a:endParaRPr lang="es-CO" sz="1400" dirty="0"/>
          </a:p>
          <a:p>
            <a:pPr algn="just"/>
            <a:r>
              <a:rPr lang="es-CO" sz="1400" dirty="0" smtClean="0"/>
              <a:t>Continuar con el </a:t>
            </a:r>
            <a:r>
              <a:rPr lang="es-CO" sz="1400" dirty="0"/>
              <a:t>cumplimiento de la normatividad en la asignación de Cupos Especiales, se evidenció el mérito académico de los admitidos por estos grupos de acuerdo a los exámenes del Estado y las pruebas establecidas en cada Facultad, y el cumplimiento a la normatividad que aplica para estos casos. </a:t>
            </a:r>
          </a:p>
          <a:p>
            <a:pPr marL="0" indent="0" algn="just">
              <a:buNone/>
            </a:pPr>
            <a:endParaRPr lang="es-CO" sz="1400" b="0" dirty="0" smtClean="0"/>
          </a:p>
          <a:p>
            <a:pPr marL="0" indent="0" algn="just">
              <a:buNone/>
            </a:pPr>
            <a:endParaRPr lang="es-CO" sz="1400" b="0" dirty="0" smtClean="0"/>
          </a:p>
          <a:p>
            <a:pPr marL="0" indent="0" algn="ctr">
              <a:buNone/>
            </a:pPr>
            <a:r>
              <a:rPr lang="es-CO" sz="1400" dirty="0" smtClean="0"/>
              <a:t>SEGUIMIENTO </a:t>
            </a:r>
            <a:r>
              <a:rPr lang="es-CO" sz="1400" dirty="0"/>
              <a:t>AL CUMPLIMIENTO DE LAS FUNCIONES DEL COMITÉ DE </a:t>
            </a:r>
            <a:r>
              <a:rPr lang="es-CO" sz="1400" dirty="0" smtClean="0"/>
              <a:t>CONCILIACION </a:t>
            </a:r>
            <a:r>
              <a:rPr lang="es-CO" sz="1400" dirty="0"/>
              <a:t>DE LOS PROCESOS JUDICIALES DEL SEGUNDO SEMESTRE DE </a:t>
            </a:r>
            <a:r>
              <a:rPr lang="es-CO" sz="1400" dirty="0" smtClean="0"/>
              <a:t>2014</a:t>
            </a:r>
          </a:p>
          <a:p>
            <a:pPr marL="0" indent="0" algn="ctr">
              <a:buNone/>
            </a:pPr>
            <a:r>
              <a:rPr lang="es-CO" sz="1400" dirty="0" smtClean="0"/>
              <a:t> </a:t>
            </a:r>
          </a:p>
          <a:p>
            <a:pPr marL="0" lvl="1" indent="0" algn="just">
              <a:buClr>
                <a:schemeClr val="hlink"/>
              </a:buClr>
              <a:buNone/>
            </a:pPr>
            <a:r>
              <a:rPr lang="es-CO" sz="1400" b="1" dirty="0">
                <a:solidFill>
                  <a:schemeClr val="accent1"/>
                </a:solidFill>
              </a:rPr>
              <a:t>Opciones de Mejora:</a:t>
            </a:r>
          </a:p>
          <a:p>
            <a:pPr marL="0" indent="0" algn="just">
              <a:buNone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 smtClean="0"/>
              <a:t>Continuar con el </a:t>
            </a:r>
            <a:r>
              <a:rPr lang="es-CO" sz="1400" dirty="0"/>
              <a:t>cumplimiento de las funciones señaladas en la precitada norma, en cada uno de los comités, se instaló a consideración de sus integrantes, los hechos y fundamentos jurídicos expuestos por cada uno de los abogados externos a cargo de la defensa jurídica de la Universidad, con el propósito de considerar la procedencia o no de la conciliación en los asuntos respectivos, así como la determinación de no iniciar una acción de </a:t>
            </a:r>
            <a:r>
              <a:rPr lang="es-CO" sz="1400" dirty="0" smtClean="0"/>
              <a:t>repetición.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40718"/>
            <a:ext cx="8464596" cy="5544616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</a:t>
            </a:r>
            <a:r>
              <a:rPr lang="es-CO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 A INFORME DE LA ATENCION A LAS PETICIONES, QUEJAS, RECLAMOS Y SUGERENCIAS  –  Art. 76 Ley </a:t>
            </a:r>
            <a:r>
              <a:rPr lang="es-CO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1474</a:t>
            </a:r>
          </a:p>
          <a:p>
            <a:pPr marL="0" lvl="1" indent="0" algn="ctr">
              <a:buClr>
                <a:schemeClr val="hlink"/>
              </a:buClr>
              <a:buNone/>
            </a:pPr>
            <a:endParaRPr lang="es-CO" sz="1600" b="1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lvl="1" indent="0" algn="just">
              <a:buClr>
                <a:schemeClr val="hlink"/>
              </a:buClr>
              <a:buNone/>
            </a:pPr>
            <a:r>
              <a:rPr lang="es-CO" sz="1600" b="1" dirty="0">
                <a:solidFill>
                  <a:schemeClr val="accent1"/>
                </a:solidFill>
              </a:rPr>
              <a:t>Opciones de Mejora:</a:t>
            </a:r>
          </a:p>
          <a:p>
            <a:pPr marL="0" lvl="1" indent="0" algn="just">
              <a:buClr>
                <a:schemeClr val="hlink"/>
              </a:buClr>
              <a:buNone/>
            </a:pPr>
            <a:endParaRPr lang="es-CO" sz="16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CO" sz="1400" dirty="0" smtClean="0"/>
              <a:t>Implementar estrategias de comunicación  </a:t>
            </a:r>
            <a:r>
              <a:rPr lang="es-CO" sz="1400" dirty="0"/>
              <a:t>desde la alta dirección </a:t>
            </a:r>
            <a:r>
              <a:rPr lang="es-CO" sz="1400" dirty="0" smtClean="0"/>
              <a:t>con el fin de capacitar a los servidores públicos y docentes para  mejorar el servicio al  ciudadano en cuanto a: </a:t>
            </a:r>
          </a:p>
          <a:p>
            <a:pPr algn="just"/>
            <a:endParaRPr lang="es-CO" sz="1400" dirty="0"/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Ofrecer la adecuada a atención telefónica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Suministrar información completa y verdadera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Ofrecer </a:t>
            </a: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trato </a:t>
            </a:r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respetuoso hacia el  </a:t>
            </a: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ciudadano.</a:t>
            </a:r>
            <a:endParaRPr lang="es-CO" sz="1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Ofrecer </a:t>
            </a: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trato </a:t>
            </a:r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respetuoso hacia los estudiantes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Ofrecer el vigilante trato respetuoso hacia los estudiantes</a:t>
            </a:r>
          </a:p>
          <a:p>
            <a:pPr algn="just"/>
            <a:endParaRPr lang="es-CO" sz="1400" dirty="0" smtClean="0"/>
          </a:p>
          <a:p>
            <a:pPr algn="just"/>
            <a:r>
              <a:rPr lang="es-CO" sz="1400" dirty="0" smtClean="0"/>
              <a:t>Modificar el logo </a:t>
            </a:r>
            <a:r>
              <a:rPr lang="es-CO" sz="1400" dirty="0"/>
              <a:t>que se encuentra actualmente en la página principal, para </a:t>
            </a:r>
            <a:r>
              <a:rPr lang="es-CO" sz="1400" dirty="0" smtClean="0"/>
              <a:t>facilitar y hacer evidente la forma de acceder </a:t>
            </a:r>
            <a:r>
              <a:rPr lang="es-CO" sz="1400" dirty="0"/>
              <a:t>a la Oficina de Quejas reclamos y atención al </a:t>
            </a:r>
            <a:r>
              <a:rPr lang="es-CO" sz="1400" dirty="0" smtClean="0"/>
              <a:t>ciudadano.</a:t>
            </a:r>
          </a:p>
          <a:p>
            <a:pPr algn="just"/>
            <a:endParaRPr lang="es-CO" sz="1400" dirty="0" smtClean="0"/>
          </a:p>
          <a:p>
            <a:pPr algn="just"/>
            <a:r>
              <a:rPr lang="es-CO" sz="1400" dirty="0" smtClean="0"/>
              <a:t>Mejorar </a:t>
            </a:r>
            <a:r>
              <a:rPr lang="es-CO" sz="1400" dirty="0"/>
              <a:t>la señalización que permita el </a:t>
            </a:r>
            <a:r>
              <a:rPr lang="es-CO" sz="1400" dirty="0" smtClean="0"/>
              <a:t>fácil </a:t>
            </a:r>
            <a:r>
              <a:rPr lang="es-CO" sz="1400" dirty="0"/>
              <a:t>acceso del ciudadano y estudiantes a la oficina de Atención al Ciudadano.</a:t>
            </a:r>
          </a:p>
          <a:p>
            <a:pPr marL="0" indent="0" algn="just">
              <a:buNone/>
            </a:pPr>
            <a:endParaRPr lang="es-CO" sz="1400" b="0" dirty="0" smtClean="0"/>
          </a:p>
          <a:p>
            <a:endParaRPr lang="es-CO" sz="1400" dirty="0"/>
          </a:p>
          <a:p>
            <a:pPr algn="just"/>
            <a:endParaRPr lang="es-CO" sz="1400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64596" cy="5544616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 </a:t>
            </a:r>
            <a:r>
              <a:rPr lang="es-CO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AL CUMPLIMIENTO DE LA RESOLUCION 755-2012 HORARIO ESPECIAL DE TRABAJO PARA </a:t>
            </a:r>
            <a:r>
              <a:rPr lang="es-CO" sz="16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SERVIDORES</a:t>
            </a:r>
          </a:p>
          <a:p>
            <a:pPr marL="0" lvl="1" indent="0">
              <a:buClr>
                <a:schemeClr val="hlink"/>
              </a:buClr>
              <a:buNone/>
            </a:pPr>
            <a:endParaRPr lang="es-CO" sz="1600" b="1" dirty="0" smtClean="0">
              <a:solidFill>
                <a:schemeClr val="accent1"/>
              </a:solidFill>
            </a:endParaRPr>
          </a:p>
          <a:p>
            <a:pPr marL="0" lvl="1" indent="0">
              <a:buClr>
                <a:schemeClr val="hlink"/>
              </a:buClr>
              <a:buNone/>
            </a:pPr>
            <a:r>
              <a:rPr lang="es-CO" sz="1600" b="1" dirty="0" smtClean="0">
                <a:solidFill>
                  <a:schemeClr val="accent1"/>
                </a:solidFill>
              </a:rPr>
              <a:t>Opciones </a:t>
            </a:r>
            <a:r>
              <a:rPr lang="es-CO" sz="1600" b="1" dirty="0">
                <a:solidFill>
                  <a:schemeClr val="accent1"/>
                </a:solidFill>
              </a:rPr>
              <a:t>de Mejora:</a:t>
            </a:r>
          </a:p>
          <a:p>
            <a:pPr marL="0" indent="0" algn="just">
              <a:buNone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 smtClean="0"/>
              <a:t>Verificar </a:t>
            </a:r>
            <a:r>
              <a:rPr lang="es-ES" sz="1400" dirty="0"/>
              <a:t>el cumplimiento de los requisitos </a:t>
            </a:r>
            <a:r>
              <a:rPr lang="es-ES" sz="1400" dirty="0" smtClean="0"/>
              <a:t>de </a:t>
            </a:r>
            <a:r>
              <a:rPr lang="es-ES" sz="1400" dirty="0"/>
              <a:t>que trata la Resolución 755 de 2012 para los funcionarios de la Universidad, </a:t>
            </a:r>
            <a:r>
              <a:rPr lang="es-CO" sz="1400" dirty="0"/>
              <a:t>para conceder los horarios de flexibilidad laboral</a:t>
            </a:r>
            <a:r>
              <a:rPr lang="es-CO" sz="1400" dirty="0" smtClean="0"/>
              <a:t>.</a:t>
            </a:r>
          </a:p>
          <a:p>
            <a:pPr marL="0" indent="0">
              <a:buNone/>
            </a:pPr>
            <a:endParaRPr lang="es-CO" sz="1400" dirty="0" smtClean="0"/>
          </a:p>
          <a:p>
            <a:pPr lvl="0"/>
            <a:r>
              <a:rPr lang="es-ES" sz="1400" dirty="0" smtClean="0"/>
              <a:t>Adoptar y cumplir los controles </a:t>
            </a:r>
            <a:r>
              <a:rPr lang="es-ES" sz="1400" dirty="0"/>
              <a:t>y autocontroles para que los beneficiarios de la medida cumplan a cabalidad con los procedimientos insertos en la </a:t>
            </a:r>
            <a:r>
              <a:rPr lang="es-ES" sz="1400" dirty="0" smtClean="0"/>
              <a:t>norma. Como son: </a:t>
            </a:r>
          </a:p>
          <a:p>
            <a:pPr lvl="0"/>
            <a:endParaRPr lang="es-CO" sz="1400" dirty="0"/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Concertar horario de trabajo con el funcionario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Concertar objetivos </a:t>
            </a: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laborales.</a:t>
            </a:r>
            <a:endParaRPr lang="es-CO" sz="1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Reportar el horario de trabajo acordado con el trabajador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Requerir y aportar la documentación requerida</a:t>
            </a:r>
          </a:p>
          <a:p>
            <a:pPr lvl="1"/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Efectuar el control del cumplimiento del horario establecido (Planillas de control</a:t>
            </a:r>
            <a:r>
              <a:rPr lang="es-CO" sz="1400" dirty="0" smtClean="0">
                <a:solidFill>
                  <a:srgbClr val="6CA5D8"/>
                </a:solidFill>
              </a:rPr>
              <a:t>)</a:t>
            </a:r>
          </a:p>
          <a:p>
            <a:pPr lvl="1"/>
            <a:endParaRPr lang="es-CO" sz="1400" dirty="0"/>
          </a:p>
          <a:p>
            <a:pPr algn="just"/>
            <a:endParaRPr lang="es-CO" sz="1400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64596" cy="5544616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endParaRPr lang="es-CO" sz="1800" b="1" dirty="0" smtClean="0">
              <a:solidFill>
                <a:srgbClr val="6CA5D8"/>
              </a:solidFill>
            </a:endParaRPr>
          </a:p>
          <a:p>
            <a:pPr marL="0" lvl="1" indent="0" algn="ctr">
              <a:buClr>
                <a:schemeClr val="hlink"/>
              </a:buClr>
              <a:buNone/>
            </a:pPr>
            <a:r>
              <a:rPr lang="es-CO" sz="1600" b="1" dirty="0" smtClean="0">
                <a:solidFill>
                  <a:srgbClr val="6CA5D8"/>
                </a:solidFill>
              </a:rPr>
              <a:t>LEY </a:t>
            </a:r>
            <a:r>
              <a:rPr lang="es-CO" sz="1600" b="1" dirty="0">
                <a:solidFill>
                  <a:srgbClr val="6CA5D8"/>
                </a:solidFill>
              </a:rPr>
              <a:t>DE CUOTAS - LEY 581 DE 2000 - 30%</a:t>
            </a:r>
          </a:p>
          <a:p>
            <a:pPr algn="just"/>
            <a:endParaRPr lang="es-CO" sz="1600" dirty="0" smtClean="0"/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Dar </a:t>
            </a:r>
            <a:r>
              <a:rPr lang="es-ES" sz="1600" dirty="0"/>
              <a:t>cumplimiento a lo dispuesto en la Circular Conjunta 100-03 de la Procuraduría y el Departamento Administrativo de la Función Pública, sobre la vigilancia preventiva y aplicación de las disposiciones contenidas en la Ley 581 de 2000 sobre la adecuada y efectiva participación de la mujer en los niveles decisorios de la Administración Pública</a:t>
            </a:r>
            <a:r>
              <a:rPr lang="es-CO" sz="1600" dirty="0"/>
              <a:t>.</a:t>
            </a:r>
          </a:p>
          <a:p>
            <a:pPr algn="just"/>
            <a:endParaRPr lang="es-CO" sz="1400" dirty="0"/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38905"/>
            <a:ext cx="7020272" cy="563563"/>
          </a:xfrm>
        </p:spPr>
        <p:txBody>
          <a:bodyPr/>
          <a:lstStyle/>
          <a:p>
            <a:r>
              <a:rPr lang="en-US" altLang="es-CO" sz="2000" b="1" dirty="0" smtClean="0"/>
              <a:t>PLAN DE MEJORAMIENTO SUSCRITO CON LA CONTRALORÍA DE BOGOTÁ</a:t>
            </a:r>
            <a:endParaRPr lang="en-US" altLang="es-CO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s-CO" sz="1400" b="1" dirty="0" smtClean="0">
              <a:solidFill>
                <a:srgbClr val="6CA5D8"/>
              </a:solidFill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s-CO" sz="1600" b="1" dirty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DOBLES PENSIONES (Hallazgos 2.1.1, 23.1.6.4, 2.2.1, 2.1.2…..2.1.23)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endParaRPr lang="es-CO" sz="16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s-CO" sz="1600" b="1" dirty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INVENTARIOS (Saldos almacén-contabilidad, depreciación)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endParaRPr lang="es-CO" sz="16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r>
              <a:rPr lang="es-CO" sz="1600" dirty="0">
                <a:solidFill>
                  <a:srgbClr val="6CA5D8"/>
                </a:solidFill>
              </a:rPr>
              <a:t>MAYORES VALORES PAGADOS A FUNCIONARIOS Y DOCENTES</a:t>
            </a:r>
          </a:p>
          <a:p>
            <a:endParaRPr lang="es-CO" sz="1600" dirty="0">
              <a:solidFill>
                <a:srgbClr val="6CA5D8"/>
              </a:solidFill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s-CO" sz="1600" b="1" dirty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GESTIÓN DOCUMENTAL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endParaRPr lang="es-CO" sz="16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s-CO" sz="1600" b="1" dirty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DEBILIDAD EN EL DEBIDO COBRO DE CUOTAS PARTES CONCURRENTES (Por  pagar y por cobrar, Fondo de pensiones.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endParaRPr lang="es-CO" sz="16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r>
              <a:rPr lang="es-CO" sz="1600" b="1" dirty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NO COTIZAR AL SISTEMA DE SEGURIDAD SOCIAL. ( Trabajadores oficiales</a:t>
            </a:r>
            <a:r>
              <a:rPr lang="es-CO" sz="1600" b="1" dirty="0" smtClean="0">
                <a:solidFill>
                  <a:srgbClr val="6CA5D8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lvl="1" indent="0">
              <a:buClr>
                <a:schemeClr val="hlink"/>
              </a:buClr>
              <a:buNone/>
            </a:pPr>
            <a:endParaRPr lang="es-CO" sz="1600" b="1" dirty="0" smtClean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0" lvl="1" indent="0">
              <a:buClr>
                <a:schemeClr val="hlink"/>
              </a:buClr>
              <a:buNone/>
            </a:pPr>
            <a:endParaRPr lang="es-CO" sz="16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v"/>
            </a:pPr>
            <a:endParaRPr lang="es-CO" sz="1200" b="1" dirty="0">
              <a:solidFill>
                <a:srgbClr val="6CA5D8"/>
              </a:solidFill>
              <a:latin typeface="+mn-lt"/>
              <a:ea typeface="+mn-ea"/>
              <a:cs typeface="+mn-cs"/>
            </a:endParaRPr>
          </a:p>
          <a:p>
            <a:pPr marL="0" lvl="1" indent="0">
              <a:buClr>
                <a:schemeClr val="hlink"/>
              </a:buClr>
              <a:buNone/>
            </a:pPr>
            <a:endParaRPr lang="es-CO" sz="1400" b="1" dirty="0">
              <a:solidFill>
                <a:srgbClr val="6CA5D8"/>
              </a:solidFill>
            </a:endParaRPr>
          </a:p>
          <a:p>
            <a:pPr marL="0" indent="0">
              <a:buNone/>
            </a:pPr>
            <a:endParaRPr lang="es-CO" sz="1200" dirty="0">
              <a:solidFill>
                <a:srgbClr val="6CA5D8"/>
              </a:solidFill>
            </a:endParaRPr>
          </a:p>
          <a:p>
            <a:pPr marL="0" indent="0">
              <a:buNone/>
            </a:pPr>
            <a:endParaRPr lang="es-CO" sz="1200" dirty="0">
              <a:solidFill>
                <a:srgbClr val="6CA5D8"/>
              </a:solidFill>
            </a:endParaRPr>
          </a:p>
          <a:p>
            <a:pPr marL="0" indent="0">
              <a:buNone/>
            </a:pPr>
            <a:endParaRPr lang="es-CO" sz="1200" b="1" dirty="0" smtClean="0">
              <a:solidFill>
                <a:srgbClr val="6CA5D8"/>
              </a:solidFill>
              <a:latin typeface="+mj-lt"/>
            </a:endParaRPr>
          </a:p>
          <a:p>
            <a:pPr marL="0" indent="0">
              <a:buNone/>
            </a:pPr>
            <a:endParaRPr lang="es-CO" sz="1200" dirty="0">
              <a:solidFill>
                <a:srgbClr val="6CA5D8"/>
              </a:solidFill>
              <a:latin typeface="+mj-lt"/>
            </a:endParaRPr>
          </a:p>
          <a:p>
            <a:pPr marL="0" indent="0">
              <a:buNone/>
            </a:pPr>
            <a:endParaRPr lang="es-CO" sz="1200" b="1" dirty="0" smtClean="0">
              <a:solidFill>
                <a:srgbClr val="6CA5D8"/>
              </a:solidFill>
              <a:latin typeface="+mj-lt"/>
            </a:endParaRPr>
          </a:p>
          <a:p>
            <a:pPr marL="0" indent="0">
              <a:buNone/>
            </a:pPr>
            <a:endParaRPr lang="es-CO" sz="1200" b="1" dirty="0">
              <a:solidFill>
                <a:srgbClr val="6CA5D8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sz="1800" dirty="0" smtClean="0"/>
              <a:t>5. LOGROS ALCANZADO POR LA DEPENDENCIA</a:t>
            </a:r>
          </a:p>
          <a:p>
            <a:pPr marL="0" indent="0" algn="ctr">
              <a:buNone/>
            </a:pPr>
            <a:endParaRPr lang="es-CO" sz="1800" dirty="0"/>
          </a:p>
          <a:p>
            <a:pPr algn="just"/>
            <a:r>
              <a:rPr lang="es-CO" sz="1600" b="0" dirty="0" smtClean="0"/>
              <a:t>A través de los informes de auditoría, de seguimiento y al proceso de asesoría y acompañamiento se  han  ajustado algunos procesos de gestión y motivado acciones de mejora en los procesos  que llevan a presentar mejores resultados institucionales.</a:t>
            </a:r>
          </a:p>
          <a:p>
            <a:pPr algn="just"/>
            <a:endParaRPr lang="es-CO" sz="1600" b="0" dirty="0"/>
          </a:p>
          <a:p>
            <a:pPr algn="just"/>
            <a:r>
              <a:rPr lang="es-CO" sz="1600" b="0" dirty="0" smtClean="0"/>
              <a:t>Se </a:t>
            </a:r>
            <a:r>
              <a:rPr lang="es-CO" sz="1600" b="0" dirty="0"/>
              <a:t>ha logrado llevar a cabo tres reuniones del Comité Coordinador de Control Interno, donde se ha podido socializar y llevar a la mesa asuntos importantes para el sistema. </a:t>
            </a:r>
            <a:endParaRPr lang="es-CO" sz="1600" b="0" dirty="0" smtClean="0"/>
          </a:p>
          <a:p>
            <a:pPr algn="just"/>
            <a:endParaRPr lang="es-CO" sz="1600" b="0" dirty="0" smtClean="0"/>
          </a:p>
          <a:p>
            <a:pPr algn="just"/>
            <a:r>
              <a:rPr lang="es-CO" sz="1600" b="0" dirty="0" smtClean="0"/>
              <a:t>Que la División de Recursos Humanos realizara correcciones al Sistema de Reporte de Información sobre cesantías. </a:t>
            </a:r>
          </a:p>
          <a:p>
            <a:pPr algn="just"/>
            <a:endParaRPr lang="es-CO" sz="1600" b="0" dirty="0" smtClean="0"/>
          </a:p>
          <a:p>
            <a:pPr algn="just"/>
            <a:r>
              <a:rPr lang="es-CO" sz="1600" b="0" dirty="0" smtClean="0"/>
              <a:t>Ajustes por parte de los responsables a los procesos de control y Autocontrol en la asignación de puntos por productividad académica.</a:t>
            </a:r>
          </a:p>
          <a:p>
            <a:pPr algn="just"/>
            <a:endParaRPr lang="es-CO" b="0" dirty="0" smtClean="0"/>
          </a:p>
          <a:p>
            <a:pPr marL="0" indent="0" algn="just">
              <a:buNone/>
            </a:pPr>
            <a:r>
              <a:rPr lang="es-CO" b="0" dirty="0" smtClean="0"/>
              <a:t>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sz="1800" dirty="0" smtClean="0"/>
              <a:t>5. LOGROS ALCANZADO POR LA DEPENDENCIA</a:t>
            </a:r>
          </a:p>
          <a:p>
            <a:pPr marL="0" indent="0" algn="ctr">
              <a:buNone/>
            </a:pPr>
            <a:endParaRPr lang="es-CO" sz="1800" dirty="0" smtClean="0"/>
          </a:p>
          <a:p>
            <a:pPr algn="just"/>
            <a:r>
              <a:rPr lang="es-CO" sz="1600" b="0" dirty="0" smtClean="0"/>
              <a:t>Diseño de procedimientos para controlar la distribución de elementos de ferretería.</a:t>
            </a:r>
          </a:p>
          <a:p>
            <a:pPr marL="0" indent="0" algn="just">
              <a:buNone/>
            </a:pPr>
            <a:endParaRPr lang="es-CO" sz="1600" b="0" dirty="0" smtClean="0"/>
          </a:p>
          <a:p>
            <a:pPr algn="just"/>
            <a:r>
              <a:rPr lang="es-CO" sz="1600" b="0" dirty="0" smtClean="0"/>
              <a:t>Incremento de controles en los Contratos de Aseo y vigilancia.</a:t>
            </a:r>
          </a:p>
          <a:p>
            <a:pPr algn="just"/>
            <a:endParaRPr lang="es-CO" sz="1600" b="0" dirty="0" smtClean="0"/>
          </a:p>
          <a:p>
            <a:pPr algn="just"/>
            <a:r>
              <a:rPr lang="es-CO" sz="1600" b="0" dirty="0" smtClean="0"/>
              <a:t>Realizar trabajo de equipo con la oficina Asesora de Planeación para tener el primer borrador de la matriz plan de mejoramiento, contribuir a la elaboración del procedimiento de mejora continua.</a:t>
            </a:r>
          </a:p>
          <a:p>
            <a:pPr algn="just"/>
            <a:endParaRPr lang="es-CO" sz="1600" b="0" dirty="0" smtClean="0"/>
          </a:p>
          <a:p>
            <a:pPr algn="just"/>
            <a:r>
              <a:rPr lang="es-CO" sz="1600" b="0" dirty="0" smtClean="0"/>
              <a:t>Incrementar la confiabilidad de la información reportada por el Sistema de Vigilancia y Control Fiscal- SIVICOF</a:t>
            </a:r>
          </a:p>
          <a:p>
            <a:pPr algn="just"/>
            <a:endParaRPr lang="es-CO" sz="1600" b="0" dirty="0"/>
          </a:p>
          <a:p>
            <a:pPr algn="just"/>
            <a:r>
              <a:rPr lang="es-CO" sz="1600" b="0" dirty="0" smtClean="0"/>
              <a:t>Participación de las dependencias en las observaciones a los documentos Manual de Funciones y Cargas laborales.</a:t>
            </a:r>
          </a:p>
          <a:p>
            <a:pPr marL="0" indent="0" algn="just">
              <a:buNone/>
            </a:pPr>
            <a:endParaRPr lang="es-CO" sz="1600" b="0" dirty="0" smtClean="0"/>
          </a:p>
          <a:p>
            <a:pPr algn="just"/>
            <a:r>
              <a:rPr lang="es-CO" sz="1600" b="0" dirty="0" smtClean="0"/>
              <a:t>Aumento en la disposición de las dependencias para responder oportunamente  los requerimientos de la Oficina.</a:t>
            </a:r>
          </a:p>
          <a:p>
            <a:endParaRPr lang="es-CO" sz="1600" dirty="0"/>
          </a:p>
          <a:p>
            <a:pPr marL="0" indent="0" algn="ctr">
              <a:buNone/>
            </a:pPr>
            <a:endParaRPr lang="es-CO" sz="1600" dirty="0" smtClean="0"/>
          </a:p>
          <a:p>
            <a:pPr marL="0" indent="0" algn="just">
              <a:buNone/>
            </a:pPr>
            <a:r>
              <a:rPr lang="es-CO" b="0" dirty="0" smtClean="0"/>
              <a:t>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/>
              <a:t>9</a:t>
            </a:r>
            <a:r>
              <a:rPr lang="es-CO" dirty="0" smtClean="0"/>
              <a:t>. </a:t>
            </a:r>
            <a:r>
              <a:rPr lang="es-CO" sz="2000" dirty="0" smtClean="0"/>
              <a:t>NECESIDADES ACTUALES Y FUTURAS DE LA OFICINA</a:t>
            </a:r>
          </a:p>
          <a:p>
            <a:pPr marL="0" indent="0" algn="just">
              <a:buNone/>
            </a:pPr>
            <a:endParaRPr lang="es-CO" sz="2000" b="0" dirty="0" smtClean="0"/>
          </a:p>
          <a:p>
            <a:pPr algn="just"/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Espació físico ajustado a las actuales necesidades de la oficina.</a:t>
            </a:r>
          </a:p>
          <a:p>
            <a:pPr algn="just"/>
            <a:endParaRPr lang="es-CO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especializado para el desarrollo del proceso auditor</a:t>
            </a:r>
          </a:p>
          <a:p>
            <a:pPr marL="0" indent="0" algn="just">
              <a:buNone/>
            </a:pPr>
            <a:endParaRPr lang="es-CO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Herramientas como mapa de riesgos, indicadores de gestión, procedimientos con tiempos, </a:t>
            </a:r>
            <a:r>
              <a:rPr lang="es-CO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normograma</a:t>
            </a:r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y plan de Mejoramiento Institucional que permitan hacer seguimiento y medir la mejora continua de la institución.</a:t>
            </a:r>
          </a:p>
          <a:p>
            <a:pPr algn="just"/>
            <a:endParaRPr lang="es-CO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de los sistemas de gestión.</a:t>
            </a:r>
          </a:p>
          <a:p>
            <a:pPr marL="0" indent="0" algn="just">
              <a:buNone/>
            </a:pPr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CO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Generar desde la alta dirección la conciencia de la importancia de la implementación y sostenibilidad del Sistema de Control Interno.</a:t>
            </a:r>
          </a:p>
          <a:p>
            <a:pPr algn="just"/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79512" y="5295900"/>
            <a:ext cx="8784976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CO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OFICINA ASESORA DE CONTROL INTERNO !</a:t>
            </a:r>
            <a:endParaRPr lang="es-CO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4 Imagen" descr="ESCUDO_U__DISTRIT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50" y="0"/>
            <a:ext cx="3061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10. MECI 2015</a:t>
            </a:r>
          </a:p>
          <a:p>
            <a:pPr marL="0" indent="0" algn="just">
              <a:buNone/>
            </a:pPr>
            <a:endParaRPr lang="es-CO" b="0" dirty="0" smtClean="0"/>
          </a:p>
          <a:p>
            <a:pPr algn="just"/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2015</a:t>
            </a:r>
            <a:endParaRPr lang="es-CO" kern="0" dirty="0">
              <a:solidFill>
                <a:schemeClr val="bg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28" y="1988840"/>
            <a:ext cx="4518396" cy="4248472"/>
          </a:xfrm>
          <a:prstGeom prst="rect">
            <a:avLst/>
          </a:prstGeom>
        </p:spPr>
      </p:pic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es-CO" sz="2000" dirty="0"/>
              <a:t>2. </a:t>
            </a:r>
            <a:r>
              <a:rPr lang="es-CO" sz="2000" dirty="0" smtClean="0"/>
              <a:t>ARTICULACIÓN CON LA MISIÓN Y VISIÓN INSTITUCIONAL. </a:t>
            </a:r>
          </a:p>
          <a:p>
            <a:pPr marL="0" indent="0" algn="ctr">
              <a:buNone/>
            </a:pPr>
            <a:endParaRPr lang="es-CO" sz="2000" dirty="0"/>
          </a:p>
          <a:p>
            <a:pPr marL="0" indent="0" algn="just">
              <a:buNone/>
            </a:pPr>
            <a:r>
              <a:rPr lang="es-CO" sz="2000" b="0" dirty="0" smtClean="0"/>
              <a:t>La Oficina Asesora de Control Interno, en cumplimiento de sus cinco roles (</a:t>
            </a:r>
            <a:r>
              <a:rPr lang="es-CO" sz="2000" b="0" dirty="0">
                <a:solidFill>
                  <a:srgbClr val="6CA5D8"/>
                </a:solidFill>
              </a:rPr>
              <a:t>Administración del riesgo, asesoría y acompañamiento, seguimiento y evaluación, relación con entes externos y Generar una cultura de </a:t>
            </a:r>
            <a:r>
              <a:rPr lang="es-CO" sz="2000" b="0" dirty="0" smtClean="0">
                <a:solidFill>
                  <a:srgbClr val="6CA5D8"/>
                </a:solidFill>
              </a:rPr>
              <a:t>autocontrol)</a:t>
            </a:r>
            <a:r>
              <a:rPr lang="es-CO" sz="2000" b="0" dirty="0" smtClean="0"/>
              <a:t>, contribuye para que los planes, programas y proyectos establecidos por la Institución,   se lleven a cabo de acuerdo a los procesos, procedimientos,  normas internas y externas aplicables, </a:t>
            </a:r>
            <a:r>
              <a:rPr lang="es-CO" sz="2000" b="0" dirty="0"/>
              <a:t>con criterios de eficacia, eficiencia, economía, transparencia y </a:t>
            </a:r>
            <a:r>
              <a:rPr lang="es-CO" sz="2000" b="0" dirty="0" smtClean="0"/>
              <a:t>moralidad, y así cumplir la misión y visión institucional.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MECI 2015</a:t>
            </a:r>
            <a:endParaRPr lang="es-C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9154"/>
            <a:ext cx="8229600" cy="223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1576"/>
            <a:ext cx="7445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MECI 2015</a:t>
            </a:r>
            <a:endParaRPr lang="es-C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819"/>
            <a:ext cx="8229600" cy="440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445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MECI 2015</a:t>
            </a:r>
            <a:endParaRPr lang="es-C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7932"/>
            <a:ext cx="8229600" cy="375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93"/>
            <a:ext cx="7445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MECI 2015</a:t>
            </a:r>
            <a:endParaRPr lang="es-C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5416"/>
            <a:ext cx="8229600" cy="28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445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MECI 2015</a:t>
            </a:r>
            <a:endParaRPr lang="es-CO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445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0781"/>
            <a:ext cx="8229600" cy="29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46459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sz="3200" dirty="0" smtClean="0"/>
              <a:t>3. </a:t>
            </a:r>
            <a:r>
              <a:rPr lang="es-CO" dirty="0" smtClean="0"/>
              <a:t>PROYECTOS Y METAS DE LA OFICINA</a:t>
            </a:r>
          </a:p>
          <a:p>
            <a:pPr marL="0" indent="0" algn="just">
              <a:buNone/>
            </a:pPr>
            <a:r>
              <a:rPr lang="es-CO" b="0" dirty="0" smtClean="0"/>
              <a:t>Dar 100% cumplimiento al programa de Seguimientos y Auditorias para 2015.</a:t>
            </a:r>
          </a:p>
          <a:p>
            <a:pPr marL="0" indent="0" algn="just">
              <a:buNone/>
            </a:pPr>
            <a:r>
              <a:rPr lang="es-CO" b="0" dirty="0" smtClean="0"/>
              <a:t>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70287"/>
            <a:ext cx="50751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6459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CO" sz="3200" dirty="0" smtClean="0"/>
              <a:t>3. </a:t>
            </a:r>
            <a:r>
              <a:rPr lang="es-CO" dirty="0" smtClean="0"/>
              <a:t>PROYECTOS Y METAS DE LA OFICINA</a:t>
            </a:r>
          </a:p>
          <a:p>
            <a:pPr marL="0" indent="0" algn="just">
              <a:buNone/>
            </a:pPr>
            <a:endParaRPr lang="es-CO" b="0" dirty="0" smtClean="0"/>
          </a:p>
          <a:p>
            <a:pPr marL="0" indent="0" algn="just">
              <a:buNone/>
            </a:pPr>
            <a:r>
              <a:rPr lang="es-CO" b="0" dirty="0" smtClean="0"/>
              <a:t>Gestión de enero a marzo de 2015.</a:t>
            </a:r>
          </a:p>
          <a:p>
            <a:pPr marL="0" indent="0" algn="just">
              <a:buNone/>
            </a:pPr>
            <a:endParaRPr lang="es-CO" b="0" dirty="0" smtClean="0"/>
          </a:p>
          <a:p>
            <a:pPr marL="0" indent="0" algn="just">
              <a:buNone/>
            </a:pPr>
            <a:endParaRPr lang="es-CO" b="0" dirty="0"/>
          </a:p>
          <a:p>
            <a:pPr marL="0" indent="0" algn="just">
              <a:buNone/>
            </a:pPr>
            <a:endParaRPr lang="es-CO" b="0" dirty="0" smtClean="0"/>
          </a:p>
          <a:p>
            <a:pPr marL="0" indent="0" algn="just">
              <a:buNone/>
            </a:pPr>
            <a:r>
              <a:rPr lang="es-CO" b="0" dirty="0" smtClean="0"/>
              <a:t>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793485" cy="171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464596" cy="5400600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 </a:t>
            </a:r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PLAN DE MEJORAMIENTO Y ACCIONES DE </a:t>
            </a: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CUMPLIMIENTO</a:t>
            </a:r>
          </a:p>
          <a:p>
            <a:pPr marL="0" lvl="1" indent="0" algn="just">
              <a:buClr>
                <a:schemeClr val="hlink"/>
              </a:buClr>
              <a:buNone/>
            </a:pPr>
            <a:endParaRPr lang="es-CO" sz="1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lvl="1" indent="0" algn="just">
              <a:buClr>
                <a:schemeClr val="hlink"/>
              </a:buClr>
              <a:buNone/>
            </a:pPr>
            <a:r>
              <a:rPr lang="es-CO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Opciones de Mejora:</a:t>
            </a:r>
            <a:endParaRPr lang="es-CO" sz="1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pPr marL="0" lvl="1" indent="0" algn="just">
              <a:buClr>
                <a:schemeClr val="hlink"/>
              </a:buClr>
              <a:buNone/>
            </a:pPr>
            <a:endParaRPr lang="es-CO" sz="1400" b="1" dirty="0"/>
          </a:p>
          <a:p>
            <a:pPr algn="just"/>
            <a:r>
              <a:rPr lang="es-CO" sz="1400" dirty="0" smtClean="0"/>
              <a:t>Ajustar el proceso de implementación, </a:t>
            </a:r>
            <a:r>
              <a:rPr lang="es-CO" sz="1400" dirty="0"/>
              <a:t>especialmente en temas como inventarios, depreciación,  presuntas dobles pensiones, mayores valores pagados y aquellas relacionadas con la actualización de las cifras referentes al pasivo pensional.</a:t>
            </a:r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Trabajar por dar respuestas institucionales </a:t>
            </a:r>
            <a:r>
              <a:rPr lang="es-CO" sz="1400" dirty="0"/>
              <a:t>a la contraloría sobre el avance en la implementación de las acciones de mejoramiento</a:t>
            </a:r>
            <a:r>
              <a:rPr lang="es-CO" sz="1400" dirty="0" smtClean="0"/>
              <a:t>.</a:t>
            </a:r>
          </a:p>
          <a:p>
            <a:pPr algn="just"/>
            <a:endParaRPr lang="es-CO" sz="1400" dirty="0" smtClean="0"/>
          </a:p>
          <a:p>
            <a:pPr algn="just"/>
            <a:r>
              <a:rPr lang="es-CO" sz="1400" dirty="0" smtClean="0"/>
              <a:t>Antes de implementar las acciones de mejora de los planes de mejoramiento a suscribir con el ente de control, realizar una análisis de causas con el fin de establecer acciones que sean efectivas.</a:t>
            </a:r>
            <a:endParaRPr lang="es-CO" sz="1400" dirty="0"/>
          </a:p>
          <a:p>
            <a:pPr marL="0" indent="0" algn="just">
              <a:buNone/>
            </a:pPr>
            <a:endParaRPr lang="es-CO" sz="1400" b="0" dirty="0"/>
          </a:p>
          <a:p>
            <a:pPr marL="0" indent="0" algn="just">
              <a:buNone/>
            </a:pPr>
            <a:endParaRPr lang="es-CO" b="0" dirty="0" smtClean="0"/>
          </a:p>
          <a:p>
            <a:pPr marL="0" indent="0" algn="just">
              <a:buNone/>
            </a:pPr>
            <a:r>
              <a:rPr lang="es-CO" b="0" dirty="0" smtClean="0"/>
              <a:t>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41375"/>
            <a:ext cx="8464596" cy="5755977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 A LOS AVANCES DE LA GESTION PRESUPUESTAL, CONTRACTUAL Y FISICA DE LOS PROYECTOS DE INVERSION DE LA UNIVERSIDAD DISTRITAL, PERIODO 2014.</a:t>
            </a:r>
          </a:p>
          <a:p>
            <a:pPr marL="0" lvl="1" indent="0">
              <a:buClr>
                <a:schemeClr val="hlink"/>
              </a:buClr>
              <a:buNone/>
            </a:pPr>
            <a:r>
              <a:rPr lang="es-CO" sz="1400" dirty="0"/>
              <a:t> </a:t>
            </a:r>
            <a:r>
              <a:rPr lang="es-CO" sz="1400" b="1" dirty="0">
                <a:solidFill>
                  <a:schemeClr val="accent1"/>
                </a:solidFill>
              </a:rPr>
              <a:t>Opciones de Mejora:</a:t>
            </a:r>
          </a:p>
          <a:p>
            <a:pPr marL="0" indent="0">
              <a:buNone/>
            </a:pPr>
            <a:endParaRPr lang="es-CO" sz="1400" dirty="0"/>
          </a:p>
          <a:p>
            <a:pPr lvl="0" algn="just"/>
            <a:r>
              <a:rPr lang="es-CO" sz="1400" dirty="0" smtClean="0"/>
              <a:t>Dar tratamiento a los riesgos que </a:t>
            </a:r>
            <a:r>
              <a:rPr lang="es-CO" sz="1400" dirty="0"/>
              <a:t>puedan afectar directamente la ejecución de los Proyectos</a:t>
            </a:r>
            <a:r>
              <a:rPr lang="es-CO" sz="1400" dirty="0" smtClean="0"/>
              <a:t>.</a:t>
            </a:r>
          </a:p>
          <a:p>
            <a:pPr lvl="0" algn="just"/>
            <a:endParaRPr lang="es-CO" sz="1400" dirty="0" smtClean="0"/>
          </a:p>
          <a:p>
            <a:pPr lvl="0" algn="just"/>
            <a:r>
              <a:rPr lang="es-CO" sz="1400" dirty="0" smtClean="0"/>
              <a:t>Establecer </a:t>
            </a:r>
            <a:r>
              <a:rPr lang="es-CO" sz="1400" dirty="0"/>
              <a:t>mecanismos para trabajar de manera eficiente en </a:t>
            </a:r>
            <a:r>
              <a:rPr lang="es-CO" sz="1400" dirty="0" smtClean="0"/>
              <a:t>la etapa precontractual, con el fin de agilizar los procesos de contratación. </a:t>
            </a:r>
          </a:p>
          <a:p>
            <a:pPr lvl="0" algn="just"/>
            <a:endParaRPr lang="es-CO" sz="1400" dirty="0" smtClean="0"/>
          </a:p>
          <a:p>
            <a:pPr lvl="0" algn="just"/>
            <a:r>
              <a:rPr lang="es-CO" sz="1400" dirty="0" smtClean="0"/>
              <a:t>Tener en cuenta la fluctuación </a:t>
            </a:r>
            <a:r>
              <a:rPr lang="es-CO" sz="1400" dirty="0"/>
              <a:t>del dólar </a:t>
            </a:r>
            <a:r>
              <a:rPr lang="es-CO" sz="1400" dirty="0" smtClean="0"/>
              <a:t>como </a:t>
            </a:r>
            <a:r>
              <a:rPr lang="es-CO" sz="1400" dirty="0"/>
              <a:t>un riesgo dentro de la contratación</a:t>
            </a:r>
            <a:r>
              <a:rPr lang="es-CO" sz="1400" dirty="0" smtClean="0"/>
              <a:t>.</a:t>
            </a:r>
          </a:p>
          <a:p>
            <a:pPr lvl="0" algn="just"/>
            <a:endParaRPr lang="es-CO" sz="1400" dirty="0" smtClean="0"/>
          </a:p>
          <a:p>
            <a:pPr lvl="0" algn="just"/>
            <a:r>
              <a:rPr lang="es-CO" sz="1400" dirty="0"/>
              <a:t>C</a:t>
            </a:r>
            <a:r>
              <a:rPr lang="es-CO" sz="1400" dirty="0" smtClean="0"/>
              <a:t>ontinuar </a:t>
            </a:r>
            <a:r>
              <a:rPr lang="es-CO" sz="1400" dirty="0"/>
              <a:t>con el seguimiento permanente </a:t>
            </a:r>
            <a:r>
              <a:rPr lang="es-CO" sz="1400" dirty="0" smtClean="0"/>
              <a:t>que realiza la Oficina </a:t>
            </a:r>
            <a:r>
              <a:rPr lang="es-CO" sz="1400" dirty="0"/>
              <a:t>Asesora de Planeación y Control y dejar evidencia de los correctivos </a:t>
            </a:r>
            <a:r>
              <a:rPr lang="es-CO" sz="1400" dirty="0" smtClean="0"/>
              <a:t>establecidos.</a:t>
            </a:r>
          </a:p>
          <a:p>
            <a:pPr lvl="0" algn="just"/>
            <a:endParaRPr lang="es-CO" sz="1400" dirty="0" smtClean="0"/>
          </a:p>
          <a:p>
            <a:pPr algn="just"/>
            <a:r>
              <a:rPr lang="es-CO" sz="1400" dirty="0" smtClean="0"/>
              <a:t>Mejorar </a:t>
            </a:r>
            <a:r>
              <a:rPr lang="es-CO" sz="1400" dirty="0"/>
              <a:t>la Comunicación interna de la Universidad.</a:t>
            </a:r>
          </a:p>
          <a:p>
            <a:pPr lvl="0" algn="just"/>
            <a:endParaRPr lang="es-CO" sz="1400" dirty="0" smtClean="0"/>
          </a:p>
          <a:p>
            <a:pPr lvl="0" algn="just"/>
            <a:endParaRPr lang="es-CO" sz="1400" dirty="0"/>
          </a:p>
          <a:p>
            <a:pPr lvl="0"/>
            <a:endParaRPr lang="es-CO" sz="1400" dirty="0" smtClean="0"/>
          </a:p>
          <a:p>
            <a:pPr marL="0" indent="0" algn="just">
              <a:buNone/>
            </a:pPr>
            <a:endParaRPr lang="es-CO" sz="1400" b="0" dirty="0" smtClean="0"/>
          </a:p>
          <a:p>
            <a:pPr marL="0" indent="0" algn="just">
              <a:buNone/>
            </a:pPr>
            <a:r>
              <a:rPr lang="es-CO" sz="1400" b="0" dirty="0" smtClean="0"/>
              <a:t>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8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41375"/>
            <a:ext cx="8464596" cy="5755977"/>
          </a:xfrm>
        </p:spPr>
        <p:txBody>
          <a:bodyPr/>
          <a:lstStyle/>
          <a:p>
            <a:pPr marL="0" lvl="1" indent="0" algn="ctr">
              <a:buClr>
                <a:schemeClr val="hlink"/>
              </a:buClr>
              <a:buNone/>
            </a:pPr>
            <a:r>
              <a:rPr lang="es-CO" sz="1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SEGUIMIENTO A LOS AVANCES DE LA GESTION PRESUPUESTAL, CONTRACTUAL Y FISICA DE LOS PROYECTOS DE INVERSION DE LA UNIVERSIDAD DISTRITAL, PERIODO 2014.</a:t>
            </a:r>
          </a:p>
          <a:p>
            <a:pPr marL="0" lvl="1" indent="0">
              <a:buClr>
                <a:schemeClr val="hlink"/>
              </a:buClr>
              <a:buNone/>
            </a:pPr>
            <a:r>
              <a:rPr lang="es-CO" sz="1400" dirty="0"/>
              <a:t> </a:t>
            </a:r>
            <a:r>
              <a:rPr lang="es-CO" sz="1400" b="1" dirty="0" smtClean="0">
                <a:solidFill>
                  <a:schemeClr val="accent1"/>
                </a:solidFill>
              </a:rPr>
              <a:t>Opciones </a:t>
            </a:r>
            <a:r>
              <a:rPr lang="es-CO" sz="1400" b="1" dirty="0">
                <a:solidFill>
                  <a:schemeClr val="accent1"/>
                </a:solidFill>
              </a:rPr>
              <a:t>de Mejora:</a:t>
            </a:r>
          </a:p>
          <a:p>
            <a:pPr marL="0" indent="0">
              <a:buNone/>
            </a:pPr>
            <a:endParaRPr lang="es-CO" sz="1400" dirty="0"/>
          </a:p>
          <a:p>
            <a:pPr lvl="0" algn="just"/>
            <a:r>
              <a:rPr lang="es-CO" sz="1400" dirty="0" smtClean="0"/>
              <a:t>Continuar </a:t>
            </a:r>
            <a:r>
              <a:rPr lang="es-CO" sz="1400" dirty="0"/>
              <a:t>con los incentivos que está realizando el centro de investigaciones, en el diseño de una política de motivación a los grupos que generan más </a:t>
            </a:r>
            <a:r>
              <a:rPr lang="es-CO" sz="1400" dirty="0" smtClean="0"/>
              <a:t>investigación</a:t>
            </a:r>
          </a:p>
          <a:p>
            <a:pPr marL="0" lvl="0" indent="0" algn="just">
              <a:buNone/>
            </a:pPr>
            <a:endParaRPr lang="es-CO" sz="1400" dirty="0" smtClean="0"/>
          </a:p>
          <a:p>
            <a:pPr lvl="0" algn="just"/>
            <a:r>
              <a:rPr lang="es-CO" sz="1400" dirty="0"/>
              <a:t>Continuar con la gestión para la creación del Estatuto del Fondo de Centro de Investigaciones, en donde maneje los recursos </a:t>
            </a:r>
            <a:r>
              <a:rPr lang="es-CO" sz="1400" dirty="0" smtClean="0"/>
              <a:t>propios</a:t>
            </a:r>
          </a:p>
          <a:p>
            <a:pPr marL="0" lvl="0" indent="0" algn="just">
              <a:buNone/>
            </a:pPr>
            <a:endParaRPr lang="es-CO" sz="1400" dirty="0" smtClean="0"/>
          </a:p>
          <a:p>
            <a:pPr lvl="0" algn="just"/>
            <a:r>
              <a:rPr lang="es-CO" sz="1400" dirty="0" smtClean="0"/>
              <a:t>Mejorar el tramite de correspondencia de la universidad para evitar demoras en la entrega de documentos importantes para el desarrollo de los proyectos.</a:t>
            </a:r>
          </a:p>
          <a:p>
            <a:pPr lvl="0" algn="just"/>
            <a:endParaRPr lang="es-CO" sz="1400" dirty="0" smtClean="0"/>
          </a:p>
          <a:p>
            <a:pPr lvl="0" algn="just"/>
            <a:r>
              <a:rPr lang="es-CO" sz="1400" dirty="0" smtClean="0"/>
              <a:t>Mejorar los espacios para </a:t>
            </a:r>
            <a:r>
              <a:rPr lang="es-CO" sz="1400" dirty="0"/>
              <a:t>el personal que desarrolla sus actividades dentro de los Proyectos,  como para los equipos que se han adquirido en el desarrollo del mismo.</a:t>
            </a:r>
            <a:endParaRPr lang="es-CO" sz="1400" dirty="0" smtClean="0"/>
          </a:p>
          <a:p>
            <a:pPr lvl="0" algn="just"/>
            <a:endParaRPr lang="es-CO" sz="1400" dirty="0" smtClean="0"/>
          </a:p>
          <a:p>
            <a:pPr lvl="0" algn="just"/>
            <a:endParaRPr lang="es-CO" sz="1400" dirty="0" smtClean="0"/>
          </a:p>
          <a:p>
            <a:pPr marL="0" indent="0" algn="just">
              <a:buNone/>
            </a:pPr>
            <a:endParaRPr lang="es-CO" sz="1400" b="0" dirty="0" smtClean="0"/>
          </a:p>
          <a:p>
            <a:pPr marL="0" indent="0" algn="just">
              <a:buNone/>
            </a:pPr>
            <a:r>
              <a:rPr lang="es-CO" sz="1400" b="0" dirty="0" smtClean="0"/>
              <a:t>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8676456" y="7677472"/>
            <a:ext cx="3123456" cy="280243"/>
          </a:xfrm>
        </p:spPr>
        <p:txBody>
          <a:bodyPr/>
          <a:lstStyle/>
          <a:p>
            <a:r>
              <a:rPr lang="es-CO" altLang="es-CO" smtClean="0">
                <a:solidFill>
                  <a:schemeClr val="bg2">
                    <a:lumMod val="75000"/>
                  </a:schemeClr>
                </a:solidFill>
              </a:rPr>
              <a:t>Oficina OACI- 2015  </a:t>
            </a:r>
            <a:endParaRPr lang="en-US" alt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23728" y="188640"/>
            <a:ext cx="71287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CO" kern="0" dirty="0" smtClean="0">
                <a:solidFill>
                  <a:schemeClr val="bg1"/>
                </a:solidFill>
              </a:rPr>
              <a:t>RENDICIÓN DE CUENTAS DE 2015</a:t>
            </a:r>
            <a:endParaRPr lang="es-CO" kern="0" dirty="0">
              <a:solidFill>
                <a:schemeClr val="bg1"/>
              </a:solidFill>
            </a:endParaRPr>
          </a:p>
        </p:txBody>
      </p:sp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53200" cy="295126"/>
          </a:xfrm>
        </p:spPr>
        <p:txBody>
          <a:bodyPr/>
          <a:lstStyle/>
          <a:p>
            <a:r>
              <a:rPr lang="es-CO" sz="2800" dirty="0"/>
              <a:t>RENDICIÓN DE CUENTAS 2015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es-CO" sz="1400" dirty="0"/>
              <a:t>INFORME PORMENORIZADO ESTADO DEL SISTEMA DE CONTROL INTERNO </a:t>
            </a:r>
            <a:endParaRPr lang="es-CO" sz="1400" dirty="0" smtClean="0"/>
          </a:p>
          <a:p>
            <a:pPr marL="0" indent="0" algn="ctr">
              <a:buNone/>
            </a:pPr>
            <a:r>
              <a:rPr lang="es-CO" sz="1400" dirty="0" smtClean="0"/>
              <a:t>NOV </a:t>
            </a:r>
            <a:r>
              <a:rPr lang="es-CO" sz="1400" dirty="0"/>
              <a:t>2014 – FEB </a:t>
            </a:r>
            <a:r>
              <a:rPr lang="es-CO" sz="1400" dirty="0" smtClean="0"/>
              <a:t>2015</a:t>
            </a:r>
          </a:p>
          <a:p>
            <a:pPr marL="0" lvl="1" indent="0" algn="just">
              <a:buClr>
                <a:schemeClr val="hlink"/>
              </a:buClr>
              <a:buNone/>
            </a:pPr>
            <a:endParaRPr lang="es-CO" sz="1400" b="1" dirty="0" smtClean="0">
              <a:solidFill>
                <a:schemeClr val="accent1"/>
              </a:solidFill>
            </a:endParaRPr>
          </a:p>
          <a:p>
            <a:pPr marL="0" lvl="1" indent="0" algn="just">
              <a:buClr>
                <a:schemeClr val="hlink"/>
              </a:buClr>
              <a:buNone/>
            </a:pPr>
            <a:r>
              <a:rPr lang="es-CO" sz="1400" b="1" dirty="0" smtClean="0">
                <a:solidFill>
                  <a:schemeClr val="accent1"/>
                </a:solidFill>
              </a:rPr>
              <a:t>Opciones </a:t>
            </a:r>
            <a:r>
              <a:rPr lang="es-CO" sz="1400" b="1" dirty="0">
                <a:solidFill>
                  <a:schemeClr val="accent1"/>
                </a:solidFill>
              </a:rPr>
              <a:t>de Mejora:</a:t>
            </a:r>
          </a:p>
          <a:p>
            <a:pPr marL="0" indent="0" algn="just">
              <a:buNone/>
            </a:pPr>
            <a:endParaRPr lang="es-CO" sz="1400" dirty="0"/>
          </a:p>
          <a:p>
            <a:pPr algn="just"/>
            <a:r>
              <a:rPr lang="es-CO" sz="1400" dirty="0" smtClean="0"/>
              <a:t>Implementar </a:t>
            </a:r>
            <a:r>
              <a:rPr lang="es-CO" sz="1400" dirty="0"/>
              <a:t>el plan de mejoramiento Institucional para fortalecer </a:t>
            </a:r>
            <a:r>
              <a:rPr lang="es-CO" sz="1400" dirty="0" smtClean="0"/>
              <a:t>la mejora continua de la institución.</a:t>
            </a:r>
          </a:p>
          <a:p>
            <a:pPr algn="just"/>
            <a:endParaRPr lang="es-CO" sz="1400" dirty="0" smtClean="0"/>
          </a:p>
          <a:p>
            <a:pPr lvl="0" algn="just"/>
            <a:r>
              <a:rPr lang="es-CO" sz="1400" dirty="0"/>
              <a:t>Definir e Implementar el Plan de Capacitaciones para el personal administrativo y docente de la Universidad.</a:t>
            </a:r>
          </a:p>
          <a:p>
            <a:pPr algn="just"/>
            <a:endParaRPr lang="es-CO" sz="1400" dirty="0"/>
          </a:p>
          <a:p>
            <a:pPr lvl="0" algn="just"/>
            <a:r>
              <a:rPr lang="es-CO" sz="1400" dirty="0" smtClean="0"/>
              <a:t>Aprobar la Metodología de </a:t>
            </a:r>
            <a:r>
              <a:rPr lang="es-CO" sz="1400" dirty="0"/>
              <a:t>Administración del riesgo para el análisis, calificación y tratamiento del riesgo por procesos, teniendo en cuenta los riesgos anticorrupción y el </a:t>
            </a:r>
            <a:r>
              <a:rPr lang="es-CO" sz="1400" dirty="0" smtClean="0"/>
              <a:t>los </a:t>
            </a:r>
            <a:r>
              <a:rPr lang="es-CO" sz="1400" dirty="0"/>
              <a:t>proyectos de inversión.</a:t>
            </a:r>
          </a:p>
          <a:p>
            <a:pPr algn="just"/>
            <a:endParaRPr lang="es-CO" sz="1400" dirty="0"/>
          </a:p>
          <a:p>
            <a:pPr lvl="0" algn="just"/>
            <a:r>
              <a:rPr lang="es-CO" sz="1400" dirty="0"/>
              <a:t>Fortalecer el procedimiento de </a:t>
            </a:r>
            <a:r>
              <a:rPr lang="es-CO" sz="1400" dirty="0" smtClean="0"/>
              <a:t>autoevaluación Institucional, </a:t>
            </a:r>
            <a:r>
              <a:rPr lang="es-CO" sz="1400" dirty="0"/>
              <a:t>la cual se debe hacer periódicamente.</a:t>
            </a:r>
          </a:p>
          <a:p>
            <a:pPr marL="0" indent="0" algn="just">
              <a:buNone/>
            </a:pPr>
            <a:endParaRPr lang="es-CO" sz="1400" dirty="0"/>
          </a:p>
          <a:p>
            <a:pPr lvl="0" algn="just"/>
            <a:r>
              <a:rPr lang="es-CO" sz="1400" dirty="0"/>
              <a:t>Realizar procesos de reinducción a los servidores públicos (contratistas y funcionarios) de la Universidad a fin de que conozcan la plataforma estratégica, y realizar encuestas de satisfacción.</a:t>
            </a:r>
          </a:p>
          <a:p>
            <a:pPr algn="just"/>
            <a:endParaRPr lang="es-CO" sz="1400" dirty="0"/>
          </a:p>
          <a:p>
            <a:pPr lvl="0"/>
            <a:endParaRPr lang="es-CO" sz="1200" dirty="0" smtClean="0"/>
          </a:p>
          <a:p>
            <a:endParaRPr lang="es-CO" sz="1200" dirty="0"/>
          </a:p>
          <a:p>
            <a:pPr marL="0" lvl="0" indent="0">
              <a:buNone/>
            </a:pPr>
            <a:endParaRPr lang="es-CO" sz="1200" dirty="0"/>
          </a:p>
          <a:p>
            <a:endParaRPr lang="es-CO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3"/>
            <a:ext cx="7445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692696"/>
            <a:ext cx="6553200" cy="295126"/>
          </a:xfrm>
        </p:spPr>
        <p:txBody>
          <a:bodyPr/>
          <a:lstStyle/>
          <a:p>
            <a:r>
              <a:rPr lang="es-CO" sz="2800" dirty="0"/>
              <a:t>RENDICIÓN DE CUENTAS 2015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26841"/>
            <a:ext cx="843528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es-CO" sz="1400" dirty="0"/>
              <a:t>INFORME PORMENORIZADO ESTADO DEL SISTEMA DE CONTROL INTERNO </a:t>
            </a:r>
            <a:endParaRPr lang="es-CO" sz="1400" dirty="0" smtClean="0"/>
          </a:p>
          <a:p>
            <a:pPr marL="0" indent="0" algn="ctr">
              <a:buNone/>
            </a:pPr>
            <a:r>
              <a:rPr lang="es-CO" sz="1400" dirty="0" smtClean="0"/>
              <a:t>NOV </a:t>
            </a:r>
            <a:r>
              <a:rPr lang="es-CO" sz="1400" dirty="0"/>
              <a:t>2014 – FEB </a:t>
            </a:r>
            <a:r>
              <a:rPr lang="es-CO" sz="1400" dirty="0" smtClean="0"/>
              <a:t>2015</a:t>
            </a:r>
          </a:p>
          <a:p>
            <a:pPr marL="0" indent="0" algn="ctr">
              <a:buNone/>
            </a:pPr>
            <a:endParaRPr lang="es-CO" sz="1400" dirty="0"/>
          </a:p>
          <a:p>
            <a:pPr marL="0" indent="0" algn="ctr">
              <a:buNone/>
            </a:pPr>
            <a:endParaRPr lang="es-CO" sz="1400" dirty="0"/>
          </a:p>
          <a:p>
            <a:pPr marL="0" lvl="1" indent="0">
              <a:buClr>
                <a:schemeClr val="hlink"/>
              </a:buClr>
              <a:buNone/>
            </a:pPr>
            <a:r>
              <a:rPr lang="es-CO" sz="1400" b="1" dirty="0">
                <a:solidFill>
                  <a:schemeClr val="accent1"/>
                </a:solidFill>
              </a:rPr>
              <a:t>Opciones de Mejora:</a:t>
            </a:r>
          </a:p>
          <a:p>
            <a:endParaRPr lang="es-CO" sz="1400" dirty="0" smtClean="0"/>
          </a:p>
          <a:p>
            <a:pPr lvl="0"/>
            <a:r>
              <a:rPr lang="es-CO" sz="1400" dirty="0" smtClean="0"/>
              <a:t>Realizar </a:t>
            </a:r>
            <a:r>
              <a:rPr lang="es-CO" sz="1400" dirty="0"/>
              <a:t>campañas de sensibilización y socialización del código de ética de la Universidad.</a:t>
            </a:r>
          </a:p>
          <a:p>
            <a:pPr marL="0" indent="0">
              <a:buNone/>
            </a:pPr>
            <a:r>
              <a:rPr lang="es-CO" sz="1400" dirty="0"/>
              <a:t> </a:t>
            </a:r>
          </a:p>
          <a:p>
            <a:pPr lvl="0"/>
            <a:r>
              <a:rPr lang="es-CO" sz="1400" dirty="0"/>
              <a:t>Implementar la política de </a:t>
            </a:r>
            <a:r>
              <a:rPr lang="es-CO" sz="1400" dirty="0" smtClean="0"/>
              <a:t>comunicaciones</a:t>
            </a:r>
          </a:p>
          <a:p>
            <a:pPr marL="0" lvl="0" indent="0">
              <a:buNone/>
            </a:pPr>
            <a:endParaRPr lang="es-CO" sz="1400" dirty="0" smtClean="0"/>
          </a:p>
          <a:p>
            <a:pPr lvl="0"/>
            <a:r>
              <a:rPr lang="es-CO" sz="1400" dirty="0"/>
              <a:t>Procurar la pronta y efectiva implementación del SIGUD con el fin de fortalecer la gestión </a:t>
            </a:r>
            <a:r>
              <a:rPr lang="es-CO" sz="1400" dirty="0" smtClean="0"/>
              <a:t>de la Universidad y lograr  </a:t>
            </a:r>
            <a:r>
              <a:rPr lang="es-CO" sz="1400" dirty="0"/>
              <a:t>la Acreditación Institucional</a:t>
            </a:r>
            <a:r>
              <a:rPr lang="es-CO" sz="1400" dirty="0" smtClean="0"/>
              <a:t>.</a:t>
            </a:r>
          </a:p>
          <a:p>
            <a:pPr lvl="0"/>
            <a:endParaRPr lang="es-CO" sz="1400" dirty="0" smtClean="0"/>
          </a:p>
          <a:p>
            <a:pPr lvl="0"/>
            <a:r>
              <a:rPr lang="es-CO" sz="1400" dirty="0" smtClean="0"/>
              <a:t>Tener en cuenta la información de la oficina de Atención al ciudadano en los comités directivos para la toma de decisiones.</a:t>
            </a:r>
            <a:endParaRPr lang="es-CO" sz="1400" dirty="0"/>
          </a:p>
          <a:p>
            <a:pPr marL="0" lvl="0" indent="0" algn="ctr">
              <a:buNone/>
            </a:pPr>
            <a:endParaRPr lang="es-CO" sz="1400" dirty="0"/>
          </a:p>
          <a:p>
            <a:pPr marL="0" lvl="0" indent="0" algn="ctr">
              <a:buNone/>
            </a:pPr>
            <a:endParaRPr lang="es-CO" sz="1400" dirty="0"/>
          </a:p>
          <a:p>
            <a:pPr algn="ctr"/>
            <a:endParaRPr lang="es-CO" sz="1400" dirty="0"/>
          </a:p>
          <a:p>
            <a:pPr marL="0" lvl="0" indent="0" algn="ctr">
              <a:buNone/>
            </a:pPr>
            <a:endParaRPr lang="es-CO" sz="1200" dirty="0"/>
          </a:p>
          <a:p>
            <a:pPr algn="ctr"/>
            <a:endParaRPr lang="es-CO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3"/>
            <a:ext cx="7445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461125"/>
            <a:ext cx="8578726" cy="320675"/>
          </a:xfrm>
        </p:spPr>
        <p:txBody>
          <a:bodyPr/>
          <a:lstStyle/>
          <a:p>
            <a:pPr algn="l"/>
            <a:r>
              <a:rPr lang="pt-BR" altLang="es-CO" sz="1000" dirty="0" smtClean="0">
                <a:solidFill>
                  <a:schemeClr val="accent5">
                    <a:lumMod val="90000"/>
                  </a:schemeClr>
                </a:solidFill>
              </a:rPr>
              <a:t>Elaboró: Yeniffer Latorre Casas-Joaquin Medina Aprobó: Jorge Enrique Vergara </a:t>
            </a:r>
            <a:r>
              <a:rPr lang="pt-BR" altLang="es-CO" sz="1000" dirty="0" err="1" smtClean="0">
                <a:solidFill>
                  <a:schemeClr val="accent5">
                    <a:lumMod val="90000"/>
                  </a:schemeClr>
                </a:solidFill>
              </a:rPr>
              <a:t>Vergara</a:t>
            </a:r>
            <a:endParaRPr lang="en-US" altLang="es-CO" sz="1000" dirty="0">
              <a:solidFill>
                <a:schemeClr val="accent5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sample 2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68A6EA"/>
      </a:accent1>
      <a:accent2>
        <a:srgbClr val="00CC99"/>
      </a:accent2>
      <a:accent3>
        <a:srgbClr val="FFFFFF"/>
      </a:accent3>
      <a:accent4>
        <a:srgbClr val="000000"/>
      </a:accent4>
      <a:accent5>
        <a:srgbClr val="B9D0F3"/>
      </a:accent5>
      <a:accent6>
        <a:srgbClr val="00B98A"/>
      </a:accent6>
      <a:hlink>
        <a:srgbClr val="4173F1"/>
      </a:hlink>
      <a:folHlink>
        <a:srgbClr val="A982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2291</TotalTime>
  <Words>1584</Words>
  <Application>Microsoft Office PowerPoint</Application>
  <PresentationFormat>Presentación en pantalla (4:3)</PresentationFormat>
  <Paragraphs>279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cdb2004220l</vt:lpstr>
      <vt:lpstr>Image</vt:lpstr>
      <vt:lpstr>RENDICIÓN DE CUENTAS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RENDICIÓN DE CUENTAS 2015 </vt:lpstr>
      <vt:lpstr>RENDICIÓN DE CUENTAS 2015 </vt:lpstr>
      <vt:lpstr>Presentación de PowerPoint</vt:lpstr>
      <vt:lpstr>Presentación de PowerPoint</vt:lpstr>
      <vt:lpstr>Presentación de PowerPoint</vt:lpstr>
      <vt:lpstr>Presentación de PowerPoint</vt:lpstr>
      <vt:lpstr>PLAN DE MEJORAMIENTO SUSCRITO CON LA CONTRALORÍA DE BOGOTÁ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MECI 2015</vt:lpstr>
      <vt:lpstr>MECI 2015</vt:lpstr>
      <vt:lpstr>MECI 2015</vt:lpstr>
      <vt:lpstr>MECI 2015</vt:lpstr>
      <vt:lpstr>MECI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Comite de Control Interno</dc:title>
  <dc:creator>df</dc:creator>
  <cp:lastModifiedBy>df</cp:lastModifiedBy>
  <cp:revision>127</cp:revision>
  <cp:lastPrinted>2015-03-18T17:13:51Z</cp:lastPrinted>
  <dcterms:created xsi:type="dcterms:W3CDTF">2014-10-20T19:34:34Z</dcterms:created>
  <dcterms:modified xsi:type="dcterms:W3CDTF">2015-05-20T15:57:58Z</dcterms:modified>
</cp:coreProperties>
</file>