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21" r:id="rId3"/>
    <p:sldId id="257" r:id="rId4"/>
    <p:sldId id="323" r:id="rId5"/>
    <p:sldId id="322" r:id="rId6"/>
    <p:sldId id="349" r:id="rId7"/>
    <p:sldId id="350" r:id="rId8"/>
    <p:sldId id="348" r:id="rId9"/>
    <p:sldId id="262" r:id="rId10"/>
    <p:sldId id="264" r:id="rId11"/>
    <p:sldId id="265" r:id="rId12"/>
    <p:sldId id="352" r:id="rId13"/>
    <p:sldId id="351" r:id="rId14"/>
    <p:sldId id="271" r:id="rId15"/>
    <p:sldId id="272" r:id="rId16"/>
    <p:sldId id="274" r:id="rId17"/>
    <p:sldId id="342" r:id="rId18"/>
    <p:sldId id="336" r:id="rId19"/>
    <p:sldId id="367" r:id="rId20"/>
    <p:sldId id="365" r:id="rId21"/>
    <p:sldId id="366" r:id="rId22"/>
    <p:sldId id="353" r:id="rId23"/>
    <p:sldId id="356" r:id="rId24"/>
    <p:sldId id="358" r:id="rId25"/>
    <p:sldId id="357" r:id="rId26"/>
    <p:sldId id="359" r:id="rId27"/>
    <p:sldId id="360" r:id="rId28"/>
    <p:sldId id="361" r:id="rId29"/>
    <p:sldId id="362" r:id="rId30"/>
    <p:sldId id="363" r:id="rId31"/>
    <p:sldId id="364" r:id="rId32"/>
    <p:sldId id="320" r:id="rId33"/>
  </p:sldIdLst>
  <p:sldSz cx="9144000" cy="6858000" type="screen4x3"/>
  <p:notesSz cx="7045325" cy="9345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EE7"/>
    <a:srgbClr val="009900"/>
    <a:srgbClr val="0C7CD2"/>
    <a:srgbClr val="0066FF"/>
    <a:srgbClr val="00FF00"/>
    <a:srgbClr val="1831B0"/>
    <a:srgbClr val="7DD330"/>
    <a:srgbClr val="00CC00"/>
    <a:srgbClr val="AE151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CF1AB2-1976-4502-BF36-3FF5EA218861}">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6" autoAdjust="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A&#209;O%202013\CUADRO%20BASICO%20DOCENTES%20PLAN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A&#209;O%202014\PRESUPUESTOFMA%20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Hoja3!$A$59</c:f>
              <c:strCache>
                <c:ptCount val="1"/>
                <c:pt idx="0">
                  <c:v>PLANTA   </c:v>
                </c:pt>
              </c:strCache>
            </c:strRef>
          </c:tx>
          <c:invertIfNegative val="0"/>
          <c:cat>
            <c:strRef>
              <c:f>Hoja3!$B$58:$C$58</c:f>
              <c:strCache>
                <c:ptCount val="2"/>
                <c:pt idx="0">
                  <c:v>2013-3</c:v>
                </c:pt>
                <c:pt idx="1">
                  <c:v>2014-1</c:v>
                </c:pt>
              </c:strCache>
            </c:strRef>
          </c:cat>
          <c:val>
            <c:numRef>
              <c:f>Hoja3!$B$59:$C$59</c:f>
              <c:numCache>
                <c:formatCode>General</c:formatCode>
                <c:ptCount val="2"/>
                <c:pt idx="0">
                  <c:v>20</c:v>
                </c:pt>
                <c:pt idx="1">
                  <c:v>20</c:v>
                </c:pt>
              </c:numCache>
            </c:numRef>
          </c:val>
        </c:ser>
        <c:ser>
          <c:idx val="1"/>
          <c:order val="1"/>
          <c:tx>
            <c:strRef>
              <c:f>Hoja3!$A$60</c:f>
              <c:strCache>
                <c:ptCount val="1"/>
                <c:pt idx="0">
                  <c:v>OPS  </c:v>
                </c:pt>
              </c:strCache>
            </c:strRef>
          </c:tx>
          <c:invertIfNegative val="0"/>
          <c:cat>
            <c:strRef>
              <c:f>Hoja3!$B$58:$C$58</c:f>
              <c:strCache>
                <c:ptCount val="2"/>
                <c:pt idx="0">
                  <c:v>2013-3</c:v>
                </c:pt>
                <c:pt idx="1">
                  <c:v>2014-1</c:v>
                </c:pt>
              </c:strCache>
            </c:strRef>
          </c:cat>
          <c:val>
            <c:numRef>
              <c:f>Hoja3!$B$60:$C$60</c:f>
              <c:numCache>
                <c:formatCode>General</c:formatCode>
                <c:ptCount val="2"/>
                <c:pt idx="0">
                  <c:v>56</c:v>
                </c:pt>
                <c:pt idx="1">
                  <c:v>58</c:v>
                </c:pt>
              </c:numCache>
            </c:numRef>
          </c:val>
        </c:ser>
        <c:dLbls>
          <c:showLegendKey val="0"/>
          <c:showVal val="0"/>
          <c:showCatName val="0"/>
          <c:showSerName val="0"/>
          <c:showPercent val="0"/>
          <c:showBubbleSize val="0"/>
        </c:dLbls>
        <c:gapWidth val="150"/>
        <c:shape val="box"/>
        <c:axId val="67924480"/>
        <c:axId val="33075712"/>
        <c:axId val="0"/>
      </c:bar3DChart>
      <c:catAx>
        <c:axId val="67924480"/>
        <c:scaling>
          <c:orientation val="minMax"/>
        </c:scaling>
        <c:delete val="0"/>
        <c:axPos val="b"/>
        <c:numFmt formatCode="General" sourceLinked="0"/>
        <c:majorTickMark val="out"/>
        <c:minorTickMark val="none"/>
        <c:tickLblPos val="nextTo"/>
        <c:crossAx val="33075712"/>
        <c:crosses val="autoZero"/>
        <c:auto val="1"/>
        <c:lblAlgn val="ctr"/>
        <c:lblOffset val="100"/>
        <c:noMultiLvlLbl val="0"/>
      </c:catAx>
      <c:valAx>
        <c:axId val="33075712"/>
        <c:scaling>
          <c:orientation val="minMax"/>
        </c:scaling>
        <c:delete val="0"/>
        <c:axPos val="l"/>
        <c:majorGridlines/>
        <c:numFmt formatCode="General" sourceLinked="1"/>
        <c:majorTickMark val="out"/>
        <c:minorTickMark val="none"/>
        <c:tickLblPos val="nextTo"/>
        <c:crossAx val="67924480"/>
        <c:crosses val="autoZero"/>
        <c:crossBetween val="between"/>
      </c:valAx>
    </c:plotArea>
    <c:legend>
      <c:legendPos val="t"/>
      <c:overlay val="0"/>
    </c:legend>
    <c:plotVisOnly val="1"/>
    <c:dispBlanksAs val="gap"/>
    <c:showDLblsOverMax val="0"/>
  </c:chart>
  <c:txPr>
    <a:bodyPr/>
    <a:lstStyle/>
    <a:p>
      <a:pPr>
        <a:defRPr>
          <a:latin typeface="Trebuchet MS" panose="020B060302020202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Hoja1!$A$91</c:f>
              <c:strCache>
                <c:ptCount val="1"/>
                <c:pt idx="0">
                  <c:v>PROFESIONALES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rebuchet MS" panose="020B0603020202020204" pitchFamily="34" charset="0"/>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Hoja1!$B$90:$C$90</c:f>
              <c:strCache>
                <c:ptCount val="2"/>
                <c:pt idx="0">
                  <c:v>2014-III</c:v>
                </c:pt>
                <c:pt idx="1">
                  <c:v> 2015-I</c:v>
                </c:pt>
              </c:strCache>
            </c:strRef>
          </c:cat>
          <c:val>
            <c:numRef>
              <c:f>Hoja1!$B$91:$C$91</c:f>
              <c:numCache>
                <c:formatCode>General</c:formatCode>
                <c:ptCount val="2"/>
                <c:pt idx="0">
                  <c:v>9</c:v>
                </c:pt>
                <c:pt idx="1">
                  <c:v>9</c:v>
                </c:pt>
              </c:numCache>
            </c:numRef>
          </c:val>
        </c:ser>
        <c:ser>
          <c:idx val="1"/>
          <c:order val="1"/>
          <c:tx>
            <c:strRef>
              <c:f>Hoja1!$A$92</c:f>
              <c:strCache>
                <c:ptCount val="1"/>
                <c:pt idx="0">
                  <c:v>TÉCNICOS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rebuchet MS" panose="020B0603020202020204" pitchFamily="34" charset="0"/>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Hoja1!$B$90:$C$90</c:f>
              <c:strCache>
                <c:ptCount val="2"/>
                <c:pt idx="0">
                  <c:v>2014-III</c:v>
                </c:pt>
                <c:pt idx="1">
                  <c:v> 2015-I</c:v>
                </c:pt>
              </c:strCache>
            </c:strRef>
          </c:cat>
          <c:val>
            <c:numRef>
              <c:f>Hoja1!$B$92:$C$92</c:f>
              <c:numCache>
                <c:formatCode>General</c:formatCode>
                <c:ptCount val="2"/>
                <c:pt idx="0">
                  <c:v>29</c:v>
                </c:pt>
                <c:pt idx="1">
                  <c:v>30</c:v>
                </c:pt>
              </c:numCache>
            </c:numRef>
          </c:val>
        </c:ser>
        <c:ser>
          <c:idx val="2"/>
          <c:order val="2"/>
          <c:tx>
            <c:strRef>
              <c:f>Hoja1!$A$93</c:f>
              <c:strCache>
                <c:ptCount val="1"/>
                <c:pt idx="0">
                  <c:v>ASISTENCIALES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Trebuchet MS" panose="020B0603020202020204" pitchFamily="34" charset="0"/>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Hoja1!$B$90:$C$90</c:f>
              <c:strCache>
                <c:ptCount val="2"/>
                <c:pt idx="0">
                  <c:v>2014-III</c:v>
                </c:pt>
                <c:pt idx="1">
                  <c:v> 2015-I</c:v>
                </c:pt>
              </c:strCache>
            </c:strRef>
          </c:cat>
          <c:val>
            <c:numRef>
              <c:f>Hoja1!$B$93:$C$93</c:f>
              <c:numCache>
                <c:formatCode>General</c:formatCode>
                <c:ptCount val="2"/>
                <c:pt idx="0">
                  <c:v>19</c:v>
                </c:pt>
                <c:pt idx="1">
                  <c:v>20</c:v>
                </c:pt>
              </c:numCache>
            </c:numRef>
          </c:val>
        </c:ser>
        <c:dLbls>
          <c:dLblPos val="ctr"/>
          <c:showLegendKey val="0"/>
          <c:showVal val="1"/>
          <c:showCatName val="0"/>
          <c:showSerName val="0"/>
          <c:showPercent val="0"/>
          <c:showBubbleSize val="0"/>
        </c:dLbls>
        <c:gapWidth val="150"/>
        <c:overlap val="100"/>
        <c:axId val="33549824"/>
        <c:axId val="37711808"/>
      </c:barChart>
      <c:catAx>
        <c:axId val="3354982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rebuchet MS" panose="020B0603020202020204" pitchFamily="34" charset="0"/>
                <a:ea typeface="+mn-ea"/>
                <a:cs typeface="+mn-cs"/>
              </a:defRPr>
            </a:pPr>
            <a:endParaRPr lang="es-CO"/>
          </a:p>
        </c:txPr>
        <c:crossAx val="37711808"/>
        <c:crosses val="autoZero"/>
        <c:auto val="1"/>
        <c:lblAlgn val="ctr"/>
        <c:lblOffset val="100"/>
        <c:noMultiLvlLbl val="0"/>
      </c:catAx>
      <c:valAx>
        <c:axId val="37711808"/>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rebuchet MS" panose="020B0603020202020204" pitchFamily="34" charset="0"/>
                <a:ea typeface="+mn-ea"/>
                <a:cs typeface="+mn-cs"/>
              </a:defRPr>
            </a:pPr>
            <a:endParaRPr lang="es-CO"/>
          </a:p>
        </c:txPr>
        <c:crossAx val="33549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Trebuchet MS" panose="020B0603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050" b="1">
          <a:latin typeface="Trebuchet MS" panose="020B0603020202020204" pitchFamily="34" charset="0"/>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5"/>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3">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5">
                  <a:lumMod val="80000"/>
                  <a:lumOff val="2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'RESUMEN DE RUBROS'!$A$13:$A$22</c:f>
              <c:strCache>
                <c:ptCount val="9"/>
                <c:pt idx="0">
                  <c:v>IMPRESOS Y PUBLICACIONES</c:v>
                </c:pt>
                <c:pt idx="1">
                  <c:v>PROFESORES CÁTEDRA Y OCASIONALES</c:v>
                </c:pt>
                <c:pt idx="2">
                  <c:v>ASISTENTES ACADÉMICOS</c:v>
                </c:pt>
                <c:pt idx="3">
                  <c:v>AFILIACION ASOCIACIONES Y AFINES</c:v>
                </c:pt>
                <c:pt idx="4">
                  <c:v>EVENTOS ACADÉMICOS</c:v>
                </c:pt>
                <c:pt idx="5">
                  <c:v>PRÁCTICAS ACADÉMICAS</c:v>
                </c:pt>
                <c:pt idx="6">
                  <c:v>REMUNERACIÓN SERVICIOS TÉCNICOS</c:v>
                </c:pt>
                <c:pt idx="7">
                  <c:v>CAPACITACIÓN</c:v>
                </c:pt>
                <c:pt idx="8">
                  <c:v>HERBARIO FORESTAL</c:v>
                </c:pt>
              </c:strCache>
            </c:strRef>
          </c:cat>
          <c:val>
            <c:numRef>
              <c:f>'RESUMEN DE RUBROS'!$B$13:$B$22</c:f>
              <c:numCache>
                <c:formatCode>"$"\ #,##0;"$"\ \-#,##0</c:formatCode>
                <c:ptCount val="9"/>
                <c:pt idx="0">
                  <c:v>62287778</c:v>
                </c:pt>
                <c:pt idx="1">
                  <c:v>2700966101</c:v>
                </c:pt>
                <c:pt idx="2">
                  <c:v>220805114</c:v>
                </c:pt>
                <c:pt idx="3">
                  <c:v>16601400</c:v>
                </c:pt>
                <c:pt idx="4">
                  <c:v>175302241</c:v>
                </c:pt>
                <c:pt idx="5">
                  <c:v>873099481</c:v>
                </c:pt>
                <c:pt idx="6">
                  <c:v>1034933505</c:v>
                </c:pt>
                <c:pt idx="7">
                  <c:v>129319325</c:v>
                </c:pt>
                <c:pt idx="8">
                  <c:v>61894600</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s-ES"/>
          </a:p>
        </p:txBody>
      </p:sp>
      <p:sp>
        <p:nvSpPr>
          <p:cNvPr id="3" name="2 Marcador de fecha"/>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A257FD88-90F9-4D76-8FD4-1BF1B037923E}" type="datetimeFigureOut">
              <a:rPr lang="es-ES" smtClean="0"/>
              <a:pPr/>
              <a:t>20/05/2015</a:t>
            </a:fld>
            <a:endParaRPr lang="es-ES"/>
          </a:p>
        </p:txBody>
      </p:sp>
      <p:sp>
        <p:nvSpPr>
          <p:cNvPr id="4" name="3 Marcador de pie de página"/>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D7D11E3C-E7AC-4118-86B2-0DA0118171D4}" type="slidenum">
              <a:rPr lang="es-ES" smtClean="0"/>
              <a:pPr/>
              <a:t>‹Nº›</a:t>
            </a:fld>
            <a:endParaRPr lang="es-ES"/>
          </a:p>
        </p:txBody>
      </p:sp>
    </p:spTree>
    <p:extLst>
      <p:ext uri="{BB962C8B-B14F-4D97-AF65-F5344CB8AC3E}">
        <p14:creationId xmlns:p14="http://schemas.microsoft.com/office/powerpoint/2010/main" val="142202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s-CO" dirty="0"/>
          </a:p>
        </p:txBody>
      </p:sp>
      <p:sp>
        <p:nvSpPr>
          <p:cNvPr id="3" name="2 Marcador de fecha"/>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C752E452-CB34-42CD-82A5-49240B8940D2}" type="datetimeFigureOut">
              <a:rPr lang="es-CO" smtClean="0"/>
              <a:pPr/>
              <a:t>20/05/2015</a:t>
            </a:fld>
            <a:endParaRPr lang="es-CO" dirty="0"/>
          </a:p>
        </p:txBody>
      </p:sp>
      <p:sp>
        <p:nvSpPr>
          <p:cNvPr id="4" name="3 Marcador de imagen de diapositiva"/>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s-CO" dirty="0"/>
          </a:p>
        </p:txBody>
      </p:sp>
      <p:sp>
        <p:nvSpPr>
          <p:cNvPr id="5" name="4 Marcador de notas"/>
          <p:cNvSpPr>
            <a:spLocks noGrp="1"/>
          </p:cNvSpPr>
          <p:nvPr>
            <p:ph type="body" sz="quarter" idx="3"/>
          </p:nvPr>
        </p:nvSpPr>
        <p:spPr>
          <a:xfrm>
            <a:off x="704533" y="4439166"/>
            <a:ext cx="5636260" cy="4205526"/>
          </a:xfrm>
          <a:prstGeom prst="rect">
            <a:avLst/>
          </a:prstGeom>
        </p:spPr>
        <p:txBody>
          <a:bodyPr vert="horz" lIns="93662" tIns="46831" rIns="93662" bIns="4683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A9F3460A-7DA0-4E90-8F4F-0FCF4782FF01}" type="slidenum">
              <a:rPr lang="es-CO" smtClean="0"/>
              <a:pPr/>
              <a:t>‹Nº›</a:t>
            </a:fld>
            <a:endParaRPr lang="es-CO" dirty="0"/>
          </a:p>
        </p:txBody>
      </p:sp>
    </p:spTree>
    <p:extLst>
      <p:ext uri="{BB962C8B-B14F-4D97-AF65-F5344CB8AC3E}">
        <p14:creationId xmlns:p14="http://schemas.microsoft.com/office/powerpoint/2010/main" val="297648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a:t>
            </a:fld>
            <a:endParaRPr lang="es-CO" dirty="0"/>
          </a:p>
        </p:txBody>
      </p:sp>
    </p:spTree>
    <p:extLst>
      <p:ext uri="{BB962C8B-B14F-4D97-AF65-F5344CB8AC3E}">
        <p14:creationId xmlns:p14="http://schemas.microsoft.com/office/powerpoint/2010/main" val="218319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29</a:t>
            </a:fld>
            <a:endParaRPr lang="es-CO" dirty="0"/>
          </a:p>
        </p:txBody>
      </p:sp>
    </p:spTree>
    <p:extLst>
      <p:ext uri="{BB962C8B-B14F-4D97-AF65-F5344CB8AC3E}">
        <p14:creationId xmlns:p14="http://schemas.microsoft.com/office/powerpoint/2010/main" val="360112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30</a:t>
            </a:fld>
            <a:endParaRPr lang="es-CO" dirty="0"/>
          </a:p>
        </p:txBody>
      </p:sp>
    </p:spTree>
    <p:extLst>
      <p:ext uri="{BB962C8B-B14F-4D97-AF65-F5344CB8AC3E}">
        <p14:creationId xmlns:p14="http://schemas.microsoft.com/office/powerpoint/2010/main" val="186102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31</a:t>
            </a:fld>
            <a:endParaRPr lang="es-CO" dirty="0"/>
          </a:p>
        </p:txBody>
      </p:sp>
    </p:spTree>
    <p:extLst>
      <p:ext uri="{BB962C8B-B14F-4D97-AF65-F5344CB8AC3E}">
        <p14:creationId xmlns:p14="http://schemas.microsoft.com/office/powerpoint/2010/main" val="420917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57CB3DD8-405D-4A0B-BB83-4AE6F8B3746C}" type="slidenum">
              <a:rPr lang="es-CO" smtClean="0"/>
              <a:pPr>
                <a:defRPr/>
              </a:pPr>
              <a:t>15</a:t>
            </a:fld>
            <a:endParaRPr lang="es-CO" dirty="0"/>
          </a:p>
        </p:txBody>
      </p:sp>
    </p:spTree>
    <p:extLst>
      <p:ext uri="{BB962C8B-B14F-4D97-AF65-F5344CB8AC3E}">
        <p14:creationId xmlns:p14="http://schemas.microsoft.com/office/powerpoint/2010/main" val="270315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22</a:t>
            </a:fld>
            <a:endParaRPr lang="es-CO" dirty="0"/>
          </a:p>
        </p:txBody>
      </p:sp>
    </p:spTree>
    <p:extLst>
      <p:ext uri="{BB962C8B-B14F-4D97-AF65-F5344CB8AC3E}">
        <p14:creationId xmlns:p14="http://schemas.microsoft.com/office/powerpoint/2010/main" val="79826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23</a:t>
            </a:fld>
            <a:endParaRPr lang="es-CO" dirty="0"/>
          </a:p>
        </p:txBody>
      </p:sp>
    </p:spTree>
    <p:extLst>
      <p:ext uri="{BB962C8B-B14F-4D97-AF65-F5344CB8AC3E}">
        <p14:creationId xmlns:p14="http://schemas.microsoft.com/office/powerpoint/2010/main" val="113161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24</a:t>
            </a:fld>
            <a:endParaRPr lang="es-CO" dirty="0"/>
          </a:p>
        </p:txBody>
      </p:sp>
    </p:spTree>
    <p:extLst>
      <p:ext uri="{BB962C8B-B14F-4D97-AF65-F5344CB8AC3E}">
        <p14:creationId xmlns:p14="http://schemas.microsoft.com/office/powerpoint/2010/main" val="17518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25</a:t>
            </a:fld>
            <a:endParaRPr lang="es-CO" dirty="0"/>
          </a:p>
        </p:txBody>
      </p:sp>
    </p:spTree>
    <p:extLst>
      <p:ext uri="{BB962C8B-B14F-4D97-AF65-F5344CB8AC3E}">
        <p14:creationId xmlns:p14="http://schemas.microsoft.com/office/powerpoint/2010/main" val="344674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26</a:t>
            </a:fld>
            <a:endParaRPr lang="es-CO" dirty="0"/>
          </a:p>
        </p:txBody>
      </p:sp>
    </p:spTree>
    <p:extLst>
      <p:ext uri="{BB962C8B-B14F-4D97-AF65-F5344CB8AC3E}">
        <p14:creationId xmlns:p14="http://schemas.microsoft.com/office/powerpoint/2010/main" val="346630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27</a:t>
            </a:fld>
            <a:endParaRPr lang="es-CO" dirty="0"/>
          </a:p>
        </p:txBody>
      </p:sp>
    </p:spTree>
    <p:extLst>
      <p:ext uri="{BB962C8B-B14F-4D97-AF65-F5344CB8AC3E}">
        <p14:creationId xmlns:p14="http://schemas.microsoft.com/office/powerpoint/2010/main" val="193258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smtClean="0"/>
          </a:p>
        </p:txBody>
      </p:sp>
      <p:sp>
        <p:nvSpPr>
          <p:cNvPr id="4" name="3 Marcador de número de diapositiva"/>
          <p:cNvSpPr>
            <a:spLocks noGrp="1"/>
          </p:cNvSpPr>
          <p:nvPr>
            <p:ph type="sldNum" sz="quarter" idx="5"/>
          </p:nvPr>
        </p:nvSpPr>
        <p:spPr/>
        <p:txBody>
          <a:bodyPr/>
          <a:lstStyle/>
          <a:p>
            <a:pPr>
              <a:defRPr/>
            </a:pPr>
            <a:fld id="{9C45EA7F-4DBA-4F2E-8279-80D91812BF53}" type="slidenum">
              <a:rPr lang="es-CO" smtClean="0"/>
              <a:pPr>
                <a:defRPr/>
              </a:pPr>
              <a:t>28</a:t>
            </a:fld>
            <a:endParaRPr lang="es-CO" dirty="0"/>
          </a:p>
        </p:txBody>
      </p:sp>
    </p:spTree>
    <p:extLst>
      <p:ext uri="{BB962C8B-B14F-4D97-AF65-F5344CB8AC3E}">
        <p14:creationId xmlns:p14="http://schemas.microsoft.com/office/powerpoint/2010/main" val="161535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A42ACC-7758-4D9B-BEC3-11EBF11A3BFB}" type="datetimeFigureOut">
              <a:rPr lang="es-ES" smtClean="0"/>
              <a:pPr/>
              <a:t>20/05/2015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6A8C6E-11A4-43C9-AEC4-4596600C022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42ACC-7758-4D9B-BEC3-11EBF11A3BFB}" type="datetimeFigureOut">
              <a:rPr lang="es-ES" smtClean="0"/>
              <a:pPr/>
              <a:t>20/05/2015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A8C6E-11A4-43C9-AEC4-4596600C022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jpeg"/><Relationship Id="rId7"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2.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2" name="Picture 24" descr="4"/>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ass/>
                    </a14:imgEffect>
                    <a14:imgEffect>
                      <a14:saturation sat="66000"/>
                    </a14:imgEffect>
                  </a14:imgLayer>
                </a14:imgProps>
              </a:ext>
            </a:extLst>
          </a:blip>
          <a:srcRect/>
          <a:stretch>
            <a:fillRect/>
          </a:stretch>
        </p:blipFill>
        <p:spPr bwMode="auto">
          <a:xfrm>
            <a:off x="0" y="0"/>
            <a:ext cx="9144000" cy="6858000"/>
          </a:xfrm>
          <a:prstGeom prst="rect">
            <a:avLst/>
          </a:prstGeom>
        </p:spPr>
      </p:pic>
      <p:sp>
        <p:nvSpPr>
          <p:cNvPr id="2054" name="Text Box 6"/>
          <p:cNvSpPr txBox="1">
            <a:spLocks noChangeArrowheads="1"/>
          </p:cNvSpPr>
          <p:nvPr/>
        </p:nvSpPr>
        <p:spPr bwMode="auto">
          <a:xfrm>
            <a:off x="138681" y="3068532"/>
            <a:ext cx="9036496" cy="763625"/>
          </a:xfrm>
          <a:prstGeom prst="rect">
            <a:avLst/>
          </a:prstGeom>
          <a:solidFill>
            <a:schemeClr val="bg1">
              <a:alpha val="14000"/>
            </a:schemeClr>
          </a:solidFill>
          <a:ln w="9525">
            <a:noFill/>
            <a:miter lim="800000"/>
            <a:headEnd/>
            <a:tailEnd/>
          </a:ln>
          <a:effectLst/>
        </p:spPr>
        <p:txBody>
          <a:bodyPr wrap="square"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600" b="1" i="1" cap="all" dirty="0" smtClean="0">
                <a:ln w="0"/>
                <a:solidFill>
                  <a:srgbClr val="0C7CD2"/>
                </a:solidFill>
                <a:effectLst/>
                <a:latin typeface="Britannic Bold" pitchFamily="34" charset="0"/>
              </a:rPr>
              <a:t>Facultad del Medio Ambiente y Recursos NatuRales</a:t>
            </a:r>
          </a:p>
        </p:txBody>
      </p:sp>
      <p:sp>
        <p:nvSpPr>
          <p:cNvPr id="7" name="Text Box 6"/>
          <p:cNvSpPr txBox="1">
            <a:spLocks noChangeArrowheads="1"/>
          </p:cNvSpPr>
          <p:nvPr/>
        </p:nvSpPr>
        <p:spPr bwMode="auto">
          <a:xfrm>
            <a:off x="539552" y="4293096"/>
            <a:ext cx="8207375" cy="855958"/>
          </a:xfrm>
          <a:prstGeom prst="rect">
            <a:avLst/>
          </a:prstGeom>
          <a:noFill/>
          <a:ln w="9525">
            <a:noFill/>
            <a:miter lim="800000"/>
            <a:headEnd/>
            <a:tailEnd/>
          </a:ln>
          <a:effectLst/>
        </p:spPr>
        <p:txBody>
          <a:bodyPr lIns="180000" tIns="180000" rIns="180000" bIns="180000">
            <a:spAutoFit/>
          </a:bodyPr>
          <a:lstStyle/>
          <a:p>
            <a:pPr algn="ctr"/>
            <a:r>
              <a:rPr lang="es-CO" sz="1600" b="1" i="1" dirty="0" smtClean="0">
                <a:latin typeface="Book Antiqua" pitchFamily="18" charset="0"/>
              </a:rPr>
              <a:t>NIRIA PASTORA BONZA PÉREZ </a:t>
            </a:r>
          </a:p>
          <a:p>
            <a:pPr algn="ctr"/>
            <a:r>
              <a:rPr lang="es-CO" sz="1600" b="1" i="1" dirty="0" smtClean="0">
                <a:latin typeface="Book Antiqua" pitchFamily="18" charset="0"/>
              </a:rPr>
              <a:t>Decana</a:t>
            </a:r>
            <a:endParaRPr lang="es-CO" sz="1600" b="1" i="1" dirty="0">
              <a:latin typeface="Book Antiqua" pitchFamily="18" charset="0"/>
            </a:endParaRPr>
          </a:p>
        </p:txBody>
      </p:sp>
      <p:pic>
        <p:nvPicPr>
          <p:cNvPr id="8" name="Picture 11" descr="http://200.69.103.48/comunidad/dependencias/facultades/medioambiente/images/stories/logo_famarena.png"/>
          <p:cNvPicPr>
            <a:picLocks noChangeAspect="1" noChangeArrowheads="1"/>
          </p:cNvPicPr>
          <p:nvPr/>
        </p:nvPicPr>
        <p:blipFill>
          <a:blip r:embed="rId4" cstate="print">
            <a:clrChange>
              <a:clrFrom>
                <a:srgbClr val="FFFFFF"/>
              </a:clrFrom>
              <a:clrTo>
                <a:srgbClr val="FFFFFF">
                  <a:alpha val="0"/>
                </a:srgbClr>
              </a:clrTo>
            </a:clrChange>
            <a:lum contrast="10000"/>
          </a:blip>
          <a:srcRect/>
          <a:stretch>
            <a:fillRect/>
          </a:stretch>
        </p:blipFill>
        <p:spPr bwMode="auto">
          <a:xfrm>
            <a:off x="611560" y="542421"/>
            <a:ext cx="2187692" cy="1518427"/>
          </a:xfrm>
          <a:prstGeom prst="rect">
            <a:avLst/>
          </a:prstGeom>
          <a:noFill/>
          <a:effectLst/>
          <a:scene3d>
            <a:camera prst="orthographicFront"/>
            <a:lightRig rig="soft" dir="t"/>
          </a:scene3d>
          <a:sp3d prstMaterial="powder"/>
        </p:spPr>
      </p:pic>
      <p:pic>
        <p:nvPicPr>
          <p:cNvPr id="12" name="Picture 4" descr="http://static.panoramio.com/photos/original/31119163.jpg"/>
          <p:cNvPicPr>
            <a:picLocks noChangeAspect="1" noChangeArrowheads="1"/>
          </p:cNvPicPr>
          <p:nvPr/>
        </p:nvPicPr>
        <p:blipFill>
          <a:blip r:embed="rId5" cstate="print">
            <a:lum bright="10000" contrast="20000"/>
          </a:blip>
          <a:srcRect/>
          <a:stretch>
            <a:fillRect/>
          </a:stretch>
        </p:blipFill>
        <p:spPr bwMode="auto">
          <a:xfrm>
            <a:off x="5021406" y="-158254"/>
            <a:ext cx="4122592" cy="2372808"/>
          </a:xfrm>
          <a:prstGeom prst="rect">
            <a:avLst/>
          </a:prstGeom>
          <a:noFill/>
          <a:ln w="9525">
            <a:noFill/>
            <a:miter lim="800000"/>
            <a:headEnd/>
            <a:tailEnd/>
          </a:ln>
          <a:effectLst>
            <a:softEdge rad="317500"/>
          </a:effectLst>
          <a:scene3d>
            <a:camera prst="orthographicFront"/>
            <a:lightRig rig="chilly" dir="t">
              <a:rot lat="0" lon="0" rev="21594000"/>
            </a:lightRig>
          </a:scene3d>
          <a:sp3d prstMaterial="metal"/>
        </p:spPr>
      </p:pic>
      <p:grpSp>
        <p:nvGrpSpPr>
          <p:cNvPr id="15" name="14 Grupo"/>
          <p:cNvGrpSpPr/>
          <p:nvPr/>
        </p:nvGrpSpPr>
        <p:grpSpPr>
          <a:xfrm>
            <a:off x="0" y="5680161"/>
            <a:ext cx="9144000" cy="1186483"/>
            <a:chOff x="0" y="5626893"/>
            <a:chExt cx="9144000" cy="1186483"/>
          </a:xfrm>
          <a:scene3d>
            <a:camera prst="orthographicFront"/>
            <a:lightRig rig="chilly" dir="t">
              <a:rot lat="0" lon="0" rev="15600000"/>
            </a:lightRig>
          </a:scene3d>
        </p:grpSpPr>
        <p:grpSp>
          <p:nvGrpSpPr>
            <p:cNvPr id="9" name="8 Grupo"/>
            <p:cNvGrpSpPr/>
            <p:nvPr/>
          </p:nvGrpSpPr>
          <p:grpSpPr>
            <a:xfrm>
              <a:off x="1924493" y="5733256"/>
              <a:ext cx="5743851" cy="980728"/>
              <a:chOff x="3382393" y="5589239"/>
              <a:chExt cx="5743851" cy="1255807"/>
            </a:xfrm>
            <a:blipFill dpi="0" rotWithShape="1">
              <a:blip r:embed="rId6"/>
              <a:srcRect/>
              <a:stretch>
                <a:fillRect/>
              </a:stretch>
            </a:blipFill>
          </p:grpSpPr>
          <p:pic>
            <p:nvPicPr>
              <p:cNvPr id="10" name="Picture 4" descr="http://static.panoramio.com/photos/original/31119163.jpg"/>
              <p:cNvPicPr>
                <a:picLocks noChangeAspect="1" noChangeArrowheads="1"/>
              </p:cNvPicPr>
              <p:nvPr/>
            </p:nvPicPr>
            <p:blipFill>
              <a:blip r:embed="rId7"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1" name="4 Imagen" descr="vivero 028.JPG"/>
              <p:cNvPicPr>
                <a:picLocks noChangeAspect="1"/>
              </p:cNvPicPr>
              <p:nvPr/>
            </p:nvPicPr>
            <p:blipFill>
              <a:blip r:embed="rId8"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3" name="Picture 2" descr="D:\Toti Bonza Perez\Pictures\Imagenes Facutlad\00019.jpg"/>
              <p:cNvPicPr>
                <a:picLocks noChangeAspect="1" noChangeArrowheads="1"/>
              </p:cNvPicPr>
              <p:nvPr/>
            </p:nvPicPr>
            <p:blipFill>
              <a:blip r:embed="rId9"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4" name="Picture 4" descr="http://www.udistrital.edu.co:8080/WebApplication15/imagenes/header_green.png"/>
            <p:cNvPicPr>
              <a:picLocks noChangeAspect="1" noChangeArrowheads="1"/>
            </p:cNvPicPr>
            <p:nvPr/>
          </p:nvPicPr>
          <p:blipFill>
            <a:blip r:embed="rId10"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1385908" y="2008919"/>
            <a:ext cx="6768752" cy="3293209"/>
          </a:xfrm>
          <a:prstGeom prst="rect">
            <a:avLst/>
          </a:prstGeom>
          <a:solidFill>
            <a:schemeClr val="bg1">
              <a:alpha val="51000"/>
            </a:schemeClr>
          </a:solidFill>
          <a:ln w="9525">
            <a:noFill/>
            <a:miter lim="800000"/>
            <a:headEnd/>
            <a:tailEnd/>
          </a:ln>
        </p:spPr>
        <p:txBody>
          <a:bodyPr wrap="square">
            <a:spAutoFit/>
          </a:bodyPr>
          <a:lstStyle/>
          <a:p>
            <a:pPr algn="just"/>
            <a:r>
              <a:rPr lang="es-ES" sz="1600" b="1" i="1" dirty="0">
                <a:solidFill>
                  <a:srgbClr val="0C7CD2"/>
                </a:solidFill>
                <a:latin typeface="+mn-lt"/>
              </a:rPr>
              <a:t> La misión  de la Facultad y de los Proyectos Curriculares de pregrado y de posgrado adscritos a ella, es contribuir al mejoramiento económico y social del país y del Distrito Capital, mediante el desarrollo de programas académicos y la realización de actividades de investigación y extensión que permitan la formulación y ejecución de proyectos ambientalmente seguros, económicamente viables y socialmente deseables y equitativos, en el marco de las políticas nacionales y de los acuerdos internacionales vigentes.  </a:t>
            </a:r>
          </a:p>
          <a:p>
            <a:pPr algn="just"/>
            <a:endParaRPr lang="es-ES" sz="1600" b="1" i="1" dirty="0">
              <a:solidFill>
                <a:srgbClr val="0C7CD2"/>
              </a:solidFill>
              <a:latin typeface="+mn-lt"/>
            </a:endParaRPr>
          </a:p>
          <a:p>
            <a:pPr algn="just"/>
            <a:r>
              <a:rPr lang="es-ES" sz="1600" b="1" i="1" dirty="0">
                <a:solidFill>
                  <a:srgbClr val="0C7CD2"/>
                </a:solidFill>
                <a:latin typeface="+mn-lt"/>
              </a:rPr>
              <a:t>Todo lo anterior se concreta en la formación de carreras tecnológicas y  profesionales en el campo de las ciencias ambientales, comprometidos con el Distrito Capital y con la Nación Colombiana y capaces de ofrecer soluciones adecuadas a sus problemas ambientales y de manejo de recursos naturales, con fundamento en la búsqueda del desarrollo sostenible.</a:t>
            </a:r>
          </a:p>
        </p:txBody>
      </p:sp>
      <p:sp>
        <p:nvSpPr>
          <p:cNvPr id="5" name="Text Box 6"/>
          <p:cNvSpPr txBox="1">
            <a:spLocks noChangeArrowheads="1"/>
          </p:cNvSpPr>
          <p:nvPr/>
        </p:nvSpPr>
        <p:spPr bwMode="auto">
          <a:xfrm>
            <a:off x="666596" y="885162"/>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err="1" smtClean="0">
                <a:ln w="0"/>
                <a:effectLst/>
                <a:latin typeface="+mj-lt"/>
              </a:rPr>
              <a:t>misión</a:t>
            </a:r>
            <a:endParaRPr lang="fr-FR" sz="2400" b="1" i="1" cap="all" dirty="0" smtClean="0">
              <a:ln w="0"/>
              <a:effectLst/>
              <a:latin typeface="+mj-lt"/>
            </a:endParaRPr>
          </a:p>
        </p:txBody>
      </p:sp>
      <p:grpSp>
        <p:nvGrpSpPr>
          <p:cNvPr id="18" name="17 Grupo"/>
          <p:cNvGrpSpPr/>
          <p:nvPr/>
        </p:nvGrpSpPr>
        <p:grpSpPr>
          <a:xfrm>
            <a:off x="0" y="5671517"/>
            <a:ext cx="9144000" cy="1186483"/>
            <a:chOff x="0" y="5671517"/>
            <a:chExt cx="9144000" cy="1186483"/>
          </a:xfrm>
        </p:grpSpPr>
        <p:sp>
          <p:nvSpPr>
            <p:cNvPr id="19" name="1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1"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3"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4"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5"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2"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68313" y="260350"/>
            <a:ext cx="8280400" cy="5689600"/>
          </a:xfrm>
        </p:spPr>
        <p:txBody>
          <a:bodyPr/>
          <a:lstStyle/>
          <a:p>
            <a:pPr eaLnBrk="1" fontAlgn="auto" hangingPunct="1">
              <a:spcAft>
                <a:spcPts val="0"/>
              </a:spcAft>
              <a:defRPr/>
            </a:pP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200" dirty="0" smtClean="0">
                <a:solidFill>
                  <a:schemeClr val="hlink"/>
                </a:solidFill>
                <a:latin typeface="Eras Medium ITC" pitchFamily="34" charset="0"/>
              </a:rPr>
              <a:t/>
            </a:r>
            <a:br>
              <a:rPr lang="es-CO" sz="2200" dirty="0" smtClean="0">
                <a:solidFill>
                  <a:schemeClr val="hlink"/>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800" dirty="0" smtClean="0">
                <a:solidFill>
                  <a:schemeClr val="tx2">
                    <a:satMod val="130000"/>
                  </a:schemeClr>
                </a:solidFill>
                <a:latin typeface="Eras Medium ITC" pitchFamily="34" charset="0"/>
              </a:rPr>
              <a:t/>
            </a:r>
            <a:br>
              <a:rPr lang="es-CO" sz="2800" dirty="0" smtClean="0">
                <a:solidFill>
                  <a:schemeClr val="tx2">
                    <a:satMod val="130000"/>
                  </a:schemeClr>
                </a:solidFill>
                <a:latin typeface="Eras Medium ITC" pitchFamily="34" charset="0"/>
              </a:rPr>
            </a:br>
            <a:endParaRPr lang="es-ES" sz="2800" dirty="0" smtClean="0">
              <a:solidFill>
                <a:schemeClr val="tx2">
                  <a:satMod val="130000"/>
                </a:schemeClr>
              </a:solidFill>
              <a:latin typeface="Eras Medium ITC" pitchFamily="34" charset="0"/>
            </a:endParaRPr>
          </a:p>
        </p:txBody>
      </p:sp>
      <p:sp>
        <p:nvSpPr>
          <p:cNvPr id="14339" name="Rectangle 7"/>
          <p:cNvSpPr>
            <a:spLocks noChangeArrowheads="1"/>
          </p:cNvSpPr>
          <p:nvPr/>
        </p:nvSpPr>
        <p:spPr bwMode="auto">
          <a:xfrm>
            <a:off x="899592" y="1863983"/>
            <a:ext cx="7704856" cy="2800767"/>
          </a:xfrm>
          <a:prstGeom prst="rect">
            <a:avLst/>
          </a:prstGeom>
          <a:noFill/>
          <a:ln w="9525">
            <a:noFill/>
            <a:miter lim="800000"/>
            <a:headEnd/>
            <a:tailEnd/>
          </a:ln>
        </p:spPr>
        <p:txBody>
          <a:bodyPr wrap="square">
            <a:spAutoFit/>
          </a:bodyPr>
          <a:lstStyle/>
          <a:p>
            <a:pPr algn="just"/>
            <a:r>
              <a:rPr lang="es-ES" sz="1600" b="1" i="1" dirty="0">
                <a:solidFill>
                  <a:srgbClr val="0C7CD2"/>
                </a:solidFill>
                <a:latin typeface="+mn-lt"/>
              </a:rPr>
              <a:t>La situación del deterioro ambiental general que presenta el país obliga a una profunda reorientación de las actividades productivas, de manera que tanto el sector público como el privado, contando con una amplia participación de la comunidad, logran la armonización de los procesos ecológicos, económicos, políticos y sociales hacia la búsqueda de un desarrollo sostenible.</a:t>
            </a:r>
          </a:p>
          <a:p>
            <a:pPr algn="just"/>
            <a:endParaRPr lang="es-ES" sz="1600" b="1" i="1" dirty="0">
              <a:solidFill>
                <a:srgbClr val="0C7CD2"/>
              </a:solidFill>
              <a:latin typeface="+mn-lt"/>
            </a:endParaRPr>
          </a:p>
          <a:p>
            <a:pPr algn="just"/>
            <a:r>
              <a:rPr lang="es-ES" sz="1600" b="1" i="1" dirty="0">
                <a:solidFill>
                  <a:srgbClr val="0C7CD2"/>
                </a:solidFill>
                <a:latin typeface="+mn-lt"/>
              </a:rPr>
              <a:t>En este marco, la Facultad del Medio Ambiente y Recursos Naturales de la Universidad Distrital Francisco José de Caldas concibe no solamente como deseable sino también como posible el propósito de la paz, la cual entiende, debe transitar en forma ineludible por el sendero del desarrollo sostenible para el beneficio de la población del Distrito Capital y de toda la Nación Colombiana.</a:t>
            </a:r>
          </a:p>
        </p:txBody>
      </p:sp>
      <p:sp>
        <p:nvSpPr>
          <p:cNvPr id="6" name="Text Box 6"/>
          <p:cNvSpPr txBox="1">
            <a:spLocks noChangeArrowheads="1"/>
          </p:cNvSpPr>
          <p:nvPr/>
        </p:nvSpPr>
        <p:spPr bwMode="auto">
          <a:xfrm>
            <a:off x="738981" y="711529"/>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VISIÓN</a:t>
            </a:r>
          </a:p>
        </p:txBody>
      </p:sp>
      <p:grpSp>
        <p:nvGrpSpPr>
          <p:cNvPr id="18" name="17 Grupo"/>
          <p:cNvGrpSpPr/>
          <p:nvPr/>
        </p:nvGrpSpPr>
        <p:grpSpPr>
          <a:xfrm>
            <a:off x="0" y="5671517"/>
            <a:ext cx="9144000" cy="1186483"/>
            <a:chOff x="0" y="5671517"/>
            <a:chExt cx="9144000" cy="1186483"/>
          </a:xfrm>
        </p:grpSpPr>
        <p:sp>
          <p:nvSpPr>
            <p:cNvPr id="19" name="1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1"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3"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4"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5"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2"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908720"/>
            <a:ext cx="8229600" cy="64807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grpSp>
        <p:nvGrpSpPr>
          <p:cNvPr id="3" name="19 Grupo"/>
          <p:cNvGrpSpPr/>
          <p:nvPr/>
        </p:nvGrpSpPr>
        <p:grpSpPr>
          <a:xfrm>
            <a:off x="0" y="5671517"/>
            <a:ext cx="9144000" cy="1186483"/>
            <a:chOff x="0" y="5671517"/>
            <a:chExt cx="9144000" cy="1186483"/>
          </a:xfrm>
        </p:grpSpPr>
        <p:sp>
          <p:nvSpPr>
            <p:cNvPr id="8" name="7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9"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2"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3"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1"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6" name="CuadroTexto 5"/>
          <p:cNvSpPr txBox="1"/>
          <p:nvPr/>
        </p:nvSpPr>
        <p:spPr>
          <a:xfrm>
            <a:off x="1835696" y="1649081"/>
            <a:ext cx="1636987" cy="369332"/>
          </a:xfrm>
          <a:prstGeom prst="rect">
            <a:avLst/>
          </a:prstGeom>
          <a:noFill/>
        </p:spPr>
        <p:txBody>
          <a:bodyPr wrap="none" rtlCol="0">
            <a:spAutoFit/>
          </a:bodyPr>
          <a:lstStyle/>
          <a:p>
            <a:r>
              <a:rPr lang="es-CO" b="1" dirty="0" smtClean="0">
                <a:latin typeface="Trebuchet MS" panose="020B0603020202020204" pitchFamily="34" charset="0"/>
              </a:rPr>
              <a:t>ESTUDIANTES</a:t>
            </a:r>
            <a:endParaRPr lang="es-CO" b="1" dirty="0">
              <a:latin typeface="Trebuchet MS" panose="020B0603020202020204" pitchFamily="34" charset="0"/>
            </a:endParaRPr>
          </a:p>
        </p:txBody>
      </p:sp>
      <p:pic>
        <p:nvPicPr>
          <p:cNvPr id="16" name="Imagen 15"/>
          <p:cNvPicPr>
            <a:picLocks noChangeAspect="1"/>
          </p:cNvPicPr>
          <p:nvPr/>
        </p:nvPicPr>
        <p:blipFill>
          <a:blip r:embed="rId7"/>
          <a:stretch>
            <a:fillRect/>
          </a:stretch>
        </p:blipFill>
        <p:spPr>
          <a:xfrm>
            <a:off x="1503733" y="2333362"/>
            <a:ext cx="6533101" cy="2876534"/>
          </a:xfrm>
          <a:prstGeom prst="rect">
            <a:avLst/>
          </a:prstGeom>
        </p:spPr>
      </p:pic>
    </p:spTree>
    <p:extLst>
      <p:ext uri="{BB962C8B-B14F-4D97-AF65-F5344CB8AC3E}">
        <p14:creationId xmlns:p14="http://schemas.microsoft.com/office/powerpoint/2010/main" val="208823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9 Grupo"/>
          <p:cNvGrpSpPr/>
          <p:nvPr/>
        </p:nvGrpSpPr>
        <p:grpSpPr>
          <a:xfrm>
            <a:off x="0" y="5671517"/>
            <a:ext cx="9144000" cy="1186483"/>
            <a:chOff x="0" y="5671517"/>
            <a:chExt cx="9144000" cy="1186483"/>
          </a:xfrm>
        </p:grpSpPr>
        <p:sp>
          <p:nvSpPr>
            <p:cNvPr id="8" name="7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9"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2"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3"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1"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6" name="1 Título"/>
          <p:cNvSpPr>
            <a:spLocks noGrp="1"/>
          </p:cNvSpPr>
          <p:nvPr>
            <p:ph type="title"/>
          </p:nvPr>
        </p:nvSpPr>
        <p:spPr>
          <a:xfrm>
            <a:off x="590872" y="908720"/>
            <a:ext cx="8229600" cy="64807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17" name="CuadroTexto 16"/>
          <p:cNvSpPr txBox="1"/>
          <p:nvPr/>
        </p:nvSpPr>
        <p:spPr>
          <a:xfrm>
            <a:off x="1691680" y="2060848"/>
            <a:ext cx="4765151" cy="369332"/>
          </a:xfrm>
          <a:prstGeom prst="rect">
            <a:avLst/>
          </a:prstGeom>
          <a:noFill/>
        </p:spPr>
        <p:txBody>
          <a:bodyPr wrap="none" rtlCol="0">
            <a:spAutoFit/>
          </a:bodyPr>
          <a:lstStyle/>
          <a:p>
            <a:r>
              <a:rPr lang="es-CO" b="1" dirty="0" smtClean="0">
                <a:latin typeface="Trebuchet MS" panose="020B0603020202020204" pitchFamily="34" charset="0"/>
              </a:rPr>
              <a:t>ESTUDIANTES PROYECTOS DE POSTGRADO </a:t>
            </a:r>
            <a:endParaRPr lang="es-CO" b="1" dirty="0">
              <a:latin typeface="Trebuchet MS" panose="020B0603020202020204" pitchFamily="34" charset="0"/>
            </a:endParaRPr>
          </a:p>
        </p:txBody>
      </p:sp>
      <p:pic>
        <p:nvPicPr>
          <p:cNvPr id="6" name="Imagen 5"/>
          <p:cNvPicPr>
            <a:picLocks noChangeAspect="1"/>
          </p:cNvPicPr>
          <p:nvPr/>
        </p:nvPicPr>
        <p:blipFill>
          <a:blip r:embed="rId7"/>
          <a:stretch>
            <a:fillRect/>
          </a:stretch>
        </p:blipFill>
        <p:spPr>
          <a:xfrm>
            <a:off x="754933" y="2852936"/>
            <a:ext cx="8065539" cy="2124087"/>
          </a:xfrm>
          <a:prstGeom prst="rect">
            <a:avLst/>
          </a:prstGeom>
        </p:spPr>
      </p:pic>
    </p:spTree>
    <p:extLst>
      <p:ext uri="{BB962C8B-B14F-4D97-AF65-F5344CB8AC3E}">
        <p14:creationId xmlns:p14="http://schemas.microsoft.com/office/powerpoint/2010/main" val="211431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3 Rectángulo"/>
          <p:cNvSpPr/>
          <p:nvPr/>
        </p:nvSpPr>
        <p:spPr>
          <a:xfrm>
            <a:off x="7668344" y="6093296"/>
            <a:ext cx="1403648" cy="692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3" name="12 Grupo"/>
          <p:cNvGrpSpPr/>
          <p:nvPr/>
        </p:nvGrpSpPr>
        <p:grpSpPr>
          <a:xfrm>
            <a:off x="0" y="5671517"/>
            <a:ext cx="9144000" cy="1186483"/>
            <a:chOff x="0" y="5671517"/>
            <a:chExt cx="9144000" cy="1186483"/>
          </a:xfrm>
        </p:grpSpPr>
        <p:sp>
          <p:nvSpPr>
            <p:cNvPr id="14" name="13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5"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6"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8"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9"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0"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7"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pic>
        <p:nvPicPr>
          <p:cNvPr id="2" name="Imagen 1"/>
          <p:cNvPicPr>
            <a:picLocks noChangeAspect="1"/>
          </p:cNvPicPr>
          <p:nvPr/>
        </p:nvPicPr>
        <p:blipFill>
          <a:blip r:embed="rId7"/>
          <a:stretch>
            <a:fillRect/>
          </a:stretch>
        </p:blipFill>
        <p:spPr>
          <a:xfrm>
            <a:off x="288032" y="1752343"/>
            <a:ext cx="8676456" cy="3321019"/>
          </a:xfrm>
          <a:prstGeom prst="rect">
            <a:avLst/>
          </a:prstGeom>
        </p:spPr>
      </p:pic>
      <p:sp>
        <p:nvSpPr>
          <p:cNvPr id="21" name="1 Título"/>
          <p:cNvSpPr txBox="1">
            <a:spLocks/>
          </p:cNvSpPr>
          <p:nvPr/>
        </p:nvSpPr>
        <p:spPr>
          <a:xfrm>
            <a:off x="737587" y="475478"/>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2" name="CuadroTexto 21"/>
          <p:cNvSpPr txBox="1"/>
          <p:nvPr/>
        </p:nvSpPr>
        <p:spPr>
          <a:xfrm>
            <a:off x="827584" y="1198345"/>
            <a:ext cx="1382110" cy="369332"/>
          </a:xfrm>
          <a:prstGeom prst="rect">
            <a:avLst/>
          </a:prstGeom>
          <a:noFill/>
        </p:spPr>
        <p:txBody>
          <a:bodyPr wrap="none" rtlCol="0">
            <a:spAutoFit/>
          </a:bodyPr>
          <a:lstStyle/>
          <a:p>
            <a:r>
              <a:rPr lang="es-CO" b="1" dirty="0" smtClean="0">
                <a:latin typeface="Trebuchet MS" panose="020B0603020202020204" pitchFamily="34" charset="0"/>
              </a:rPr>
              <a:t>DOCENTES </a:t>
            </a:r>
            <a:endParaRPr lang="es-CO" b="1"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0" y="5671517"/>
            <a:ext cx="9144000" cy="1186483"/>
            <a:chOff x="0" y="5671517"/>
            <a:chExt cx="9144000" cy="1186483"/>
          </a:xfrm>
        </p:grpSpPr>
        <p:sp>
          <p:nvSpPr>
            <p:cNvPr id="19" name="1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2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3" name="CuadroTexto 12"/>
          <p:cNvSpPr txBox="1"/>
          <p:nvPr/>
        </p:nvSpPr>
        <p:spPr>
          <a:xfrm>
            <a:off x="899592" y="1141673"/>
            <a:ext cx="4833503" cy="369332"/>
          </a:xfrm>
          <a:prstGeom prst="rect">
            <a:avLst/>
          </a:prstGeom>
          <a:noFill/>
        </p:spPr>
        <p:txBody>
          <a:bodyPr wrap="none" rtlCol="0">
            <a:spAutoFit/>
          </a:bodyPr>
          <a:lstStyle/>
          <a:p>
            <a:r>
              <a:rPr lang="es-CO" b="1" dirty="0" smtClean="0">
                <a:latin typeface="Trebuchet MS" panose="020B0603020202020204" pitchFamily="34" charset="0"/>
              </a:rPr>
              <a:t>FORMACIÓN ACADÉMICA DE LOS DOCENTES </a:t>
            </a:r>
            <a:endParaRPr lang="es-CO" b="1" dirty="0">
              <a:latin typeface="Trebuchet MS" panose="020B0603020202020204" pitchFamily="34" charset="0"/>
            </a:endParaRPr>
          </a:p>
        </p:txBody>
      </p:sp>
      <p:sp>
        <p:nvSpPr>
          <p:cNvPr id="14" name="1 Título"/>
          <p:cNvSpPr txBox="1">
            <a:spLocks/>
          </p:cNvSpPr>
          <p:nvPr/>
        </p:nvSpPr>
        <p:spPr>
          <a:xfrm>
            <a:off x="737587" y="475478"/>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pic>
        <p:nvPicPr>
          <p:cNvPr id="4" name="Imagen 3"/>
          <p:cNvPicPr>
            <a:picLocks noChangeAspect="1"/>
          </p:cNvPicPr>
          <p:nvPr/>
        </p:nvPicPr>
        <p:blipFill>
          <a:blip r:embed="rId8"/>
          <a:stretch>
            <a:fillRect/>
          </a:stretch>
        </p:blipFill>
        <p:spPr>
          <a:xfrm>
            <a:off x="338755" y="1817911"/>
            <a:ext cx="8481717" cy="37481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0" y="5671517"/>
            <a:ext cx="9144000" cy="1186483"/>
            <a:chOff x="0" y="5671517"/>
            <a:chExt cx="9144000" cy="1186483"/>
          </a:xfrm>
        </p:grpSpPr>
        <p:sp>
          <p:nvSpPr>
            <p:cNvPr id="13" name="12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5"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7"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8"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9"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6"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graphicFrame>
        <p:nvGraphicFramePr>
          <p:cNvPr id="20" name="19 Tabla"/>
          <p:cNvGraphicFramePr>
            <a:graphicFrameLocks noGrp="1"/>
          </p:cNvGraphicFramePr>
          <p:nvPr>
            <p:extLst>
              <p:ext uri="{D42A27DB-BD31-4B8C-83A1-F6EECF244321}">
                <p14:modId xmlns:p14="http://schemas.microsoft.com/office/powerpoint/2010/main" val="21826905"/>
              </p:ext>
            </p:extLst>
          </p:nvPr>
        </p:nvGraphicFramePr>
        <p:xfrm>
          <a:off x="899592" y="1628800"/>
          <a:ext cx="7455536" cy="3981815"/>
        </p:xfrm>
        <a:graphic>
          <a:graphicData uri="http://schemas.openxmlformats.org/drawingml/2006/table">
            <a:tbl>
              <a:tblPr firstRow="1">
                <a:tableStyleId>{C083E6E3-FA7D-4D7B-A595-EF9225AFEA82}</a:tableStyleId>
              </a:tblPr>
              <a:tblGrid>
                <a:gridCol w="1767904"/>
                <a:gridCol w="3367786"/>
                <a:gridCol w="2319846"/>
              </a:tblGrid>
              <a:tr h="255371">
                <a:tc>
                  <a:txBody>
                    <a:bodyPr/>
                    <a:lstStyle/>
                    <a:p>
                      <a:pPr algn="ctr" fontAlgn="ctr"/>
                      <a:r>
                        <a:rPr lang="es-ES" sz="1200" u="none" strike="noStrike" dirty="0" smtClean="0">
                          <a:latin typeface="Trebuchet MS" panose="020B0603020202020204" pitchFamily="34" charset="0"/>
                        </a:rPr>
                        <a:t>NOMBRE</a:t>
                      </a:r>
                      <a:endParaRPr lang="es-ES" sz="1200" b="1"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smtClean="0">
                          <a:latin typeface="Trebuchet MS" panose="020B0603020202020204" pitchFamily="34" charset="0"/>
                        </a:rPr>
                        <a:t>PROYECTO CURRICULAR </a:t>
                      </a:r>
                      <a:endParaRPr lang="es-ES" sz="1200" b="1"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smtClean="0">
                          <a:latin typeface="Trebuchet MS" panose="020B0603020202020204" pitchFamily="34" charset="0"/>
                        </a:rPr>
                        <a:t>DOCTORADO</a:t>
                      </a:r>
                      <a:endParaRPr lang="es-ES" sz="1200" b="1" i="0" u="none" strike="noStrike" dirty="0">
                        <a:solidFill>
                          <a:srgbClr val="000000"/>
                        </a:solidFill>
                        <a:latin typeface="Trebuchet MS" panose="020B0603020202020204" pitchFamily="34" charset="0"/>
                      </a:endParaRPr>
                    </a:p>
                  </a:txBody>
                  <a:tcPr marL="0" marR="0" marT="0" marB="0" anchor="ctr"/>
                </a:tc>
              </a:tr>
              <a:tr h="255371">
                <a:tc>
                  <a:txBody>
                    <a:bodyPr/>
                    <a:lstStyle/>
                    <a:p>
                      <a:pPr algn="ctr" fontAlgn="ctr"/>
                      <a:r>
                        <a:rPr lang="es-ES" sz="1200" u="none" strike="noStrike" dirty="0">
                          <a:latin typeface="Trebuchet MS" panose="020B0603020202020204" pitchFamily="34" charset="0"/>
                        </a:rPr>
                        <a:t>ROBINSON QUINTANA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Ingeniería Topográfica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Geociencias </a:t>
                      </a:r>
                      <a:endParaRPr lang="es-ES" sz="1200" b="0" i="0" u="none" strike="noStrike" dirty="0">
                        <a:solidFill>
                          <a:srgbClr val="000000"/>
                        </a:solidFill>
                        <a:latin typeface="Trebuchet MS" panose="020B0603020202020204" pitchFamily="34" charset="0"/>
                      </a:endParaRPr>
                    </a:p>
                  </a:txBody>
                  <a:tcPr marL="0" marR="0" marT="0" marB="0" anchor="ctr"/>
                </a:tc>
              </a:tr>
              <a:tr h="278559">
                <a:tc>
                  <a:txBody>
                    <a:bodyPr/>
                    <a:lstStyle/>
                    <a:p>
                      <a:pPr algn="ctr" fontAlgn="ctr"/>
                      <a:r>
                        <a:rPr lang="es-ES" sz="1200" u="none" strike="noStrike" dirty="0">
                          <a:latin typeface="Trebuchet MS" panose="020B0603020202020204" pitchFamily="34" charset="0"/>
                        </a:rPr>
                        <a:t>WILSON GORDILLO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Ingeniería Topográfica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Educación Matemática</a:t>
                      </a:r>
                      <a:endParaRPr lang="es-ES" sz="1200" b="0" i="0" u="none" strike="noStrike" dirty="0">
                        <a:solidFill>
                          <a:srgbClr val="000000"/>
                        </a:solidFill>
                        <a:latin typeface="Trebuchet MS" panose="020B0603020202020204" pitchFamily="34" charset="0"/>
                      </a:endParaRPr>
                    </a:p>
                  </a:txBody>
                  <a:tcPr marL="0" marR="0" marT="0" marB="0" anchor="ctr"/>
                </a:tc>
              </a:tr>
              <a:tr h="469883">
                <a:tc>
                  <a:txBody>
                    <a:bodyPr/>
                    <a:lstStyle/>
                    <a:p>
                      <a:pPr algn="ctr" fontAlgn="ctr"/>
                      <a:r>
                        <a:rPr lang="es-ES" sz="1200" u="none" strike="noStrike" dirty="0">
                          <a:latin typeface="Trebuchet MS" panose="020B0603020202020204" pitchFamily="34" charset="0"/>
                        </a:rPr>
                        <a:t>JUAN CARLOS ALARCÓN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Ingeniería Ambiental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Geografía </a:t>
                      </a:r>
                      <a:endParaRPr lang="es-ES" sz="1200" b="0" i="0" u="none" strike="noStrike" dirty="0">
                        <a:solidFill>
                          <a:srgbClr val="000000"/>
                        </a:solidFill>
                        <a:latin typeface="Trebuchet MS" panose="020B0603020202020204" pitchFamily="34" charset="0"/>
                      </a:endParaRPr>
                    </a:p>
                  </a:txBody>
                  <a:tcPr marL="0" marR="0" marT="0" marB="0" anchor="ctr"/>
                </a:tc>
              </a:tr>
              <a:tr h="469883">
                <a:tc>
                  <a:txBody>
                    <a:bodyPr/>
                    <a:lstStyle/>
                    <a:p>
                      <a:pPr algn="ctr" fontAlgn="ctr"/>
                      <a:r>
                        <a:rPr lang="es-ES" sz="1200" u="none" strike="noStrike" dirty="0">
                          <a:latin typeface="Trebuchet MS" panose="020B0603020202020204" pitchFamily="34" charset="0"/>
                        </a:rPr>
                        <a:t>RAFAEL BAUTISTA CANO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Administración Deportiva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Gerencia y </a:t>
                      </a:r>
                      <a:endParaRPr lang="es-ES" sz="1200" u="none" strike="noStrike" dirty="0" smtClean="0">
                        <a:latin typeface="Trebuchet MS" panose="020B0603020202020204" pitchFamily="34" charset="0"/>
                      </a:endParaRPr>
                    </a:p>
                    <a:p>
                      <a:pPr algn="ctr" fontAlgn="ctr"/>
                      <a:r>
                        <a:rPr lang="es-ES" sz="1200" u="none" strike="noStrike" dirty="0" smtClean="0">
                          <a:latin typeface="Trebuchet MS" panose="020B0603020202020204" pitchFamily="34" charset="0"/>
                        </a:rPr>
                        <a:t>Política </a:t>
                      </a:r>
                      <a:r>
                        <a:rPr lang="es-ES" sz="1200" u="none" strike="noStrike" dirty="0">
                          <a:latin typeface="Trebuchet MS" panose="020B0603020202020204" pitchFamily="34" charset="0"/>
                        </a:rPr>
                        <a:t>Educativa </a:t>
                      </a:r>
                      <a:endParaRPr lang="es-ES" sz="1200" b="0" i="0" u="none" strike="noStrike" dirty="0">
                        <a:solidFill>
                          <a:srgbClr val="000000"/>
                        </a:solidFill>
                        <a:latin typeface="Trebuchet MS" panose="020B0603020202020204" pitchFamily="34" charset="0"/>
                      </a:endParaRPr>
                    </a:p>
                  </a:txBody>
                  <a:tcPr marL="0" marR="0" marT="0" marB="0" anchor="ctr"/>
                </a:tc>
              </a:tr>
              <a:tr h="418809">
                <a:tc>
                  <a:txBody>
                    <a:bodyPr/>
                    <a:lstStyle/>
                    <a:p>
                      <a:pPr algn="ctr" fontAlgn="ctr"/>
                      <a:r>
                        <a:rPr lang="es-ES" sz="1200" u="none" strike="noStrike" dirty="0">
                          <a:latin typeface="Trebuchet MS" panose="020B0603020202020204" pitchFamily="34" charset="0"/>
                        </a:rPr>
                        <a:t>CARLOS FLOREZ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Administración Deportiva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Gerencia y </a:t>
                      </a:r>
                      <a:endParaRPr lang="es-ES" sz="1200" u="none" strike="noStrike" dirty="0" smtClean="0">
                        <a:latin typeface="Trebuchet MS" panose="020B0603020202020204" pitchFamily="34" charset="0"/>
                      </a:endParaRPr>
                    </a:p>
                    <a:p>
                      <a:pPr algn="ctr" fontAlgn="ctr"/>
                      <a:r>
                        <a:rPr lang="es-ES" sz="1200" u="none" strike="noStrike" dirty="0" smtClean="0">
                          <a:latin typeface="Trebuchet MS" panose="020B0603020202020204" pitchFamily="34" charset="0"/>
                        </a:rPr>
                        <a:t>Política </a:t>
                      </a:r>
                      <a:r>
                        <a:rPr lang="es-ES" sz="1200" u="none" strike="noStrike" dirty="0">
                          <a:latin typeface="Trebuchet MS" panose="020B0603020202020204" pitchFamily="34" charset="0"/>
                        </a:rPr>
                        <a:t>Educativa </a:t>
                      </a:r>
                      <a:endParaRPr lang="es-ES" sz="1200" b="0" i="0" u="none" strike="noStrike" dirty="0">
                        <a:solidFill>
                          <a:srgbClr val="000000"/>
                        </a:solidFill>
                        <a:latin typeface="Trebuchet MS" panose="020B0603020202020204" pitchFamily="34" charset="0"/>
                      </a:endParaRPr>
                    </a:p>
                  </a:txBody>
                  <a:tcPr marL="0" marR="0" marT="0" marB="0" anchor="ctr"/>
                </a:tc>
              </a:tr>
              <a:tr h="582246">
                <a:tc>
                  <a:txBody>
                    <a:bodyPr/>
                    <a:lstStyle/>
                    <a:p>
                      <a:pPr algn="ctr" fontAlgn="ctr"/>
                      <a:r>
                        <a:rPr lang="es-ES" sz="1200" u="none" strike="noStrike" dirty="0">
                          <a:latin typeface="Trebuchet MS" panose="020B0603020202020204" pitchFamily="34" charset="0"/>
                        </a:rPr>
                        <a:t>YOLIMA AGUALIMPIA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Tecnología en Gestión Ambiental y Servicios Públicos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a:latin typeface="Trebuchet MS" panose="020B0603020202020204" pitchFamily="34" charset="0"/>
                        </a:rPr>
                        <a:t>Doctorado en Ciencias Técnicas </a:t>
                      </a:r>
                      <a:endParaRPr lang="es-ES" sz="1200" u="none" strike="noStrike" dirty="0" smtClean="0">
                        <a:latin typeface="Trebuchet MS" panose="020B0603020202020204" pitchFamily="34" charset="0"/>
                      </a:endParaRPr>
                    </a:p>
                    <a:p>
                      <a:pPr algn="ctr" fontAlgn="ctr"/>
                      <a:r>
                        <a:rPr lang="es-ES" sz="1200" u="none" strike="noStrike" dirty="0" smtClean="0">
                          <a:latin typeface="Trebuchet MS" panose="020B0603020202020204" pitchFamily="34" charset="0"/>
                        </a:rPr>
                        <a:t>con </a:t>
                      </a:r>
                      <a:r>
                        <a:rPr lang="es-ES" sz="1200" u="none" strike="noStrike" dirty="0">
                          <a:latin typeface="Trebuchet MS" panose="020B0603020202020204" pitchFamily="34" charset="0"/>
                        </a:rPr>
                        <a:t>Especialidad en </a:t>
                      </a:r>
                      <a:r>
                        <a:rPr lang="es-ES" sz="1200" u="none" strike="noStrike" dirty="0" smtClean="0">
                          <a:latin typeface="Trebuchet MS" panose="020B0603020202020204" pitchFamily="34" charset="0"/>
                        </a:rPr>
                        <a:t>Hidráulica </a:t>
                      </a:r>
                      <a:endParaRPr lang="es-ES" sz="1200" b="0" i="0" u="none" strike="noStrike" dirty="0">
                        <a:solidFill>
                          <a:srgbClr val="000000"/>
                        </a:solidFill>
                        <a:latin typeface="Trebuchet MS" panose="020B0603020202020204" pitchFamily="34" charset="0"/>
                      </a:endParaRPr>
                    </a:p>
                  </a:txBody>
                  <a:tcPr marL="0" marR="0" marT="0" marB="0" anchor="ctr"/>
                </a:tc>
              </a:tr>
              <a:tr h="582246">
                <a:tc>
                  <a:txBody>
                    <a:bodyPr/>
                    <a:lstStyle/>
                    <a:p>
                      <a:pPr algn="ctr" fontAlgn="ctr"/>
                      <a:r>
                        <a:rPr lang="es-ES" sz="1200" u="none" strike="noStrike" dirty="0" smtClean="0">
                          <a:latin typeface="Trebuchet MS" panose="020B0603020202020204" pitchFamily="34" charset="0"/>
                        </a:rPr>
                        <a:t>CESAR</a:t>
                      </a:r>
                      <a:r>
                        <a:rPr lang="es-ES" sz="1200" u="none" strike="noStrike" baseline="0" dirty="0" smtClean="0">
                          <a:latin typeface="Trebuchet MS" panose="020B0603020202020204" pitchFamily="34" charset="0"/>
                        </a:rPr>
                        <a:t> AUGUSTO POLANCO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smtClean="0">
                          <a:latin typeface="Trebuchet MS" panose="020B0603020202020204" pitchFamily="34" charset="0"/>
                        </a:rPr>
                        <a:t>Ingeniería Forestal </a:t>
                      </a:r>
                      <a:endParaRPr lang="es-ES" sz="12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ES" sz="1200" u="none" strike="noStrike" dirty="0" smtClean="0">
                          <a:latin typeface="Trebuchet MS" panose="020B0603020202020204" pitchFamily="34" charset="0"/>
                        </a:rPr>
                        <a:t>Doctorado en Recursos Forestales </a:t>
                      </a:r>
                      <a:endParaRPr lang="es-ES" sz="1200" b="0" i="0" u="none" strike="noStrike" dirty="0">
                        <a:solidFill>
                          <a:srgbClr val="000000"/>
                        </a:solidFill>
                        <a:latin typeface="Trebuchet MS" panose="020B0603020202020204" pitchFamily="34" charset="0"/>
                      </a:endParaRPr>
                    </a:p>
                  </a:txBody>
                  <a:tcPr marL="0" marR="0" marT="0" marB="0" anchor="ctr"/>
                </a:tc>
              </a:tr>
              <a:tr h="582246">
                <a:tc>
                  <a:txBody>
                    <a:bodyPr/>
                    <a:lstStyle/>
                    <a:p>
                      <a:pPr marL="0" algn="ctr" defTabSz="914400" rtl="0" eaLnBrk="1" fontAlgn="ctr" latinLnBrk="0" hangingPunct="1"/>
                      <a:r>
                        <a:rPr lang="es-ES" sz="1200" u="none" strike="noStrike" kern="1200" dirty="0">
                          <a:solidFill>
                            <a:schemeClr val="tx1"/>
                          </a:solidFill>
                          <a:latin typeface="Trebuchet MS" panose="020B0603020202020204" pitchFamily="34" charset="0"/>
                          <a:ea typeface="+mn-ea"/>
                          <a:cs typeface="+mn-cs"/>
                        </a:rPr>
                        <a:t>EDGAR LOZANO ESPINOZA </a:t>
                      </a:r>
                    </a:p>
                  </a:txBody>
                  <a:tcPr marL="0" marR="0" marT="0" marB="0" anchor="ctr"/>
                </a:tc>
                <a:tc>
                  <a:txBody>
                    <a:bodyPr/>
                    <a:lstStyle/>
                    <a:p>
                      <a:pPr marL="0" algn="ctr" defTabSz="914400" rtl="0" eaLnBrk="1" fontAlgn="ctr" latinLnBrk="0" hangingPunct="1"/>
                      <a:r>
                        <a:rPr lang="es-ES" sz="1200" u="none" strike="noStrike" kern="1200" dirty="0">
                          <a:solidFill>
                            <a:schemeClr val="tx1"/>
                          </a:solidFill>
                          <a:latin typeface="Trebuchet MS" panose="020B0603020202020204" pitchFamily="34" charset="0"/>
                          <a:ea typeface="+mn-ea"/>
                          <a:cs typeface="+mn-cs"/>
                        </a:rPr>
                        <a:t>Ingeniería Topográfica </a:t>
                      </a:r>
                    </a:p>
                  </a:txBody>
                  <a:tcPr marL="0" marR="0" marT="0" marB="0" anchor="ctr"/>
                </a:tc>
                <a:tc>
                  <a:txBody>
                    <a:bodyPr/>
                    <a:lstStyle/>
                    <a:p>
                      <a:pPr marL="0" algn="ctr" defTabSz="914400" rtl="0" eaLnBrk="1" fontAlgn="ctr" latinLnBrk="0" hangingPunct="1"/>
                      <a:r>
                        <a:rPr lang="es-ES" sz="1200" u="none" strike="noStrike" kern="1200" dirty="0">
                          <a:solidFill>
                            <a:schemeClr val="tx1"/>
                          </a:solidFill>
                          <a:latin typeface="Trebuchet MS" panose="020B0603020202020204" pitchFamily="34" charset="0"/>
                          <a:ea typeface="+mn-ea"/>
                          <a:cs typeface="+mn-cs"/>
                        </a:rPr>
                        <a:t>Maestría en Ingeniería Civil </a:t>
                      </a:r>
                    </a:p>
                  </a:txBody>
                  <a:tcPr marL="0" marR="0" marT="0" marB="0" anchor="ctr"/>
                </a:tc>
              </a:tr>
            </a:tbl>
          </a:graphicData>
        </a:graphic>
      </p:graphicFrame>
      <p:sp>
        <p:nvSpPr>
          <p:cNvPr id="21" name="CuadroTexto 20"/>
          <p:cNvSpPr txBox="1"/>
          <p:nvPr/>
        </p:nvSpPr>
        <p:spPr>
          <a:xfrm>
            <a:off x="899592" y="1141673"/>
            <a:ext cx="5615512" cy="369332"/>
          </a:xfrm>
          <a:prstGeom prst="rect">
            <a:avLst/>
          </a:prstGeom>
          <a:noFill/>
        </p:spPr>
        <p:txBody>
          <a:bodyPr wrap="none" rtlCol="0">
            <a:spAutoFit/>
          </a:bodyPr>
          <a:lstStyle/>
          <a:p>
            <a:r>
              <a:rPr lang="es-CO" b="1" dirty="0" smtClean="0">
                <a:latin typeface="Trebuchet MS" panose="020B0603020202020204" pitchFamily="34" charset="0"/>
              </a:rPr>
              <a:t>DOCENTES EN FORMACION DOCTORAL Y MAESTRIA </a:t>
            </a:r>
            <a:endParaRPr lang="es-CO" b="1" dirty="0">
              <a:latin typeface="Trebuchet MS" panose="020B0603020202020204" pitchFamily="34" charset="0"/>
            </a:endParaRPr>
          </a:p>
        </p:txBody>
      </p:sp>
      <p:sp>
        <p:nvSpPr>
          <p:cNvPr id="22" name="1 Título"/>
          <p:cNvSpPr txBox="1">
            <a:spLocks/>
          </p:cNvSpPr>
          <p:nvPr/>
        </p:nvSpPr>
        <p:spPr>
          <a:xfrm>
            <a:off x="737587" y="475478"/>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0" y="5671517"/>
            <a:ext cx="9144000" cy="1186483"/>
            <a:chOff x="0" y="5671517"/>
            <a:chExt cx="9144000" cy="1186483"/>
          </a:xfrm>
        </p:grpSpPr>
        <p:sp>
          <p:nvSpPr>
            <p:cNvPr id="9" name="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4"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3"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graphicFrame>
        <p:nvGraphicFramePr>
          <p:cNvPr id="16" name="15 Tabla"/>
          <p:cNvGraphicFramePr>
            <a:graphicFrameLocks noGrp="1"/>
          </p:cNvGraphicFramePr>
          <p:nvPr>
            <p:extLst>
              <p:ext uri="{D42A27DB-BD31-4B8C-83A1-F6EECF244321}">
                <p14:modId xmlns:p14="http://schemas.microsoft.com/office/powerpoint/2010/main" val="737978451"/>
              </p:ext>
            </p:extLst>
          </p:nvPr>
        </p:nvGraphicFramePr>
        <p:xfrm>
          <a:off x="827584" y="2348880"/>
          <a:ext cx="7745596" cy="2567448"/>
        </p:xfrm>
        <a:graphic>
          <a:graphicData uri="http://schemas.openxmlformats.org/drawingml/2006/table">
            <a:tbl>
              <a:tblPr>
                <a:tableStyleId>{1FECB4D8-DB02-4DC6-A0A2-4F2EBAE1DC90}</a:tableStyleId>
              </a:tblPr>
              <a:tblGrid>
                <a:gridCol w="4873625"/>
                <a:gridCol w="1050467"/>
                <a:gridCol w="954970"/>
                <a:gridCol w="866534"/>
              </a:tblGrid>
              <a:tr h="184558">
                <a:tc rowSpan="2">
                  <a:txBody>
                    <a:bodyPr/>
                    <a:lstStyle/>
                    <a:p>
                      <a:pPr algn="ctr" rtl="0" fontAlgn="b"/>
                      <a:r>
                        <a:rPr lang="es-ES" sz="1600" u="none" strike="noStrike" dirty="0"/>
                        <a:t>PROYECTOS CURRICULARES  </a:t>
                      </a:r>
                      <a:endParaRPr lang="es-ES" sz="1600" b="1" i="0" u="none" strike="noStrike" dirty="0">
                        <a:solidFill>
                          <a:srgbClr val="000000"/>
                        </a:solidFill>
                        <a:latin typeface="Trebuchet MS" panose="020B0603020202020204" pitchFamily="34" charset="0"/>
                      </a:endParaRPr>
                    </a:p>
                  </a:txBody>
                  <a:tcPr marL="0" marR="0" marT="0" marB="0" anchor="ctr"/>
                </a:tc>
                <a:tc gridSpan="2">
                  <a:txBody>
                    <a:bodyPr/>
                    <a:lstStyle/>
                    <a:p>
                      <a:pPr algn="ctr" rtl="0" fontAlgn="b"/>
                      <a:r>
                        <a:rPr lang="es-ES" sz="1600" u="none" strike="noStrike" dirty="0" smtClean="0"/>
                        <a:t>2015-1 </a:t>
                      </a:r>
                      <a:endParaRPr lang="es-ES" sz="1600" b="1" i="0" u="none" strike="noStrike" dirty="0">
                        <a:solidFill>
                          <a:srgbClr val="000000"/>
                        </a:solidFill>
                        <a:latin typeface="Trebuchet MS" panose="020B0603020202020204" pitchFamily="34" charset="0"/>
                      </a:endParaRPr>
                    </a:p>
                  </a:txBody>
                  <a:tcPr marL="0" marR="0" marT="0" marB="0" anchor="b"/>
                </a:tc>
                <a:tc hMerge="1">
                  <a:txBody>
                    <a:bodyPr/>
                    <a:lstStyle/>
                    <a:p>
                      <a:endParaRPr lang="es-ES"/>
                    </a:p>
                  </a:txBody>
                  <a:tcPr/>
                </a:tc>
                <a:tc rowSpan="2">
                  <a:txBody>
                    <a:bodyPr/>
                    <a:lstStyle/>
                    <a:p>
                      <a:pPr algn="ctr" rtl="0" fontAlgn="b"/>
                      <a:r>
                        <a:rPr lang="es-ES" sz="1600" u="none" strike="noStrike" dirty="0"/>
                        <a:t>TOTAL  </a:t>
                      </a:r>
                      <a:endParaRPr lang="es-ES" sz="1600" b="1" i="0" u="none" strike="noStrike" dirty="0">
                        <a:solidFill>
                          <a:srgbClr val="000000"/>
                        </a:solidFill>
                        <a:latin typeface="Trebuchet MS" panose="020B0603020202020204" pitchFamily="34" charset="0"/>
                      </a:endParaRPr>
                    </a:p>
                  </a:txBody>
                  <a:tcPr marL="0" marR="0" marT="0" marB="0" anchor="ctr"/>
                </a:tc>
              </a:tr>
              <a:tr h="184558">
                <a:tc vMerge="1">
                  <a:txBody>
                    <a:bodyPr/>
                    <a:lstStyle/>
                    <a:p>
                      <a:endParaRPr lang="es-ES"/>
                    </a:p>
                  </a:txBody>
                  <a:tcPr/>
                </a:tc>
                <a:tc>
                  <a:txBody>
                    <a:bodyPr/>
                    <a:lstStyle/>
                    <a:p>
                      <a:pPr algn="ctr" rtl="0" fontAlgn="b"/>
                      <a:r>
                        <a:rPr lang="es-ES" sz="1600" u="none" strike="noStrike"/>
                        <a:t>HOMBRES  </a:t>
                      </a:r>
                      <a:endParaRPr lang="es-ES" sz="1600" b="1" i="0" u="none" strike="noStrike">
                        <a:solidFill>
                          <a:srgbClr val="000000"/>
                        </a:solidFill>
                        <a:latin typeface="Trebuchet MS" panose="020B0603020202020204" pitchFamily="34" charset="0"/>
                      </a:endParaRPr>
                    </a:p>
                  </a:txBody>
                  <a:tcPr marL="0" marR="0" marT="0" marB="0" anchor="ctr"/>
                </a:tc>
                <a:tc>
                  <a:txBody>
                    <a:bodyPr/>
                    <a:lstStyle/>
                    <a:p>
                      <a:pPr algn="ctr" rtl="0" fontAlgn="b"/>
                      <a:r>
                        <a:rPr lang="es-ES" sz="1600" u="none" strike="noStrike" dirty="0"/>
                        <a:t>MUJERES  </a:t>
                      </a:r>
                      <a:endParaRPr lang="es-ES" sz="1600" b="1" i="0" u="none" strike="noStrike" dirty="0">
                        <a:solidFill>
                          <a:srgbClr val="000000"/>
                        </a:solidFill>
                        <a:latin typeface="Trebuchet MS" panose="020B0603020202020204" pitchFamily="34" charset="0"/>
                      </a:endParaRPr>
                    </a:p>
                  </a:txBody>
                  <a:tcPr marL="0" marR="0" marT="0" marB="0" anchor="ctr"/>
                </a:tc>
                <a:tc vMerge="1">
                  <a:txBody>
                    <a:bodyPr/>
                    <a:lstStyle/>
                    <a:p>
                      <a:endParaRPr lang="es-ES"/>
                    </a:p>
                  </a:txBody>
                  <a:tcPr/>
                </a:tc>
              </a:tr>
              <a:tr h="273826">
                <a:tc>
                  <a:txBody>
                    <a:bodyPr/>
                    <a:lstStyle/>
                    <a:p>
                      <a:pPr algn="l" rtl="0" fontAlgn="b"/>
                      <a:r>
                        <a:rPr lang="es-ES" sz="1600" u="none" strike="noStrike" dirty="0" smtClean="0"/>
                        <a:t>Ingeniería Topográfica</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a:effectLst/>
                        </a:rPr>
                        <a:t>11</a:t>
                      </a:r>
                      <a:endParaRPr lang="es-CO" sz="16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4</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24</a:t>
                      </a:r>
                      <a:endParaRPr lang="es-ES" sz="1600" b="0" i="0" u="none" strike="noStrike" dirty="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Ingeniería Forestal</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a:effectLst/>
                        </a:rPr>
                        <a:t>5</a:t>
                      </a:r>
                      <a:endParaRPr lang="es-CO" sz="16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a:effectLst/>
                        </a:rPr>
                        <a:t>4</a:t>
                      </a:r>
                      <a:endParaRPr lang="es-CO" sz="16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21</a:t>
                      </a:r>
                      <a:endParaRPr lang="es-ES" sz="1600" b="0" i="0" u="none" strike="noStrike" dirty="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Ingeniería Ambiental</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dirty="0">
                          <a:effectLst/>
                        </a:rPr>
                        <a:t>1</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2</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34</a:t>
                      </a:r>
                      <a:endParaRPr lang="es-ES" sz="1600" b="0" i="0" u="none" strike="noStrike" dirty="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Administración Ambiental </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dirty="0">
                          <a:effectLst/>
                        </a:rPr>
                        <a:t>0</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2</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32</a:t>
                      </a:r>
                      <a:endParaRPr lang="es-ES" sz="1600" b="0" i="0" u="none" strike="noStrike" dirty="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Administración Deportiva</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a:effectLst/>
                        </a:rPr>
                        <a:t>13</a:t>
                      </a:r>
                      <a:endParaRPr lang="es-CO" sz="16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1</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16</a:t>
                      </a:r>
                      <a:endParaRPr lang="es-ES" sz="1600" b="0" i="0" u="none" strike="noStrike" dirty="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Tecnología en Topografía</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a:effectLst/>
                        </a:rPr>
                        <a:t>1</a:t>
                      </a:r>
                      <a:endParaRPr lang="es-CO" sz="16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1</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15</a:t>
                      </a:r>
                      <a:endParaRPr lang="es-ES" sz="1600" b="0" i="0" u="none" strike="noStrike" dirty="0">
                        <a:solidFill>
                          <a:srgbClr val="000000"/>
                        </a:solidFill>
                        <a:latin typeface="Trebuchet MS" panose="020B0603020202020204" pitchFamily="34" charset="0"/>
                      </a:endParaRPr>
                    </a:p>
                  </a:txBody>
                  <a:tcPr marL="0" marR="0" marT="0" marB="0" anchor="ctr"/>
                </a:tc>
              </a:tr>
              <a:tr h="285752">
                <a:tc>
                  <a:txBody>
                    <a:bodyPr/>
                    <a:lstStyle/>
                    <a:p>
                      <a:pPr algn="l" rtl="0" fontAlgn="b"/>
                      <a:r>
                        <a:rPr lang="es-ES" sz="1600" u="none" strike="noStrike" dirty="0" smtClean="0"/>
                        <a:t>Tecnología en Gestión Ambiental y Servicios Públicos</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dirty="0">
                          <a:effectLst/>
                        </a:rPr>
                        <a:t>3</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6</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30</a:t>
                      </a:r>
                      <a:endParaRPr lang="es-CO" sz="1600" b="0" i="0" u="none" strike="noStrike" dirty="0" smtClean="0">
                        <a:solidFill>
                          <a:srgbClr val="000000"/>
                        </a:solidFill>
                        <a:latin typeface="Trebuchet MS" panose="020B0603020202020204" pitchFamily="34" charset="0"/>
                      </a:endParaRPr>
                    </a:p>
                  </a:txBody>
                  <a:tcPr marL="0" marR="0" marT="0" marB="0" anchor="ctr"/>
                </a:tc>
              </a:tr>
              <a:tr h="214314">
                <a:tc>
                  <a:txBody>
                    <a:bodyPr/>
                    <a:lstStyle/>
                    <a:p>
                      <a:pPr algn="l" rtl="0" fontAlgn="b"/>
                      <a:r>
                        <a:rPr lang="es-ES" sz="1600" u="none" strike="noStrike" dirty="0" smtClean="0"/>
                        <a:t>Tecnología En Saneamiento Ambiental</a:t>
                      </a:r>
                      <a:endParaRPr lang="es-ES" sz="1600" b="0" i="0" u="none" strike="noStrike" dirty="0">
                        <a:solidFill>
                          <a:srgbClr val="000000"/>
                        </a:solidFill>
                        <a:latin typeface="Trebuchet MS" panose="020B0603020202020204" pitchFamily="34" charset="0"/>
                      </a:endParaRPr>
                    </a:p>
                  </a:txBody>
                  <a:tcPr marL="0" marR="0" marT="0" marB="0" anchor="ctr"/>
                </a:tc>
                <a:tc>
                  <a:txBody>
                    <a:bodyPr/>
                    <a:lstStyle/>
                    <a:p>
                      <a:pPr algn="ctr" fontAlgn="ctr"/>
                      <a:r>
                        <a:rPr lang="es-CO" sz="1600" u="none" strike="noStrike" dirty="0">
                          <a:effectLst/>
                        </a:rPr>
                        <a:t>5</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s-CO" sz="1600" u="none" strike="noStrike" dirty="0">
                          <a:effectLst/>
                        </a:rPr>
                        <a:t>12</a:t>
                      </a:r>
                      <a:endParaRPr lang="es-CO" sz="16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es-CO" sz="1600" u="none" strike="noStrike" dirty="0" smtClean="0"/>
                        <a:t>24</a:t>
                      </a:r>
                      <a:endParaRPr lang="es-ES" sz="1600" b="0" i="0" u="none" strike="noStrike" dirty="0">
                        <a:solidFill>
                          <a:srgbClr val="000000"/>
                        </a:solidFill>
                        <a:latin typeface="Trebuchet MS" panose="020B0603020202020204" pitchFamily="34" charset="0"/>
                      </a:endParaRPr>
                    </a:p>
                  </a:txBody>
                  <a:tcPr marL="0" marR="0" marT="0" marB="0" anchor="ctr"/>
                </a:tc>
              </a:tr>
            </a:tbl>
          </a:graphicData>
        </a:graphic>
      </p:graphicFrame>
      <p:sp>
        <p:nvSpPr>
          <p:cNvPr id="17" name="CuadroTexto 16"/>
          <p:cNvSpPr txBox="1"/>
          <p:nvPr/>
        </p:nvSpPr>
        <p:spPr>
          <a:xfrm>
            <a:off x="1043608" y="1628800"/>
            <a:ext cx="1438214" cy="369332"/>
          </a:xfrm>
          <a:prstGeom prst="rect">
            <a:avLst/>
          </a:prstGeom>
          <a:noFill/>
        </p:spPr>
        <p:txBody>
          <a:bodyPr wrap="none" rtlCol="0">
            <a:spAutoFit/>
          </a:bodyPr>
          <a:lstStyle/>
          <a:p>
            <a:r>
              <a:rPr lang="es-CO" b="1" dirty="0" smtClean="0">
                <a:latin typeface="Trebuchet MS" panose="020B0603020202020204" pitchFamily="34" charset="0"/>
              </a:rPr>
              <a:t>EGRESADOS</a:t>
            </a:r>
            <a:endParaRPr lang="es-CO" b="1" dirty="0">
              <a:latin typeface="Trebuchet MS" panose="020B0603020202020204" pitchFamily="34" charset="0"/>
            </a:endParaRPr>
          </a:p>
        </p:txBody>
      </p:sp>
      <p:sp>
        <p:nvSpPr>
          <p:cNvPr id="19" name="1 Título"/>
          <p:cNvSpPr txBox="1">
            <a:spLocks/>
          </p:cNvSpPr>
          <p:nvPr/>
        </p:nvSpPr>
        <p:spPr>
          <a:xfrm>
            <a:off x="755576" y="734048"/>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Tree>
    <p:extLst>
      <p:ext uri="{BB962C8B-B14F-4D97-AF65-F5344CB8AC3E}">
        <p14:creationId xmlns:p14="http://schemas.microsoft.com/office/powerpoint/2010/main" val="190167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1077973910"/>
              </p:ext>
            </p:extLst>
          </p:nvPr>
        </p:nvGraphicFramePr>
        <p:xfrm>
          <a:off x="1169884" y="1916832"/>
          <a:ext cx="3600400" cy="853440"/>
        </p:xfrm>
        <a:graphic>
          <a:graphicData uri="http://schemas.openxmlformats.org/drawingml/2006/table">
            <a:tbl>
              <a:tblPr firstRow="1">
                <a:tableStyleId>{68D230F3-CF80-4859-8CE7-A43EE81993B5}</a:tableStyleId>
              </a:tblPr>
              <a:tblGrid>
                <a:gridCol w="900100"/>
                <a:gridCol w="900100"/>
                <a:gridCol w="900100"/>
                <a:gridCol w="900100"/>
              </a:tblGrid>
              <a:tr h="144000">
                <a:tc gridSpan="2">
                  <a:txBody>
                    <a:bodyPr/>
                    <a:lstStyle/>
                    <a:p>
                      <a:pPr algn="ctr" rtl="0" fontAlgn="b"/>
                      <a:r>
                        <a:rPr lang="es-CO" sz="1400" u="none" strike="noStrike" dirty="0" smtClean="0">
                          <a:latin typeface="Trebuchet MS" panose="020B0603020202020204" pitchFamily="34" charset="0"/>
                        </a:rPr>
                        <a:t>2014-III</a:t>
                      </a:r>
                      <a:endParaRPr lang="es-CO" sz="1400" b="1" i="0" u="none" strike="noStrike" dirty="0">
                        <a:solidFill>
                          <a:srgbClr val="FFFFFF"/>
                        </a:solidFill>
                        <a:latin typeface="Trebuchet MS" panose="020B0603020202020204" pitchFamily="34" charset="0"/>
                      </a:endParaRPr>
                    </a:p>
                  </a:txBody>
                  <a:tcPr marL="0" marR="0" marT="0" marB="0" anchor="b"/>
                </a:tc>
                <a:tc hMerge="1">
                  <a:txBody>
                    <a:bodyPr/>
                    <a:lstStyle/>
                    <a:p>
                      <a:endParaRPr lang="es-CO"/>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400" u="none" strike="noStrike" dirty="0" smtClean="0">
                          <a:latin typeface="Trebuchet MS" panose="020B0603020202020204" pitchFamily="34" charset="0"/>
                        </a:rPr>
                        <a:t>2015-I</a:t>
                      </a:r>
                      <a:endParaRPr lang="es-CO" sz="1400" b="1" i="0" u="none" strike="noStrike" dirty="0" smtClean="0">
                        <a:solidFill>
                          <a:srgbClr val="FFFFFF"/>
                        </a:solidFill>
                        <a:latin typeface="Trebuchet MS" panose="020B0603020202020204" pitchFamily="34" charset="0"/>
                      </a:endParaRPr>
                    </a:p>
                  </a:txBody>
                  <a:tcPr marL="0" marR="0" marT="0" marB="0" anchor="b"/>
                </a:tc>
                <a:tc hMerge="1">
                  <a:txBody>
                    <a:bodyPr/>
                    <a:lstStyle/>
                    <a:p>
                      <a:pPr algn="ctr" rtl="0" fontAlgn="b"/>
                      <a:endParaRPr lang="es-CO" sz="1200" b="1" i="0" u="none" strike="noStrike" dirty="0">
                        <a:solidFill>
                          <a:srgbClr val="FFFFFF"/>
                        </a:solidFill>
                        <a:latin typeface="Gill Sans MT"/>
                      </a:endParaRPr>
                    </a:p>
                  </a:txBody>
                  <a:tcPr marL="0" marR="0" marT="0" marB="0" anchor="b"/>
                </a:tc>
              </a:tr>
              <a:tr h="144000">
                <a:tc>
                  <a:txBody>
                    <a:bodyPr/>
                    <a:lstStyle/>
                    <a:p>
                      <a:pPr algn="ctr" rtl="0" fontAlgn="b"/>
                      <a:r>
                        <a:rPr lang="es-CO" sz="1400" u="none" strike="noStrike" dirty="0" smtClean="0">
                          <a:latin typeface="Trebuchet MS" panose="020B0603020202020204" pitchFamily="34" charset="0"/>
                        </a:rPr>
                        <a:t>PERSONAL</a:t>
                      </a:r>
                      <a:endParaRPr lang="es-CO" sz="1400" b="1"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a:latin typeface="Trebuchet MS" panose="020B0603020202020204" pitchFamily="34" charset="0"/>
                        </a:rPr>
                        <a:t>TOTAL </a:t>
                      </a:r>
                      <a:endParaRPr lang="es-CO" sz="1400" b="1"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PERSONAL</a:t>
                      </a:r>
                      <a:endParaRPr lang="es-CO" sz="1400" b="1"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TOTAL </a:t>
                      </a:r>
                      <a:endParaRPr lang="es-CO" sz="1400" b="1" i="0" u="none" strike="noStrike" dirty="0">
                        <a:solidFill>
                          <a:srgbClr val="000000"/>
                        </a:solidFill>
                        <a:latin typeface="Trebuchet MS" panose="020B0603020202020204" pitchFamily="34" charset="0"/>
                      </a:endParaRPr>
                    </a:p>
                  </a:txBody>
                  <a:tcPr marL="0" marR="0" marT="0" marB="0" anchor="b"/>
                </a:tc>
              </a:tr>
              <a:tr h="144000">
                <a:tc>
                  <a:txBody>
                    <a:bodyPr/>
                    <a:lstStyle/>
                    <a:p>
                      <a:pPr algn="ctr" rtl="0" fontAlgn="b"/>
                      <a:r>
                        <a:rPr lang="es-CO" sz="1400" u="none" strike="noStrike" dirty="0">
                          <a:latin typeface="Trebuchet MS" panose="020B0603020202020204" pitchFamily="34" charset="0"/>
                        </a:rPr>
                        <a:t>PLANTA  </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20</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a:latin typeface="Trebuchet MS" panose="020B0603020202020204" pitchFamily="34" charset="0"/>
                        </a:rPr>
                        <a:t>PLANTA  </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20</a:t>
                      </a:r>
                      <a:endParaRPr lang="es-CO" sz="1400" b="0" i="0" u="none" strike="noStrike" dirty="0">
                        <a:solidFill>
                          <a:srgbClr val="000000"/>
                        </a:solidFill>
                        <a:latin typeface="Trebuchet MS" panose="020B0603020202020204" pitchFamily="34" charset="0"/>
                      </a:endParaRPr>
                    </a:p>
                  </a:txBody>
                  <a:tcPr marL="0" marR="0" marT="0" marB="0" anchor="b"/>
                </a:tc>
              </a:tr>
              <a:tr h="144000">
                <a:tc>
                  <a:txBody>
                    <a:bodyPr/>
                    <a:lstStyle/>
                    <a:p>
                      <a:pPr algn="ctr" rtl="0" fontAlgn="b"/>
                      <a:r>
                        <a:rPr lang="es-CO" sz="1400" u="none" strike="noStrike" dirty="0">
                          <a:latin typeface="Trebuchet MS" panose="020B0603020202020204" pitchFamily="34" charset="0"/>
                        </a:rPr>
                        <a:t>OPS </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58</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a:latin typeface="Trebuchet MS" panose="020B0603020202020204" pitchFamily="34" charset="0"/>
                        </a:rPr>
                        <a:t>OPS </a:t>
                      </a:r>
                      <a:endParaRPr lang="es-CO" sz="1400" b="0" i="0" u="none" strike="noStrike" dirty="0">
                        <a:solidFill>
                          <a:srgbClr val="000000"/>
                        </a:solidFill>
                        <a:latin typeface="Trebuchet MS" panose="020B0603020202020204" pitchFamily="34" charset="0"/>
                      </a:endParaRPr>
                    </a:p>
                  </a:txBody>
                  <a:tcPr marL="0" marR="0" marT="0" marB="0" anchor="b"/>
                </a:tc>
                <a:tc>
                  <a:txBody>
                    <a:bodyPr/>
                    <a:lstStyle/>
                    <a:p>
                      <a:pPr algn="ctr" rtl="0" fontAlgn="b"/>
                      <a:r>
                        <a:rPr lang="es-CO" sz="1400" u="none" strike="noStrike" dirty="0" smtClean="0">
                          <a:latin typeface="Trebuchet MS" panose="020B0603020202020204" pitchFamily="34" charset="0"/>
                        </a:rPr>
                        <a:t>59</a:t>
                      </a:r>
                      <a:endParaRPr lang="es-CO" sz="1400" b="0" i="0" u="none" strike="noStrike" dirty="0">
                        <a:solidFill>
                          <a:srgbClr val="000000"/>
                        </a:solidFill>
                        <a:latin typeface="Trebuchet MS" panose="020B0603020202020204" pitchFamily="34" charset="0"/>
                      </a:endParaRPr>
                    </a:p>
                  </a:txBody>
                  <a:tcPr marL="0" marR="0" marT="0" marB="0" anchor="b"/>
                </a:tc>
              </a:tr>
            </a:tbl>
          </a:graphicData>
        </a:graphic>
      </p:graphicFrame>
      <p:grpSp>
        <p:nvGrpSpPr>
          <p:cNvPr id="2" name="19 Grupo"/>
          <p:cNvGrpSpPr/>
          <p:nvPr/>
        </p:nvGrpSpPr>
        <p:grpSpPr>
          <a:xfrm>
            <a:off x="0" y="5671517"/>
            <a:ext cx="9144000" cy="1186483"/>
            <a:chOff x="0" y="5671517"/>
            <a:chExt cx="9144000" cy="1186483"/>
          </a:xfrm>
        </p:grpSpPr>
        <p:sp>
          <p:nvSpPr>
            <p:cNvPr id="12" name="11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6"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6"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7"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8"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5"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graphicFrame>
        <p:nvGraphicFramePr>
          <p:cNvPr id="19" name="5 Gráfico"/>
          <p:cNvGraphicFramePr/>
          <p:nvPr>
            <p:extLst>
              <p:ext uri="{D42A27DB-BD31-4B8C-83A1-F6EECF244321}">
                <p14:modId xmlns:p14="http://schemas.microsoft.com/office/powerpoint/2010/main" val="3784874548"/>
              </p:ext>
            </p:extLst>
          </p:nvPr>
        </p:nvGraphicFramePr>
        <p:xfrm>
          <a:off x="5364088" y="2195819"/>
          <a:ext cx="3214694" cy="22755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Gráfico 19"/>
          <p:cNvGraphicFramePr>
            <a:graphicFrameLocks/>
          </p:cNvGraphicFramePr>
          <p:nvPr>
            <p:extLst>
              <p:ext uri="{D42A27DB-BD31-4B8C-83A1-F6EECF244321}">
                <p14:modId xmlns:p14="http://schemas.microsoft.com/office/powerpoint/2010/main" val="2223296720"/>
              </p:ext>
            </p:extLst>
          </p:nvPr>
        </p:nvGraphicFramePr>
        <p:xfrm>
          <a:off x="1279085" y="3041464"/>
          <a:ext cx="3563888" cy="2239144"/>
        </p:xfrm>
        <a:graphic>
          <a:graphicData uri="http://schemas.openxmlformats.org/drawingml/2006/chart">
            <c:chart xmlns:c="http://schemas.openxmlformats.org/drawingml/2006/chart" xmlns:r="http://schemas.openxmlformats.org/officeDocument/2006/relationships" r:id="rId8"/>
          </a:graphicData>
        </a:graphic>
      </p:graphicFrame>
      <p:sp>
        <p:nvSpPr>
          <p:cNvPr id="21" name="1 Título"/>
          <p:cNvSpPr txBox="1">
            <a:spLocks/>
          </p:cNvSpPr>
          <p:nvPr/>
        </p:nvSpPr>
        <p:spPr>
          <a:xfrm>
            <a:off x="737587" y="475478"/>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COMUNIDAD ACADEMICA Y ADMINISTRATIVA </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2" name="CuadroTexto 21"/>
          <p:cNvSpPr txBox="1"/>
          <p:nvPr/>
        </p:nvSpPr>
        <p:spPr>
          <a:xfrm>
            <a:off x="1043608" y="1238143"/>
            <a:ext cx="4559453" cy="369332"/>
          </a:xfrm>
          <a:prstGeom prst="rect">
            <a:avLst/>
          </a:prstGeom>
          <a:noFill/>
        </p:spPr>
        <p:txBody>
          <a:bodyPr wrap="none" rtlCol="0">
            <a:spAutoFit/>
          </a:bodyPr>
          <a:lstStyle/>
          <a:p>
            <a:r>
              <a:rPr lang="es-CO" b="1" dirty="0" smtClean="0">
                <a:latin typeface="Trebuchet MS" panose="020B0603020202020204" pitchFamily="34" charset="0"/>
              </a:rPr>
              <a:t>GESTION HUMANA DE APOYO ACADÉMICO</a:t>
            </a:r>
            <a:endParaRPr lang="es-CO" b="1"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0" y="5671517"/>
            <a:ext cx="9144000" cy="1186483"/>
            <a:chOff x="0" y="5671517"/>
            <a:chExt cx="9144000" cy="1186483"/>
          </a:xfrm>
        </p:grpSpPr>
        <p:sp>
          <p:nvSpPr>
            <p:cNvPr id="13" name="12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5"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7"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8"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9"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6"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pic>
        <p:nvPicPr>
          <p:cNvPr id="2" name="Imagen 1"/>
          <p:cNvPicPr>
            <a:picLocks noChangeAspect="1"/>
          </p:cNvPicPr>
          <p:nvPr/>
        </p:nvPicPr>
        <p:blipFill>
          <a:blip r:embed="rId7"/>
          <a:stretch>
            <a:fillRect/>
          </a:stretch>
        </p:blipFill>
        <p:spPr>
          <a:xfrm>
            <a:off x="467544" y="708368"/>
            <a:ext cx="8407351" cy="4572240"/>
          </a:xfrm>
          <a:prstGeom prst="rect">
            <a:avLst/>
          </a:prstGeom>
        </p:spPr>
      </p:pic>
    </p:spTree>
    <p:extLst>
      <p:ext uri="{BB962C8B-B14F-4D97-AF65-F5344CB8AC3E}">
        <p14:creationId xmlns:p14="http://schemas.microsoft.com/office/powerpoint/2010/main" val="130370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4" descr="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ass/>
                    </a14:imgEffect>
                    <a14:imgEffect>
                      <a14:saturation sat="66000"/>
                    </a14:imgEffect>
                  </a14:imgLayer>
                </a14:imgProps>
              </a:ext>
            </a:extLst>
          </a:blip>
          <a:srcRect/>
          <a:stretch>
            <a:fillRect/>
          </a:stretch>
        </p:blipFill>
        <p:spPr bwMode="auto">
          <a:xfrm>
            <a:off x="0" y="0"/>
            <a:ext cx="9144000" cy="6858000"/>
          </a:xfrm>
          <a:prstGeom prst="rect">
            <a:avLst/>
          </a:prstGeom>
        </p:spPr>
      </p:pic>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pic>
        <p:nvPicPr>
          <p:cNvPr id="6" name="Picture 11" descr="http://200.69.103.48/comunidad/dependencias/facultades/medioambiente/images/stories/logo_famarena.png"/>
          <p:cNvPicPr>
            <a:picLocks noChangeAspect="1" noChangeArrowheads="1"/>
          </p:cNvPicPr>
          <p:nvPr/>
        </p:nvPicPr>
        <p:blipFill>
          <a:blip r:embed="rId5" cstate="print">
            <a:clrChange>
              <a:clrFrom>
                <a:srgbClr val="FFFFFF"/>
              </a:clrFrom>
              <a:clrTo>
                <a:srgbClr val="FFFFFF">
                  <a:alpha val="0"/>
                </a:srgbClr>
              </a:clrTo>
            </a:clrChange>
            <a:lum contrast="10000"/>
          </a:blip>
          <a:srcRect/>
          <a:stretch>
            <a:fillRect/>
          </a:stretch>
        </p:blipFill>
        <p:spPr bwMode="auto">
          <a:xfrm>
            <a:off x="331299" y="2654174"/>
            <a:ext cx="2028513" cy="1407944"/>
          </a:xfrm>
          <a:prstGeom prst="rect">
            <a:avLst/>
          </a:prstGeom>
          <a:noFill/>
          <a:effectLst/>
        </p:spPr>
      </p:pic>
      <p:sp>
        <p:nvSpPr>
          <p:cNvPr id="7" name="Text Box 6"/>
          <p:cNvSpPr txBox="1">
            <a:spLocks noChangeArrowheads="1"/>
          </p:cNvSpPr>
          <p:nvPr/>
        </p:nvSpPr>
        <p:spPr bwMode="auto">
          <a:xfrm>
            <a:off x="2359812" y="2943191"/>
            <a:ext cx="6479183" cy="1225290"/>
          </a:xfrm>
          <a:prstGeom prst="rect">
            <a:avLst/>
          </a:prstGeom>
          <a:noFill/>
          <a:ln w="9525">
            <a:noFill/>
            <a:miter lim="800000"/>
            <a:headEnd/>
            <a:tailEnd/>
          </a:ln>
          <a:effectLst/>
        </p:spPr>
        <p:txBody>
          <a:bodyPr wrap="square" lIns="180000" tIns="180000" rIns="180000" bIns="180000">
            <a:spAutoFit/>
          </a:bodyPr>
          <a:lstStyle/>
          <a:p>
            <a:pPr algn="ctr"/>
            <a:r>
              <a:rPr lang="es-CO" sz="2800" b="1" i="1" dirty="0" smtClean="0">
                <a:latin typeface="+mn-lt"/>
              </a:rPr>
              <a:t>INFORME RENDICION DE CUENTAS</a:t>
            </a:r>
          </a:p>
          <a:p>
            <a:pPr algn="ctr"/>
            <a:r>
              <a:rPr lang="es-CO" sz="2800" b="1" i="1" dirty="0" smtClean="0">
                <a:latin typeface="+mn-lt"/>
              </a:rPr>
              <a:t>MAYO 2015</a:t>
            </a:r>
            <a:endParaRPr lang="es-CO" sz="2800" b="1" i="1" dirty="0">
              <a:latin typeface="+mn-lt"/>
            </a:endParaRPr>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6"/>
                <a:srcRect/>
                <a:stretch>
                  <a:fillRect/>
                </a:stretch>
              </a:blipFill>
            </p:grpSpPr>
            <p:pic>
              <p:nvPicPr>
                <p:cNvPr id="13" name="Picture 4" descr="http://static.panoramio.com/photos/original/31119163.jpg"/>
                <p:cNvPicPr>
                  <a:picLocks noChangeAspect="1" noChangeArrowheads="1"/>
                </p:cNvPicPr>
                <p:nvPr/>
              </p:nvPicPr>
              <p:blipFill>
                <a:blip r:embed="rId7"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8"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9"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10"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0" y="5671517"/>
            <a:ext cx="9144000" cy="1186483"/>
            <a:chOff x="0" y="5671517"/>
            <a:chExt cx="9144000" cy="1186483"/>
          </a:xfrm>
        </p:grpSpPr>
        <p:sp>
          <p:nvSpPr>
            <p:cNvPr id="12" name="11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3"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4"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16"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7"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8"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5"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graphicFrame>
        <p:nvGraphicFramePr>
          <p:cNvPr id="20" name="1 Gráfico"/>
          <p:cNvGraphicFramePr/>
          <p:nvPr>
            <p:extLst>
              <p:ext uri="{D42A27DB-BD31-4B8C-83A1-F6EECF244321}">
                <p14:modId xmlns:p14="http://schemas.microsoft.com/office/powerpoint/2010/main" val="2970892956"/>
              </p:ext>
            </p:extLst>
          </p:nvPr>
        </p:nvGraphicFramePr>
        <p:xfrm>
          <a:off x="611560" y="836712"/>
          <a:ext cx="7704856" cy="45365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83821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ttp://200.69.103.48/comunidad/dependencias/facultades/medioambiente/images/stories/logo_famarena.png"/>
          <p:cNvPicPr>
            <a:picLocks noChangeAspect="1" noChangeArrowheads="1"/>
          </p:cNvPicPr>
          <p:nvPr/>
        </p:nvPicPr>
        <p:blipFill>
          <a:blip r:embed="rId2" cstate="print">
            <a:clrChange>
              <a:clrFrom>
                <a:srgbClr val="FFFFFF"/>
              </a:clrFrom>
              <a:clrTo>
                <a:srgbClr val="FFFFFF">
                  <a:alpha val="0"/>
                </a:srgbClr>
              </a:clrTo>
            </a:clrChange>
            <a:lum contrast="10000"/>
          </a:blip>
          <a:srcRect/>
          <a:stretch>
            <a:fillRect/>
          </a:stretch>
        </p:blipFill>
        <p:spPr bwMode="auto">
          <a:xfrm>
            <a:off x="0" y="1772816"/>
            <a:ext cx="2016224" cy="1399415"/>
          </a:xfrm>
          <a:prstGeom prst="rect">
            <a:avLst/>
          </a:prstGeom>
          <a:noFill/>
          <a:effectLst>
            <a:glow rad="228600">
              <a:schemeClr val="accent1">
                <a:satMod val="175000"/>
                <a:alpha val="40000"/>
              </a:schemeClr>
            </a:glow>
          </a:effectLst>
        </p:spPr>
      </p:pic>
      <p:sp>
        <p:nvSpPr>
          <p:cNvPr id="6" name="1 Título"/>
          <p:cNvSpPr txBox="1">
            <a:spLocks/>
          </p:cNvSpPr>
          <p:nvPr/>
        </p:nvSpPr>
        <p:spPr>
          <a:xfrm>
            <a:off x="1428728" y="0"/>
            <a:ext cx="7499350" cy="92697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1" i="1" u="none" strike="noStrike" kern="1200" cap="all" spc="0" normalizeH="0" baseline="0" noProof="0" dirty="0" smtClean="0">
                <a:ln w="0"/>
                <a:solidFill>
                  <a:schemeClr val="tx1"/>
                </a:solidFill>
                <a:effectLst/>
                <a:uLnTx/>
                <a:uFillTx/>
                <a:latin typeface="+mj-lt"/>
                <a:ea typeface="+mn-ea"/>
                <a:cs typeface="Arial" charset="0"/>
              </a:rPr>
              <a:t>PRESUPUESTO POR </a:t>
            </a:r>
            <a:br>
              <a:rPr kumimoji="0" lang="es-CO" sz="2400" b="1" i="1" u="none" strike="noStrike" kern="1200" cap="all" spc="0" normalizeH="0" baseline="0" noProof="0" dirty="0" smtClean="0">
                <a:ln w="0"/>
                <a:solidFill>
                  <a:schemeClr val="tx1"/>
                </a:solidFill>
                <a:effectLst/>
                <a:uLnTx/>
                <a:uFillTx/>
                <a:latin typeface="+mj-lt"/>
                <a:ea typeface="+mn-ea"/>
                <a:cs typeface="Arial" charset="0"/>
              </a:rPr>
            </a:br>
            <a:r>
              <a:rPr kumimoji="0" lang="es-CO" sz="2400" b="1" i="1" u="none" strike="noStrike" kern="1200" cap="all" spc="0" normalizeH="0" baseline="0" noProof="0" dirty="0" smtClean="0">
                <a:ln w="0"/>
                <a:solidFill>
                  <a:schemeClr val="tx1"/>
                </a:solidFill>
                <a:effectLst/>
                <a:uLnTx/>
                <a:uFillTx/>
                <a:latin typeface="+mj-lt"/>
                <a:ea typeface="+mn-ea"/>
                <a:cs typeface="Arial" charset="0"/>
              </a:rPr>
              <a:t>PROYECTO CURRICULAR 2015</a:t>
            </a:r>
            <a:endParaRPr kumimoji="0" lang="es-CO" sz="2400" b="1" i="1" u="none" strike="noStrike" kern="1200" cap="all" spc="0" normalizeH="0" baseline="0" noProof="0" dirty="0">
              <a:ln w="0"/>
              <a:solidFill>
                <a:schemeClr val="tx1"/>
              </a:solidFill>
              <a:effectLst/>
              <a:uLnTx/>
              <a:uFillTx/>
              <a:latin typeface="+mj-lt"/>
              <a:ea typeface="+mn-ea"/>
              <a:cs typeface="Arial" charset="0"/>
            </a:endParaRPr>
          </a:p>
        </p:txBody>
      </p:sp>
      <p:grpSp>
        <p:nvGrpSpPr>
          <p:cNvPr id="12" name="11 Grupo"/>
          <p:cNvGrpSpPr/>
          <p:nvPr/>
        </p:nvGrpSpPr>
        <p:grpSpPr>
          <a:xfrm>
            <a:off x="0" y="5671517"/>
            <a:ext cx="9144000" cy="1186483"/>
            <a:chOff x="0" y="5671517"/>
            <a:chExt cx="9144000" cy="1186483"/>
          </a:xfrm>
        </p:grpSpPr>
        <p:sp>
          <p:nvSpPr>
            <p:cNvPr id="13" name="12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5"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7"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8"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9"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6"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graphicFrame>
        <p:nvGraphicFramePr>
          <p:cNvPr id="21" name="20 Tabla"/>
          <p:cNvGraphicFramePr>
            <a:graphicFrameLocks noGrp="1"/>
          </p:cNvGraphicFramePr>
          <p:nvPr>
            <p:extLst/>
          </p:nvPr>
        </p:nvGraphicFramePr>
        <p:xfrm>
          <a:off x="1995556" y="764704"/>
          <a:ext cx="7000895" cy="4289261"/>
        </p:xfrm>
        <a:graphic>
          <a:graphicData uri="http://schemas.openxmlformats.org/drawingml/2006/table">
            <a:tbl>
              <a:tblPr/>
              <a:tblGrid>
                <a:gridCol w="2100270"/>
                <a:gridCol w="1789117"/>
                <a:gridCol w="1555754"/>
                <a:gridCol w="1555754"/>
              </a:tblGrid>
              <a:tr h="272372">
                <a:tc>
                  <a:txBody>
                    <a:bodyPr/>
                    <a:lstStyle/>
                    <a:p>
                      <a:pPr algn="ctr" fontAlgn="ctr"/>
                      <a:r>
                        <a:rPr lang="es-CO" sz="1100" b="1" i="0" u="none" strike="noStrike" dirty="0">
                          <a:effectLst/>
                          <a:latin typeface="Calibri" panose="020F0502020204030204" pitchFamily="34" charset="0"/>
                        </a:rPr>
                        <a:t>PROYECTO CURRICULAR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s-CO" sz="1100" b="1" i="0" u="none" strike="noStrike">
                          <a:effectLst/>
                          <a:latin typeface="Calibri" panose="020F0502020204030204" pitchFamily="34" charset="0"/>
                        </a:rPr>
                        <a:t>CAPACITACION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s-CO" sz="1100" b="1" i="0" u="none" strike="noStrike">
                          <a:effectLst/>
                          <a:latin typeface="Calibri" panose="020F0502020204030204" pitchFamily="34" charset="0"/>
                        </a:rPr>
                        <a:t>EVENTOS </a:t>
                      </a:r>
                      <a:br>
                        <a:rPr lang="es-CO" sz="1100" b="1" i="0" u="none" strike="noStrike">
                          <a:effectLst/>
                          <a:latin typeface="Calibri" panose="020F0502020204030204" pitchFamily="34" charset="0"/>
                        </a:rPr>
                      </a:br>
                      <a:r>
                        <a:rPr lang="es-CO" sz="1100" b="1" i="0" u="none" strike="noStrike">
                          <a:effectLst/>
                          <a:latin typeface="Calibri" panose="020F0502020204030204" pitchFamily="34" charset="0"/>
                        </a:rPr>
                        <a:t>ACADEMICOS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es-CO" sz="1100" b="1" i="0" u="none" strike="noStrike">
                          <a:effectLst/>
                          <a:latin typeface="Calibri" panose="020F0502020204030204" pitchFamily="34" charset="0"/>
                        </a:rPr>
                        <a:t>PRACTICAS</a:t>
                      </a:r>
                      <a:br>
                        <a:rPr lang="es-CO" sz="1100" b="1" i="0" u="none" strike="noStrike">
                          <a:effectLst/>
                          <a:latin typeface="Calibri" panose="020F0502020204030204" pitchFamily="34" charset="0"/>
                        </a:rPr>
                      </a:br>
                      <a:r>
                        <a:rPr lang="es-CO" sz="1100" b="1" i="0" u="none" strike="noStrike">
                          <a:effectLst/>
                          <a:latin typeface="Calibri" panose="020F0502020204030204" pitchFamily="34" charset="0"/>
                        </a:rPr>
                        <a:t>ACADEMICAS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8754">
                <a:tc>
                  <a:txBody>
                    <a:bodyPr/>
                    <a:lstStyle/>
                    <a:p>
                      <a:pPr algn="l" fontAlgn="ctr"/>
                      <a:r>
                        <a:rPr lang="es-CO" sz="1100" b="0" i="0" u="none" strike="noStrike">
                          <a:effectLst/>
                          <a:latin typeface="Calibri" panose="020F0502020204030204" pitchFamily="34" charset="0"/>
                        </a:rPr>
                        <a:t>ING. FORESTAL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25.400.000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251.000.000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l" fontAlgn="ctr"/>
                      <a:r>
                        <a:rPr lang="es-CO" sz="1100" b="0" i="0" u="none" strike="noStrike">
                          <a:effectLst/>
                          <a:latin typeface="Calibri" panose="020F0502020204030204" pitchFamily="34" charset="0"/>
                        </a:rPr>
                        <a:t>ING. TOPOGRAFICA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15.400.000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79.600.000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ING. AMBIENTAL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10.000.000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116.100.000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ING. SANITARIA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ADMON DEPORTIVA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82.000.000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ADMON AMBIENTAL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106.300.000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dirty="0" err="1">
                          <a:effectLst/>
                          <a:latin typeface="Calibri" panose="020F0502020204030204" pitchFamily="34" charset="0"/>
                        </a:rPr>
                        <a:t>TEC</a:t>
                      </a:r>
                      <a:r>
                        <a:rPr lang="es-CO" sz="1100" b="0" i="0" u="none" strike="noStrike" dirty="0">
                          <a:effectLst/>
                          <a:latin typeface="Calibri" panose="020F0502020204030204" pitchFamily="34" charset="0"/>
                        </a:rPr>
                        <a:t>. </a:t>
                      </a:r>
                      <a:r>
                        <a:rPr lang="es-CO" sz="1100" b="0" i="0" u="none" strike="noStrike" dirty="0" err="1">
                          <a:effectLst/>
                          <a:latin typeface="Calibri" panose="020F0502020204030204" pitchFamily="34" charset="0"/>
                        </a:rPr>
                        <a:t>GESTION</a:t>
                      </a:r>
                      <a:r>
                        <a:rPr lang="es-CO" sz="1100" b="0" i="0" u="none" strike="noStrike" dirty="0">
                          <a:effectLst/>
                          <a:latin typeface="Calibri" panose="020F0502020204030204" pitchFamily="34" charset="0"/>
                        </a:rPr>
                        <a:t> AMBIENTAL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effectLst/>
                          <a:latin typeface="Calibri" panose="020F0502020204030204" pitchFamily="34" charset="0"/>
                        </a:rPr>
                        <a:t> $                                 14.500.000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dirty="0">
                          <a:effectLst/>
                          <a:latin typeface="Calibri" panose="020F0502020204030204" pitchFamily="34" charset="0"/>
                        </a:rPr>
                        <a:t> $                        96.500.000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2372">
                <a:tc>
                  <a:txBody>
                    <a:bodyPr/>
                    <a:lstStyle/>
                    <a:p>
                      <a:pPr algn="just" fontAlgn="ctr"/>
                      <a:r>
                        <a:rPr lang="es-CO" sz="1100" b="0" i="0" u="none" strike="noStrike" dirty="0" err="1">
                          <a:effectLst/>
                          <a:latin typeface="Calibri" panose="020F0502020204030204" pitchFamily="34" charset="0"/>
                        </a:rPr>
                        <a:t>TEC</a:t>
                      </a:r>
                      <a:r>
                        <a:rPr lang="es-CO" sz="1100" b="0" i="0" u="none" strike="noStrike" dirty="0">
                          <a:effectLst/>
                          <a:latin typeface="Calibri" panose="020F0502020204030204" pitchFamily="34" charset="0"/>
                        </a:rPr>
                        <a:t>. SANEAMIENTO AMBIENTAL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a:effectLst/>
                          <a:latin typeface="Calibri" panose="020F0502020204030204" pitchFamily="34" charset="0"/>
                        </a:rPr>
                        <a:t> $                                 14.500.000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050" b="0" i="0" u="none" strike="noStrike" dirty="0">
                          <a:effectLst/>
                          <a:latin typeface="Calibri" panose="020F0502020204030204" pitchFamily="34" charset="0"/>
                        </a:rPr>
                        <a:t> $                        96.500.000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72372">
                <a:tc>
                  <a:txBody>
                    <a:bodyPr/>
                    <a:lstStyle/>
                    <a:p>
                      <a:pPr algn="just" fontAlgn="ctr"/>
                      <a:r>
                        <a:rPr lang="es-CO" sz="1100" b="0" i="0" u="none" strike="noStrike">
                          <a:effectLst/>
                          <a:latin typeface="Calibri" panose="020F0502020204030204" pitchFamily="34" charset="0"/>
                        </a:rPr>
                        <a:t>TEC. EN TOPOGRAFIA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11.800.000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13.000.000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79.600.000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ESP. GCIA RECURSOS NATURALES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l" fontAlgn="ctr"/>
                      <a:r>
                        <a:rPr lang="es-CO" sz="1100" b="0" i="0" u="none" strike="noStrike">
                          <a:effectLst/>
                          <a:latin typeface="Calibri" panose="020F0502020204030204" pitchFamily="34" charset="0"/>
                        </a:rPr>
                        <a:t>ESP. AMBIENTE Y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just" fontAlgn="ctr"/>
                      <a:r>
                        <a:rPr lang="es-CO" sz="1100" b="0" i="0" u="none" strike="noStrike">
                          <a:effectLst/>
                          <a:latin typeface="Calibri" panose="020F0502020204030204" pitchFamily="34" charset="0"/>
                        </a:rPr>
                        <a:t>ESP. DISEÑO DE VIAS URBANAS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l" fontAlgn="ctr"/>
                      <a:r>
                        <a:rPr lang="es-CO" sz="1100" b="0" i="0" u="none" strike="noStrike">
                          <a:effectLst/>
                          <a:latin typeface="Calibri" panose="020F0502020204030204" pitchFamily="34" charset="0"/>
                        </a:rPr>
                        <a:t>MAESTRIA EN DESARROLLO SUSTENTABLE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372">
                <a:tc>
                  <a:txBody>
                    <a:bodyPr/>
                    <a:lstStyle/>
                    <a:p>
                      <a:pPr algn="l" fontAlgn="ctr"/>
                      <a:r>
                        <a:rPr lang="es-CO" sz="1100" b="0" i="0" u="none" strike="noStrike" dirty="0" err="1">
                          <a:effectLst/>
                          <a:latin typeface="Calibri" panose="020F0502020204030204" pitchFamily="34" charset="0"/>
                        </a:rPr>
                        <a:t>MAESTRIA</a:t>
                      </a:r>
                      <a:r>
                        <a:rPr lang="es-CO" sz="1100" b="0" i="0" u="none" strike="noStrike" dirty="0">
                          <a:effectLst/>
                          <a:latin typeface="Calibri" panose="020F0502020204030204" pitchFamily="34" charset="0"/>
                        </a:rPr>
                        <a:t> </a:t>
                      </a:r>
                      <a:r>
                        <a:rPr lang="es-CO" sz="1100" b="0" i="0" u="none" strike="noStrike" dirty="0" err="1">
                          <a:effectLst/>
                          <a:latin typeface="Calibri" panose="020F0502020204030204" pitchFamily="34" charset="0"/>
                        </a:rPr>
                        <a:t>CONSERVACION</a:t>
                      </a:r>
                      <a:r>
                        <a:rPr lang="es-CO" sz="1100" b="0" i="0" u="none" strike="noStrike" dirty="0">
                          <a:effectLst/>
                          <a:latin typeface="Calibri" panose="020F0502020204030204" pitchFamily="34" charset="0"/>
                        </a:rPr>
                        <a:t> DE BOSQUES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1.800.000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effectLst/>
                          <a:latin typeface="Calibri" panose="020F0502020204030204" pitchFamily="34" charset="0"/>
                        </a:rPr>
                        <a:t> $                          9.500.000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2310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pic>
        <p:nvPicPr>
          <p:cNvPr id="6" name="Picture 11" descr="http://200.69.103.48/comunidad/dependencias/facultades/medioambiente/images/stories/logo_famarena.png"/>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683568" y="2041529"/>
            <a:ext cx="2028513" cy="1407944"/>
          </a:xfrm>
          <a:prstGeom prst="rect">
            <a:avLst/>
          </a:prstGeom>
          <a:noFill/>
          <a:effectLst/>
        </p:spPr>
      </p:pic>
      <p:sp>
        <p:nvSpPr>
          <p:cNvPr id="7" name="Text Box 6"/>
          <p:cNvSpPr txBox="1">
            <a:spLocks noChangeArrowheads="1"/>
          </p:cNvSpPr>
          <p:nvPr/>
        </p:nvSpPr>
        <p:spPr bwMode="auto">
          <a:xfrm>
            <a:off x="2362993" y="2132856"/>
            <a:ext cx="6479183" cy="1225290"/>
          </a:xfrm>
          <a:prstGeom prst="rect">
            <a:avLst/>
          </a:prstGeom>
          <a:noFill/>
          <a:ln w="9525">
            <a:noFill/>
            <a:miter lim="800000"/>
            <a:headEnd/>
            <a:tailEnd/>
          </a:ln>
          <a:effectLst/>
        </p:spPr>
        <p:txBody>
          <a:bodyPr wrap="square" lIns="180000" tIns="180000" rIns="180000" bIns="180000">
            <a:spAutoFit/>
          </a:bodyPr>
          <a:lstStyle/>
          <a:p>
            <a:pPr algn="ctr"/>
            <a:r>
              <a:rPr lang="es-CO" sz="2800" b="1" i="1" dirty="0" smtClean="0">
                <a:latin typeface="+mn-lt"/>
              </a:rPr>
              <a:t>PLAN DE ACCION DE LA FACULTAD</a:t>
            </a:r>
          </a:p>
          <a:p>
            <a:pPr algn="ctr"/>
            <a:r>
              <a:rPr lang="es-CO" sz="2800" b="1" i="1" dirty="0" smtClean="0">
                <a:latin typeface="+mn-lt"/>
              </a:rPr>
              <a:t>MAYO 2015</a:t>
            </a:r>
            <a:endParaRPr lang="es-CO" sz="2800" b="1" i="1" dirty="0">
              <a:latin typeface="+mn-lt"/>
            </a:endParaRPr>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4"/>
                <a:srcRect/>
                <a:stretch>
                  <a:fillRect/>
                </a:stretch>
              </a:blipFill>
            </p:grpSpPr>
            <p:pic>
              <p:nvPicPr>
                <p:cNvPr id="13" name="Picture 4" descr="http://static.panoramio.com/photos/original/31119163.jpg"/>
                <p:cNvPicPr>
                  <a:picLocks noChangeAspect="1" noChangeArrowheads="1"/>
                </p:cNvPicPr>
                <p:nvPr/>
              </p:nvPicPr>
              <p:blipFill>
                <a:blip r:embed="rId5"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6"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7"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8"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extLst>
      <p:ext uri="{BB962C8B-B14F-4D97-AF65-F5344CB8AC3E}">
        <p14:creationId xmlns:p14="http://schemas.microsoft.com/office/powerpoint/2010/main" val="223070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19" name="CuadroTexto 18"/>
          <p:cNvSpPr txBox="1"/>
          <p:nvPr/>
        </p:nvSpPr>
        <p:spPr>
          <a:xfrm>
            <a:off x="968730" y="1465274"/>
            <a:ext cx="7603107" cy="369332"/>
          </a:xfrm>
          <a:prstGeom prst="rect">
            <a:avLst/>
          </a:prstGeom>
          <a:noFill/>
        </p:spPr>
        <p:txBody>
          <a:bodyPr wrap="none" rtlCol="0">
            <a:spAutoFit/>
          </a:bodyPr>
          <a:lstStyle/>
          <a:p>
            <a:r>
              <a:rPr lang="es-CO" b="1" dirty="0">
                <a:latin typeface="Trebuchet MS" panose="020B0603020202020204" pitchFamily="34" charset="0"/>
              </a:rPr>
              <a:t>POLITICA </a:t>
            </a:r>
            <a:r>
              <a:rPr lang="es-CO" b="1" dirty="0" smtClean="0">
                <a:latin typeface="Trebuchet MS" panose="020B0603020202020204" pitchFamily="34" charset="0"/>
              </a:rPr>
              <a:t>1. </a:t>
            </a:r>
            <a:r>
              <a:rPr lang="es-CO" b="1" dirty="0">
                <a:latin typeface="Trebuchet MS" panose="020B0603020202020204" pitchFamily="34" charset="0"/>
              </a:rPr>
              <a:t>ARTICULACION,  CONTEXTO Y PROYECCION ESTRATÉGICA</a:t>
            </a:r>
          </a:p>
        </p:txBody>
      </p:sp>
      <p:sp>
        <p:nvSpPr>
          <p:cNvPr id="2" name="Rectángulo 1"/>
          <p:cNvSpPr/>
          <p:nvPr/>
        </p:nvSpPr>
        <p:spPr>
          <a:xfrm>
            <a:off x="1169883" y="1959458"/>
            <a:ext cx="7200800" cy="584775"/>
          </a:xfrm>
          <a:prstGeom prst="rect">
            <a:avLst/>
          </a:prstGeom>
        </p:spPr>
        <p:txBody>
          <a:bodyPr wrap="square">
            <a:spAutoFit/>
          </a:bodyPr>
          <a:lstStyle/>
          <a:p>
            <a:pPr marL="285750" indent="-285750" algn="just">
              <a:buFont typeface="Wingdings" panose="05000000000000000000" pitchFamily="2" charset="2"/>
              <a:buChar char="ü"/>
            </a:pPr>
            <a:r>
              <a:rPr lang="es-CO" sz="1600" dirty="0">
                <a:solidFill>
                  <a:srgbClr val="1F7EE7"/>
                </a:solidFill>
                <a:latin typeface="Trebuchet MS" panose="020B0603020202020204" pitchFamily="34" charset="0"/>
              </a:rPr>
              <a:t>Programa 2:  </a:t>
            </a:r>
            <a:r>
              <a:rPr lang="es-CO" sz="1600" dirty="0" smtClean="0">
                <a:solidFill>
                  <a:srgbClr val="1F7EE7"/>
                </a:solidFill>
                <a:latin typeface="Trebuchet MS" panose="020B0603020202020204" pitchFamily="34" charset="0"/>
              </a:rPr>
              <a:t>Participación </a:t>
            </a:r>
            <a:r>
              <a:rPr lang="es-CO" sz="1600" dirty="0">
                <a:solidFill>
                  <a:srgbClr val="1F7EE7"/>
                </a:solidFill>
                <a:latin typeface="Trebuchet MS" panose="020B0603020202020204" pitchFamily="34" charset="0"/>
              </a:rPr>
              <a:t>efectiva en las instancias encargadas de </a:t>
            </a:r>
            <a:r>
              <a:rPr lang="es-CO" sz="1600" dirty="0" smtClean="0">
                <a:solidFill>
                  <a:srgbClr val="1F7EE7"/>
                </a:solidFill>
                <a:latin typeface="Trebuchet MS" panose="020B0603020202020204" pitchFamily="34" charset="0"/>
              </a:rPr>
              <a:t>formulación </a:t>
            </a:r>
            <a:r>
              <a:rPr lang="es-CO" sz="1600" dirty="0">
                <a:solidFill>
                  <a:srgbClr val="1F7EE7"/>
                </a:solidFill>
                <a:latin typeface="Trebuchet MS" panose="020B0603020202020204" pitchFamily="34" charset="0"/>
              </a:rPr>
              <a:t>de política en los campos </a:t>
            </a:r>
            <a:r>
              <a:rPr lang="es-CO" sz="1600" dirty="0" smtClean="0">
                <a:solidFill>
                  <a:srgbClr val="1F7EE7"/>
                </a:solidFill>
                <a:latin typeface="Trebuchet MS" panose="020B0603020202020204" pitchFamily="34" charset="0"/>
              </a:rPr>
              <a:t>estratégicos </a:t>
            </a:r>
            <a:r>
              <a:rPr lang="es-CO" sz="1600" dirty="0">
                <a:solidFill>
                  <a:srgbClr val="1F7EE7"/>
                </a:solidFill>
                <a:latin typeface="Trebuchet MS" panose="020B0603020202020204" pitchFamily="34" charset="0"/>
              </a:rPr>
              <a:t>de la Universidad.</a:t>
            </a:r>
          </a:p>
        </p:txBody>
      </p:sp>
      <p:sp>
        <p:nvSpPr>
          <p:cNvPr id="3" name="CuadroTexto 2"/>
          <p:cNvSpPr txBox="1"/>
          <p:nvPr/>
        </p:nvSpPr>
        <p:spPr>
          <a:xfrm>
            <a:off x="1659069" y="2691883"/>
            <a:ext cx="6711614" cy="2800767"/>
          </a:xfrm>
          <a:prstGeom prst="rect">
            <a:avLst/>
          </a:prstGeom>
          <a:noFill/>
        </p:spPr>
        <p:txBody>
          <a:bodyPr wrap="square" rtlCol="0">
            <a:spAutoFit/>
          </a:bodyPr>
          <a:lstStyle/>
          <a:p>
            <a:pPr marL="342900" indent="-342900" algn="just">
              <a:buFont typeface="+mj-lt"/>
              <a:buAutoNum type="arabicPeriod"/>
            </a:pPr>
            <a:r>
              <a:rPr lang="es-CO" sz="1600" dirty="0">
                <a:latin typeface="Trebuchet MS" panose="020B0603020202020204" pitchFamily="34" charset="0"/>
              </a:rPr>
              <a:t>Representación del sector Universitario en la Asamblea Nacional de ACODAL. Asociación Colombiana de Ingeniería Sanitaria y Ambiental.</a:t>
            </a:r>
          </a:p>
          <a:p>
            <a:pPr marL="342900" indent="-342900" algn="just">
              <a:buFont typeface="+mj-lt"/>
              <a:buAutoNum type="arabicPeriod"/>
            </a:pPr>
            <a:r>
              <a:rPr lang="es-CO" sz="1600" dirty="0">
                <a:latin typeface="Trebuchet MS" panose="020B0603020202020204" pitchFamily="34" charset="0"/>
              </a:rPr>
              <a:t>Representación académica en la Junta Directiva del Jardín Botánico de Bogotá</a:t>
            </a:r>
          </a:p>
          <a:p>
            <a:pPr marL="342900" indent="-342900" algn="just">
              <a:buFont typeface="+mj-lt"/>
              <a:buAutoNum type="arabicPeriod"/>
            </a:pPr>
            <a:r>
              <a:rPr lang="es-CO" sz="1600" dirty="0">
                <a:latin typeface="Trebuchet MS" panose="020B0603020202020204" pitchFamily="34" charset="0"/>
              </a:rPr>
              <a:t>Representación en el Consejo Directivo de la Unidad de Bosques de Cundinamarca.</a:t>
            </a:r>
          </a:p>
          <a:p>
            <a:pPr marL="342900" indent="-342900" algn="just">
              <a:buFont typeface="+mj-lt"/>
              <a:buAutoNum type="arabicPeriod"/>
            </a:pPr>
            <a:r>
              <a:rPr lang="es-CO" sz="1600" dirty="0">
                <a:latin typeface="Trebuchet MS" panose="020B0603020202020204" pitchFamily="34" charset="0"/>
              </a:rPr>
              <a:t>Participación en la Red Colombiana de Formación Ambiental (RCFA) y Red Ambiental de Universidades Sostenibles (RAUS</a:t>
            </a:r>
            <a:r>
              <a:rPr lang="es-CO" sz="1600" dirty="0" smtClean="0">
                <a:latin typeface="Trebuchet MS" panose="020B0603020202020204" pitchFamily="34" charset="0"/>
              </a:rPr>
              <a:t>)</a:t>
            </a:r>
          </a:p>
          <a:p>
            <a:pPr marL="342900" indent="-342900" algn="just">
              <a:buFont typeface="+mj-lt"/>
              <a:buAutoNum type="arabicPeriod"/>
            </a:pPr>
            <a:r>
              <a:rPr lang="es-CO" sz="1600" dirty="0" smtClean="0">
                <a:latin typeface="Trebuchet MS" panose="020B0603020202020204" pitchFamily="34" charset="0"/>
              </a:rPr>
              <a:t>Red de Universidades de los Cerros Orientales </a:t>
            </a:r>
          </a:p>
          <a:p>
            <a:pPr marL="342900" indent="-342900" algn="just">
              <a:buAutoNum type="arabicPeriod"/>
            </a:pPr>
            <a:endParaRPr lang="es-CO" sz="1600" dirty="0">
              <a:latin typeface="Trebuchet MS" panose="020B0603020202020204" pitchFamily="34" charset="0"/>
            </a:endParaRPr>
          </a:p>
        </p:txBody>
      </p:sp>
    </p:spTree>
    <p:extLst>
      <p:ext uri="{BB962C8B-B14F-4D97-AF65-F5344CB8AC3E}">
        <p14:creationId xmlns:p14="http://schemas.microsoft.com/office/powerpoint/2010/main" val="1897597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3" y="2082334"/>
            <a:ext cx="7200800" cy="338554"/>
          </a:xfrm>
          <a:prstGeom prst="rect">
            <a:avLst/>
          </a:prstGeom>
        </p:spPr>
        <p:txBody>
          <a:bodyPr wrap="square">
            <a:spAutoFit/>
          </a:bodyPr>
          <a:lstStyle/>
          <a:p>
            <a:pPr marL="285750" indent="-285750" algn="just">
              <a:buFont typeface="Wingdings" panose="05000000000000000000" pitchFamily="2" charset="2"/>
              <a:buChar char="ü"/>
            </a:pPr>
            <a:r>
              <a:rPr lang="es-CO" sz="1600" dirty="0" smtClean="0">
                <a:solidFill>
                  <a:srgbClr val="1F7EE7"/>
                </a:solidFill>
                <a:latin typeface="Trebuchet MS" panose="020B0603020202020204" pitchFamily="34" charset="0"/>
              </a:rPr>
              <a:t>Programa 3. Desarrollo Interinstitucional. </a:t>
            </a:r>
            <a:endParaRPr lang="es-CO" sz="1600" i="1" dirty="0">
              <a:solidFill>
                <a:srgbClr val="1F7EE7"/>
              </a:solidFill>
              <a:latin typeface="Trebuchet MS" panose="020B0603020202020204" pitchFamily="34" charset="0"/>
            </a:endParaRPr>
          </a:p>
        </p:txBody>
      </p:sp>
      <p:sp>
        <p:nvSpPr>
          <p:cNvPr id="3" name="CuadroTexto 2"/>
          <p:cNvSpPr txBox="1"/>
          <p:nvPr/>
        </p:nvSpPr>
        <p:spPr>
          <a:xfrm>
            <a:off x="1457915" y="2653566"/>
            <a:ext cx="6912768" cy="2554545"/>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Revisión y renovación de Convenios de Cooperación Interinstitucional (124 ACTIVOS, 85 RENOVACIÓN)</a:t>
            </a:r>
          </a:p>
          <a:p>
            <a:pPr marL="342900" indent="-342900" algn="just">
              <a:buFont typeface="+mj-lt"/>
              <a:buAutoNum type="arabicPeriod"/>
            </a:pPr>
            <a:r>
              <a:rPr lang="es-CO" sz="1600" dirty="0" smtClean="0">
                <a:latin typeface="Trebuchet MS" panose="020B0603020202020204" pitchFamily="34" charset="0"/>
              </a:rPr>
              <a:t>Desarrollo de alianzas con la Secretaría Distrital de Ambiente para proyectos de pasantía y cooperación técnica y científica</a:t>
            </a:r>
          </a:p>
          <a:p>
            <a:pPr marL="342900" indent="-342900" algn="just">
              <a:buFont typeface="+mj-lt"/>
              <a:buAutoNum type="arabicPeriod"/>
            </a:pPr>
            <a:r>
              <a:rPr lang="es-CO" sz="1600" dirty="0" smtClean="0">
                <a:latin typeface="Trebuchet MS" panose="020B0603020202020204" pitchFamily="34" charset="0"/>
              </a:rPr>
              <a:t>Presentación de proyectos de formación continua Secretaría de Participación.</a:t>
            </a:r>
          </a:p>
          <a:p>
            <a:pPr marL="342900" indent="-342900" algn="just">
              <a:buFont typeface="+mj-lt"/>
              <a:buAutoNum type="arabicPeriod"/>
            </a:pPr>
            <a:r>
              <a:rPr lang="es-CO" sz="1600" dirty="0" smtClean="0">
                <a:latin typeface="Trebuchet MS" panose="020B0603020202020204" pitchFamily="34" charset="0"/>
              </a:rPr>
              <a:t>Alianza de Cooperación con el Jardín Botánico de Bogotá ampliación y formulación de metas.</a:t>
            </a:r>
          </a:p>
          <a:p>
            <a:pPr marL="342900" indent="-342900" algn="just">
              <a:buFont typeface="+mj-lt"/>
              <a:buAutoNum type="arabicPeriod"/>
            </a:pPr>
            <a:r>
              <a:rPr lang="es-CO" sz="1600" dirty="0" smtClean="0">
                <a:latin typeface="Trebuchet MS" panose="020B0603020202020204" pitchFamily="34" charset="0"/>
              </a:rPr>
              <a:t>Encuentro ciudad región Alcaldes Locales, entidades y Gobernación</a:t>
            </a:r>
          </a:p>
          <a:p>
            <a:pPr marL="342900" indent="-342900" algn="just">
              <a:buAutoNum type="arabicPeriod"/>
            </a:pPr>
            <a:endParaRPr lang="es-CO" sz="1600" dirty="0">
              <a:latin typeface="Trebuchet MS" panose="020B0603020202020204" pitchFamily="34" charset="0"/>
            </a:endParaRPr>
          </a:p>
        </p:txBody>
      </p:sp>
      <p:sp>
        <p:nvSpPr>
          <p:cNvPr id="21" name="CuadroTexto 20"/>
          <p:cNvSpPr txBox="1"/>
          <p:nvPr/>
        </p:nvSpPr>
        <p:spPr>
          <a:xfrm>
            <a:off x="968730" y="1465274"/>
            <a:ext cx="7603107" cy="369332"/>
          </a:xfrm>
          <a:prstGeom prst="rect">
            <a:avLst/>
          </a:prstGeom>
          <a:noFill/>
        </p:spPr>
        <p:txBody>
          <a:bodyPr wrap="none" rtlCol="0">
            <a:spAutoFit/>
          </a:bodyPr>
          <a:lstStyle/>
          <a:p>
            <a:r>
              <a:rPr lang="es-CO" b="1" dirty="0">
                <a:latin typeface="Trebuchet MS" panose="020B0603020202020204" pitchFamily="34" charset="0"/>
              </a:rPr>
              <a:t>POLITICA </a:t>
            </a:r>
            <a:r>
              <a:rPr lang="es-CO" b="1" dirty="0" smtClean="0">
                <a:latin typeface="Trebuchet MS" panose="020B0603020202020204" pitchFamily="34" charset="0"/>
              </a:rPr>
              <a:t>1. </a:t>
            </a:r>
            <a:r>
              <a:rPr lang="es-CO" b="1" dirty="0">
                <a:latin typeface="Trebuchet MS" panose="020B0603020202020204" pitchFamily="34" charset="0"/>
              </a:rPr>
              <a:t>ARTICULACION,  CONTEXTO Y PROYECCION ESTRATÉGICA</a:t>
            </a:r>
          </a:p>
        </p:txBody>
      </p:sp>
    </p:spTree>
    <p:extLst>
      <p:ext uri="{BB962C8B-B14F-4D97-AF65-F5344CB8AC3E}">
        <p14:creationId xmlns:p14="http://schemas.microsoft.com/office/powerpoint/2010/main" val="242330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19" name="CuadroTexto 18"/>
          <p:cNvSpPr txBox="1"/>
          <p:nvPr/>
        </p:nvSpPr>
        <p:spPr>
          <a:xfrm>
            <a:off x="968730" y="1465274"/>
            <a:ext cx="5315366" cy="369332"/>
          </a:xfrm>
          <a:prstGeom prst="rect">
            <a:avLst/>
          </a:prstGeom>
          <a:noFill/>
        </p:spPr>
        <p:txBody>
          <a:bodyPr wrap="none" rtlCol="0">
            <a:spAutoFit/>
          </a:bodyPr>
          <a:lstStyle/>
          <a:p>
            <a:r>
              <a:rPr lang="es-CO" b="1" dirty="0">
                <a:latin typeface="Trebuchet MS" panose="020B0603020202020204" pitchFamily="34" charset="0"/>
              </a:rPr>
              <a:t>POLITICA </a:t>
            </a:r>
            <a:r>
              <a:rPr lang="es-CO" b="1" dirty="0" smtClean="0">
                <a:latin typeface="Trebuchet MS" panose="020B0603020202020204" pitchFamily="34" charset="0"/>
              </a:rPr>
              <a:t>3. DESARROLLO INTERINSTITUCIONAL </a:t>
            </a:r>
            <a:endParaRPr lang="es-CO" b="1" dirty="0">
              <a:latin typeface="Trebuchet MS" panose="020B0603020202020204" pitchFamily="34" charset="0"/>
            </a:endParaRPr>
          </a:p>
        </p:txBody>
      </p:sp>
      <p:sp>
        <p:nvSpPr>
          <p:cNvPr id="2" name="Rectángulo 1"/>
          <p:cNvSpPr/>
          <p:nvPr/>
        </p:nvSpPr>
        <p:spPr>
          <a:xfrm>
            <a:off x="1169883" y="2082334"/>
            <a:ext cx="7200800" cy="338554"/>
          </a:xfrm>
          <a:prstGeom prst="rect">
            <a:avLst/>
          </a:prstGeom>
        </p:spPr>
        <p:txBody>
          <a:bodyPr wrap="square">
            <a:spAutoFit/>
          </a:bodyPr>
          <a:lstStyle/>
          <a:p>
            <a:pPr marL="285750" indent="-285750" algn="just">
              <a:buFont typeface="Wingdings" panose="05000000000000000000" pitchFamily="2" charset="2"/>
              <a:buChar char="ü"/>
            </a:pPr>
            <a:r>
              <a:rPr lang="es-CO" sz="1600" dirty="0" smtClean="0">
                <a:solidFill>
                  <a:srgbClr val="1F7EE7"/>
                </a:solidFill>
                <a:latin typeface="Trebuchet MS" panose="020B0603020202020204" pitchFamily="34" charset="0"/>
              </a:rPr>
              <a:t>Programa 4. Divulgación y posicionamiento de la imagen de la Facultad.</a:t>
            </a:r>
            <a:endParaRPr lang="es-CO" sz="1600" dirty="0">
              <a:solidFill>
                <a:srgbClr val="1F7EE7"/>
              </a:solidFill>
              <a:latin typeface="Trebuchet MS" panose="020B0603020202020204" pitchFamily="34" charset="0"/>
            </a:endParaRPr>
          </a:p>
        </p:txBody>
      </p:sp>
      <p:sp>
        <p:nvSpPr>
          <p:cNvPr id="3" name="CuadroTexto 2"/>
          <p:cNvSpPr txBox="1"/>
          <p:nvPr/>
        </p:nvSpPr>
        <p:spPr>
          <a:xfrm>
            <a:off x="1457915" y="2795444"/>
            <a:ext cx="6912768" cy="1569660"/>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Programa de radio. FRECUENCIA AMBIENTAL</a:t>
            </a:r>
          </a:p>
          <a:p>
            <a:pPr marL="342900" indent="-342900" algn="just">
              <a:buFont typeface="+mj-lt"/>
              <a:buAutoNum type="arabicPeriod"/>
            </a:pPr>
            <a:r>
              <a:rPr lang="es-CO" sz="1600" dirty="0" smtClean="0">
                <a:latin typeface="Trebuchet MS" panose="020B0603020202020204" pitchFamily="34" charset="0"/>
              </a:rPr>
              <a:t>Programa de radio LAUD. Reforma Universitaria</a:t>
            </a:r>
          </a:p>
          <a:p>
            <a:pPr marL="342900" indent="-342900" algn="just">
              <a:buFont typeface="+mj-lt"/>
              <a:buAutoNum type="arabicPeriod"/>
            </a:pPr>
            <a:r>
              <a:rPr lang="es-CO" sz="1600" dirty="0" smtClean="0">
                <a:latin typeface="Trebuchet MS" panose="020B0603020202020204" pitchFamily="34" charset="0"/>
              </a:rPr>
              <a:t>Rediseño de la Pagina Web de la Facultad </a:t>
            </a:r>
          </a:p>
          <a:p>
            <a:pPr marL="342900" indent="-342900" algn="just">
              <a:buFont typeface="+mj-lt"/>
              <a:buAutoNum type="arabicPeriod"/>
            </a:pPr>
            <a:r>
              <a:rPr lang="es-CO" sz="1600" dirty="0" smtClean="0">
                <a:latin typeface="Trebuchet MS" panose="020B0603020202020204" pitchFamily="34" charset="0"/>
              </a:rPr>
              <a:t>Medio de divulgación impreso de la Facultad</a:t>
            </a:r>
          </a:p>
          <a:p>
            <a:pPr marL="342900" indent="-342900" algn="just">
              <a:buFont typeface="+mj-lt"/>
              <a:buAutoNum type="arabicPeriod"/>
            </a:pPr>
            <a:r>
              <a:rPr lang="es-CO" sz="1600" dirty="0" smtClean="0">
                <a:latin typeface="Trebuchet MS" panose="020B0603020202020204" pitchFamily="34" charset="0"/>
              </a:rPr>
              <a:t>Revisión y análisis de los Planes de Mejoramiento de Acreditación de alta calidad de proyectos curriculares (Fortalezas). Auditoria interna</a:t>
            </a:r>
          </a:p>
        </p:txBody>
      </p:sp>
    </p:spTree>
    <p:extLst>
      <p:ext uri="{BB962C8B-B14F-4D97-AF65-F5344CB8AC3E}">
        <p14:creationId xmlns:p14="http://schemas.microsoft.com/office/powerpoint/2010/main" val="3645462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19" name="CuadroTexto 18"/>
          <p:cNvSpPr txBox="1"/>
          <p:nvPr/>
        </p:nvSpPr>
        <p:spPr>
          <a:xfrm>
            <a:off x="339745" y="1473494"/>
            <a:ext cx="8904489" cy="361637"/>
          </a:xfrm>
          <a:prstGeom prst="rect">
            <a:avLst/>
          </a:prstGeom>
          <a:noFill/>
        </p:spPr>
        <p:txBody>
          <a:bodyPr wrap="none" rtlCol="0">
            <a:spAutoFit/>
          </a:bodyPr>
          <a:lstStyle/>
          <a:p>
            <a:r>
              <a:rPr lang="es-CO" sz="1750" b="1" dirty="0">
                <a:latin typeface="Trebuchet MS" panose="020B0603020202020204" pitchFamily="34" charset="0"/>
              </a:rPr>
              <a:t>POLÍTICA 2: MODERNIZACION Y DESARROLLO ACADEMICO PARA LA EQUIDAD SOCIAL.</a:t>
            </a:r>
          </a:p>
        </p:txBody>
      </p:sp>
      <p:sp>
        <p:nvSpPr>
          <p:cNvPr id="2" name="Rectángulo 1"/>
          <p:cNvSpPr/>
          <p:nvPr/>
        </p:nvSpPr>
        <p:spPr>
          <a:xfrm>
            <a:off x="1169883" y="1959458"/>
            <a:ext cx="7200800" cy="584775"/>
          </a:xfrm>
          <a:prstGeom prst="rect">
            <a:avLst/>
          </a:prstGeom>
        </p:spPr>
        <p:txBody>
          <a:bodyPr wrap="square">
            <a:spAutoFit/>
          </a:bodyPr>
          <a:lstStyle/>
          <a:p>
            <a:pPr marL="285750" indent="-285750" algn="just">
              <a:buFont typeface="Wingdings" panose="05000000000000000000" pitchFamily="2" charset="2"/>
              <a:buChar char="ü"/>
            </a:pPr>
            <a:r>
              <a:rPr lang="es-CO" sz="1600" dirty="0">
                <a:solidFill>
                  <a:srgbClr val="1F7EE7"/>
                </a:solidFill>
                <a:latin typeface="Trebuchet MS" panose="020B0603020202020204" pitchFamily="34" charset="0"/>
              </a:rPr>
              <a:t>Programa 1. Acreditación y Autoevaluación y Acreditación Institucional</a:t>
            </a:r>
          </a:p>
          <a:p>
            <a:pPr algn="just"/>
            <a:endParaRPr lang="es-CO" sz="1600" dirty="0">
              <a:solidFill>
                <a:srgbClr val="1F7EE7"/>
              </a:solidFill>
              <a:latin typeface="Trebuchet MS" panose="020B0603020202020204" pitchFamily="34" charset="0"/>
            </a:endParaRPr>
          </a:p>
        </p:txBody>
      </p:sp>
      <p:sp>
        <p:nvSpPr>
          <p:cNvPr id="3" name="CuadroTexto 2"/>
          <p:cNvSpPr txBox="1"/>
          <p:nvPr/>
        </p:nvSpPr>
        <p:spPr>
          <a:xfrm>
            <a:off x="1457915" y="2564904"/>
            <a:ext cx="6912768" cy="3539430"/>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Procesos de renovación de acreditación de alta calidad: Tecnología en saneamiento ambiental, Tecnología en topografía, Ingeniería topográfica.</a:t>
            </a:r>
          </a:p>
          <a:p>
            <a:pPr marL="342900" indent="-342900" algn="just">
              <a:buFont typeface="+mj-lt"/>
              <a:buAutoNum type="arabicPeriod"/>
            </a:pPr>
            <a:r>
              <a:rPr lang="es-CO" sz="1600" dirty="0" smtClean="0">
                <a:latin typeface="Trebuchet MS" panose="020B0603020202020204" pitchFamily="34" charset="0"/>
              </a:rPr>
              <a:t>Procesos de autoevaluación con fines de acreditación de alta calidad: Administración ambiental, administración deportiva, Ingeniería ambiental, Tecnología en Gestión Ambiental y Servicios públicos.</a:t>
            </a:r>
          </a:p>
          <a:p>
            <a:pPr marL="342900" indent="-342900" algn="just">
              <a:buFont typeface="+mj-lt"/>
              <a:buAutoNum type="arabicPeriod"/>
            </a:pPr>
            <a:r>
              <a:rPr lang="es-CO" sz="1600" dirty="0" smtClean="0">
                <a:latin typeface="Trebuchet MS" panose="020B0603020202020204" pitchFamily="34" charset="0"/>
              </a:rPr>
              <a:t>Renovación de registro calificado Maestría en Desarrollo sustentable y Gestión Ambiental.</a:t>
            </a:r>
          </a:p>
          <a:p>
            <a:pPr marL="342900" indent="-342900" algn="just">
              <a:buFont typeface="+mj-lt"/>
              <a:buAutoNum type="arabicPeriod"/>
            </a:pPr>
            <a:r>
              <a:rPr lang="es-CO" sz="1600" dirty="0" smtClean="0">
                <a:latin typeface="Trebuchet MS" panose="020B0603020202020204" pitchFamily="34" charset="0"/>
              </a:rPr>
              <a:t>Revisión y ajuste a planes de mejoramiento. Planes de acción de proyectos curriculares.</a:t>
            </a:r>
          </a:p>
          <a:p>
            <a:pPr marL="342900" indent="-342900" algn="just">
              <a:buFont typeface="+mj-lt"/>
              <a:buAutoNum type="arabicPeriod"/>
            </a:pPr>
            <a:r>
              <a:rPr lang="es-CO" sz="1600" dirty="0" smtClean="0">
                <a:latin typeface="Trebuchet MS" panose="020B0603020202020204" pitchFamily="34" charset="0"/>
              </a:rPr>
              <a:t>Revisión documental e indicadores acreditación institucional</a:t>
            </a:r>
          </a:p>
          <a:p>
            <a:pPr marL="342900" indent="-342900" algn="just">
              <a:buAutoNum type="alphaLcPeriod"/>
            </a:pPr>
            <a:endParaRPr lang="es-CO" sz="1600" dirty="0" smtClean="0">
              <a:latin typeface="Trebuchet MS" panose="020B0603020202020204" pitchFamily="34" charset="0"/>
            </a:endParaRPr>
          </a:p>
          <a:p>
            <a:pPr marL="342900" indent="-342900" algn="just">
              <a:buAutoNum type="alphaLcPeriod"/>
            </a:pPr>
            <a:endParaRPr lang="es-CO" sz="1600" dirty="0" smtClean="0">
              <a:latin typeface="Trebuchet MS" panose="020B0603020202020204" pitchFamily="34" charset="0"/>
            </a:endParaRPr>
          </a:p>
          <a:p>
            <a:pPr marL="342900" indent="-342900" algn="just">
              <a:buAutoNum type="alphaLcPeriod"/>
            </a:pPr>
            <a:endParaRPr lang="es-CO" sz="1600" dirty="0">
              <a:latin typeface="Trebuchet MS" panose="020B0603020202020204" pitchFamily="34" charset="0"/>
            </a:endParaRPr>
          </a:p>
        </p:txBody>
      </p:sp>
    </p:spTree>
    <p:extLst>
      <p:ext uri="{BB962C8B-B14F-4D97-AF65-F5344CB8AC3E}">
        <p14:creationId xmlns:p14="http://schemas.microsoft.com/office/powerpoint/2010/main" val="814836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3" y="2196153"/>
            <a:ext cx="7200800" cy="584775"/>
          </a:xfrm>
          <a:prstGeom prst="rect">
            <a:avLst/>
          </a:prstGeom>
        </p:spPr>
        <p:txBody>
          <a:bodyPr wrap="square">
            <a:spAutoFit/>
          </a:bodyPr>
          <a:lstStyle/>
          <a:p>
            <a:pPr marL="285750" indent="-285750" algn="just">
              <a:buFont typeface="Wingdings" panose="05000000000000000000" pitchFamily="2" charset="2"/>
              <a:buChar char="ü"/>
            </a:pPr>
            <a:r>
              <a:rPr lang="es-CO" sz="1600" dirty="0">
                <a:solidFill>
                  <a:srgbClr val="1F7EE7"/>
                </a:solidFill>
                <a:latin typeface="Trebuchet MS" panose="020B0603020202020204" pitchFamily="34" charset="0"/>
              </a:rPr>
              <a:t>Programa </a:t>
            </a:r>
            <a:r>
              <a:rPr lang="es-CO" sz="1600" dirty="0" smtClean="0">
                <a:solidFill>
                  <a:srgbClr val="1F7EE7"/>
                </a:solidFill>
                <a:latin typeface="Trebuchet MS" panose="020B0603020202020204" pitchFamily="34" charset="0"/>
              </a:rPr>
              <a:t>2. Ampliación y diversificación de cobertura</a:t>
            </a:r>
            <a:endParaRPr lang="es-CO" sz="1600" dirty="0">
              <a:solidFill>
                <a:srgbClr val="1F7EE7"/>
              </a:solidFill>
              <a:latin typeface="Trebuchet MS" panose="020B0603020202020204" pitchFamily="34" charset="0"/>
            </a:endParaRPr>
          </a:p>
          <a:p>
            <a:pPr algn="just"/>
            <a:endParaRPr lang="es-CO" sz="1600" dirty="0">
              <a:solidFill>
                <a:srgbClr val="1F7EE7"/>
              </a:solidFill>
              <a:latin typeface="Trebuchet MS" panose="020B0603020202020204" pitchFamily="34" charset="0"/>
            </a:endParaRPr>
          </a:p>
        </p:txBody>
      </p:sp>
      <p:sp>
        <p:nvSpPr>
          <p:cNvPr id="3" name="CuadroTexto 2"/>
          <p:cNvSpPr txBox="1"/>
          <p:nvPr/>
        </p:nvSpPr>
        <p:spPr>
          <a:xfrm>
            <a:off x="1259632" y="2981270"/>
            <a:ext cx="7111051" cy="2062103"/>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Documento de contexto y justificación nacional, regional y local para la creación de nuevos programas pregrado y postgrado</a:t>
            </a:r>
          </a:p>
          <a:p>
            <a:pPr marL="342900" indent="-342900" algn="just">
              <a:buFont typeface="+mj-lt"/>
              <a:buAutoNum type="arabicPeriod"/>
            </a:pPr>
            <a:r>
              <a:rPr lang="es-CO" sz="1600" dirty="0" smtClean="0">
                <a:latin typeface="Trebuchet MS" panose="020B0603020202020204" pitchFamily="34" charset="0"/>
              </a:rPr>
              <a:t>Propuesta para la formación continua tecnologías terminales y nivel profesional.</a:t>
            </a:r>
          </a:p>
          <a:p>
            <a:pPr marL="342900" indent="-342900" algn="just">
              <a:buFont typeface="+mj-lt"/>
              <a:buAutoNum type="arabicPeriod"/>
            </a:pPr>
            <a:r>
              <a:rPr lang="es-CO" sz="1600" dirty="0" smtClean="0">
                <a:latin typeface="Trebuchet MS" panose="020B0603020202020204" pitchFamily="34" charset="0"/>
              </a:rPr>
              <a:t>Estudio del Acuerdo 031 Trabajo de grado y Acuerdo 007</a:t>
            </a:r>
          </a:p>
          <a:p>
            <a:pPr marL="342900" indent="-342900" algn="just">
              <a:buFont typeface="+mj-lt"/>
              <a:buAutoNum type="arabicPeriod"/>
            </a:pPr>
            <a:r>
              <a:rPr lang="es-CO" sz="1600" dirty="0" smtClean="0">
                <a:latin typeface="Trebuchet MS" panose="020B0603020202020204" pitchFamily="34" charset="0"/>
              </a:rPr>
              <a:t>Estudio de costeo proyecto de regionalización Administración ambiental</a:t>
            </a:r>
          </a:p>
          <a:p>
            <a:pPr marL="342900" indent="-342900" algn="just">
              <a:buFont typeface="+mj-lt"/>
              <a:buAutoNum type="arabicPeriod"/>
            </a:pPr>
            <a:r>
              <a:rPr lang="es-CO" sz="1600" dirty="0" smtClean="0">
                <a:latin typeface="Trebuchet MS" panose="020B0603020202020204" pitchFamily="34" charset="0"/>
              </a:rPr>
              <a:t>Revisión y estudio de mercado Maestría virtual Convenio MEN</a:t>
            </a:r>
          </a:p>
        </p:txBody>
      </p:sp>
      <p:sp>
        <p:nvSpPr>
          <p:cNvPr id="20" name="CuadroTexto 19"/>
          <p:cNvSpPr txBox="1"/>
          <p:nvPr/>
        </p:nvSpPr>
        <p:spPr>
          <a:xfrm>
            <a:off x="492145" y="1625894"/>
            <a:ext cx="8651855" cy="353943"/>
          </a:xfrm>
          <a:prstGeom prst="rect">
            <a:avLst/>
          </a:prstGeom>
          <a:noFill/>
        </p:spPr>
        <p:txBody>
          <a:bodyPr wrap="square" rtlCol="0">
            <a:spAutoFit/>
          </a:bodyPr>
          <a:lstStyle/>
          <a:p>
            <a:r>
              <a:rPr lang="es-CO" sz="1700" b="1" dirty="0">
                <a:latin typeface="Trebuchet MS" panose="020B0603020202020204" pitchFamily="34" charset="0"/>
              </a:rPr>
              <a:t>POLÍTICA 2: MODERNIZACION Y DESARROLLO ACADEMICO PARA LA EQUIDAD SOCIAL.</a:t>
            </a:r>
          </a:p>
        </p:txBody>
      </p:sp>
    </p:spTree>
    <p:extLst>
      <p:ext uri="{BB962C8B-B14F-4D97-AF65-F5344CB8AC3E}">
        <p14:creationId xmlns:p14="http://schemas.microsoft.com/office/powerpoint/2010/main" val="2944505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3" y="2196153"/>
            <a:ext cx="7200800" cy="2554545"/>
          </a:xfrm>
          <a:prstGeom prst="rect">
            <a:avLst/>
          </a:prstGeom>
        </p:spPr>
        <p:txBody>
          <a:bodyPr wrap="square">
            <a:spAutoFit/>
          </a:bodyPr>
          <a:lstStyle/>
          <a:p>
            <a:pPr marL="285750" indent="-285750" algn="just">
              <a:buFont typeface="Wingdings" panose="05000000000000000000" pitchFamily="2" charset="2"/>
              <a:buChar char="ü"/>
            </a:pPr>
            <a:r>
              <a:rPr lang="es-CO" sz="1600" dirty="0">
                <a:solidFill>
                  <a:srgbClr val="1F7EE7"/>
                </a:solidFill>
                <a:latin typeface="Trebuchet MS" panose="020B0603020202020204" pitchFamily="34" charset="0"/>
              </a:rPr>
              <a:t>Programa </a:t>
            </a:r>
            <a:r>
              <a:rPr lang="es-CO" sz="1600" dirty="0" smtClean="0">
                <a:solidFill>
                  <a:srgbClr val="1F7EE7"/>
                </a:solidFill>
                <a:latin typeface="Trebuchet MS" panose="020B0603020202020204" pitchFamily="34" charset="0"/>
              </a:rPr>
              <a:t>2: </a:t>
            </a:r>
            <a:r>
              <a:rPr lang="es-CO" sz="1600" dirty="0">
                <a:solidFill>
                  <a:srgbClr val="1F7EE7"/>
                </a:solidFill>
                <a:latin typeface="Trebuchet MS" panose="020B0603020202020204" pitchFamily="34" charset="0"/>
              </a:rPr>
              <a:t>Desarrollo profesoral integral y consolidación de la comunidad y estructura docente</a:t>
            </a: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algn="just"/>
            <a:endParaRPr lang="es-CO" sz="1600" dirty="0">
              <a:solidFill>
                <a:srgbClr val="1F7EE7"/>
              </a:solidFill>
              <a:latin typeface="Trebuchet MS" panose="020B0603020202020204" pitchFamily="34" charset="0"/>
            </a:endParaRPr>
          </a:p>
        </p:txBody>
      </p:sp>
      <p:sp>
        <p:nvSpPr>
          <p:cNvPr id="3" name="CuadroTexto 2"/>
          <p:cNvSpPr txBox="1"/>
          <p:nvPr/>
        </p:nvSpPr>
        <p:spPr>
          <a:xfrm>
            <a:off x="1259632" y="2981270"/>
            <a:ext cx="7111051" cy="1815882"/>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Convocatoria formación docente. (1 Docente Beca Doctorado).</a:t>
            </a:r>
          </a:p>
          <a:p>
            <a:pPr marL="342900" indent="-342900" algn="just">
              <a:buFont typeface="+mj-lt"/>
              <a:buAutoNum type="arabicPeriod"/>
            </a:pPr>
            <a:r>
              <a:rPr lang="es-CO" sz="1600" dirty="0" smtClean="0">
                <a:latin typeface="Trebuchet MS" panose="020B0603020202020204" pitchFamily="34" charset="0"/>
              </a:rPr>
              <a:t>Visibilidad de revistas indexación y ISBN Boletín semillas ambientales.</a:t>
            </a:r>
          </a:p>
          <a:p>
            <a:pPr marL="342900" indent="-342900" algn="just">
              <a:buFont typeface="+mj-lt"/>
              <a:buAutoNum type="arabicPeriod"/>
            </a:pPr>
            <a:r>
              <a:rPr lang="es-CO" sz="1600" dirty="0" smtClean="0">
                <a:latin typeface="Trebuchet MS" panose="020B0603020202020204" pitchFamily="34" charset="0"/>
              </a:rPr>
              <a:t>Nuevas vacantes y procesos de capacitación en la formulación de proyectos de investigación y fortalecer movilidad de investigación.</a:t>
            </a:r>
          </a:p>
          <a:p>
            <a:pPr marL="342900" indent="-342900" algn="just">
              <a:buFont typeface="+mj-lt"/>
              <a:buAutoNum type="arabicPeriod"/>
            </a:pPr>
            <a:r>
              <a:rPr lang="es-CO" sz="1600" dirty="0" smtClean="0">
                <a:latin typeface="Trebuchet MS" panose="020B0603020202020204" pitchFamily="34" charset="0"/>
              </a:rPr>
              <a:t>Lineamientos generales modalidad de trabajo de grado: investigación, innovación y artículos científicos</a:t>
            </a:r>
          </a:p>
          <a:p>
            <a:pPr marL="342900" indent="-342900" algn="just">
              <a:buFont typeface="+mj-lt"/>
              <a:buAutoNum type="arabicPeriod"/>
            </a:pPr>
            <a:r>
              <a:rPr lang="es-CO" sz="1600" dirty="0" smtClean="0">
                <a:latin typeface="Trebuchet MS" panose="020B0603020202020204" pitchFamily="34" charset="0"/>
              </a:rPr>
              <a:t>Eventos académicos de investigación profesores visitantes</a:t>
            </a:r>
          </a:p>
        </p:txBody>
      </p:sp>
      <p:sp>
        <p:nvSpPr>
          <p:cNvPr id="21" name="CuadroTexto 20"/>
          <p:cNvSpPr txBox="1"/>
          <p:nvPr/>
        </p:nvSpPr>
        <p:spPr>
          <a:xfrm>
            <a:off x="492145" y="1625894"/>
            <a:ext cx="8651855" cy="353943"/>
          </a:xfrm>
          <a:prstGeom prst="rect">
            <a:avLst/>
          </a:prstGeom>
          <a:noFill/>
        </p:spPr>
        <p:txBody>
          <a:bodyPr wrap="square" rtlCol="0">
            <a:spAutoFit/>
          </a:bodyPr>
          <a:lstStyle/>
          <a:p>
            <a:r>
              <a:rPr lang="es-CO" sz="1700" b="1" dirty="0">
                <a:latin typeface="Trebuchet MS" panose="020B0603020202020204" pitchFamily="34" charset="0"/>
              </a:rPr>
              <a:t>POLÍTICA 2: MODERNIZACION Y DESARROLLO ACADEMICO PARA LA EQUIDAD SOCIAL.</a:t>
            </a:r>
          </a:p>
        </p:txBody>
      </p:sp>
    </p:spTree>
    <p:extLst>
      <p:ext uri="{BB962C8B-B14F-4D97-AF65-F5344CB8AC3E}">
        <p14:creationId xmlns:p14="http://schemas.microsoft.com/office/powerpoint/2010/main" val="2118487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3" y="2196153"/>
            <a:ext cx="7200800" cy="2554545"/>
          </a:xfrm>
          <a:prstGeom prst="rect">
            <a:avLst/>
          </a:prstGeom>
        </p:spPr>
        <p:txBody>
          <a:bodyPr wrap="square">
            <a:spAutoFit/>
          </a:bodyPr>
          <a:lstStyle/>
          <a:p>
            <a:pPr marL="285750" indent="-285750" algn="just">
              <a:buFont typeface="Wingdings" panose="05000000000000000000" pitchFamily="2" charset="2"/>
              <a:buChar char="ü"/>
            </a:pPr>
            <a:r>
              <a:rPr lang="es-CO" sz="1600" dirty="0">
                <a:solidFill>
                  <a:srgbClr val="1F7EE7"/>
                </a:solidFill>
                <a:latin typeface="Trebuchet MS" panose="020B0603020202020204" pitchFamily="34" charset="0"/>
              </a:rPr>
              <a:t>Programa </a:t>
            </a:r>
            <a:r>
              <a:rPr lang="es-CO" sz="1600" dirty="0" smtClean="0">
                <a:solidFill>
                  <a:srgbClr val="1F7EE7"/>
                </a:solidFill>
                <a:latin typeface="Trebuchet MS" panose="020B0603020202020204" pitchFamily="34" charset="0"/>
              </a:rPr>
              <a:t>2: </a:t>
            </a:r>
            <a:r>
              <a:rPr lang="es-CO" sz="1600" dirty="0">
                <a:solidFill>
                  <a:srgbClr val="1F7EE7"/>
                </a:solidFill>
                <a:latin typeface="Trebuchet MS" panose="020B0603020202020204" pitchFamily="34" charset="0"/>
              </a:rPr>
              <a:t>Desarrollo profesoral integral y consolidación de la comunidad y estructura docente</a:t>
            </a: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marL="285750" indent="-285750" algn="just">
              <a:buFont typeface="Wingdings" panose="05000000000000000000" pitchFamily="2" charset="2"/>
              <a:buChar char="ü"/>
            </a:pPr>
            <a:endParaRPr lang="es-CO" sz="1600" dirty="0">
              <a:solidFill>
                <a:srgbClr val="1F7EE7"/>
              </a:solidFill>
              <a:latin typeface="Trebuchet MS" panose="020B0603020202020204" pitchFamily="34" charset="0"/>
            </a:endParaRPr>
          </a:p>
          <a:p>
            <a:pPr algn="just"/>
            <a:endParaRPr lang="es-CO" sz="1600" dirty="0">
              <a:solidFill>
                <a:srgbClr val="1F7EE7"/>
              </a:solidFill>
              <a:latin typeface="Trebuchet MS" panose="020B0603020202020204" pitchFamily="34" charset="0"/>
            </a:endParaRPr>
          </a:p>
        </p:txBody>
      </p:sp>
      <p:sp>
        <p:nvSpPr>
          <p:cNvPr id="3" name="CuadroTexto 2"/>
          <p:cNvSpPr txBox="1"/>
          <p:nvPr/>
        </p:nvSpPr>
        <p:spPr>
          <a:xfrm>
            <a:off x="1259632" y="2981270"/>
            <a:ext cx="7111051" cy="1815882"/>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Convocatoria formación docente. (1 Docente Beca Doctorado).</a:t>
            </a:r>
          </a:p>
          <a:p>
            <a:pPr marL="342900" indent="-342900" algn="just">
              <a:buFont typeface="+mj-lt"/>
              <a:buAutoNum type="arabicPeriod"/>
            </a:pPr>
            <a:r>
              <a:rPr lang="es-CO" sz="1600" dirty="0" smtClean="0">
                <a:latin typeface="Trebuchet MS" panose="020B0603020202020204" pitchFamily="34" charset="0"/>
              </a:rPr>
              <a:t>Visibilidad de revistas indexación y ISBN Boletín semillas ambientales.</a:t>
            </a:r>
          </a:p>
          <a:p>
            <a:pPr marL="342900" indent="-342900" algn="just">
              <a:buFont typeface="+mj-lt"/>
              <a:buAutoNum type="arabicPeriod"/>
            </a:pPr>
            <a:r>
              <a:rPr lang="es-CO" sz="1600" dirty="0" smtClean="0">
                <a:latin typeface="Trebuchet MS" panose="020B0603020202020204" pitchFamily="34" charset="0"/>
              </a:rPr>
              <a:t>Nuevas vacantes y procesos de capacitación en la formulación de proyectos de investigación y fortalecer movilidad de investigación.</a:t>
            </a:r>
          </a:p>
          <a:p>
            <a:pPr marL="342900" indent="-342900" algn="just">
              <a:buFont typeface="+mj-lt"/>
              <a:buAutoNum type="arabicPeriod"/>
            </a:pPr>
            <a:r>
              <a:rPr lang="es-CO" sz="1600" dirty="0" smtClean="0">
                <a:latin typeface="Trebuchet MS" panose="020B0603020202020204" pitchFamily="34" charset="0"/>
              </a:rPr>
              <a:t>Lineamientos generales modalidad de trabajo de grado: investigación, innovación y artículos científicos</a:t>
            </a:r>
          </a:p>
          <a:p>
            <a:pPr marL="342900" indent="-342900" algn="just">
              <a:buFont typeface="+mj-lt"/>
              <a:buAutoNum type="arabicPeriod"/>
            </a:pPr>
            <a:r>
              <a:rPr lang="es-CO" sz="1600" dirty="0" smtClean="0">
                <a:latin typeface="Trebuchet MS" panose="020B0603020202020204" pitchFamily="34" charset="0"/>
              </a:rPr>
              <a:t>Eventos académicos de investigación profesores visitantes</a:t>
            </a:r>
          </a:p>
        </p:txBody>
      </p:sp>
      <p:sp>
        <p:nvSpPr>
          <p:cNvPr id="21" name="CuadroTexto 20"/>
          <p:cNvSpPr txBox="1"/>
          <p:nvPr/>
        </p:nvSpPr>
        <p:spPr>
          <a:xfrm>
            <a:off x="492145" y="1625894"/>
            <a:ext cx="8651855" cy="353943"/>
          </a:xfrm>
          <a:prstGeom prst="rect">
            <a:avLst/>
          </a:prstGeom>
          <a:noFill/>
        </p:spPr>
        <p:txBody>
          <a:bodyPr wrap="square" rtlCol="0">
            <a:spAutoFit/>
          </a:bodyPr>
          <a:lstStyle/>
          <a:p>
            <a:r>
              <a:rPr lang="es-CO" sz="1700" b="1" dirty="0">
                <a:latin typeface="Trebuchet MS" panose="020B0603020202020204" pitchFamily="34" charset="0"/>
              </a:rPr>
              <a:t>POLÍTICA 2: MODERNIZACION Y DESARROLLO ACADEMICO PARA LA EQUIDAD SOCIAL.</a:t>
            </a:r>
          </a:p>
        </p:txBody>
      </p:sp>
    </p:spTree>
    <p:extLst>
      <p:ext uri="{BB962C8B-B14F-4D97-AF65-F5344CB8AC3E}">
        <p14:creationId xmlns:p14="http://schemas.microsoft.com/office/powerpoint/2010/main" val="420022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267744" y="1700461"/>
            <a:ext cx="6264696" cy="4608859"/>
          </a:xfrm>
          <a:prstGeom prst="rect">
            <a:avLst/>
          </a:prstGeom>
          <a:noFill/>
          <a:ln w="9525">
            <a:noFill/>
            <a:miter lim="800000"/>
            <a:headEnd/>
            <a:tailEnd/>
          </a:ln>
          <a:effectLst/>
        </p:spPr>
        <p:txBody>
          <a:bodyPr lIns="180000" tIns="180000" rIns="180000" bIns="180000"/>
          <a:lstStyle/>
          <a:p>
            <a:pPr algn="just"/>
            <a:r>
              <a:rPr lang="es-CO" sz="1600" b="1" i="1" dirty="0">
                <a:solidFill>
                  <a:srgbClr val="0C7CD2"/>
                </a:solidFill>
                <a:latin typeface="+mn-lt"/>
              </a:rPr>
              <a:t>Fue creada por acuerdo 12 de 1993 del Consejo Académico de la Universidad Distrital Francisco José de Caldas.</a:t>
            </a:r>
          </a:p>
          <a:p>
            <a:pPr algn="just"/>
            <a:endParaRPr lang="en-US" sz="1600" b="1" i="1" dirty="0">
              <a:solidFill>
                <a:srgbClr val="0C7CD2"/>
              </a:solidFill>
              <a:latin typeface="+mn-lt"/>
            </a:endParaRPr>
          </a:p>
          <a:p>
            <a:pPr algn="just"/>
            <a:r>
              <a:rPr lang="es-CO" sz="1600" b="1" i="1" dirty="0">
                <a:solidFill>
                  <a:srgbClr val="0C7CD2"/>
                </a:solidFill>
                <a:latin typeface="+mn-lt"/>
              </a:rPr>
              <a:t>La Facultad del Medio Ambiente y Recursos Naturales, desde su creación ha buscado siempre el desarrollo sostenible, el cual representa un modelo paradigmático que pretende conjugar de manera armónica y equilibrada la dimensión ecológica mediante el aprovechamiento racional de los recursos naturales y la conservación del Medio Ambiente, la dimensión económica a través del uso eficiente y rentable de los recursos y, la dimensión social por medio de la distribución equitativa de los beneficios y costos que se derivan de la intervención humana sobre el medio natural. </a:t>
            </a:r>
            <a:endParaRPr lang="es-ES" sz="1600" b="1" i="1" dirty="0">
              <a:solidFill>
                <a:srgbClr val="0C7CD2"/>
              </a:solidFill>
              <a:latin typeface="+mn-lt"/>
            </a:endParaRPr>
          </a:p>
        </p:txBody>
      </p:sp>
      <p:sp>
        <p:nvSpPr>
          <p:cNvPr id="5" name="Text Box 6"/>
          <p:cNvSpPr txBox="1">
            <a:spLocks noChangeArrowheads="1"/>
          </p:cNvSpPr>
          <p:nvPr/>
        </p:nvSpPr>
        <p:spPr bwMode="auto">
          <a:xfrm>
            <a:off x="755576" y="476672"/>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Facultad del Medio Ambiente y Recursos </a:t>
            </a:r>
            <a:r>
              <a:rPr lang="fr-FR" sz="2400" b="1" i="1" cap="all" dirty="0" err="1" smtClean="0">
                <a:ln w="0"/>
                <a:effectLst/>
                <a:latin typeface="+mj-lt"/>
              </a:rPr>
              <a:t>Naturales</a:t>
            </a:r>
            <a:endParaRPr lang="fr-FR" sz="2400" b="1" i="1" cap="all" dirty="0" smtClean="0">
              <a:ln w="0"/>
              <a:effectLst/>
              <a:latin typeface="+mj-lt"/>
            </a:endParaRPr>
          </a:p>
        </p:txBody>
      </p:sp>
      <p:pic>
        <p:nvPicPr>
          <p:cNvPr id="7" name="Picture 11" descr="http://200.69.103.48/comunidad/dependencias/facultades/medioambiente/images/stories/logo_famarena.png"/>
          <p:cNvPicPr>
            <a:picLocks noChangeAspect="1" noChangeArrowheads="1"/>
          </p:cNvPicPr>
          <p:nvPr/>
        </p:nvPicPr>
        <p:blipFill>
          <a:blip r:embed="rId2" cstate="print">
            <a:clrChange>
              <a:clrFrom>
                <a:srgbClr val="FFFFFF"/>
              </a:clrFrom>
              <a:clrTo>
                <a:srgbClr val="FFFFFF">
                  <a:alpha val="0"/>
                </a:srgbClr>
              </a:clrTo>
            </a:clrChange>
            <a:lum contrast="10000"/>
          </a:blip>
          <a:srcRect/>
          <a:stretch>
            <a:fillRect/>
          </a:stretch>
        </p:blipFill>
        <p:spPr bwMode="auto">
          <a:xfrm>
            <a:off x="125760" y="2041103"/>
            <a:ext cx="2016224" cy="1399415"/>
          </a:xfrm>
          <a:prstGeom prst="rect">
            <a:avLst/>
          </a:prstGeom>
          <a:noFill/>
          <a:effectLst/>
        </p:spPr>
      </p:pic>
      <p:grpSp>
        <p:nvGrpSpPr>
          <p:cNvPr id="23" name="22 Grupo"/>
          <p:cNvGrpSpPr/>
          <p:nvPr/>
        </p:nvGrpSpPr>
        <p:grpSpPr>
          <a:xfrm>
            <a:off x="0" y="5671517"/>
            <a:ext cx="9144000" cy="1186483"/>
            <a:chOff x="0" y="5671517"/>
            <a:chExt cx="9144000" cy="1186483"/>
          </a:xfrm>
        </p:grpSpPr>
        <p:sp>
          <p:nvSpPr>
            <p:cNvPr id="24" name="23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5"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6"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28"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9"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30"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7"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3" y="2196153"/>
            <a:ext cx="7200800" cy="338554"/>
          </a:xfrm>
          <a:prstGeom prst="rect">
            <a:avLst/>
          </a:prstGeom>
        </p:spPr>
        <p:txBody>
          <a:bodyPr wrap="square">
            <a:spAutoFit/>
          </a:bodyPr>
          <a:lstStyle/>
          <a:p>
            <a:pPr marL="285750" indent="-285750" algn="just">
              <a:buFont typeface="Wingdings" panose="05000000000000000000" pitchFamily="2" charset="2"/>
              <a:buChar char="ü"/>
            </a:pPr>
            <a:r>
              <a:rPr lang="es-CO" sz="1600" dirty="0" smtClean="0">
                <a:solidFill>
                  <a:srgbClr val="1F7EE7"/>
                </a:solidFill>
                <a:latin typeface="Trebuchet MS" panose="020B0603020202020204" pitchFamily="34" charset="0"/>
              </a:rPr>
              <a:t>Programa 1. Asignación </a:t>
            </a:r>
            <a:r>
              <a:rPr lang="es-CO" sz="1600" dirty="0">
                <a:solidFill>
                  <a:srgbClr val="1F7EE7"/>
                </a:solidFill>
                <a:latin typeface="Trebuchet MS" panose="020B0603020202020204" pitchFamily="34" charset="0"/>
              </a:rPr>
              <a:t>de los recursos por parte del estado</a:t>
            </a:r>
            <a:r>
              <a:rPr lang="es-CO" sz="1600" dirty="0" smtClean="0">
                <a:solidFill>
                  <a:srgbClr val="1F7EE7"/>
                </a:solidFill>
                <a:latin typeface="Trebuchet MS" panose="020B0603020202020204" pitchFamily="34" charset="0"/>
              </a:rPr>
              <a:t>.</a:t>
            </a:r>
            <a:endParaRPr lang="es-CO" sz="1600" dirty="0">
              <a:solidFill>
                <a:srgbClr val="1F7EE7"/>
              </a:solidFill>
              <a:latin typeface="Trebuchet MS" panose="020B0603020202020204" pitchFamily="34" charset="0"/>
            </a:endParaRPr>
          </a:p>
        </p:txBody>
      </p:sp>
      <p:sp>
        <p:nvSpPr>
          <p:cNvPr id="3" name="CuadroTexto 2"/>
          <p:cNvSpPr txBox="1"/>
          <p:nvPr/>
        </p:nvSpPr>
        <p:spPr>
          <a:xfrm>
            <a:off x="1259632" y="2981270"/>
            <a:ext cx="7111051" cy="2062103"/>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Estatuto de transparencia y contratación. Visibilidad de presupuestos y contratación de los últimos cinco años en la Facultad</a:t>
            </a:r>
          </a:p>
          <a:p>
            <a:pPr marL="342900" indent="-342900" algn="just">
              <a:buFont typeface="+mj-lt"/>
              <a:buAutoNum type="arabicPeriod"/>
            </a:pPr>
            <a:r>
              <a:rPr lang="es-CO" sz="1600" dirty="0" smtClean="0">
                <a:latin typeface="Trebuchet MS" panose="020B0603020202020204" pitchFamily="34" charset="0"/>
              </a:rPr>
              <a:t>Revisión y ajuste a los documentos de contratación remuneración por servicios.</a:t>
            </a:r>
          </a:p>
          <a:p>
            <a:pPr marL="342900" indent="-342900" algn="just">
              <a:buFont typeface="+mj-lt"/>
              <a:buAutoNum type="arabicPeriod"/>
            </a:pPr>
            <a:r>
              <a:rPr lang="es-CO" sz="1600" dirty="0" smtClean="0">
                <a:latin typeface="Trebuchet MS" panose="020B0603020202020204" pitchFamily="34" charset="0"/>
              </a:rPr>
              <a:t>Implementación del sistema de costos y ejecución presupuestal.</a:t>
            </a:r>
          </a:p>
          <a:p>
            <a:pPr marL="342900" indent="-342900" algn="just">
              <a:buFont typeface="+mj-lt"/>
              <a:buAutoNum type="arabicPeriod"/>
            </a:pPr>
            <a:r>
              <a:rPr lang="es-CO" sz="1600" dirty="0" smtClean="0">
                <a:latin typeface="Trebuchet MS" panose="020B0603020202020204" pitchFamily="34" charset="0"/>
              </a:rPr>
              <a:t>Análisis de portafolio de servicios para la generación de ingresos</a:t>
            </a:r>
          </a:p>
          <a:p>
            <a:pPr marL="342900" indent="-342900" algn="just">
              <a:buFont typeface="+mj-lt"/>
              <a:buAutoNum type="arabicPeriod"/>
            </a:pPr>
            <a:r>
              <a:rPr lang="es-CO" sz="1600" dirty="0" smtClean="0">
                <a:latin typeface="Trebuchet MS" panose="020B0603020202020204" pitchFamily="34" charset="0"/>
              </a:rPr>
              <a:t>Análisis y proyección de necesidades presupuesto 2015-3 y 2016</a:t>
            </a:r>
          </a:p>
          <a:p>
            <a:pPr marL="342900" indent="-342900" algn="just">
              <a:buFont typeface="+mj-lt"/>
              <a:buAutoNum type="arabicPeriod"/>
            </a:pPr>
            <a:endParaRPr lang="es-CO" sz="1600" dirty="0" smtClean="0">
              <a:latin typeface="Trebuchet MS" panose="020B0603020202020204" pitchFamily="34" charset="0"/>
            </a:endParaRPr>
          </a:p>
        </p:txBody>
      </p:sp>
      <p:sp>
        <p:nvSpPr>
          <p:cNvPr id="21" name="CuadroTexto 20"/>
          <p:cNvSpPr txBox="1"/>
          <p:nvPr/>
        </p:nvSpPr>
        <p:spPr>
          <a:xfrm>
            <a:off x="744681" y="1625894"/>
            <a:ext cx="7859767" cy="353943"/>
          </a:xfrm>
          <a:prstGeom prst="rect">
            <a:avLst/>
          </a:prstGeom>
          <a:noFill/>
        </p:spPr>
        <p:txBody>
          <a:bodyPr wrap="square" rtlCol="0">
            <a:spAutoFit/>
          </a:bodyPr>
          <a:lstStyle/>
          <a:p>
            <a:r>
              <a:rPr lang="es-CO" sz="1700" b="1" dirty="0">
                <a:latin typeface="Trebuchet MS" panose="020B0603020202020204" pitchFamily="34" charset="0"/>
              </a:rPr>
              <a:t>POLÍTICA 3. DESARROLLO ORGANIZACIONAL ADMINISTRATIVO Y FINANCIERO</a:t>
            </a:r>
          </a:p>
        </p:txBody>
      </p:sp>
    </p:spTree>
    <p:extLst>
      <p:ext uri="{BB962C8B-B14F-4D97-AF65-F5344CB8AC3E}">
        <p14:creationId xmlns:p14="http://schemas.microsoft.com/office/powerpoint/2010/main" val="1527889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28750" y="0"/>
            <a:ext cx="7497763" cy="785813"/>
          </a:xfrm>
        </p:spPr>
        <p:txBody>
          <a:bodyPr>
            <a:normAutofit fontScale="90000"/>
          </a:bodyPr>
          <a:lstStyle/>
          <a:p>
            <a:pPr algn="ctr" eaLnBrk="1" fontAlgn="auto" hangingPunct="1">
              <a:spcAft>
                <a:spcPts val="0"/>
              </a:spcAft>
              <a:defRPr/>
            </a:pP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600" dirty="0" smtClean="0">
                <a:solidFill>
                  <a:schemeClr val="tx1"/>
                </a:solidFill>
                <a:latin typeface="Courier New" pitchFamily="49" charset="0"/>
                <a:cs typeface="Courier New" pitchFamily="49" charset="0"/>
              </a:rPr>
              <a:t/>
            </a:r>
            <a:br>
              <a:rPr lang="es-CO" sz="26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2200" dirty="0" smtClean="0">
                <a:solidFill>
                  <a:schemeClr val="tx1"/>
                </a:solidFill>
                <a:latin typeface="Courier New" pitchFamily="49" charset="0"/>
                <a:cs typeface="Courier New" pitchFamily="49" charset="0"/>
              </a:rPr>
              <a:t/>
            </a:r>
            <a:br>
              <a:rPr lang="es-CO" sz="2200" dirty="0" smtClean="0">
                <a:solidFill>
                  <a:schemeClr val="tx1"/>
                </a:solidFill>
                <a:latin typeface="Courier New" pitchFamily="49" charset="0"/>
                <a:cs typeface="Courier New" pitchFamily="49" charset="0"/>
              </a:rPr>
            </a:br>
            <a:r>
              <a:rPr lang="es-CO" sz="1600" dirty="0" smtClean="0">
                <a:solidFill>
                  <a:schemeClr val="tx1"/>
                </a:solidFill>
                <a:latin typeface="Adobe Garamond Pro Bold" pitchFamily="18" charset="0"/>
                <a:cs typeface="Courier New" pitchFamily="49" charset="0"/>
              </a:rPr>
              <a:t> </a:t>
            </a:r>
            <a:endParaRPr lang="es-ES" sz="2800" dirty="0" smtClean="0">
              <a:solidFill>
                <a:schemeClr val="tx1"/>
              </a:solidFill>
              <a:latin typeface="Courier New" pitchFamily="49" charset="0"/>
              <a:cs typeface="Courier New" pitchFamily="49" charset="0"/>
            </a:endParaRPr>
          </a:p>
        </p:txBody>
      </p:sp>
      <p:sp>
        <p:nvSpPr>
          <p:cNvPr id="8195" name="AutoShape 2" descr="data:image/jpeg;base64,/9j/4AAQSkZJRgABAQAAAQABAAD/2wCEAAkGBhQSERQUExQVFRQWFxUVFxUYFBcVFxgXFxcWFBUXFxQXHCYfFxwkHRYVHy8gIycpLCwsFx4xNTAqNSYrLCkBCQoKDgwOGg8PGiwkHyQsLCksLCwsLCwsLCwsLCwsLCwsLCwpLCwsLCwsLCwsLCwsLCwsLCksLCwsLCksLCwpLP/AABEIAMIBAwMBIgACEQEDEQH/xAAbAAAABwEAAAAAAAAAAAAAAAAAAQIDBAUGB//EAEkQAAEDAgMFBgMEBgcGBwEAAAEAAhEDIQQSMQUGQVFhEyJxgZGhMrHBB1LR8BQjQmJyshUzgpKi4fFDY3OzwtIXJTVTVGSjFv/EABkBAAMBAQEAAAAAAAAAAAAAAAECAwQABf/EACYRAAICAgICAgIDAQEAAAAAAAABAhEDIRIxBBMiQTJRFGFxBfD/2gAMAwEAAhEDEQA/AMllRQnISSF6JhEIQlQhCBwiEcJRCKEbOBCUAiCNFMFAARowhCYUCCNABcAJGAjhGAuODCMIwEsNTADa1OgImtTrQqJCCA1KhKyoy1EA2UbWpXZowFwQsqEJaSSuOoSlNSUtqFnCoTTk6Uy9yLORX1r1WDlnefICmPmU9SbYevrdMtZ33n91jPWSf5gpRUSg2UlLKTCAyEQjRwgkGEhiLIpwYEUBS5v9FPj+yD2aHZqbZCRyQ5S/R3xIXZojTKm5hyQzDkhyl+jviQciGVTrIsoR5v8AQPiQ4RwpfZBA0AmWQHFfTIsIQpBw6SaBTqaF4MaAS2tShTTjWKi2I00IDUoBLyIAJhQ2FKzJEIJrBQ6xyXmTAKXKNgocLkSblHmXWdQ4U0XIFyIlBs5INqcCYlKD0EwjzimK2njb1sl51GxVWATyBPoCfwXORyQ1SM3+89zvId0fIJ0lN0GQAPutA9dfknYSWOJKJKR5UoyEQgl5UFwwM6GZNyhKgmEWXIsyTKKVwBWZDMkSilcEczIZk3KErgDocjD00ClIo4eD0sPTAKWCjoBIaQlZAmGlLDk1BtjhopBpFOsenBURtoGn2RS1JhSjTBTbqKPM7hfQyhKUWIoT2JQJRSgiXWdQpIlGUiULBQaCIlCV1nUGo+LM25lrfUifYFPlyjPMvHQud6CPm5K2MkPNGvj9AEpJp6BLQs6gAJSSjRsKCRokELGGJRShKTKiMKlCUmUEQAlCUSaqV/ugOPKUspKPYyV9DyNRKGOBs4ZTbXqpgK6Mk+gNNdhoAoIJxRQKW0psJbVwRwJQKQ0pUo2Ch1gmeglGChS0d4Aerh+CILrDQ80pbXpsFGiwULLAU0+ilByda5JbXQ3+kMtREK5w2w6tX4KbiOcQP7xsp3/8PUbkNR7Ghz2NgHM4ZiRPLhzSPyYR/JjepvaMsUkhb926uCw7Q6vV8nuDP8Lb+6r9puwdTD1f0dglujw1w0Im7r81D+bFukmP/HZj4Rtbr4T7o4RsHyPyK2OWjPQ2Qorbud4Nb/eJcfaFLfoo+HGp5ucfIdwfILmzqH0oNMTBjnB+agbS2iKYgXcdOnVbP7OCX4Z4JnLUOv7zWn6LLn8j1q0Wx4uXZnIRQtNvTskNIqNtmMOHCbkH2PssftUVO6GAxckg+xTY8ynDmjnjqVDxxDfvD1RKs/RzwokjnmN/ZGh7X/Q3BEyUUpFGrIBHEf6/JKlOpWI1QaS2pJI5KPUxWsC3EqLQxYbIB8SdZUZeRFOhljbH8TVMuGaI0jj48lBwYcY4GR8+KTjKsjNJuRPomX4gzaLf5n6LJOTm7LxjRZ168nvAXHiDy8LqZgnksBIjzlVXaFzeoiCNed/wUrB4js2nMHHvHhFzwVsWSnbEnG1osiYSgFS1XPqvhthr0AQpiqx4EE31HEA8/Iq3uf0tCer+y7ASwEnDVc7Z04eieDFdO1ZOq0JAS2hANS2tRs6h1g7h8Wj2cUkBO5e5/aPsB+KSGLg0CUJQhEFzZ1EqnhAMjnuDWODjMgQGmDqrCjvLhKHwM7RwAMkeervEaAKbtLCM/oqm/KM2XEQYvckG/kFz5zrn+BvyYvKnOU202bIQSRscV9pNZ2Xs2NYDIkiSIMcbeyfwe369TaFGm+oSwYhgywALPyj6LHMEtp+LvmFsK2zBR2nQi81qDj4uqCeAgdFGkmUZnNrVWntcwMioBOYn/wBwaOn0lXG7zJwuIHV59iVS7cpw/Ej/AHrvZ7x9VdbsN/VVWk2eb+DmwUuSXGCf+D41cqKHE1coJt4TEqJgK1ao6GscR3rhvd0Md4+S2dHY1Jt8gJHEjMfdSCPBdl85yfxQYeEl+TMo/ZVfLmeWUwAXH9s2E+A0T9fZraNBzozOZTHxfeiXWHU+yt8cAYb95zW+ROZ3s0+qa2g2aFTm5j/cGFH+VlfbLLx8cfo5q6oXuLnXJXSfsurWrt6U3D/EPwXM6ZW9+zCtGIc371J3+FzT8pW3NuLMdUzZb1ANwz3O0aWunX9oDh4rBbS2oylTa6Mxf8IHHrPDgui7aodpTNN05XtIPsqCnuxRaA3KHXkTcDyS+P5Hri0xZw5OznbtqPJmXeUgeQRLpzdlMAgNb5MEIJfcHgc7wlaR4fhyTj6kCfZVWDYWTc96IOsao3sP3iSLeHNaFn4qkScLHa9SWPyt1Ea2mRoRpaVAoVTlcwgdOma/nZS213AEA3Ol5vpF/wA2TNKhlHInp5KTyaGSoj4WpkdlMEEEzHopTmtaA4c3GD1DQPqoWIpGDoTw1n0TEuIjxN+aKjy2mGy5weLaHDWTJgC34aq3wmLYQ4VKjYcDb4XC11RYD+ryuDLnUjvDwMqQ/BtyOysEuAiSXafL/JWxyUfsSSsmY1zG0mMokPJsTYkiRAJ4KLRxBDQM+lj+YTNKq6GgCC6BZsGYvHC6Yp0XCJsc158TIt+dVOc+T06HUaL/AGdVcSBIgWjwGvy9VaQFUsxd+6YEAW6C8cjP0Ws+z+hmfVce93Gi9+JPrZc/L9UX9hjg9kkuinNUTF/QwnqbQdF0N2x6TrmnTnnkE+RiyH9A0DJ7Ns9JHyKhH/pO9o0Pwf0zCOb3W+Lj/KPokQt4/d6iRdp/vFR37q0TpmHp/wBq0L/pYvuyT8Kf1RhnpGaFqsduwxpHedF+Q5akLDbwkUsS5gMNDRaTqWz56p15sJaiD+JJfkbvaP8A6TRmzS2tfpLuHmsbRxGFbGam95DRm70AjKIi/wDD6LV7exAOyKLm6Op1HAHkXWnrdczqVSHO/wCG3+WmskU52/7G0tGxo7RwOUF1CoBJLYfpET+3zWm2ntShVq03h7m1WVaALcsBwbVZqYMxci65bRxByMtMl4+S17KJ7fNwDmn5FJKNPYe+ifvFurU7Ss5kVGuqPMNu4d8kgjmL6Sou7pIL2xwaY5cPJWW3hUp4rEPYS09o8gg3u/iOPHVJwONFRxJaBVjvOFg4Ezcc1nyTtUWwrZIPFNOdxJgczb3T5hYTfQ13PIyuFFpgEEFpIsXEg8+anixvJKjTkyKCs0fbNdUlrg7K1xsQYJhjdPByk1KfdI4EEe0LmOy8S+lVY9uuZtuY4g8+K6lHPmqZ8Xqoniyew5M0XIWs+z+tGMo9S5v95jo94Wb2jSy16g5PePcq03Yr5MRRdyq0z/iAK3v5RMUlUjs2PZ3R4qk2s9zaNRzLPaxxBgG4BIsdfBaHFs7h6R+Cp8RTzNLeYIWGAxyN+92KJ/rn+w+QQVbXblcWlpBBgy4fgiXp8YkaY7Va4EAC3F3CNXSOA/BLbUDiYFhofkm6lLO8i+SBI1JUplLQAcOU8vVZW9BHqTGyBDTbiLo8XQZlt3f3QVEr4mHAAR8Nzy1j3lDaVUd0AcZJggR8rqXCTkgjNYA6ET05cynyxgDAWicozGJl0kz7j0UXCEEXMnRWVan2YOY30kweDTqnnrQUivdhTJizdZ68AJ4WU3CthzmvmAAAeRIE/OY4wkNpk3Bmx10/NlLw9OxDr8DeJ5JXkaR1EMUoyRdwzObe9pM+Qb7JplXtCRMnl1mLcz+KtW02nUXyva3pnaWnyglRaeGZSJOoJjSCOd1yyKv7DRI7OM0RYwDwsb34aDxXQPs4ojs6zhoXNHoCT/MFgqbQWw2RbrK6Z9ntCMKSONR3s1o+crPllcTTgXyNPTbAK5XWqVaYm8uqVX2J0OSJj+0urwq+tu1Qc2DSFtCJBHgeCXBkULtFc0HPow9HaGI7IODqkBtWTLoB+FoJ0nRIwW8OJcHAVCTl7tw6+Zo49CVsnbp0YgZwIIs86Ezx6pmludTYZa+oOGoJ1B1j91aPfifZD1ZEFtBuakySe8wFxkgyQ2TbTyXF8XmdWc0Ek5y0Em5uQJK7XtxkMAHBoHjdcXxOAcys4PIBa6TedSDw11TeHW2N5HSR07G0Z2PhqZsexcJOk90/VY2lu0HGTiKbczGtj7vdbc3H3fcLZ7wvjZGHOs0JnTU0r+crmtXEw538Df5WKseW6M2vs1GE3KkNDcVRdlceMTOUxYnl7rom2Nn0hhy6mMsU5NtSGWv4xdcZoYsFjZ4uePZn4rVis7MQHOymmJAJj+qGoUskJSrkMqXRpt8sMKbq1XOyZMMJh14MgHXyWY3bxEvM3JbPoSFpt4trvbiKzHtbUpAzkcB9wOiY68ZVVgsDSzdpR7ogg0zq2bgjmJlZmkk7LY2+SJubks9vLgKJpuIpfrDcObT4zJkgWm+q0IbdQ8ZU6W1J1sBmNvKPNTxzcXaNeSCkjJ7v7sPNRr6gIawghp1J104AG615ZCFJrhINiIkawSA6OhExHCEcJsuSU3sXHCMVo5vvHTy4qp/FPqAfqm8E+L8iD6XU3fGnGKJ5tafaPooOD4r0sb+CMOVfJne5zU8wjvNB63GZVpHh7J3durnwlA86TB5gZT8k0931WSqbFMXjd3h2j707ucbtkwSSJPmiTe09kOq1qj+bnDX7py/RBaEn+zixG41EEwHgnXvT6SCm6m4bSID3jyB+gTrt6XhjHENlxcePwghoOp4h/orTBbaNSqaZYAQ0EunQw2REfeMarPLHlW2aFLFJ1Rktp7lOEAVARHFt5GlwTy5Ksx2x6uUsIcGwACO8bWEx4BafF73tp1nsqMIEkB4gggHUtMRcKdhdrUKvwvaSeB7p9HfRTcpqrQ3qhLo5lh9k5DLgQQYE8Z6J+pUBBDufKI811Kphbc+hAI91Ar7Cou+OgznLe752iUXm5O5C/wAd/TOe0cPlE8Out07hXkyCLSY9+C3Q3Pw1SY7QHiM0fMH5p3/w9pn4XvH90j1hK8iYnokYggBpOlxf6dEw15M+Pqtns3cptZj8znQKj2iIgtEAGI6c08/7OBAy1SI4ZQfS4Xcl9neqRi6OvD8811rcellwVPrnd6vcPoskPs8feKjSbXLCJ05E8luNhYTscPTpEyWNDSRoTJJInxSZWq0WwwaeyXtJ5FGpGuR8eOUwuc1zVYKY7wIYJh3Euc7geRC6VVpB7S1wsRBGkjxCjDYNIAw03GX4ibCNJ0NhdPgyRgmmDNCUmqMV/SOIaCc9QAU2QczozZwTBmJiUgbx4kMdFVxMtjR3G+oWxqbtsdN33gG4Pw6WIUanum1k5XOEkGcom02kRYz7LR7sTJevIhreS4y3u0SQY4niNFxGvWLnkzJJ1JXbt6ASHWvlsB/ahcZp7Nd2mV3dhwDpi1wD6Su8OttjeR9HT9u0p2Phh/8AWHypH6LmgwDnOcSDGRo6/Czh5H0XVN4HinszDQR3cO0TpN6In0+a5VitoOc6CRAnibcNPwTqck2omdk1lKm1uQiC3vXN7iZ8IATmJ3kcHEQBLWt9Ghs+ip6dR7hIgmzJNrX0kyIkax81FxdTUmM3HUcSJ68lyxtvbsW6OgYvflldxOS74HUANDb+nun9kYnNV6ZTA84XLqFchwuVtd1cbmfT4kZh00MXU82HjstinujZVsQBxUJuIzOJDSeH1P8A0hR62Kf2zGuytkVCQ2XjulmUyWgg3KkUaGXNJqOzc47vQQFk412b+Vj5xDnTJAPU+JMpoO/e9PyEHOg2A8SZtzhJNUyYMDkBfl+KADIb6s/WMN7t49D/AJqpwZutBvzRIbSdJN3C/gCs3h3XC9HDvGjFmXyOy7iVs2CpD7pqN9HEj+YKViW953ieEcVS/ZrWzYd7fu1SfJzW/wDaVf4ymcx9dVKX5E10VA2eLwX3JOrdSSTqOZQVgWn8hBdyCRamwKDi2WfCAAASABJdEAxqT6p12FazO/hBcfLvKrwW8L8meoAQRmmMhaDfTQgCLkjjPSbT2lRrC5GUg3NmkRf9YO6fIqFzf3o1J4+0Fu8wdg8mLvAm02aJvrE8PHmp7By90VPDtADWhpYCTGonjfX3Uj9GpFp/VkE8Q63uFzjyfYI5VFdGJ2vt806zW3tTe85XEGwc4Wgg/DxUjZe8ALRm1dUDB3IkkDXKTeTExGis9obnYdz3PBrgubkF6ZjSY7p5EX5qvO6GWAwuhhLu8GySY1gWPdCu4Q4pEfZLk2iXg9u0apOUkFpi4IBJmNDf4SQCFPqYk0gHg6ECJ1HEHyVHsLd91A5j3hnD7C/dnLZ2vFTsU6Gtb1152sfOVnnFRejRjly2zQbFpgUGczJ9SVYBii4Rhaxgj9lvyS8XmyGC5p4EROt9ZCz9s0dEoUwlMamqAIaASSYEmwk8dICeagcRdq4t1Kk97TDgBBgHVzQbHpKo8bvZXZVc0FhDTF6bOFjwnWVpK9DMIlzZ4g5T6hVWM3YY57nZjJJJ87m624ckIwpmPNCcpWhram8dUMMZAWva2QwX7ji6Z6gItk7dqvjMGmalNnwxZ2adDropOP2N2ojMB3idAOgkht7c0WzdkOpfcIztfxMRERpdaHPC3eiCjlWtkLed5AdBIOXW3IniFxTEYtz3kkyXEknmdV2HfGocj41gAei5Ds/Ck1WhzXRmAIgzBMEJPEaSbL+Qto6bvPUI2XQIFxh6fzw65jjnmk9zSA0iNLGYk+N12HeLBgYCgwnLmwzBPInsh9FzHeDZhdDjVa/4bWLh3QLny908JRvZma0UdLGhhaJmTfw0B8b+yPbNJ3ddlIa+SCQQCbB0TrDswsouKGV9uBXRd1qbMXRoNeGPNHMBSnvODnuc5zpnmQGxzJNwrtqK5ipXo54+gWhoIIJDXCREgixHMLZbiYpw7jgCDMSNCI0PAqXvRgaAq4Wmad3UKBDgY7ziQZHKRPmU3sWiKbqcfeIPnChlnyiUxx2X+Mw84mkZiKdTpcupn6FSDRb1PiUzVE4pgn/ZVOH7zVLNILBLpHox+xuByQlKgckSUJm9+GTQaeTx/K5YuidFvd8ac4V/QtPuB9Vz6m6y9HxtwMedbOn/AGW4jvV2zqKbvQuaf5gtrj9QenyK5p9nW0208QcxgOpOAuBJBa7U2GhuYV9vH9oWHZAY/tHCZbTuNNDWIjX7oOmqE4ty0QTNCguS4vfmo95cKdMA8DmceV3F10EfRMPJHRMRQDHuaNGkgDpy6iFma2yqdGq4U6ZaXQWxVc5jgRJLqcQIOlyLK/fjc1TM8gOdLsvTMZA8lErCXkiCYDZ6DWPOT6Ly1KSuvsmyvq7cGFA7Q1QSB/VPEySZlju6RfUhJp/aeGuykOc2ReAHxF8wBLZnQA6Ks3qpNAymo2m55JzOBM5RAbLQcovrosViMO5joMc5BBBHMEar0vHxRlBWFNpHXqP2m4We8ao8aQPycVNofaJg3f7WPGk8f9MLkGzsY4S3LmbYuGXNYcemq31Gjg8RSe9rA1uakwHsgS2G5QHQQGyct5uVR4Yobka471YWo3KyswuIhrbtJJsAJAuq7E6sZGhIHXMRH5/BSqmwcMxjstBgdTY2CaQBkiA4Ei5kGSDYyodDGA1aWcwCWtDjYSDOp8h5rHJqmaIri0zVYvHCnTc46AaczoBKpq+PrtDXuLcjogCNPi8Qo+8m8VOnRPGcoHWYfMaxCy1bazn0xULiWkuIvZrQbDylShKo2lZ2ae9M6ph6+YA8wD63TwcsTsHesCmA4QdACdI1zDUePToirb5uzEA2DyCek6f5qEnTKrNGtmj23th1E0cgBNSo1hkEwDygi90mjtuo5wBay5A/a9dU3s3aFGv3n6tc0tAJm2luPHgo+I2/QFRoohxj9lzg0A3JIceXX1WzHLFwXLszZJy5fFljhttZ25sg+N7deDcpB6a+yc/phuem3LeoXNF9IAM6dVUYTaFIdiKREOLs7XAOIB+MiOIy6HxVw3A06gbXDxFMvgZcskd0/EAdR521VeOKSdCxyZNFPvFizTFV7cuZokBxIBgTEjjay43X2vUNRzwWtLnF1uBJJsum7yYvM+sLEClW5fc1XPRsZzmZ2weEaHQn6JfGaSdmnLb6Opb5mNn0Of6PS+dHiuQ46p+uq9AD6Bv4rsO9Tw/B0W8OwYNY0NM/Rc120WGm8NAByybz92OEj1VsVWzK/wATI1jJ9At1uHUfTh7SWicpBuCJBkA8/m2yo9qbC7CjTkyXhlUGIgVKdNwHWOa7ButuvS/QMK9vxuptLpPEnl4lWzTUIWTirZXbT2nTAwtOpRZUmjSIcfia4EtkGOEDkomI2PScQ6g4jKcxY7WxEgHw8VY19jtqtoOJILWQD/C9yj1NgukQ+ADJt7arz5SdmqGNtWiDXMYtv/Bd/O1TnlRX4UnGtH+4cf8A9IUyoY18FKfS/wANcfsb/OiJ6UXc1Fx+0qdNjnOI7oJiRJ5WSq2NaIW8sHDVQSLtMdY70ey5oCpm2NturPJLjHBs2A5Qq9rl63j4nCOzDmmpdEqZaohKWasCEGUJAjWDJnkSPJaF8TPVsZJQTn6Ogm5Ao6hjHDtmMdeWOcJ4Fsekgn0UzB4WCTpEjz4jy+c8lnNj0KlR1PEPqT8TWBx0sQ424Aguvr3RxV3tjbfYtFKi3PWizNQ0feqHh8yV4Uo0+K7DVKzEb2Zq+KNNtxTABPAE3M+3otpgcS0YZpxFNtSLNkCo6o69msItaPmueYzaNSm+o0gCoXFznamTfTRafdDEVHva6qS7smuide8O6D01P+gWycWor9IfE6YNjbRGBxFWrToPqMe3IxoJzMlwfDpHe0F9FJ3V2mG1S/8ARmgzZ1WwnvF0k3M5hYA6cFoKmHkk5jrKyW8lfKYlR5+zVGp4kltmxqbRf2Bb2jXPsLuEZAS4Na43sTx5lZTHUa4e0ZhYOcIM2uCbxOllmf00tmCow2mXG5gp14827JS4v7LLH7ScWNBmDETx6j1KFTaJbQ7IGZePQ3IFuYaoVVxLb6KvfVOcX09lfHhVEpR4ms2PVLzDdRe/UgH25p3F4rK42FpnUTCq9gbTFIEuuHSCOJGkTw8VfPxdGv8AFTMENbALpjQCeNj+brHkx8Z7WjlC1di8PtQv7wHdgCY08hrztzCivrwG6x3pI1LZNnE2kX8hxV/T3cpikGjO1oBA7wIGaDMxc29+KYrbsiRleRPxS2Z42v3Tp6KCUU2U9ExpuODS0gtABJj15eisMNjalYnLkbmBvmi5vIt8PTgoe09mtBp5TpGYETLQGg9AZEzHHoE/R2aCzuO7NxuHRzJvHp7oQbjVBWOd7EnZzyHE1A6s4ZatMlgaGkkdx83mBwBus3tSnXpvLWMinMBrXNguiJN5Ouq2eyd34hz6mYiBGUjz1J6aoto7svq1S7tWNGmXsjoTeSHXPWFojkpvSH4Soze8G9bslJgBblZB8yLQfBV2G3yFIw1gIMZgQCHEC1jMXlX+2fs1q1CMlSmIHEv/AAKzu0fs2xVJpd+qcBe1S/oQFfFPG18nsg8eT9E3H79NrUK1NzcssAZa0g0/TR0LbbvbV7WhQpUqrKmWmBkJgiNYB0s5o8lxSph3tNx7z8lO2PtqrhXZ6RLHWvcWE93qDx8FqeJONIltM75s8TQpaaP9qr0dTVc3wH2sllKmx1DM5uaT2mUEue58gBtviiFrq2+WFDGOdWYC4DutOcgkSQQ0EiNJIXm5sM1K6PQwyjxEtb/5kI/+Of8Amqq3srmlTqvv3HCwMavDdf7StMO6dpujhhh/zVX76UC6hiWgEkgGAJNqjHWHkuS+cUwt/GVHP62+Jj+r9Xzy6dExtbbbnMaA1sPphx1JF3NN/FqpKjbdfzwU5+HzU6RmCKbhHPLVqnU9CvV9cI7o85yZXdqZUhhSMJgH1XZabS4jX8lKiHQdeSra6OXQslaXBbNonCdp2kVRm7kg8eUSBCzBK2O5zG1aNWmXQW54aCBIqMDTIIMiQPBRz/gUxP5FAymCJ5oJqm4tEHggl4MfkWmJ2lTpVHDM4sZmFJjSQASZc4weel+qjYPaNeoXMwrC2Rci7tLkvNgTzN1X46q0kwAdOYiBFrrT7t7302htF1JrGaAtJdc6ktMm6EsDxw5Vb/8AfQkUpTpsa2Ju1WH9a3uuJJFiQbXJnQ34q82RgQ3Nmbl78gTwiItwgR5q1xuKYKQc0gggkERCx39OnP5rG+WRtl/VGP2bitWGW2sclzjeDGzUPird+8paI5lZHE4nO5zuZJ9VfBid20HJLVCXVFGfZLJSXLclRleySzESy+osopN0h1kTXIpULJ2Pdorzd9xqVWj07wF+Npk2ss4XXWp3YxQZe0jjob+KjnVRGxLlKjo2HfDcoiIHNCpioIH+nqVRUdq8Z11CZr7XGYBeP69nqXottpYwZhI4e0qThcSJIgiIGn5hZTa+0O+BPBqvNnYqWmTx4ppY6QkZW9mlw9SRw8+InX2T7HkmBzjkCOn5Cg4R4LRoZHnqbEqaw5S21/n0S8RnZPxRyMk/nisdvLt3uuEi8i1+H4StbtgzSjSek3jQrl28myMocQ4mJtKOLGpPYs5tLRk67pJhM16k8UxXegXL21E8+Uh0uEBEHpvMkuOiNC2W2Fxb2DtKdRzTIbYlp0nUHpop1LfPFMdmbWdMESYdMggzmBmxWfL4oj+Pn0PBRu2PNK8cW7oKyuqJuIxXeLiAT7eidZjMzGCwyFzgRrch0eFj6qsNSUGVSDI1Fwm4oRyL7ZrA0sOUuNRwDrkfE+LEEQRbiJlTDgm/pNYOY6WSAHSDYAgQJF55+HFZyjtF7Yg8QeGomD7qcd56xrGscpc7Lm7og5bCQOOvqg47sCeqHt4tk9i6ZJa67CTeASL2ubH1UDAvf3shdcFrg2btIMiOIsE7tTb7q852sBJmQDOkQJJAHHxCg08WWxHD/ROuto66eiecE7p6oJlu2CBED3QU6ZTlEjv1UwCAwixjUeIQQWrISh2aqk8/o77n4uazlM3RoLy8X2b5/QWMNlACCC04+iE+wnJJQQVCbEVNER4IIJhGNq3wDu6PzxQQUsvRXB+Re7PNyo9c98fxIILAvyN76G8Qf1rfJaHCG/56I0EMvSFh2a3B/s+StamrfAIILKi0hG8hhlOLf6LnG8DzLrnX6IIKuHsjPow1f6onIIL2EYJdgGiLkggiKMk2I/PFEggiIBEUEEEcBqCCCJwCggguODIQQQX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O" dirty="0"/>
          </a:p>
        </p:txBody>
      </p:sp>
      <p:grpSp>
        <p:nvGrpSpPr>
          <p:cNvPr id="17" name="16 Grupo"/>
          <p:cNvGrpSpPr/>
          <p:nvPr/>
        </p:nvGrpSpPr>
        <p:grpSpPr>
          <a:xfrm>
            <a:off x="0" y="5671517"/>
            <a:ext cx="9144000" cy="1186483"/>
            <a:chOff x="0" y="5671517"/>
            <a:chExt cx="9144000" cy="1186483"/>
          </a:xfrm>
        </p:grpSpPr>
        <p:sp>
          <p:nvSpPr>
            <p:cNvPr id="16" name="15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11" name="8 Grupo"/>
              <p:cNvGrpSpPr/>
              <p:nvPr/>
            </p:nvGrpSpPr>
            <p:grpSpPr>
              <a:xfrm>
                <a:off x="1924493" y="5733256"/>
                <a:ext cx="5743851" cy="980728"/>
                <a:chOff x="3382393" y="5589239"/>
                <a:chExt cx="5743851" cy="1255807"/>
              </a:xfrm>
              <a:blipFill dpi="0" rotWithShape="1">
                <a:blip r:embed="rId3"/>
                <a:srcRect/>
                <a:stretch>
                  <a:fillRect/>
                </a:stretch>
              </a:blipFill>
            </p:grpSpPr>
            <p:pic>
              <p:nvPicPr>
                <p:cNvPr id="13" name="Picture 4" descr="http://static.panoramio.com/photos/original/31119163.jpg"/>
                <p:cNvPicPr>
                  <a:picLocks noChangeAspect="1" noChangeArrowheads="1"/>
                </p:cNvPicPr>
                <p:nvPr/>
              </p:nvPicPr>
              <p:blipFill>
                <a:blip r:embed="rId4"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4" name="4 Imagen" descr="vivero 028.JPG"/>
                <p:cNvPicPr>
                  <a:picLocks noChangeAspect="1"/>
                </p:cNvPicPr>
                <p:nvPr/>
              </p:nvPicPr>
              <p:blipFill>
                <a:blip r:embed="rId5"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15" name="Picture 2" descr="D:\Toti Bonza Perez\Pictures\Imagenes Facutlad\00019.jpg"/>
                <p:cNvPicPr>
                  <a:picLocks noChangeAspect="1" noChangeArrowheads="1"/>
                </p:cNvPicPr>
                <p:nvPr/>
              </p:nvPicPr>
              <p:blipFill>
                <a:blip r:embed="rId6"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12" name="Picture 4" descr="http://www.udistrital.edu.co:8080/WebApplication15/imagenes/header_green.png"/>
              <p:cNvPicPr>
                <a:picLocks noChangeAspect="1" noChangeArrowheads="1"/>
              </p:cNvPicPr>
              <p:nvPr/>
            </p:nvPicPr>
            <p:blipFill>
              <a:blip r:embed="rId7"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
        <p:nvSpPr>
          <p:cNvPr id="18" name="1 Título"/>
          <p:cNvSpPr txBox="1">
            <a:spLocks/>
          </p:cNvSpPr>
          <p:nvPr/>
        </p:nvSpPr>
        <p:spPr>
          <a:xfrm>
            <a:off x="720424" y="817202"/>
            <a:ext cx="8229600" cy="648072"/>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CO" sz="2400" b="1" dirty="0" smtClean="0">
                <a:ln>
                  <a:solidFill>
                    <a:srgbClr val="009900"/>
                  </a:solidFill>
                </a:ln>
                <a:solidFill>
                  <a:srgbClr val="009900"/>
                </a:solidFill>
                <a:latin typeface="Trebuchet MS" panose="020B0603020202020204" pitchFamily="34" charset="0"/>
              </a:rPr>
              <a:t>PLAN ESTRATEGICO DE DESARROLLO 2007-2016</a:t>
            </a:r>
            <a:br>
              <a:rPr lang="es-CO" sz="2400" b="1" dirty="0" smtClean="0">
                <a:ln>
                  <a:solidFill>
                    <a:srgbClr val="009900"/>
                  </a:solidFill>
                </a:ln>
                <a:solidFill>
                  <a:srgbClr val="009900"/>
                </a:solidFill>
                <a:latin typeface="Trebuchet MS" panose="020B0603020202020204" pitchFamily="34" charset="0"/>
              </a:rPr>
            </a:br>
            <a:endParaRPr lang="es-CO" sz="2400" b="1" dirty="0">
              <a:ln>
                <a:solidFill>
                  <a:srgbClr val="009900"/>
                </a:solidFill>
              </a:ln>
              <a:solidFill>
                <a:srgbClr val="009900"/>
              </a:solidFill>
              <a:latin typeface="Trebuchet MS" panose="020B0603020202020204" pitchFamily="34" charset="0"/>
            </a:endParaRPr>
          </a:p>
        </p:txBody>
      </p:sp>
      <p:sp>
        <p:nvSpPr>
          <p:cNvPr id="2" name="Rectángulo 1"/>
          <p:cNvSpPr/>
          <p:nvPr/>
        </p:nvSpPr>
        <p:spPr>
          <a:xfrm>
            <a:off x="1169884" y="2141999"/>
            <a:ext cx="7200800" cy="584775"/>
          </a:xfrm>
          <a:prstGeom prst="rect">
            <a:avLst/>
          </a:prstGeom>
        </p:spPr>
        <p:txBody>
          <a:bodyPr wrap="square">
            <a:spAutoFit/>
          </a:bodyPr>
          <a:lstStyle/>
          <a:p>
            <a:pPr marL="285750" indent="-285750" algn="just">
              <a:buFont typeface="Wingdings" panose="05000000000000000000" pitchFamily="2" charset="2"/>
              <a:buChar char="ü"/>
            </a:pPr>
            <a:r>
              <a:rPr lang="es-CO" sz="1600" dirty="0" smtClean="0">
                <a:solidFill>
                  <a:srgbClr val="1F7EE7"/>
                </a:solidFill>
                <a:latin typeface="Trebuchet MS" panose="020B0603020202020204" pitchFamily="34" charset="0"/>
              </a:rPr>
              <a:t>Programa 1. Creación </a:t>
            </a:r>
            <a:r>
              <a:rPr lang="es-CO" sz="1600" dirty="0">
                <a:solidFill>
                  <a:srgbClr val="1F7EE7"/>
                </a:solidFill>
                <a:latin typeface="Trebuchet MS" panose="020B0603020202020204" pitchFamily="34" charset="0"/>
              </a:rPr>
              <a:t>y fortalecimiento de espacios democráticos de decisión </a:t>
            </a:r>
          </a:p>
        </p:txBody>
      </p:sp>
      <p:sp>
        <p:nvSpPr>
          <p:cNvPr id="3" name="CuadroTexto 2"/>
          <p:cNvSpPr txBox="1"/>
          <p:nvPr/>
        </p:nvSpPr>
        <p:spPr>
          <a:xfrm>
            <a:off x="1259632" y="2981270"/>
            <a:ext cx="7111051" cy="2308324"/>
          </a:xfrm>
          <a:prstGeom prst="rect">
            <a:avLst/>
          </a:prstGeom>
          <a:noFill/>
        </p:spPr>
        <p:txBody>
          <a:bodyPr wrap="square" rtlCol="0">
            <a:spAutoFit/>
          </a:bodyPr>
          <a:lstStyle/>
          <a:p>
            <a:pPr marL="342900" indent="-342900" algn="just">
              <a:buFont typeface="+mj-lt"/>
              <a:buAutoNum type="arabicPeriod"/>
            </a:pPr>
            <a:r>
              <a:rPr lang="es-CO" sz="1600" dirty="0" smtClean="0">
                <a:latin typeface="Trebuchet MS" panose="020B0603020202020204" pitchFamily="34" charset="0"/>
              </a:rPr>
              <a:t>Desarrollo de la Agenda Hoja de Ruta Reforma Universitaria</a:t>
            </a:r>
          </a:p>
          <a:p>
            <a:pPr marL="342900" indent="-342900" algn="just">
              <a:buFont typeface="+mj-lt"/>
              <a:buAutoNum type="arabicPeriod"/>
            </a:pPr>
            <a:r>
              <a:rPr lang="es-CO" sz="1600" dirty="0" smtClean="0">
                <a:latin typeface="Trebuchet MS" panose="020B0603020202020204" pitchFamily="34" charset="0"/>
              </a:rPr>
              <a:t>Reunión con estamentos estudiantes, trabajadores, profesores. Inicio del proceso Abril 23. Segunda semana de Mesas de trabajo.</a:t>
            </a:r>
          </a:p>
          <a:p>
            <a:pPr marL="342900" indent="-342900" algn="just">
              <a:buFont typeface="+mj-lt"/>
              <a:buAutoNum type="arabicPeriod"/>
            </a:pPr>
            <a:r>
              <a:rPr lang="es-CO" sz="1600" dirty="0" smtClean="0">
                <a:latin typeface="Trebuchet MS" panose="020B0603020202020204" pitchFamily="34" charset="0"/>
              </a:rPr>
              <a:t>Reunión semanal con representaciones estudiantiles, mensual con profesores.</a:t>
            </a:r>
          </a:p>
          <a:p>
            <a:pPr marL="342900" indent="-342900" algn="just">
              <a:buFont typeface="+mj-lt"/>
              <a:buAutoNum type="arabicPeriod"/>
            </a:pPr>
            <a:r>
              <a:rPr lang="es-CO" sz="1600" dirty="0" smtClean="0">
                <a:latin typeface="Trebuchet MS" panose="020B0603020202020204" pitchFamily="34" charset="0"/>
              </a:rPr>
              <a:t>Proceso de reforma como espacio para la generación de identidad Universitaria.</a:t>
            </a:r>
          </a:p>
          <a:p>
            <a:pPr marL="342900" indent="-342900" algn="just">
              <a:buFont typeface="+mj-lt"/>
              <a:buAutoNum type="arabicPeriod"/>
            </a:pPr>
            <a:r>
              <a:rPr lang="es-CO" sz="1600" dirty="0" smtClean="0">
                <a:latin typeface="Trebuchet MS" panose="020B0603020202020204" pitchFamily="34" charset="0"/>
              </a:rPr>
              <a:t>Procesos de revisión de metas con Unidades académicas.</a:t>
            </a:r>
          </a:p>
          <a:p>
            <a:pPr marL="342900" indent="-342900" algn="just">
              <a:buFont typeface="+mj-lt"/>
              <a:buAutoNum type="arabicPeriod"/>
            </a:pPr>
            <a:endParaRPr lang="es-CO" sz="1600" dirty="0" smtClean="0">
              <a:latin typeface="Trebuchet MS" panose="020B0603020202020204" pitchFamily="34" charset="0"/>
            </a:endParaRPr>
          </a:p>
        </p:txBody>
      </p:sp>
      <p:sp>
        <p:nvSpPr>
          <p:cNvPr id="21" name="CuadroTexto 20"/>
          <p:cNvSpPr txBox="1"/>
          <p:nvPr/>
        </p:nvSpPr>
        <p:spPr>
          <a:xfrm>
            <a:off x="744681" y="1625894"/>
            <a:ext cx="7859767" cy="353943"/>
          </a:xfrm>
          <a:prstGeom prst="rect">
            <a:avLst/>
          </a:prstGeom>
          <a:noFill/>
        </p:spPr>
        <p:txBody>
          <a:bodyPr wrap="square" rtlCol="0">
            <a:spAutoFit/>
          </a:bodyPr>
          <a:lstStyle/>
          <a:p>
            <a:r>
              <a:rPr lang="es-CO" sz="1700" b="1" dirty="0">
                <a:latin typeface="Trebuchet MS" panose="020B0603020202020204" pitchFamily="34" charset="0"/>
              </a:rPr>
              <a:t>POLÍTICA </a:t>
            </a:r>
            <a:r>
              <a:rPr lang="es-CO" sz="1700" b="1" dirty="0" smtClean="0">
                <a:latin typeface="Trebuchet MS" panose="020B0603020202020204" pitchFamily="34" charset="0"/>
              </a:rPr>
              <a:t>4. GOBERNABILIDAD </a:t>
            </a:r>
            <a:endParaRPr lang="es-CO" sz="1700" b="1" dirty="0">
              <a:latin typeface="Trebuchet MS" panose="020B0603020202020204" pitchFamily="34" charset="0"/>
            </a:endParaRPr>
          </a:p>
        </p:txBody>
      </p:sp>
    </p:spTree>
    <p:extLst>
      <p:ext uri="{BB962C8B-B14F-4D97-AF65-F5344CB8AC3E}">
        <p14:creationId xmlns:p14="http://schemas.microsoft.com/office/powerpoint/2010/main" val="2970587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4" descr="4"/>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ass/>
                    </a14:imgEffect>
                    <a14:imgEffect>
                      <a14:saturation sat="66000"/>
                    </a14:imgEffect>
                  </a14:imgLayer>
                </a14:imgProps>
              </a:ext>
            </a:extLst>
          </a:blip>
          <a:srcRect/>
          <a:stretch>
            <a:fillRect/>
          </a:stretch>
        </p:blipFill>
        <p:spPr bwMode="auto">
          <a:xfrm>
            <a:off x="0" y="0"/>
            <a:ext cx="9144000" cy="6858000"/>
          </a:xfrm>
          <a:prstGeom prst="rect">
            <a:avLst/>
          </a:prstGeom>
        </p:spPr>
      </p:pic>
      <p:pic>
        <p:nvPicPr>
          <p:cNvPr id="5" name="Picture 4" descr="http://www.udistrital.edu.co:8080/WebApplication15/imagenes/header_green.png"/>
          <p:cNvPicPr>
            <a:picLocks noChangeAspect="1" noChangeArrowheads="1"/>
          </p:cNvPicPr>
          <p:nvPr/>
        </p:nvPicPr>
        <p:blipFill>
          <a:blip r:embed="rId4" cstate="print">
            <a:lum contrast="-10000"/>
          </a:blip>
          <a:srcRect/>
          <a:stretch>
            <a:fillRect/>
          </a:stretch>
        </p:blipFill>
        <p:spPr bwMode="auto">
          <a:xfrm>
            <a:off x="0" y="5904656"/>
            <a:ext cx="9144000" cy="980728"/>
          </a:xfrm>
          <a:prstGeom prst="rect">
            <a:avLst/>
          </a:prstGeom>
          <a:noFill/>
          <a:ln>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translucentPowder">
            <a:bevelT w="88900" h="88900"/>
          </a:sp3d>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7" y="852344"/>
            <a:ext cx="3194220" cy="2213476"/>
          </a:xfrm>
          <a:prstGeom prst="rect">
            <a:avLst/>
          </a:prstGeom>
        </p:spPr>
      </p:pic>
      <p:pic>
        <p:nvPicPr>
          <p:cNvPr id="6" name="Imagen 5"/>
          <p:cNvPicPr>
            <a:picLocks noChangeAspect="1"/>
          </p:cNvPicPr>
          <p:nvPr/>
        </p:nvPicPr>
        <p:blipFill rotWithShape="1">
          <a:blip r:embed="rId6"/>
          <a:srcRect r="22366" b="6674"/>
          <a:stretch/>
        </p:blipFill>
        <p:spPr>
          <a:xfrm>
            <a:off x="5436097" y="3501008"/>
            <a:ext cx="3312367" cy="2239827"/>
          </a:xfrm>
          <a:prstGeom prst="rect">
            <a:avLst/>
          </a:prstGeom>
        </p:spPr>
      </p:pic>
      <p:sp>
        <p:nvSpPr>
          <p:cNvPr id="7" name="CuadroTexto 6"/>
          <p:cNvSpPr txBox="1"/>
          <p:nvPr/>
        </p:nvSpPr>
        <p:spPr>
          <a:xfrm>
            <a:off x="524175" y="2729242"/>
            <a:ext cx="4824911" cy="1815882"/>
          </a:xfrm>
          <a:prstGeom prst="rect">
            <a:avLst/>
          </a:prstGeom>
          <a:noFill/>
        </p:spPr>
        <p:txBody>
          <a:bodyPr wrap="none" rtlCol="0">
            <a:spAutoFit/>
          </a:bodyPr>
          <a:lstStyle/>
          <a:p>
            <a:pPr algn="ctr"/>
            <a:r>
              <a:rPr lang="es-CO" sz="1600" dirty="0" smtClean="0">
                <a:latin typeface="Trebuchet MS" panose="020B0603020202020204" pitchFamily="34" charset="0"/>
              </a:rPr>
              <a:t>Muchas Gracias</a:t>
            </a:r>
          </a:p>
          <a:p>
            <a:pPr algn="ctr"/>
            <a:endParaRPr lang="es-CO" sz="1600" dirty="0">
              <a:latin typeface="Trebuchet MS" panose="020B0603020202020204" pitchFamily="34" charset="0"/>
            </a:endParaRPr>
          </a:p>
          <a:p>
            <a:pPr algn="ctr"/>
            <a:r>
              <a:rPr lang="es-CO" sz="1600" dirty="0" smtClean="0">
                <a:latin typeface="Trebuchet MS" panose="020B0603020202020204" pitchFamily="34" charset="0"/>
              </a:rPr>
              <a:t>Niria Pastora Bonza Pérez</a:t>
            </a:r>
          </a:p>
          <a:p>
            <a:pPr algn="ctr"/>
            <a:r>
              <a:rPr lang="es-CO" sz="1600" dirty="0" smtClean="0">
                <a:latin typeface="Trebuchet MS" panose="020B0603020202020204" pitchFamily="34" charset="0"/>
              </a:rPr>
              <a:t>Decana </a:t>
            </a:r>
          </a:p>
          <a:p>
            <a:pPr algn="ctr"/>
            <a:endParaRPr lang="es-CO" sz="1600" dirty="0">
              <a:latin typeface="Trebuchet MS" panose="020B0603020202020204" pitchFamily="34" charset="0"/>
            </a:endParaRPr>
          </a:p>
          <a:p>
            <a:pPr algn="ctr"/>
            <a:r>
              <a:rPr lang="es-CO" sz="1600" dirty="0" smtClean="0">
                <a:latin typeface="Trebuchet MS" panose="020B0603020202020204" pitchFamily="34" charset="0"/>
              </a:rPr>
              <a:t>Facultad del Medio Ambiente y Recursos Naturales</a:t>
            </a:r>
          </a:p>
          <a:p>
            <a:pPr algn="ctr"/>
            <a:r>
              <a:rPr lang="es-CO" sz="1600" dirty="0" smtClean="0">
                <a:latin typeface="Trebuchet MS" panose="020B0603020202020204" pitchFamily="34" charset="0"/>
              </a:rPr>
              <a:t>dmedioa@udistrital.edu.co</a:t>
            </a:r>
            <a:endParaRPr lang="es-CO" sz="16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grpSp>
        <p:nvGrpSpPr>
          <p:cNvPr id="3" name="Organization Chart 11"/>
          <p:cNvGrpSpPr>
            <a:grpSpLocks noChangeAspect="1"/>
          </p:cNvGrpSpPr>
          <p:nvPr/>
        </p:nvGrpSpPr>
        <p:grpSpPr bwMode="auto">
          <a:xfrm>
            <a:off x="214313" y="622002"/>
            <a:ext cx="8643937" cy="5378766"/>
            <a:chOff x="249" y="300"/>
            <a:chExt cx="5356" cy="3592"/>
          </a:xfrm>
          <a:solidFill>
            <a:schemeClr val="bg1">
              <a:alpha val="63000"/>
            </a:schemeClr>
          </a:solidFill>
        </p:grpSpPr>
        <p:cxnSp>
          <p:nvCxnSpPr>
            <p:cNvPr id="7" name="_s6148"/>
            <p:cNvCxnSpPr>
              <a:cxnSpLocks noChangeShapeType="1"/>
              <a:stCxn id="61" idx="1"/>
              <a:endCxn id="48" idx="3"/>
            </p:cNvCxnSpPr>
            <p:nvPr/>
          </p:nvCxnSpPr>
          <p:spPr bwMode="auto">
            <a:xfrm rot="10800000">
              <a:off x="1610" y="2596"/>
              <a:ext cx="761" cy="1"/>
            </a:xfrm>
            <a:prstGeom prst="straightConnector1">
              <a:avLst/>
            </a:prstGeom>
            <a:ln>
              <a:headEnd/>
              <a:tailEnd/>
            </a:ln>
          </p:spPr>
          <p:style>
            <a:lnRef idx="1">
              <a:schemeClr val="accent3"/>
            </a:lnRef>
            <a:fillRef idx="2">
              <a:schemeClr val="accent3"/>
            </a:fillRef>
            <a:effectRef idx="1">
              <a:schemeClr val="accent3"/>
            </a:effectRef>
            <a:fontRef idx="minor">
              <a:schemeClr val="dk1"/>
            </a:fontRef>
          </p:style>
        </p:cxnSp>
        <p:cxnSp>
          <p:nvCxnSpPr>
            <p:cNvPr id="8" name="_s6149"/>
            <p:cNvCxnSpPr>
              <a:cxnSpLocks noChangeShapeType="1"/>
              <a:stCxn id="60" idx="1"/>
              <a:endCxn id="58" idx="1"/>
            </p:cNvCxnSpPr>
            <p:nvPr/>
          </p:nvCxnSpPr>
          <p:spPr bwMode="auto">
            <a:xfrm rot="10800000" flipH="1">
              <a:off x="2726" y="3489"/>
              <a:ext cx="2" cy="285"/>
            </a:xfrm>
            <a:prstGeom prst="bentConnector3">
              <a:avLst>
                <a:gd name="adj1" fmla="val -47023063"/>
              </a:avLst>
            </a:prstGeom>
            <a:ln>
              <a:headEnd/>
              <a:tailEnd/>
            </a:ln>
          </p:spPr>
          <p:style>
            <a:lnRef idx="1">
              <a:schemeClr val="accent3"/>
            </a:lnRef>
            <a:fillRef idx="2">
              <a:schemeClr val="accent3"/>
            </a:fillRef>
            <a:effectRef idx="1">
              <a:schemeClr val="accent3"/>
            </a:effectRef>
            <a:fontRef idx="minor">
              <a:schemeClr val="dk1"/>
            </a:fontRef>
          </p:style>
        </p:cxnSp>
        <p:cxnSp>
          <p:nvCxnSpPr>
            <p:cNvPr id="9" name="_s6150"/>
            <p:cNvCxnSpPr>
              <a:cxnSpLocks noChangeShapeType="1"/>
              <a:stCxn id="59" idx="3"/>
              <a:endCxn id="48" idx="2"/>
            </p:cNvCxnSpPr>
            <p:nvPr/>
          </p:nvCxnSpPr>
          <p:spPr bwMode="auto">
            <a:xfrm flipV="1">
              <a:off x="1066" y="2714"/>
              <a:ext cx="165" cy="966"/>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0" name="_s6151"/>
            <p:cNvCxnSpPr>
              <a:cxnSpLocks noChangeShapeType="1"/>
              <a:stCxn id="67" idx="0"/>
              <a:endCxn id="48" idx="2"/>
            </p:cNvCxnSpPr>
            <p:nvPr/>
          </p:nvCxnSpPr>
          <p:spPr bwMode="auto">
            <a:xfrm rot="16200000" flipV="1">
              <a:off x="1061" y="2884"/>
              <a:ext cx="892" cy="552"/>
            </a:xfrm>
            <a:prstGeom prst="bentConnector3">
              <a:avLst>
                <a:gd name="adj1" fmla="val 50000"/>
              </a:avLst>
            </a:prstGeom>
            <a:ln>
              <a:headEnd/>
              <a:tailEnd/>
            </a:ln>
          </p:spPr>
          <p:style>
            <a:lnRef idx="1">
              <a:schemeClr val="accent3"/>
            </a:lnRef>
            <a:fillRef idx="2">
              <a:schemeClr val="accent3"/>
            </a:fillRef>
            <a:effectRef idx="1">
              <a:schemeClr val="accent3"/>
            </a:effectRef>
            <a:fontRef idx="minor">
              <a:schemeClr val="dk1"/>
            </a:fontRef>
          </p:style>
        </p:cxnSp>
        <p:cxnSp>
          <p:nvCxnSpPr>
            <p:cNvPr id="11" name="_s6152"/>
            <p:cNvCxnSpPr>
              <a:cxnSpLocks noChangeShapeType="1"/>
              <a:stCxn id="57" idx="1"/>
              <a:endCxn id="48" idx="2"/>
            </p:cNvCxnSpPr>
            <p:nvPr/>
          </p:nvCxnSpPr>
          <p:spPr bwMode="auto">
            <a:xfrm rot="10800000">
              <a:off x="1231" y="2714"/>
              <a:ext cx="169" cy="591"/>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2" name="_s6153"/>
            <p:cNvCxnSpPr>
              <a:cxnSpLocks noChangeShapeType="1"/>
              <a:stCxn id="56" idx="1"/>
              <a:endCxn id="48" idx="2"/>
            </p:cNvCxnSpPr>
            <p:nvPr/>
          </p:nvCxnSpPr>
          <p:spPr bwMode="auto">
            <a:xfrm rot="10800000">
              <a:off x="1230" y="2714"/>
              <a:ext cx="1485" cy="413"/>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3" name="_s6154"/>
            <p:cNvCxnSpPr>
              <a:cxnSpLocks noChangeShapeType="1"/>
              <a:stCxn id="55" idx="1"/>
              <a:endCxn id="49" idx="2"/>
            </p:cNvCxnSpPr>
            <p:nvPr/>
          </p:nvCxnSpPr>
          <p:spPr bwMode="auto">
            <a:xfrm rot="10800000">
              <a:off x="4301" y="2714"/>
              <a:ext cx="114" cy="783"/>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4" name="_s6155"/>
            <p:cNvCxnSpPr>
              <a:cxnSpLocks noChangeShapeType="1"/>
              <a:stCxn id="54" idx="1"/>
              <a:endCxn id="49" idx="2"/>
            </p:cNvCxnSpPr>
            <p:nvPr/>
          </p:nvCxnSpPr>
          <p:spPr bwMode="auto">
            <a:xfrm rot="10800000">
              <a:off x="4301" y="2714"/>
              <a:ext cx="109" cy="491"/>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5" name="_s6156"/>
            <p:cNvCxnSpPr>
              <a:cxnSpLocks noChangeShapeType="1"/>
              <a:stCxn id="53" idx="1"/>
              <a:endCxn id="49" idx="2"/>
            </p:cNvCxnSpPr>
            <p:nvPr/>
          </p:nvCxnSpPr>
          <p:spPr bwMode="auto">
            <a:xfrm rot="10800000">
              <a:off x="4301" y="2714"/>
              <a:ext cx="103" cy="176"/>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6" name="_s6157"/>
            <p:cNvCxnSpPr>
              <a:cxnSpLocks noChangeShapeType="1"/>
              <a:stCxn id="52" idx="3"/>
              <a:endCxn id="48" idx="2"/>
            </p:cNvCxnSpPr>
            <p:nvPr/>
          </p:nvCxnSpPr>
          <p:spPr bwMode="auto">
            <a:xfrm flipV="1">
              <a:off x="1008" y="2714"/>
              <a:ext cx="223" cy="527"/>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7" name="_s6158"/>
            <p:cNvCxnSpPr>
              <a:cxnSpLocks noChangeShapeType="1"/>
              <a:stCxn id="51" idx="1"/>
              <a:endCxn id="48" idx="2"/>
            </p:cNvCxnSpPr>
            <p:nvPr/>
          </p:nvCxnSpPr>
          <p:spPr bwMode="auto">
            <a:xfrm rot="10800000">
              <a:off x="1231" y="2714"/>
              <a:ext cx="119" cy="175"/>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8" name="_s6159"/>
            <p:cNvCxnSpPr>
              <a:cxnSpLocks noChangeShapeType="1"/>
              <a:stCxn id="50" idx="3"/>
              <a:endCxn id="48" idx="2"/>
            </p:cNvCxnSpPr>
            <p:nvPr/>
          </p:nvCxnSpPr>
          <p:spPr bwMode="auto">
            <a:xfrm flipV="1">
              <a:off x="1008" y="2714"/>
              <a:ext cx="223" cy="175"/>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19" name="_s6160"/>
            <p:cNvCxnSpPr>
              <a:cxnSpLocks noChangeShapeType="1"/>
              <a:stCxn id="49" idx="0"/>
              <a:endCxn id="37" idx="2"/>
            </p:cNvCxnSpPr>
            <p:nvPr/>
          </p:nvCxnSpPr>
          <p:spPr bwMode="auto">
            <a:xfrm rot="16200000" flipV="1">
              <a:off x="2881" y="1058"/>
              <a:ext cx="178" cy="2661"/>
            </a:xfrm>
            <a:prstGeom prst="bentConnector3">
              <a:avLst>
                <a:gd name="adj1" fmla="val 50000"/>
              </a:avLst>
            </a:prstGeom>
            <a:ln>
              <a:headEnd/>
              <a:tailEnd/>
            </a:ln>
          </p:spPr>
          <p:style>
            <a:lnRef idx="1">
              <a:schemeClr val="accent3"/>
            </a:lnRef>
            <a:fillRef idx="2">
              <a:schemeClr val="accent3"/>
            </a:fillRef>
            <a:effectRef idx="1">
              <a:schemeClr val="accent3"/>
            </a:effectRef>
            <a:fontRef idx="minor">
              <a:schemeClr val="dk1"/>
            </a:fontRef>
          </p:style>
        </p:cxnSp>
        <p:cxnSp>
          <p:nvCxnSpPr>
            <p:cNvPr id="20" name="_s6161"/>
            <p:cNvCxnSpPr>
              <a:cxnSpLocks noChangeShapeType="1"/>
              <a:stCxn id="48" idx="0"/>
              <a:endCxn id="37" idx="2"/>
            </p:cNvCxnSpPr>
            <p:nvPr/>
          </p:nvCxnSpPr>
          <p:spPr bwMode="auto">
            <a:xfrm rot="-5400000">
              <a:off x="1348" y="2183"/>
              <a:ext cx="178" cy="411"/>
            </a:xfrm>
            <a:prstGeom prst="bentConnector3">
              <a:avLst>
                <a:gd name="adj1" fmla="val 40449"/>
              </a:avLst>
            </a:prstGeom>
            <a:ln>
              <a:headEnd/>
              <a:tailEnd/>
            </a:ln>
          </p:spPr>
          <p:style>
            <a:lnRef idx="1">
              <a:schemeClr val="accent3"/>
            </a:lnRef>
            <a:fillRef idx="2">
              <a:schemeClr val="accent3"/>
            </a:fillRef>
            <a:effectRef idx="1">
              <a:schemeClr val="accent3"/>
            </a:effectRef>
            <a:fontRef idx="minor">
              <a:schemeClr val="dk1"/>
            </a:fontRef>
          </p:style>
        </p:cxnSp>
        <p:cxnSp>
          <p:nvCxnSpPr>
            <p:cNvPr id="21" name="_s6162"/>
            <p:cNvCxnSpPr>
              <a:cxnSpLocks noChangeShapeType="1"/>
              <a:stCxn id="47" idx="3"/>
              <a:endCxn id="34" idx="2"/>
            </p:cNvCxnSpPr>
            <p:nvPr/>
          </p:nvCxnSpPr>
          <p:spPr bwMode="auto">
            <a:xfrm flipV="1">
              <a:off x="2778" y="536"/>
              <a:ext cx="149" cy="1111"/>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22" name="_s6163"/>
            <p:cNvCxnSpPr>
              <a:cxnSpLocks noChangeShapeType="1"/>
              <a:stCxn id="46" idx="1"/>
              <a:endCxn id="34" idx="2"/>
            </p:cNvCxnSpPr>
            <p:nvPr/>
          </p:nvCxnSpPr>
          <p:spPr bwMode="auto">
            <a:xfrm rot="10800000">
              <a:off x="2927" y="536"/>
              <a:ext cx="106" cy="948"/>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23" name="_s6164"/>
            <p:cNvCxnSpPr>
              <a:cxnSpLocks noChangeShapeType="1"/>
              <a:stCxn id="45" idx="3"/>
              <a:endCxn id="34" idx="2"/>
            </p:cNvCxnSpPr>
            <p:nvPr/>
          </p:nvCxnSpPr>
          <p:spPr bwMode="auto">
            <a:xfrm flipV="1">
              <a:off x="2724" y="536"/>
              <a:ext cx="203" cy="744"/>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24" name="_s6165"/>
            <p:cNvCxnSpPr>
              <a:cxnSpLocks noChangeShapeType="1"/>
              <a:stCxn id="44" idx="1"/>
              <a:endCxn id="34" idx="2"/>
            </p:cNvCxnSpPr>
            <p:nvPr/>
          </p:nvCxnSpPr>
          <p:spPr bwMode="auto">
            <a:xfrm rot="10800000">
              <a:off x="2927" y="536"/>
              <a:ext cx="106" cy="595"/>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25" name="_s6166"/>
            <p:cNvCxnSpPr>
              <a:cxnSpLocks noChangeShapeType="1"/>
              <a:stCxn id="43" idx="1"/>
              <a:endCxn id="34" idx="2"/>
            </p:cNvCxnSpPr>
            <p:nvPr/>
          </p:nvCxnSpPr>
          <p:spPr bwMode="auto">
            <a:xfrm rot="10800000">
              <a:off x="2927" y="536"/>
              <a:ext cx="68" cy="252"/>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cxnSp>
          <p:nvCxnSpPr>
            <p:cNvPr id="26" name="_s6167"/>
            <p:cNvCxnSpPr>
              <a:cxnSpLocks noChangeShapeType="1"/>
              <a:stCxn id="42" idx="1"/>
              <a:endCxn id="34" idx="3"/>
            </p:cNvCxnSpPr>
            <p:nvPr/>
          </p:nvCxnSpPr>
          <p:spPr bwMode="auto">
            <a:xfrm rot="10800000">
              <a:off x="3436" y="418"/>
              <a:ext cx="352" cy="1"/>
            </a:xfrm>
            <a:prstGeom prst="straightConnector1">
              <a:avLst/>
            </a:prstGeom>
            <a:ln>
              <a:headEnd/>
              <a:tailEnd/>
            </a:ln>
          </p:spPr>
          <p:style>
            <a:lnRef idx="1">
              <a:schemeClr val="accent3"/>
            </a:lnRef>
            <a:fillRef idx="2">
              <a:schemeClr val="accent3"/>
            </a:fillRef>
            <a:effectRef idx="1">
              <a:schemeClr val="accent3"/>
            </a:effectRef>
            <a:fontRef idx="minor">
              <a:schemeClr val="dk1"/>
            </a:fontRef>
          </p:style>
        </p:cxnSp>
        <p:cxnSp>
          <p:nvCxnSpPr>
            <p:cNvPr id="27" name="_s6168"/>
            <p:cNvCxnSpPr>
              <a:cxnSpLocks noChangeShapeType="1"/>
              <a:stCxn id="41" idx="0"/>
              <a:endCxn id="34" idx="2"/>
            </p:cNvCxnSpPr>
            <p:nvPr/>
          </p:nvCxnSpPr>
          <p:spPr bwMode="auto">
            <a:xfrm rot="16200000" flipV="1">
              <a:off x="3290" y="173"/>
              <a:ext cx="1529" cy="2255"/>
            </a:xfrm>
            <a:prstGeom prst="bentConnector3">
              <a:avLst>
                <a:gd name="adj1" fmla="val 10861"/>
              </a:avLst>
            </a:prstGeom>
            <a:ln>
              <a:headEnd/>
              <a:tailEnd/>
            </a:ln>
          </p:spPr>
          <p:style>
            <a:lnRef idx="1">
              <a:schemeClr val="accent3"/>
            </a:lnRef>
            <a:fillRef idx="2">
              <a:schemeClr val="accent3"/>
            </a:fillRef>
            <a:effectRef idx="1">
              <a:schemeClr val="accent3"/>
            </a:effectRef>
            <a:fontRef idx="minor">
              <a:schemeClr val="dk1"/>
            </a:fontRef>
          </p:style>
        </p:cxnSp>
        <p:cxnSp>
          <p:nvCxnSpPr>
            <p:cNvPr id="28" name="_s6169"/>
            <p:cNvCxnSpPr>
              <a:cxnSpLocks noChangeShapeType="1"/>
              <a:stCxn id="40" idx="0"/>
              <a:endCxn id="34" idx="2"/>
            </p:cNvCxnSpPr>
            <p:nvPr/>
          </p:nvCxnSpPr>
          <p:spPr bwMode="auto">
            <a:xfrm rot="16200000" flipV="1">
              <a:off x="2848" y="615"/>
              <a:ext cx="1529" cy="1371"/>
            </a:xfrm>
            <a:prstGeom prst="bentConnector3">
              <a:avLst>
                <a:gd name="adj1" fmla="val 10861"/>
              </a:avLst>
            </a:prstGeom>
            <a:ln>
              <a:headEnd/>
              <a:tailEnd/>
            </a:ln>
          </p:spPr>
          <p:style>
            <a:lnRef idx="1">
              <a:schemeClr val="accent3"/>
            </a:lnRef>
            <a:fillRef idx="2">
              <a:schemeClr val="accent3"/>
            </a:fillRef>
            <a:effectRef idx="1">
              <a:schemeClr val="accent3"/>
            </a:effectRef>
            <a:fontRef idx="minor">
              <a:schemeClr val="dk1"/>
            </a:fontRef>
          </p:style>
        </p:cxnSp>
        <p:cxnSp>
          <p:nvCxnSpPr>
            <p:cNvPr id="29" name="_s6170"/>
            <p:cNvCxnSpPr>
              <a:cxnSpLocks noChangeShapeType="1"/>
              <a:stCxn id="39" idx="0"/>
              <a:endCxn id="34" idx="2"/>
            </p:cNvCxnSpPr>
            <p:nvPr/>
          </p:nvCxnSpPr>
          <p:spPr bwMode="auto">
            <a:xfrm rot="16200000" flipV="1">
              <a:off x="2406" y="1057"/>
              <a:ext cx="1529" cy="487"/>
            </a:xfrm>
            <a:prstGeom prst="bentConnector3">
              <a:avLst>
                <a:gd name="adj1" fmla="val 10462"/>
              </a:avLst>
            </a:prstGeom>
            <a:ln>
              <a:headEnd/>
              <a:tailEnd/>
            </a:ln>
          </p:spPr>
          <p:style>
            <a:lnRef idx="1">
              <a:schemeClr val="accent3"/>
            </a:lnRef>
            <a:fillRef idx="2">
              <a:schemeClr val="accent3"/>
            </a:fillRef>
            <a:effectRef idx="1">
              <a:schemeClr val="accent3"/>
            </a:effectRef>
            <a:fontRef idx="minor">
              <a:schemeClr val="dk1"/>
            </a:fontRef>
          </p:style>
        </p:cxnSp>
        <p:cxnSp>
          <p:nvCxnSpPr>
            <p:cNvPr id="30" name="_s6171"/>
            <p:cNvCxnSpPr>
              <a:cxnSpLocks noChangeShapeType="1"/>
              <a:stCxn id="38" idx="0"/>
              <a:endCxn id="34" idx="2"/>
            </p:cNvCxnSpPr>
            <p:nvPr/>
          </p:nvCxnSpPr>
          <p:spPr bwMode="auto">
            <a:xfrm rot="5400000" flipH="1" flipV="1">
              <a:off x="1961" y="1099"/>
              <a:ext cx="1529" cy="403"/>
            </a:xfrm>
            <a:prstGeom prst="bentConnector3">
              <a:avLst>
                <a:gd name="adj1" fmla="val 10062"/>
              </a:avLst>
            </a:prstGeom>
            <a:ln>
              <a:headEnd/>
              <a:tailEnd/>
            </a:ln>
          </p:spPr>
          <p:style>
            <a:lnRef idx="1">
              <a:schemeClr val="accent3"/>
            </a:lnRef>
            <a:fillRef idx="2">
              <a:schemeClr val="accent3"/>
            </a:fillRef>
            <a:effectRef idx="1">
              <a:schemeClr val="accent3"/>
            </a:effectRef>
            <a:fontRef idx="minor">
              <a:schemeClr val="dk1"/>
            </a:fontRef>
          </p:style>
        </p:cxnSp>
        <p:cxnSp>
          <p:nvCxnSpPr>
            <p:cNvPr id="31" name="_s6172"/>
            <p:cNvCxnSpPr>
              <a:cxnSpLocks noChangeShapeType="1"/>
              <a:stCxn id="37" idx="0"/>
              <a:endCxn id="34" idx="2"/>
            </p:cNvCxnSpPr>
            <p:nvPr/>
          </p:nvCxnSpPr>
          <p:spPr bwMode="auto">
            <a:xfrm rot="5400000" flipH="1" flipV="1">
              <a:off x="1518" y="656"/>
              <a:ext cx="1529" cy="1289"/>
            </a:xfrm>
            <a:prstGeom prst="bentConnector3">
              <a:avLst>
                <a:gd name="adj1" fmla="val 10062"/>
              </a:avLst>
            </a:prstGeom>
            <a:ln>
              <a:headEnd/>
              <a:tailEnd/>
            </a:ln>
          </p:spPr>
          <p:style>
            <a:lnRef idx="1">
              <a:schemeClr val="accent3"/>
            </a:lnRef>
            <a:fillRef idx="2">
              <a:schemeClr val="accent3"/>
            </a:fillRef>
            <a:effectRef idx="1">
              <a:schemeClr val="accent3"/>
            </a:effectRef>
            <a:fontRef idx="minor">
              <a:schemeClr val="dk1"/>
            </a:fontRef>
          </p:style>
        </p:cxnSp>
        <p:cxnSp>
          <p:nvCxnSpPr>
            <p:cNvPr id="32" name="_s6173"/>
            <p:cNvCxnSpPr>
              <a:cxnSpLocks noChangeShapeType="1"/>
              <a:stCxn id="36" idx="0"/>
              <a:endCxn id="34" idx="2"/>
            </p:cNvCxnSpPr>
            <p:nvPr/>
          </p:nvCxnSpPr>
          <p:spPr bwMode="auto">
            <a:xfrm rot="5400000" flipH="1" flipV="1">
              <a:off x="1013" y="151"/>
              <a:ext cx="1529" cy="2298"/>
            </a:xfrm>
            <a:prstGeom prst="bentConnector3">
              <a:avLst>
                <a:gd name="adj1" fmla="val 10462"/>
              </a:avLst>
            </a:prstGeom>
            <a:ln>
              <a:headEnd/>
              <a:tailEnd/>
            </a:ln>
          </p:spPr>
          <p:style>
            <a:lnRef idx="1">
              <a:schemeClr val="accent3"/>
            </a:lnRef>
            <a:fillRef idx="2">
              <a:schemeClr val="accent3"/>
            </a:fillRef>
            <a:effectRef idx="1">
              <a:schemeClr val="accent3"/>
            </a:effectRef>
            <a:fontRef idx="minor">
              <a:schemeClr val="dk1"/>
            </a:fontRef>
          </p:style>
        </p:cxnSp>
        <p:cxnSp>
          <p:nvCxnSpPr>
            <p:cNvPr id="33" name="_s6174"/>
            <p:cNvCxnSpPr>
              <a:cxnSpLocks noChangeShapeType="1"/>
              <a:stCxn id="35" idx="3"/>
              <a:endCxn id="34" idx="2"/>
            </p:cNvCxnSpPr>
            <p:nvPr/>
          </p:nvCxnSpPr>
          <p:spPr bwMode="auto">
            <a:xfrm flipV="1">
              <a:off x="2724" y="536"/>
              <a:ext cx="203" cy="252"/>
            </a:xfrm>
            <a:prstGeom prst="bentConnector2">
              <a:avLst/>
            </a:prstGeom>
            <a:ln>
              <a:headEnd/>
              <a:tailEnd/>
            </a:ln>
          </p:spPr>
          <p:style>
            <a:lnRef idx="1">
              <a:schemeClr val="accent3"/>
            </a:lnRef>
            <a:fillRef idx="2">
              <a:schemeClr val="accent3"/>
            </a:fillRef>
            <a:effectRef idx="1">
              <a:schemeClr val="accent3"/>
            </a:effectRef>
            <a:fontRef idx="minor">
              <a:schemeClr val="dk1"/>
            </a:fontRef>
          </p:style>
        </p:cxnSp>
        <p:sp>
          <p:nvSpPr>
            <p:cNvPr id="34" name="_s6175"/>
            <p:cNvSpPr>
              <a:spLocks noChangeArrowheads="1"/>
            </p:cNvSpPr>
            <p:nvPr/>
          </p:nvSpPr>
          <p:spPr bwMode="auto">
            <a:xfrm>
              <a:off x="2418" y="300"/>
              <a:ext cx="1018"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DECANATURA</a:t>
              </a:r>
              <a:endParaRPr lang="es-ES" sz="1050" b="1" dirty="0">
                <a:effectLst/>
                <a:latin typeface="+mn-lt"/>
                <a:cs typeface="+mn-cs"/>
              </a:endParaRPr>
            </a:p>
          </p:txBody>
        </p:sp>
        <p:sp>
          <p:nvSpPr>
            <p:cNvPr id="35" name="_s6176"/>
            <p:cNvSpPr>
              <a:spLocks noChangeArrowheads="1"/>
            </p:cNvSpPr>
            <p:nvPr/>
          </p:nvSpPr>
          <p:spPr bwMode="auto">
            <a:xfrm>
              <a:off x="1972" y="663"/>
              <a:ext cx="752"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SECRETARIA </a:t>
              </a:r>
            </a:p>
            <a:p>
              <a:pPr algn="ctr">
                <a:defRPr/>
              </a:pPr>
              <a:r>
                <a:rPr lang="es-MX" sz="1050" b="1" dirty="0">
                  <a:effectLst/>
                </a:rPr>
                <a:t>ACADÉMICA</a:t>
              </a:r>
              <a:endParaRPr lang="es-ES" sz="1050" b="1" dirty="0">
                <a:effectLst/>
              </a:endParaRPr>
            </a:p>
          </p:txBody>
        </p:sp>
        <p:sp>
          <p:nvSpPr>
            <p:cNvPr id="36" name="_s6177"/>
            <p:cNvSpPr>
              <a:spLocks noChangeArrowheads="1"/>
            </p:cNvSpPr>
            <p:nvPr/>
          </p:nvSpPr>
          <p:spPr bwMode="auto">
            <a:xfrm>
              <a:off x="249" y="2065"/>
              <a:ext cx="759"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COMITÉ EVALUACIÓN </a:t>
              </a:r>
            </a:p>
            <a:p>
              <a:pPr algn="ctr">
                <a:defRPr/>
              </a:pPr>
              <a:r>
                <a:rPr lang="es-MX" sz="1050" b="1" dirty="0">
                  <a:effectLst/>
                  <a:latin typeface="+mn-lt"/>
                  <a:cs typeface="+mn-cs"/>
                </a:rPr>
                <a:t>DOCENTE</a:t>
              </a:r>
              <a:endParaRPr lang="es-ES" sz="1050" b="1" dirty="0">
                <a:effectLst/>
                <a:latin typeface="+mn-lt"/>
                <a:cs typeface="+mn-cs"/>
              </a:endParaRPr>
            </a:p>
          </p:txBody>
        </p:sp>
        <p:sp>
          <p:nvSpPr>
            <p:cNvPr id="37" name="_s6178"/>
            <p:cNvSpPr>
              <a:spLocks noChangeArrowheads="1"/>
            </p:cNvSpPr>
            <p:nvPr/>
          </p:nvSpPr>
          <p:spPr bwMode="auto">
            <a:xfrm>
              <a:off x="1262" y="2065"/>
              <a:ext cx="752"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PROYECTOS </a:t>
              </a:r>
            </a:p>
            <a:p>
              <a:pPr algn="ctr">
                <a:defRPr/>
              </a:pPr>
              <a:r>
                <a:rPr lang="es-MX" sz="1050" b="1" dirty="0">
                  <a:effectLst/>
                  <a:latin typeface="+mn-lt"/>
                  <a:cs typeface="+mn-cs"/>
                </a:rPr>
                <a:t>CURRICULARES</a:t>
              </a:r>
              <a:endParaRPr lang="es-ES" sz="1050" b="1" dirty="0">
                <a:effectLst/>
                <a:latin typeface="+mn-lt"/>
                <a:cs typeface="+mn-cs"/>
              </a:endParaRPr>
            </a:p>
          </p:txBody>
        </p:sp>
        <p:sp>
          <p:nvSpPr>
            <p:cNvPr id="38" name="_s6179"/>
            <p:cNvSpPr>
              <a:spLocks noChangeArrowheads="1"/>
            </p:cNvSpPr>
            <p:nvPr/>
          </p:nvSpPr>
          <p:spPr bwMode="auto">
            <a:xfrm>
              <a:off x="2148" y="2065"/>
              <a:ext cx="752"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COMITÉ </a:t>
              </a:r>
            </a:p>
            <a:p>
              <a:pPr algn="ctr">
                <a:defRPr/>
              </a:pPr>
              <a:r>
                <a:rPr lang="es-MX" sz="1050" b="1" dirty="0">
                  <a:effectLst/>
                  <a:latin typeface="+mn-lt"/>
                  <a:cs typeface="+mn-cs"/>
                </a:rPr>
                <a:t>CURRÍCULO</a:t>
              </a:r>
              <a:endParaRPr lang="es-ES" sz="1050" b="1" dirty="0">
                <a:effectLst/>
                <a:latin typeface="+mn-lt"/>
                <a:cs typeface="+mn-cs"/>
              </a:endParaRPr>
            </a:p>
          </p:txBody>
        </p:sp>
        <p:sp>
          <p:nvSpPr>
            <p:cNvPr id="39" name="_s6180"/>
            <p:cNvSpPr>
              <a:spLocks noChangeArrowheads="1"/>
            </p:cNvSpPr>
            <p:nvPr/>
          </p:nvSpPr>
          <p:spPr bwMode="auto">
            <a:xfrm>
              <a:off x="3034" y="2065"/>
              <a:ext cx="760"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UNIDAD DE </a:t>
              </a:r>
            </a:p>
            <a:p>
              <a:pPr algn="ctr">
                <a:defRPr/>
              </a:pPr>
              <a:r>
                <a:rPr lang="es-MX" sz="1050" b="1" dirty="0">
                  <a:effectLst/>
                  <a:latin typeface="+mn-lt"/>
                  <a:cs typeface="+mn-cs"/>
                </a:rPr>
                <a:t>INVESTIGACIÓN</a:t>
              </a:r>
              <a:endParaRPr lang="es-ES" sz="1050" b="1" dirty="0">
                <a:effectLst/>
                <a:latin typeface="+mn-lt"/>
                <a:cs typeface="+mn-cs"/>
              </a:endParaRPr>
            </a:p>
          </p:txBody>
        </p:sp>
        <p:sp>
          <p:nvSpPr>
            <p:cNvPr id="40" name="_s6181"/>
            <p:cNvSpPr>
              <a:spLocks noChangeArrowheads="1"/>
            </p:cNvSpPr>
            <p:nvPr/>
          </p:nvSpPr>
          <p:spPr bwMode="auto">
            <a:xfrm>
              <a:off x="3920" y="2065"/>
              <a:ext cx="755"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smtClean="0">
                  <a:effectLst/>
                  <a:latin typeface="+mn-lt"/>
                  <a:cs typeface="+mn-cs"/>
                </a:rPr>
                <a:t>UNIDAD DE</a:t>
              </a:r>
              <a:endParaRPr lang="es-MX" sz="1050" b="1" dirty="0">
                <a:effectLst/>
                <a:latin typeface="+mn-lt"/>
                <a:cs typeface="+mn-cs"/>
              </a:endParaRPr>
            </a:p>
            <a:p>
              <a:pPr algn="ctr">
                <a:defRPr/>
              </a:pPr>
              <a:r>
                <a:rPr lang="es-MX" sz="1050" b="1" dirty="0">
                  <a:effectLst/>
                  <a:latin typeface="+mn-lt"/>
                  <a:cs typeface="+mn-cs"/>
                </a:rPr>
                <a:t>ACREDITACIÓN</a:t>
              </a:r>
              <a:endParaRPr lang="es-ES" sz="1050" b="1" dirty="0">
                <a:effectLst/>
                <a:latin typeface="+mn-lt"/>
                <a:cs typeface="+mn-cs"/>
              </a:endParaRPr>
            </a:p>
          </p:txBody>
        </p:sp>
        <p:sp>
          <p:nvSpPr>
            <p:cNvPr id="41" name="_s6182"/>
            <p:cNvSpPr>
              <a:spLocks noChangeArrowheads="1"/>
            </p:cNvSpPr>
            <p:nvPr/>
          </p:nvSpPr>
          <p:spPr bwMode="auto">
            <a:xfrm>
              <a:off x="4806" y="2065"/>
              <a:ext cx="752"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latin typeface="+mn-lt"/>
                  <a:cs typeface="+mn-cs"/>
                </a:rPr>
                <a:t>UNIDAD DE </a:t>
              </a:r>
            </a:p>
            <a:p>
              <a:pPr algn="ctr">
                <a:defRPr/>
              </a:pPr>
              <a:r>
                <a:rPr lang="es-MX" sz="1050" b="1" dirty="0">
                  <a:effectLst/>
                  <a:latin typeface="+mn-lt"/>
                  <a:cs typeface="+mn-cs"/>
                </a:rPr>
                <a:t>EXTENSIÓN</a:t>
              </a:r>
              <a:endParaRPr lang="es-ES" sz="1050" b="1" dirty="0">
                <a:effectLst/>
                <a:latin typeface="+mn-lt"/>
                <a:cs typeface="+mn-cs"/>
              </a:endParaRPr>
            </a:p>
          </p:txBody>
        </p:sp>
        <p:sp>
          <p:nvSpPr>
            <p:cNvPr id="42" name="_s6183"/>
            <p:cNvSpPr>
              <a:spLocks noChangeArrowheads="1"/>
            </p:cNvSpPr>
            <p:nvPr/>
          </p:nvSpPr>
          <p:spPr bwMode="auto">
            <a:xfrm>
              <a:off x="3788" y="300"/>
              <a:ext cx="752"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CONSEJO DE </a:t>
              </a:r>
            </a:p>
            <a:p>
              <a:pPr algn="ctr">
                <a:defRPr/>
              </a:pPr>
              <a:r>
                <a:rPr lang="es-MX" sz="1050" b="1" dirty="0">
                  <a:effectLst/>
                </a:rPr>
                <a:t>FACULTAD</a:t>
              </a:r>
              <a:endParaRPr lang="es-ES" sz="1050" b="1" dirty="0">
                <a:effectLst/>
              </a:endParaRPr>
            </a:p>
          </p:txBody>
        </p:sp>
        <p:sp>
          <p:nvSpPr>
            <p:cNvPr id="43" name="_s6184"/>
            <p:cNvSpPr>
              <a:spLocks noChangeArrowheads="1"/>
            </p:cNvSpPr>
            <p:nvPr/>
          </p:nvSpPr>
          <p:spPr bwMode="auto">
            <a:xfrm>
              <a:off x="2995" y="663"/>
              <a:ext cx="752"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ASISTENCIA</a:t>
              </a:r>
            </a:p>
            <a:p>
              <a:pPr algn="ctr">
                <a:defRPr/>
              </a:pPr>
              <a:r>
                <a:rPr lang="es-MX" sz="1050" b="1" dirty="0">
                  <a:effectLst/>
                </a:rPr>
                <a:t>DECANATURA</a:t>
              </a:r>
              <a:endParaRPr lang="es-ES" sz="1050" b="1" dirty="0">
                <a:effectLst/>
              </a:endParaRPr>
            </a:p>
          </p:txBody>
        </p:sp>
        <p:sp>
          <p:nvSpPr>
            <p:cNvPr id="44" name="_s6185"/>
            <p:cNvSpPr>
              <a:spLocks noChangeArrowheads="1"/>
            </p:cNvSpPr>
            <p:nvPr/>
          </p:nvSpPr>
          <p:spPr bwMode="auto">
            <a:xfrm>
              <a:off x="3033" y="1006"/>
              <a:ext cx="993"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BIBLIOTECA</a:t>
              </a:r>
              <a:endParaRPr lang="es-ES" sz="1050" b="1" dirty="0">
                <a:effectLst/>
              </a:endParaRPr>
            </a:p>
          </p:txBody>
        </p:sp>
        <p:sp>
          <p:nvSpPr>
            <p:cNvPr id="45" name="_s6186"/>
            <p:cNvSpPr>
              <a:spLocks noChangeArrowheads="1"/>
            </p:cNvSpPr>
            <p:nvPr/>
          </p:nvSpPr>
          <p:spPr bwMode="auto">
            <a:xfrm>
              <a:off x="1972" y="1162"/>
              <a:ext cx="752" cy="2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HERBARIO</a:t>
              </a:r>
            </a:p>
            <a:p>
              <a:pPr algn="ctr">
                <a:defRPr/>
              </a:pPr>
              <a:r>
                <a:rPr lang="es-MX" sz="1050" b="1" dirty="0">
                  <a:effectLst/>
                </a:rPr>
                <a:t>FORESTAL</a:t>
              </a:r>
              <a:endParaRPr lang="es-ES" sz="1050" b="1" dirty="0">
                <a:effectLst/>
              </a:endParaRPr>
            </a:p>
          </p:txBody>
        </p:sp>
        <p:sp>
          <p:nvSpPr>
            <p:cNvPr id="46" name="_s6187"/>
            <p:cNvSpPr>
              <a:spLocks noChangeArrowheads="1"/>
            </p:cNvSpPr>
            <p:nvPr/>
          </p:nvSpPr>
          <p:spPr bwMode="auto">
            <a:xfrm>
              <a:off x="3033" y="1359"/>
              <a:ext cx="760" cy="25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endParaRPr lang="es-MX" sz="1050" b="1" dirty="0">
                <a:effectLst/>
              </a:endParaRPr>
            </a:p>
            <a:p>
              <a:pPr algn="ctr">
                <a:defRPr/>
              </a:pPr>
              <a:r>
                <a:rPr lang="es-MX" sz="1050" b="1" dirty="0">
                  <a:effectLst/>
                </a:rPr>
                <a:t>COORDINACIONES</a:t>
              </a:r>
            </a:p>
            <a:p>
              <a:pPr algn="ctr">
                <a:defRPr/>
              </a:pPr>
              <a:r>
                <a:rPr lang="es-MX" sz="1050" b="1" dirty="0">
                  <a:effectLst/>
                </a:rPr>
                <a:t>LABORATORIO</a:t>
              </a:r>
              <a:endParaRPr lang="es-ES" sz="1050" b="1" dirty="0">
                <a:effectLst/>
              </a:endParaRPr>
            </a:p>
            <a:p>
              <a:pPr algn="ctr">
                <a:defRPr/>
              </a:pPr>
              <a:endParaRPr lang="es-ES" sz="1050" b="1" dirty="0">
                <a:effectLst/>
              </a:endParaRPr>
            </a:p>
          </p:txBody>
        </p:sp>
        <p:sp>
          <p:nvSpPr>
            <p:cNvPr id="47" name="_s6188"/>
            <p:cNvSpPr>
              <a:spLocks noChangeArrowheads="1"/>
            </p:cNvSpPr>
            <p:nvPr/>
          </p:nvSpPr>
          <p:spPr bwMode="auto">
            <a:xfrm>
              <a:off x="2018" y="1525"/>
              <a:ext cx="760" cy="2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MX" sz="1050" b="1" dirty="0">
                  <a:effectLst/>
                </a:rPr>
                <a:t>Red de Datos UDNET</a:t>
              </a:r>
              <a:endParaRPr lang="es-ES" sz="1050" b="1" dirty="0">
                <a:effectLst/>
              </a:endParaRPr>
            </a:p>
          </p:txBody>
        </p:sp>
        <p:sp>
          <p:nvSpPr>
            <p:cNvPr id="48" name="_s6189"/>
            <p:cNvSpPr>
              <a:spLocks noChangeArrowheads="1"/>
            </p:cNvSpPr>
            <p:nvPr/>
          </p:nvSpPr>
          <p:spPr bwMode="auto">
            <a:xfrm>
              <a:off x="851" y="2478"/>
              <a:ext cx="759"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PREGRADO</a:t>
              </a:r>
              <a:endParaRPr lang="es-ES" sz="1050" b="1" dirty="0">
                <a:effectLst/>
                <a:latin typeface="+mn-lt"/>
                <a:cs typeface="+mn-cs"/>
              </a:endParaRPr>
            </a:p>
          </p:txBody>
        </p:sp>
        <p:sp>
          <p:nvSpPr>
            <p:cNvPr id="49" name="_s6190"/>
            <p:cNvSpPr>
              <a:spLocks noChangeArrowheads="1"/>
            </p:cNvSpPr>
            <p:nvPr/>
          </p:nvSpPr>
          <p:spPr bwMode="auto">
            <a:xfrm>
              <a:off x="3923" y="2478"/>
              <a:ext cx="755"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POSGRADO</a:t>
              </a:r>
              <a:endParaRPr lang="es-ES" sz="1050" b="1" dirty="0">
                <a:effectLst/>
                <a:latin typeface="+mn-lt"/>
                <a:cs typeface="+mn-cs"/>
              </a:endParaRPr>
            </a:p>
          </p:txBody>
        </p:sp>
        <p:sp>
          <p:nvSpPr>
            <p:cNvPr id="50" name="_s6191"/>
            <p:cNvSpPr>
              <a:spLocks noChangeArrowheads="1"/>
            </p:cNvSpPr>
            <p:nvPr/>
          </p:nvSpPr>
          <p:spPr bwMode="auto">
            <a:xfrm>
              <a:off x="249" y="2771"/>
              <a:ext cx="759" cy="2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Ingeniería Forestal</a:t>
              </a:r>
              <a:endParaRPr lang="es-ES" sz="1050" b="1" dirty="0">
                <a:effectLst/>
                <a:latin typeface="+mn-lt"/>
                <a:cs typeface="+mn-cs"/>
              </a:endParaRPr>
            </a:p>
          </p:txBody>
        </p:sp>
        <p:sp>
          <p:nvSpPr>
            <p:cNvPr id="51" name="_s6192"/>
            <p:cNvSpPr>
              <a:spLocks noChangeArrowheads="1"/>
            </p:cNvSpPr>
            <p:nvPr/>
          </p:nvSpPr>
          <p:spPr bwMode="auto">
            <a:xfrm>
              <a:off x="1350" y="2771"/>
              <a:ext cx="1031" cy="2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Ingeniería </a:t>
              </a:r>
            </a:p>
            <a:p>
              <a:pPr algn="ctr">
                <a:defRPr/>
              </a:pPr>
              <a:r>
                <a:rPr lang="es-CO" sz="1050" b="1" dirty="0">
                  <a:effectLst/>
                  <a:latin typeface="+mn-lt"/>
                  <a:cs typeface="+mn-cs"/>
                </a:rPr>
                <a:t>Ambiental</a:t>
              </a:r>
              <a:endParaRPr lang="es-ES" sz="1050" b="1" dirty="0">
                <a:effectLst/>
                <a:latin typeface="+mn-lt"/>
                <a:cs typeface="+mn-cs"/>
              </a:endParaRPr>
            </a:p>
          </p:txBody>
        </p:sp>
        <p:sp>
          <p:nvSpPr>
            <p:cNvPr id="52" name="_s6193"/>
            <p:cNvSpPr>
              <a:spLocks noChangeArrowheads="1"/>
            </p:cNvSpPr>
            <p:nvPr/>
          </p:nvSpPr>
          <p:spPr bwMode="auto">
            <a:xfrm>
              <a:off x="249" y="3123"/>
              <a:ext cx="759"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Ingeniería </a:t>
              </a:r>
            </a:p>
            <a:p>
              <a:pPr algn="ctr">
                <a:defRPr/>
              </a:pPr>
              <a:r>
                <a:rPr lang="es-CO" sz="1050" b="1" dirty="0">
                  <a:effectLst/>
                  <a:latin typeface="+mn-lt"/>
                  <a:cs typeface="+mn-cs"/>
                </a:rPr>
                <a:t>Topográfica</a:t>
              </a:r>
              <a:endParaRPr lang="es-ES" sz="1050" b="1" dirty="0">
                <a:effectLst/>
                <a:latin typeface="+mn-lt"/>
                <a:cs typeface="+mn-cs"/>
              </a:endParaRPr>
            </a:p>
          </p:txBody>
        </p:sp>
        <p:sp>
          <p:nvSpPr>
            <p:cNvPr id="53" name="_s6194"/>
            <p:cNvSpPr>
              <a:spLocks noChangeArrowheads="1"/>
            </p:cNvSpPr>
            <p:nvPr/>
          </p:nvSpPr>
          <p:spPr bwMode="auto">
            <a:xfrm>
              <a:off x="4404" y="2769"/>
              <a:ext cx="1024"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00" b="1" dirty="0">
                  <a:effectLst/>
                  <a:latin typeface="+mn-lt"/>
                  <a:cs typeface="+mn-cs"/>
                </a:rPr>
                <a:t>Especialización en </a:t>
              </a:r>
            </a:p>
            <a:p>
              <a:pPr algn="ctr">
                <a:defRPr/>
              </a:pPr>
              <a:r>
                <a:rPr lang="es-CO" sz="1000" b="1" dirty="0">
                  <a:effectLst/>
                  <a:latin typeface="+mn-lt"/>
                  <a:cs typeface="+mn-cs"/>
                </a:rPr>
                <a:t>Ambiente y Desarrollo Local</a:t>
              </a:r>
              <a:endParaRPr lang="es-ES" sz="1000" b="1" dirty="0">
                <a:effectLst/>
                <a:latin typeface="+mn-lt"/>
                <a:cs typeface="+mn-cs"/>
              </a:endParaRPr>
            </a:p>
          </p:txBody>
        </p:sp>
        <p:sp>
          <p:nvSpPr>
            <p:cNvPr id="54" name="_s6195"/>
            <p:cNvSpPr>
              <a:spLocks noChangeArrowheads="1"/>
            </p:cNvSpPr>
            <p:nvPr/>
          </p:nvSpPr>
          <p:spPr bwMode="auto">
            <a:xfrm>
              <a:off x="4410" y="3076"/>
              <a:ext cx="1071" cy="2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00" b="1" dirty="0">
                  <a:effectLst/>
                  <a:latin typeface="+mn-lt"/>
                  <a:cs typeface="+mn-cs"/>
                </a:rPr>
                <a:t>Especialización en Gerencia de </a:t>
              </a:r>
            </a:p>
            <a:p>
              <a:pPr algn="ctr">
                <a:defRPr/>
              </a:pPr>
              <a:r>
                <a:rPr lang="es-CO" sz="1000" b="1" dirty="0">
                  <a:effectLst/>
                  <a:latin typeface="+mn-lt"/>
                  <a:cs typeface="+mn-cs"/>
                </a:rPr>
                <a:t>Recursos Naturales</a:t>
              </a:r>
              <a:endParaRPr lang="es-ES" sz="1000" b="1" dirty="0">
                <a:effectLst/>
                <a:latin typeface="+mn-lt"/>
                <a:cs typeface="+mn-cs"/>
              </a:endParaRPr>
            </a:p>
          </p:txBody>
        </p:sp>
        <p:sp>
          <p:nvSpPr>
            <p:cNvPr id="55" name="_s6196"/>
            <p:cNvSpPr>
              <a:spLocks noChangeArrowheads="1"/>
            </p:cNvSpPr>
            <p:nvPr/>
          </p:nvSpPr>
          <p:spPr bwMode="auto">
            <a:xfrm>
              <a:off x="4414" y="3380"/>
              <a:ext cx="1191" cy="23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00" b="1" dirty="0">
                  <a:effectLst/>
                  <a:latin typeface="+mn-lt"/>
                  <a:cs typeface="+mn-cs"/>
                </a:rPr>
                <a:t>Especialización en Diseño de </a:t>
              </a:r>
            </a:p>
            <a:p>
              <a:pPr algn="ctr">
                <a:defRPr/>
              </a:pPr>
              <a:r>
                <a:rPr lang="es-CO" sz="1000" b="1" dirty="0">
                  <a:effectLst/>
                  <a:latin typeface="+mn-lt"/>
                  <a:cs typeface="+mn-cs"/>
                </a:rPr>
                <a:t>Vías Urbanas, Transito y Transporte</a:t>
              </a:r>
              <a:endParaRPr lang="es-ES" sz="1000" b="1" dirty="0">
                <a:effectLst/>
                <a:latin typeface="+mn-lt"/>
                <a:cs typeface="+mn-cs"/>
              </a:endParaRPr>
            </a:p>
          </p:txBody>
        </p:sp>
        <p:sp>
          <p:nvSpPr>
            <p:cNvPr id="56" name="_s6197"/>
            <p:cNvSpPr>
              <a:spLocks noChangeArrowheads="1"/>
            </p:cNvSpPr>
            <p:nvPr/>
          </p:nvSpPr>
          <p:spPr bwMode="auto">
            <a:xfrm>
              <a:off x="2715" y="3006"/>
              <a:ext cx="1031" cy="24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Tecnología en </a:t>
              </a:r>
            </a:p>
            <a:p>
              <a:pPr algn="ctr">
                <a:defRPr/>
              </a:pPr>
              <a:r>
                <a:rPr lang="es-CO" sz="1050" b="1" dirty="0">
                  <a:effectLst/>
                  <a:latin typeface="+mn-lt"/>
                  <a:cs typeface="+mn-cs"/>
                </a:rPr>
                <a:t>Topografía</a:t>
              </a:r>
              <a:endParaRPr lang="es-ES" sz="1050" b="1" dirty="0">
                <a:effectLst/>
                <a:latin typeface="+mn-lt"/>
                <a:cs typeface="+mn-cs"/>
              </a:endParaRPr>
            </a:p>
          </p:txBody>
        </p:sp>
        <p:sp>
          <p:nvSpPr>
            <p:cNvPr id="57" name="_s6198"/>
            <p:cNvSpPr>
              <a:spLocks noChangeArrowheads="1"/>
            </p:cNvSpPr>
            <p:nvPr/>
          </p:nvSpPr>
          <p:spPr bwMode="auto">
            <a:xfrm>
              <a:off x="1400" y="3184"/>
              <a:ext cx="759" cy="2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Ingeniería Sanitaria</a:t>
              </a:r>
              <a:endParaRPr lang="es-ES" sz="1050" b="1" dirty="0">
                <a:effectLst/>
                <a:latin typeface="+mn-lt"/>
                <a:cs typeface="+mn-cs"/>
              </a:endParaRPr>
            </a:p>
          </p:txBody>
        </p:sp>
        <p:sp>
          <p:nvSpPr>
            <p:cNvPr id="58" name="_s6199"/>
            <p:cNvSpPr>
              <a:spLocks noChangeArrowheads="1"/>
            </p:cNvSpPr>
            <p:nvPr/>
          </p:nvSpPr>
          <p:spPr bwMode="auto">
            <a:xfrm>
              <a:off x="2728" y="3368"/>
              <a:ext cx="1031" cy="24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Tecnología en Saneamiento </a:t>
              </a:r>
            </a:p>
            <a:p>
              <a:pPr algn="ctr">
                <a:defRPr/>
              </a:pPr>
              <a:r>
                <a:rPr lang="es-CO" sz="1050" b="1" dirty="0">
                  <a:effectLst/>
                  <a:latin typeface="+mn-lt"/>
                  <a:cs typeface="+mn-cs"/>
                </a:rPr>
                <a:t>Ambiental</a:t>
              </a:r>
              <a:endParaRPr lang="es-ES" sz="1050" b="1" dirty="0">
                <a:effectLst/>
                <a:latin typeface="+mn-lt"/>
                <a:cs typeface="+mn-cs"/>
              </a:endParaRPr>
            </a:p>
          </p:txBody>
        </p:sp>
        <p:sp>
          <p:nvSpPr>
            <p:cNvPr id="59" name="_s6200"/>
            <p:cNvSpPr>
              <a:spLocks noChangeArrowheads="1"/>
            </p:cNvSpPr>
            <p:nvPr/>
          </p:nvSpPr>
          <p:spPr bwMode="auto">
            <a:xfrm>
              <a:off x="249" y="3562"/>
              <a:ext cx="817" cy="2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a:effectLst/>
                  <a:latin typeface="+mn-lt"/>
                  <a:cs typeface="+mn-cs"/>
                </a:rPr>
                <a:t>Administración </a:t>
              </a:r>
            </a:p>
            <a:p>
              <a:pPr algn="ctr">
                <a:defRPr/>
              </a:pPr>
              <a:r>
                <a:rPr lang="es-CO" sz="1050" b="1" dirty="0">
                  <a:effectLst/>
                  <a:latin typeface="+mn-lt"/>
                  <a:cs typeface="+mn-cs"/>
                </a:rPr>
                <a:t>Deportiva</a:t>
              </a:r>
              <a:endParaRPr lang="es-ES" sz="1050" b="1" dirty="0">
                <a:effectLst/>
                <a:latin typeface="+mn-lt"/>
                <a:cs typeface="+mn-cs"/>
              </a:endParaRPr>
            </a:p>
          </p:txBody>
        </p:sp>
        <p:sp>
          <p:nvSpPr>
            <p:cNvPr id="60" name="_s6201"/>
            <p:cNvSpPr>
              <a:spLocks noChangeArrowheads="1"/>
            </p:cNvSpPr>
            <p:nvPr/>
          </p:nvSpPr>
          <p:spPr bwMode="auto">
            <a:xfrm>
              <a:off x="2726" y="3656"/>
              <a:ext cx="1031"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endParaRPr lang="es-CO" sz="1050" b="1" dirty="0">
                <a:effectLst/>
                <a:latin typeface="+mn-lt"/>
                <a:cs typeface="+mn-cs"/>
              </a:endParaRPr>
            </a:p>
            <a:p>
              <a:pPr algn="ctr">
                <a:defRPr/>
              </a:pPr>
              <a:r>
                <a:rPr lang="es-CO" sz="1050" b="1" dirty="0">
                  <a:effectLst/>
                  <a:latin typeface="+mn-lt"/>
                  <a:cs typeface="+mn-cs"/>
                </a:rPr>
                <a:t>Tecnología en Gestión </a:t>
              </a:r>
            </a:p>
            <a:p>
              <a:pPr algn="ctr">
                <a:defRPr/>
              </a:pPr>
              <a:r>
                <a:rPr lang="es-CO" sz="1050" b="1" dirty="0">
                  <a:effectLst/>
                  <a:latin typeface="+mn-lt"/>
                  <a:cs typeface="+mn-cs"/>
                </a:rPr>
                <a:t>Ambiental y Recursos Públicos</a:t>
              </a:r>
              <a:endParaRPr lang="es-ES" sz="1050" b="1" dirty="0">
                <a:effectLst/>
                <a:latin typeface="+mn-lt"/>
                <a:cs typeface="+mn-cs"/>
              </a:endParaRPr>
            </a:p>
            <a:p>
              <a:pPr algn="ctr">
                <a:defRPr/>
              </a:pPr>
              <a:endParaRPr lang="es-ES" sz="1050" b="1" dirty="0">
                <a:effectLst/>
                <a:latin typeface="+mn-lt"/>
                <a:cs typeface="+mn-cs"/>
              </a:endParaRPr>
            </a:p>
          </p:txBody>
        </p:sp>
        <p:sp>
          <p:nvSpPr>
            <p:cNvPr id="61" name="_s6202"/>
            <p:cNvSpPr>
              <a:spLocks noChangeArrowheads="1"/>
            </p:cNvSpPr>
            <p:nvPr/>
          </p:nvSpPr>
          <p:spPr bwMode="auto">
            <a:xfrm>
              <a:off x="2371" y="2478"/>
              <a:ext cx="755" cy="2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ES" sz="1050" b="1" dirty="0">
                  <a:effectLst/>
                  <a:latin typeface="+mn-lt"/>
                  <a:cs typeface="+mn-cs"/>
                </a:rPr>
                <a:t>CONSEJOS </a:t>
              </a:r>
            </a:p>
            <a:p>
              <a:pPr algn="ctr">
                <a:defRPr/>
              </a:pPr>
              <a:r>
                <a:rPr lang="es-ES" sz="1050" b="1" dirty="0">
                  <a:effectLst/>
                  <a:latin typeface="+mn-lt"/>
                  <a:cs typeface="+mn-cs"/>
                </a:rPr>
                <a:t>CURRICULARES</a:t>
              </a:r>
            </a:p>
          </p:txBody>
        </p:sp>
        <p:cxnSp>
          <p:nvCxnSpPr>
            <p:cNvPr id="62" name="AutoShape 68"/>
            <p:cNvCxnSpPr>
              <a:cxnSpLocks noChangeShapeType="1"/>
              <a:stCxn id="61" idx="3"/>
              <a:endCxn id="49" idx="1"/>
            </p:cNvCxnSpPr>
            <p:nvPr/>
          </p:nvCxnSpPr>
          <p:spPr bwMode="auto">
            <a:xfrm>
              <a:off x="3126" y="2596"/>
              <a:ext cx="797" cy="1"/>
            </a:xfrm>
            <a:prstGeom prst="straightConnector1">
              <a:avLst/>
            </a:prstGeom>
            <a:ln>
              <a:headEnd/>
              <a:tailEnd/>
            </a:ln>
          </p:spPr>
          <p:style>
            <a:lnRef idx="1">
              <a:schemeClr val="accent3"/>
            </a:lnRef>
            <a:fillRef idx="2">
              <a:schemeClr val="accent3"/>
            </a:fillRef>
            <a:effectRef idx="1">
              <a:schemeClr val="accent3"/>
            </a:effectRef>
            <a:fontRef idx="minor">
              <a:schemeClr val="dk1"/>
            </a:fontRef>
          </p:style>
        </p:cxnSp>
      </p:grpSp>
      <p:sp>
        <p:nvSpPr>
          <p:cNvPr id="65" name="_s6196"/>
          <p:cNvSpPr>
            <a:spLocks noChangeArrowheads="1"/>
          </p:cNvSpPr>
          <p:nvPr/>
        </p:nvSpPr>
        <p:spPr bwMode="auto">
          <a:xfrm>
            <a:off x="6929454" y="5715016"/>
            <a:ext cx="1944217" cy="3600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nchor="ctr">
            <a:noAutofit/>
          </a:bodyPr>
          <a:lstStyle/>
          <a:p>
            <a:pPr algn="ctr">
              <a:defRPr/>
            </a:pPr>
            <a:r>
              <a:rPr lang="es-CO" sz="1000" b="1" dirty="0" smtClean="0">
                <a:effectLst/>
                <a:latin typeface="+mn-lt"/>
                <a:cs typeface="+mn-cs"/>
              </a:rPr>
              <a:t>Maestría en Desarrollo sustentable y Gestión Ambiental</a:t>
            </a:r>
            <a:endParaRPr lang="es-ES" sz="1000" b="1" dirty="0">
              <a:effectLst/>
              <a:latin typeface="+mn-lt"/>
              <a:cs typeface="+mn-cs"/>
            </a:endParaRPr>
          </a:p>
        </p:txBody>
      </p:sp>
      <p:sp>
        <p:nvSpPr>
          <p:cNvPr id="66" name="_s6196"/>
          <p:cNvSpPr>
            <a:spLocks noChangeArrowheads="1"/>
          </p:cNvSpPr>
          <p:nvPr/>
        </p:nvSpPr>
        <p:spPr bwMode="auto">
          <a:xfrm>
            <a:off x="6929454" y="6215082"/>
            <a:ext cx="1922130" cy="3714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nchor="ctr"/>
          <a:lstStyle/>
          <a:p>
            <a:pPr algn="ctr">
              <a:defRPr/>
            </a:pPr>
            <a:r>
              <a:rPr lang="es-CO" sz="1000" b="1" dirty="0" smtClean="0">
                <a:effectLst/>
                <a:latin typeface="+mn-lt"/>
                <a:cs typeface="+mn-cs"/>
              </a:rPr>
              <a:t>Maestría en Manejo, Uso y Conservación del Bosque</a:t>
            </a:r>
            <a:endParaRPr lang="es-ES" sz="1000" b="1" dirty="0">
              <a:effectLst/>
              <a:latin typeface="+mn-lt"/>
              <a:cs typeface="+mn-cs"/>
            </a:endParaRPr>
          </a:p>
        </p:txBody>
      </p:sp>
      <p:cxnSp>
        <p:nvCxnSpPr>
          <p:cNvPr id="68" name="67 Forma"/>
          <p:cNvCxnSpPr>
            <a:stCxn id="49" idx="2"/>
            <a:endCxn id="65" idx="1"/>
          </p:cNvCxnSpPr>
          <p:nvPr/>
        </p:nvCxnSpPr>
        <p:spPr>
          <a:xfrm rot="16200000" flipH="1">
            <a:off x="6012079" y="4977661"/>
            <a:ext cx="1658240" cy="176509"/>
          </a:xfrm>
          <a:prstGeom prst="bentConnector2">
            <a:avLst/>
          </a:prstGeom>
          <a:ln>
            <a:headEnd/>
            <a:tailEnd/>
          </a:ln>
        </p:spPr>
        <p:style>
          <a:lnRef idx="1">
            <a:schemeClr val="accent3"/>
          </a:lnRef>
          <a:fillRef idx="0">
            <a:schemeClr val="accent3"/>
          </a:fillRef>
          <a:effectRef idx="0">
            <a:schemeClr val="accent3"/>
          </a:effectRef>
          <a:fontRef idx="minor">
            <a:schemeClr val="tx1"/>
          </a:fontRef>
        </p:style>
      </p:cxnSp>
      <p:cxnSp>
        <p:nvCxnSpPr>
          <p:cNvPr id="70" name="69 Forma"/>
          <p:cNvCxnSpPr>
            <a:stCxn id="49" idx="2"/>
            <a:endCxn id="66" idx="1"/>
          </p:cNvCxnSpPr>
          <p:nvPr/>
        </p:nvCxnSpPr>
        <p:spPr>
          <a:xfrm rot="16200000" flipH="1">
            <a:off x="5759187" y="5230553"/>
            <a:ext cx="2164024" cy="176509"/>
          </a:xfrm>
          <a:prstGeom prst="bentConnector2">
            <a:avLst/>
          </a:prstGeom>
          <a:ln>
            <a:headEnd/>
            <a:tailEnd/>
          </a:ln>
        </p:spPr>
        <p:style>
          <a:lnRef idx="1">
            <a:schemeClr val="accent3"/>
          </a:lnRef>
          <a:fillRef idx="0">
            <a:schemeClr val="accent3"/>
          </a:fillRef>
          <a:effectRef idx="0">
            <a:schemeClr val="accent3"/>
          </a:effectRef>
          <a:fontRef idx="minor">
            <a:schemeClr val="tx1"/>
          </a:fontRef>
        </p:style>
      </p:cxnSp>
      <p:sp>
        <p:nvSpPr>
          <p:cNvPr id="67" name="_s6192"/>
          <p:cNvSpPr>
            <a:spLocks noChangeArrowheads="1"/>
          </p:cNvSpPr>
          <p:nvPr/>
        </p:nvSpPr>
        <p:spPr bwMode="auto">
          <a:xfrm>
            <a:off x="1857356" y="5572140"/>
            <a:ext cx="1663909" cy="4048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a:defRPr/>
            </a:pPr>
            <a:r>
              <a:rPr lang="es-CO" sz="1050" b="1" dirty="0" smtClean="0">
                <a:effectLst/>
                <a:latin typeface="+mn-lt"/>
                <a:cs typeface="+mn-cs"/>
              </a:rPr>
              <a:t>Administración</a:t>
            </a:r>
            <a:endParaRPr lang="es-CO" sz="1050" b="1" dirty="0">
              <a:effectLst/>
              <a:latin typeface="+mn-lt"/>
              <a:cs typeface="+mn-cs"/>
            </a:endParaRPr>
          </a:p>
          <a:p>
            <a:pPr algn="ctr">
              <a:defRPr/>
            </a:pPr>
            <a:r>
              <a:rPr lang="es-CO" sz="1050" b="1" dirty="0">
                <a:effectLst/>
                <a:latin typeface="+mn-lt"/>
                <a:cs typeface="+mn-cs"/>
              </a:rPr>
              <a:t>Ambiental</a:t>
            </a:r>
            <a:endParaRPr lang="es-ES" sz="1050" b="1" dirty="0">
              <a:effectLst/>
              <a:latin typeface="+mn-lt"/>
              <a:cs typeface="+mn-cs"/>
            </a:endParaRPr>
          </a:p>
        </p:txBody>
      </p:sp>
      <p:pic>
        <p:nvPicPr>
          <p:cNvPr id="2" name="Imagen 1"/>
          <p:cNvPicPr>
            <a:picLocks noChangeAspect="1"/>
          </p:cNvPicPr>
          <p:nvPr/>
        </p:nvPicPr>
        <p:blipFill>
          <a:blip r:embed="rId2"/>
          <a:stretch>
            <a:fillRect/>
          </a:stretch>
        </p:blipFill>
        <p:spPr>
          <a:xfrm>
            <a:off x="1079077" y="1501756"/>
            <a:ext cx="1376107" cy="9545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468313" y="260350"/>
            <a:ext cx="8280400" cy="5689600"/>
          </a:xfrm>
        </p:spPr>
        <p:txBody>
          <a:bodyPr/>
          <a:lstStyle/>
          <a:p>
            <a:pPr eaLnBrk="1" fontAlgn="auto" hangingPunct="1">
              <a:spcAft>
                <a:spcPts val="0"/>
              </a:spcAft>
              <a:defRPr/>
            </a:pP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200" dirty="0" smtClean="0">
                <a:solidFill>
                  <a:schemeClr val="hlink"/>
                </a:solidFill>
                <a:latin typeface="Eras Medium ITC" pitchFamily="34" charset="0"/>
              </a:rPr>
              <a:t/>
            </a:r>
            <a:br>
              <a:rPr lang="es-CO" sz="2200" dirty="0" smtClean="0">
                <a:solidFill>
                  <a:schemeClr val="hlink"/>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800" dirty="0" smtClean="0">
                <a:solidFill>
                  <a:schemeClr val="tx2">
                    <a:satMod val="130000"/>
                  </a:schemeClr>
                </a:solidFill>
                <a:latin typeface="Eras Medium ITC" pitchFamily="34" charset="0"/>
              </a:rPr>
              <a:t/>
            </a:r>
            <a:br>
              <a:rPr lang="es-CO" sz="2800" dirty="0" smtClean="0">
                <a:solidFill>
                  <a:schemeClr val="tx2">
                    <a:satMod val="130000"/>
                  </a:schemeClr>
                </a:solidFill>
                <a:latin typeface="Eras Medium ITC" pitchFamily="34" charset="0"/>
              </a:rPr>
            </a:br>
            <a:endParaRPr lang="es-ES" sz="2800" dirty="0" smtClean="0">
              <a:solidFill>
                <a:schemeClr val="tx2">
                  <a:satMod val="130000"/>
                </a:schemeClr>
              </a:solidFill>
              <a:latin typeface="Eras Medium ITC"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818358072"/>
              </p:ext>
            </p:extLst>
          </p:nvPr>
        </p:nvGraphicFramePr>
        <p:xfrm>
          <a:off x="1763688" y="1772816"/>
          <a:ext cx="6022643" cy="3048000"/>
        </p:xfrm>
        <a:graphic>
          <a:graphicData uri="http://schemas.openxmlformats.org/drawingml/2006/table">
            <a:tbl>
              <a:tblPr firstRow="1" bandRow="1">
                <a:tableStyleId>{69CF1AB2-1976-4502-BF36-3FF5EA218861}</a:tableStyleId>
              </a:tblPr>
              <a:tblGrid>
                <a:gridCol w="2669393"/>
                <a:gridCol w="3353250"/>
              </a:tblGrid>
              <a:tr h="216247">
                <a:tc>
                  <a:txBody>
                    <a:bodyPr/>
                    <a:lstStyle/>
                    <a:p>
                      <a:pPr algn="ctr"/>
                      <a:r>
                        <a:rPr lang="es-CO" sz="1400" dirty="0" smtClean="0"/>
                        <a:t>REPRESENTACIONES</a:t>
                      </a:r>
                      <a:endParaRPr lang="es-CO" sz="1400" dirty="0"/>
                    </a:p>
                  </a:txBody>
                  <a:tcPr/>
                </a:tc>
                <a:tc>
                  <a:txBody>
                    <a:bodyPr/>
                    <a:lstStyle/>
                    <a:p>
                      <a:pPr algn="ctr"/>
                      <a:r>
                        <a:rPr lang="es-CO" sz="1400" dirty="0" smtClean="0"/>
                        <a:t>NOMBRE DEL</a:t>
                      </a:r>
                      <a:r>
                        <a:rPr lang="es-CO" sz="1400" baseline="0" dirty="0" smtClean="0"/>
                        <a:t> REPRESENTANTE</a:t>
                      </a:r>
                      <a:endParaRPr lang="es-CO" sz="1400" dirty="0" smtClean="0"/>
                    </a:p>
                  </a:txBody>
                  <a:tcPr/>
                </a:tc>
              </a:tr>
              <a:tr h="222529">
                <a:tc>
                  <a:txBody>
                    <a:bodyPr/>
                    <a:lstStyle/>
                    <a:p>
                      <a:pPr algn="ctr"/>
                      <a:r>
                        <a:rPr kumimoji="0" lang="es-CO" sz="1200" kern="1200" dirty="0" smtClean="0">
                          <a:effectLst/>
                        </a:rPr>
                        <a:t>DOCENTES</a:t>
                      </a:r>
                      <a:r>
                        <a:rPr kumimoji="0" lang="es-CO" sz="1200" kern="1200" baseline="0" dirty="0" smtClean="0">
                          <a:effectLst/>
                        </a:rPr>
                        <a:t> PRINCIPAL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NELSON RAÚL FAJARDO MARULANDA </a:t>
                      </a:r>
                      <a:endParaRPr kumimoji="0" lang="es-CO" sz="1200" kern="1200" dirty="0">
                        <a:solidFill>
                          <a:schemeClr val="dk1"/>
                        </a:solidFill>
                        <a:effectLst/>
                        <a:latin typeface="+mn-lt"/>
                        <a:ea typeface="+mn-ea"/>
                        <a:cs typeface="+mn-cs"/>
                      </a:endParaRPr>
                    </a:p>
                  </a:txBody>
                  <a:tcPr/>
                </a:tc>
              </a:tr>
              <a:tr h="222529">
                <a:tc>
                  <a:txBody>
                    <a:bodyPr/>
                    <a:lstStyle/>
                    <a:p>
                      <a:pPr algn="ctr"/>
                      <a:r>
                        <a:rPr kumimoji="0" lang="es-CO" sz="1200" kern="1200" dirty="0" smtClean="0">
                          <a:effectLst/>
                        </a:rPr>
                        <a:t>DOCENTES</a:t>
                      </a:r>
                      <a:r>
                        <a:rPr kumimoji="0" lang="es-CO" sz="1200" kern="1200" baseline="0" dirty="0" smtClean="0">
                          <a:effectLst/>
                        </a:rPr>
                        <a:t> SUPLENTE </a:t>
                      </a:r>
                      <a:endParaRPr kumimoji="0" lang="es-CO" sz="12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200" kern="1200" dirty="0" smtClean="0">
                          <a:solidFill>
                            <a:schemeClr val="dk1"/>
                          </a:solidFill>
                          <a:effectLst/>
                          <a:latin typeface="+mn-lt"/>
                          <a:ea typeface="+mn-ea"/>
                          <a:cs typeface="+mn-cs"/>
                        </a:rPr>
                        <a:t>EDISON</a:t>
                      </a:r>
                      <a:r>
                        <a:rPr kumimoji="0" lang="es-CO" sz="1200" kern="1200" baseline="0" dirty="0" smtClean="0">
                          <a:solidFill>
                            <a:schemeClr val="dk1"/>
                          </a:solidFill>
                          <a:effectLst/>
                          <a:latin typeface="+mn-lt"/>
                          <a:ea typeface="+mn-ea"/>
                          <a:cs typeface="+mn-cs"/>
                        </a:rPr>
                        <a:t> URIBE </a:t>
                      </a:r>
                      <a:r>
                        <a:rPr kumimoji="0" lang="es-CO" sz="1200" kern="1200" baseline="0" dirty="0" err="1" smtClean="0">
                          <a:solidFill>
                            <a:schemeClr val="dk1"/>
                          </a:solidFill>
                          <a:effectLst/>
                          <a:latin typeface="+mn-lt"/>
                          <a:ea typeface="+mn-ea"/>
                          <a:cs typeface="+mn-cs"/>
                        </a:rPr>
                        <a:t>URIBE</a:t>
                      </a:r>
                      <a:r>
                        <a:rPr kumimoji="0" lang="es-CO" sz="1200" kern="1200" baseline="0" dirty="0" smtClean="0">
                          <a:solidFill>
                            <a:schemeClr val="dk1"/>
                          </a:solidFill>
                          <a:effectLst/>
                          <a:latin typeface="+mn-lt"/>
                          <a:ea typeface="+mn-ea"/>
                          <a:cs typeface="+mn-cs"/>
                        </a:rPr>
                        <a:t> </a:t>
                      </a:r>
                      <a:endParaRPr kumimoji="0" lang="es-CO" sz="1200" kern="1200" dirty="0" smtClean="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ESTUDIANTES</a:t>
                      </a:r>
                      <a:r>
                        <a:rPr kumimoji="0" lang="es-CO" sz="1200" kern="1200" baseline="0" dirty="0" smtClean="0">
                          <a:effectLst/>
                        </a:rPr>
                        <a:t> PRINCIPAL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tx1"/>
                          </a:solidFill>
                          <a:effectLst/>
                          <a:latin typeface="+mn-lt"/>
                          <a:ea typeface="+mn-ea"/>
                          <a:cs typeface="+mn-cs"/>
                        </a:rPr>
                        <a:t>JOSÉ ABRAHAM RIVERA</a:t>
                      </a:r>
                      <a:r>
                        <a:rPr kumimoji="0" lang="es-CO" sz="1200" kern="1200" baseline="0" dirty="0" smtClean="0">
                          <a:solidFill>
                            <a:schemeClr val="tx1"/>
                          </a:solidFill>
                          <a:effectLst/>
                          <a:latin typeface="+mn-lt"/>
                          <a:ea typeface="+mn-ea"/>
                          <a:cs typeface="+mn-cs"/>
                        </a:rPr>
                        <a:t> PÉREZ </a:t>
                      </a:r>
                      <a:endParaRPr kumimoji="0" lang="es-CO" sz="1200" kern="1200" dirty="0">
                        <a:solidFill>
                          <a:schemeClr val="tx1"/>
                        </a:solidFill>
                        <a:effectLst/>
                        <a:latin typeface="+mn-lt"/>
                        <a:ea typeface="+mn-ea"/>
                        <a:cs typeface="+mn-cs"/>
                      </a:endParaRPr>
                    </a:p>
                  </a:txBody>
                  <a:tcPr/>
                </a:tc>
              </a:tr>
              <a:tr h="243519">
                <a:tc>
                  <a:txBody>
                    <a:bodyPr/>
                    <a:lstStyle/>
                    <a:p>
                      <a:pPr algn="ctr"/>
                      <a:r>
                        <a:rPr kumimoji="0" lang="es-CO" sz="1200" kern="1200" dirty="0" smtClean="0">
                          <a:effectLst/>
                        </a:rPr>
                        <a:t>ESTUDIANTES SUPLENTE </a:t>
                      </a:r>
                      <a:endParaRPr kumimoji="0" lang="es-CO" sz="120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tx1"/>
                          </a:solidFill>
                          <a:effectLst/>
                          <a:latin typeface="+mn-lt"/>
                          <a:ea typeface="+mn-ea"/>
                          <a:cs typeface="+mn-cs"/>
                        </a:rPr>
                        <a:t>HÉCTOR CAMILO LEÓN</a:t>
                      </a:r>
                      <a:r>
                        <a:rPr kumimoji="0" lang="es-CO" sz="1200" kern="1200" baseline="0" dirty="0" smtClean="0">
                          <a:solidFill>
                            <a:schemeClr val="tx1"/>
                          </a:solidFill>
                          <a:effectLst/>
                          <a:latin typeface="+mn-lt"/>
                          <a:ea typeface="+mn-ea"/>
                          <a:cs typeface="+mn-cs"/>
                        </a:rPr>
                        <a:t> MURILLO </a:t>
                      </a:r>
                      <a:endParaRPr kumimoji="0" lang="es-CO" sz="1200" kern="1200" dirty="0">
                        <a:solidFill>
                          <a:schemeClr val="tx1"/>
                        </a:solidFill>
                        <a:effectLst/>
                        <a:latin typeface="+mn-lt"/>
                        <a:ea typeface="+mn-ea"/>
                        <a:cs typeface="+mn-cs"/>
                      </a:endParaRPr>
                    </a:p>
                  </a:txBody>
                  <a:tcPr/>
                </a:tc>
              </a:tr>
              <a:tr h="243519">
                <a:tc>
                  <a:txBody>
                    <a:bodyPr/>
                    <a:lstStyle/>
                    <a:p>
                      <a:pPr algn="ctr"/>
                      <a:r>
                        <a:rPr kumimoji="0" lang="es-CO" sz="1200" kern="1200" dirty="0" smtClean="0">
                          <a:effectLst/>
                        </a:rPr>
                        <a:t>COORDINADORES DE PREGRADO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TITO</a:t>
                      </a:r>
                      <a:r>
                        <a:rPr kumimoji="0" lang="es-CO" sz="1200" kern="1200" baseline="0" dirty="0" smtClean="0">
                          <a:effectLst/>
                        </a:rPr>
                        <a:t> ERNESTO GUTIÉRREZ DAZA</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COORDINADORES DE POSTGRADO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b="0" kern="1200" dirty="0" smtClean="0">
                          <a:solidFill>
                            <a:schemeClr val="tx1"/>
                          </a:solidFill>
                          <a:effectLst/>
                        </a:rPr>
                        <a:t>YOLANDA TERESA HERNÁNDEZ PEÑA </a:t>
                      </a:r>
                      <a:endParaRPr kumimoji="0" lang="es-CO" sz="1200" b="0" kern="1200" dirty="0">
                        <a:solidFill>
                          <a:schemeClr val="tx1"/>
                        </a:solidFill>
                        <a:effectLst/>
                        <a:latin typeface="+mn-lt"/>
                        <a:ea typeface="+mn-ea"/>
                        <a:cs typeface="+mn-cs"/>
                      </a:endParaRPr>
                    </a:p>
                  </a:txBody>
                  <a:tcPr/>
                </a:tc>
              </a:tr>
              <a:tr h="243519">
                <a:tc>
                  <a:txBody>
                    <a:bodyPr/>
                    <a:lstStyle/>
                    <a:p>
                      <a:pPr algn="ctr"/>
                      <a:r>
                        <a:rPr kumimoji="0" lang="es-CO" sz="1200" kern="1200" dirty="0" smtClean="0">
                          <a:effectLst/>
                        </a:rPr>
                        <a:t>UNIDAD DE INVESTIGACIÓN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ÁLVARO MARTÍN GUTIÉRREZ </a:t>
                      </a:r>
                      <a:r>
                        <a:rPr kumimoji="0" lang="es-CO" sz="1200" kern="1200" dirty="0" err="1" smtClean="0">
                          <a:effectLst/>
                        </a:rPr>
                        <a:t>MALAXECHABARRIA</a:t>
                      </a:r>
                      <a:r>
                        <a:rPr kumimoji="0" lang="es-CO" sz="1200" kern="1200" dirty="0" smtClean="0">
                          <a:effectLst/>
                        </a:rPr>
                        <a:t>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UNIDAD DE EXTENSION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AURA YOLANDA DÍAZ</a:t>
                      </a:r>
                      <a:r>
                        <a:rPr kumimoji="0" lang="es-CO" sz="1200" kern="1200" baseline="0" dirty="0" smtClean="0">
                          <a:effectLst/>
                        </a:rPr>
                        <a:t> LOZANO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DECANA</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err="1" smtClean="0">
                          <a:effectLst/>
                        </a:rPr>
                        <a:t>NIRIA</a:t>
                      </a:r>
                      <a:r>
                        <a:rPr kumimoji="0" lang="es-CO" sz="1200" kern="1200" dirty="0" smtClean="0">
                          <a:effectLst/>
                        </a:rPr>
                        <a:t> PASTORA </a:t>
                      </a:r>
                      <a:r>
                        <a:rPr kumimoji="0" lang="es-CO" sz="1200" kern="1200" dirty="0" err="1" smtClean="0">
                          <a:effectLst/>
                        </a:rPr>
                        <a:t>BONZA</a:t>
                      </a:r>
                      <a:r>
                        <a:rPr kumimoji="0" lang="es-CO" sz="1200" kern="1200" dirty="0" smtClean="0">
                          <a:effectLst/>
                        </a:rPr>
                        <a:t> PÉREZ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SECRETARIA</a:t>
                      </a:r>
                      <a:r>
                        <a:rPr kumimoji="0" lang="es-CO" sz="1200" kern="1200" baseline="0" dirty="0" smtClean="0">
                          <a:effectLst/>
                        </a:rPr>
                        <a:t> ACADEMICA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LUZ MARY LOZADA CALDERÓN </a:t>
                      </a:r>
                      <a:endParaRPr kumimoji="0" lang="es-CO" sz="1200" kern="1200" dirty="0">
                        <a:solidFill>
                          <a:schemeClr val="dk1"/>
                        </a:solidFill>
                        <a:effectLst/>
                        <a:latin typeface="+mn-lt"/>
                        <a:ea typeface="+mn-ea"/>
                        <a:cs typeface="+mn-cs"/>
                      </a:endParaRPr>
                    </a:p>
                  </a:txBody>
                  <a:tcPr/>
                </a:tc>
              </a:tr>
            </a:tbl>
          </a:graphicData>
        </a:graphic>
      </p:graphicFrame>
      <p:sp>
        <p:nvSpPr>
          <p:cNvPr id="7" name="Text Box 6"/>
          <p:cNvSpPr txBox="1">
            <a:spLocks noChangeArrowheads="1"/>
          </p:cNvSpPr>
          <p:nvPr/>
        </p:nvSpPr>
        <p:spPr bwMode="auto">
          <a:xfrm>
            <a:off x="547034" y="836712"/>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Consejo de </a:t>
            </a:r>
            <a:r>
              <a:rPr lang="fr-FR" sz="2400" b="1" i="1" cap="all" dirty="0" err="1" smtClean="0">
                <a:ln w="0"/>
                <a:effectLst/>
                <a:latin typeface="+mj-lt"/>
              </a:rPr>
              <a:t>facultad</a:t>
            </a:r>
            <a:endParaRPr lang="fr-FR" sz="2400" b="1" i="1" cap="all" dirty="0" smtClean="0">
              <a:ln w="0"/>
              <a:effectLst/>
              <a:latin typeface="+mj-lt"/>
            </a:endParaRPr>
          </a:p>
        </p:txBody>
      </p:sp>
      <p:grpSp>
        <p:nvGrpSpPr>
          <p:cNvPr id="20" name="19 Grupo"/>
          <p:cNvGrpSpPr/>
          <p:nvPr/>
        </p:nvGrpSpPr>
        <p:grpSpPr>
          <a:xfrm>
            <a:off x="0" y="5671517"/>
            <a:ext cx="9144000" cy="1186483"/>
            <a:chOff x="0" y="5671517"/>
            <a:chExt cx="9144000" cy="1186483"/>
          </a:xfrm>
        </p:grpSpPr>
        <p:sp>
          <p:nvSpPr>
            <p:cNvPr id="21" name="20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3"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5"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6"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7"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4"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55403140"/>
              </p:ext>
            </p:extLst>
          </p:nvPr>
        </p:nvGraphicFramePr>
        <p:xfrm>
          <a:off x="1475656" y="1975825"/>
          <a:ext cx="6696744" cy="2533295"/>
        </p:xfrm>
        <a:graphic>
          <a:graphicData uri="http://schemas.openxmlformats.org/drawingml/2006/table">
            <a:tbl>
              <a:tblPr firstRow="1" firstCol="1" bandRow="1">
                <a:tableStyleId>{69CF1AB2-1976-4502-BF36-3FF5EA218861}</a:tableStyleId>
              </a:tblPr>
              <a:tblGrid>
                <a:gridCol w="4320480"/>
                <a:gridCol w="2376264"/>
              </a:tblGrid>
              <a:tr h="253762">
                <a:tc>
                  <a:txBody>
                    <a:bodyPr/>
                    <a:lstStyle/>
                    <a:p>
                      <a:pPr algn="ctr">
                        <a:lnSpc>
                          <a:spcPct val="100000"/>
                        </a:lnSpc>
                      </a:pPr>
                      <a:r>
                        <a:rPr lang="es-CO" sz="1200" dirty="0" smtClean="0"/>
                        <a:t>PROYECTO</a:t>
                      </a:r>
                      <a:r>
                        <a:rPr lang="es-CO" sz="1200" baseline="0" dirty="0" smtClean="0"/>
                        <a:t> CURRICULAR</a:t>
                      </a:r>
                      <a:endParaRPr lang="es-C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s-CO" sz="1200" dirty="0" smtClean="0"/>
                        <a:t>NOMBRE</a:t>
                      </a:r>
                      <a:endParaRPr lang="es-C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ADMINISTRACIÓN AMBIENTAL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Tito</a:t>
                      </a:r>
                      <a:r>
                        <a:rPr lang="es-ES" sz="1200" i="1" baseline="0" dirty="0" smtClean="0">
                          <a:effectLst/>
                        </a:rPr>
                        <a:t> Ernesto Gutiérrez Daza</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ADMINISTRACIÓN</a:t>
                      </a:r>
                      <a:r>
                        <a:rPr lang="es-ES" sz="1200" b="1" dirty="0" smtClean="0">
                          <a:effectLst/>
                        </a:rPr>
                        <a:t> </a:t>
                      </a:r>
                      <a:r>
                        <a:rPr lang="es-ES" sz="1200" b="0" dirty="0" smtClean="0">
                          <a:effectLst/>
                        </a:rPr>
                        <a:t>DEPORTIVA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b="0" i="1" dirty="0" smtClean="0">
                          <a:effectLst/>
                        </a:rPr>
                        <a:t>Álvaro Carreño </a:t>
                      </a:r>
                      <a:r>
                        <a:rPr lang="es-ES" sz="1200" b="0" i="1" dirty="0" err="1" smtClean="0">
                          <a:effectLst/>
                        </a:rPr>
                        <a:t>Carreño</a:t>
                      </a:r>
                      <a:r>
                        <a:rPr lang="es-ES" sz="1200" b="0" i="1" dirty="0" smtClean="0">
                          <a:effectLst/>
                        </a:rPr>
                        <a:t> </a:t>
                      </a:r>
                      <a:endParaRPr lang="es-CO" sz="1200" b="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INGENIERÍA AMBIENTAL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Martha Isabel Mejía </a:t>
                      </a:r>
                      <a:r>
                        <a:rPr lang="es-ES" sz="1200" i="1" baseline="0" dirty="0" smtClean="0">
                          <a:effectLst/>
                        </a:rPr>
                        <a:t>de Alba </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INGENIERÍA FORESTAL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err="1" smtClean="0">
                          <a:effectLst/>
                        </a:rPr>
                        <a:t>Favio</a:t>
                      </a:r>
                      <a:r>
                        <a:rPr lang="es-ES" sz="1200" i="1" dirty="0" smtClean="0">
                          <a:effectLst/>
                        </a:rPr>
                        <a:t> López </a:t>
                      </a:r>
                      <a:r>
                        <a:rPr lang="es-ES" sz="1200" i="1" dirty="0" err="1" smtClean="0">
                          <a:effectLst/>
                        </a:rPr>
                        <a:t>Botia</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INGENIERÍA TOPOGRÁFICA</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err="1" smtClean="0">
                          <a:effectLst/>
                        </a:rPr>
                        <a:t>Zamir</a:t>
                      </a:r>
                      <a:r>
                        <a:rPr lang="es-ES" sz="1200" i="1" dirty="0" smtClean="0">
                          <a:effectLst/>
                        </a:rPr>
                        <a:t> Maturana Córdoba </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kumimoji="0" lang="es-CO" sz="1200" b="0" kern="1200" dirty="0" smtClean="0">
                          <a:effectLst/>
                        </a:rPr>
                        <a:t>INGENIERIA SANITARIA</a:t>
                      </a:r>
                      <a:endParaRPr kumimoji="0" lang="es-CO" sz="1200" b="0" kern="1200" dirty="0">
                        <a:solidFill>
                          <a:schemeClr val="dk1"/>
                        </a:solidFill>
                        <a:effectLst/>
                        <a:latin typeface="+mn-lt"/>
                        <a:ea typeface="+mn-ea"/>
                        <a:cs typeface="+mn-cs"/>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kumimoji="0" lang="es-CO" sz="1200" b="0" i="1" kern="1200" dirty="0" smtClean="0">
                          <a:effectLst/>
                        </a:rPr>
                        <a:t>Miguel Ángel </a:t>
                      </a:r>
                      <a:r>
                        <a:rPr kumimoji="0" lang="es-CO" sz="1200" b="0" i="1" kern="1200" dirty="0" err="1" smtClean="0">
                          <a:effectLst/>
                        </a:rPr>
                        <a:t>Piragauta</a:t>
                      </a:r>
                      <a:r>
                        <a:rPr kumimoji="0" lang="es-CO" sz="1200" b="0" i="1" kern="1200" dirty="0" smtClean="0">
                          <a:effectLst/>
                        </a:rPr>
                        <a:t> Aguilar </a:t>
                      </a:r>
                      <a:endParaRPr kumimoji="0" lang="es-CO" sz="1200" b="0" i="1" kern="1200" dirty="0">
                        <a:solidFill>
                          <a:schemeClr val="dk1"/>
                        </a:solidFill>
                        <a:effectLst/>
                        <a:latin typeface="+mn-lt"/>
                        <a:ea typeface="+mn-ea"/>
                        <a:cs typeface="+mn-cs"/>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7671">
                <a:tc>
                  <a:txBody>
                    <a:bodyPr/>
                    <a:lstStyle/>
                    <a:p>
                      <a:pPr algn="l">
                        <a:lnSpc>
                          <a:spcPct val="100000"/>
                        </a:lnSpc>
                        <a:spcAft>
                          <a:spcPts val="0"/>
                        </a:spcAft>
                      </a:pPr>
                      <a:r>
                        <a:rPr lang="es-ES" sz="1200" b="0" dirty="0" smtClean="0">
                          <a:effectLst/>
                        </a:rPr>
                        <a:t>TECNOLOGÍA EN GESTIÓN AMBIENTAL Y SERVICIOS PÚBLICOS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b="0" i="1" dirty="0" smtClean="0">
                          <a:effectLst/>
                        </a:rPr>
                        <a:t>Gustavo Chacón</a:t>
                      </a:r>
                      <a:r>
                        <a:rPr lang="es-ES" sz="1200" b="0" i="1" baseline="0" dirty="0" smtClean="0">
                          <a:effectLst/>
                        </a:rPr>
                        <a:t> Mejía </a:t>
                      </a:r>
                      <a:endParaRPr lang="es-CO" sz="1200" b="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TECNOLOGÍA EN SANEAMIENTO AMBIENTAL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Vidal</a:t>
                      </a:r>
                      <a:r>
                        <a:rPr lang="es-ES" sz="1200" i="1" baseline="0" dirty="0" smtClean="0">
                          <a:effectLst/>
                        </a:rPr>
                        <a:t> Fernando Peñaranda Galvis </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663">
                <a:tc>
                  <a:txBody>
                    <a:bodyPr/>
                    <a:lstStyle/>
                    <a:p>
                      <a:pPr algn="l">
                        <a:lnSpc>
                          <a:spcPct val="100000"/>
                        </a:lnSpc>
                        <a:spcAft>
                          <a:spcPts val="0"/>
                        </a:spcAft>
                      </a:pPr>
                      <a:r>
                        <a:rPr lang="es-ES" sz="1200" b="0" dirty="0" smtClean="0">
                          <a:effectLst/>
                        </a:rPr>
                        <a:t>TECNOLOGÍA EN TOPOGRAFÍA </a:t>
                      </a:r>
                      <a:endParaRPr lang="es-CO" sz="1200" b="0"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Janneth</a:t>
                      </a:r>
                      <a:r>
                        <a:rPr lang="es-ES" sz="1200" i="1" baseline="0" dirty="0" smtClean="0">
                          <a:effectLst/>
                        </a:rPr>
                        <a:t> Pardo Pinzón </a:t>
                      </a:r>
                      <a:endParaRPr lang="es-CO" sz="1200" i="1" dirty="0">
                        <a:effectLst/>
                        <a:latin typeface="Arial"/>
                        <a:ea typeface="Times New Roman"/>
                      </a:endParaRPr>
                    </a:p>
                  </a:txBody>
                  <a:tcPr marL="63166" marR="631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 Box 6"/>
          <p:cNvSpPr txBox="1">
            <a:spLocks noChangeArrowheads="1"/>
          </p:cNvSpPr>
          <p:nvPr/>
        </p:nvSpPr>
        <p:spPr bwMode="auto">
          <a:xfrm>
            <a:off x="755576" y="404664"/>
            <a:ext cx="8207375" cy="1102179"/>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COORDINADORES DE PROYECTOS DE PREGRADO</a:t>
            </a:r>
          </a:p>
          <a:p>
            <a:pPr algn="ctr"/>
            <a:r>
              <a:rPr lang="fr-FR" sz="2400" b="1" i="1" cap="all" dirty="0" smtClean="0">
                <a:ln w="0"/>
                <a:effectLst/>
                <a:latin typeface="+mj-lt"/>
              </a:rPr>
              <a:t>Facultad del Medio Ambiente y Recursos </a:t>
            </a:r>
            <a:r>
              <a:rPr lang="fr-FR" sz="2400" b="1" i="1" cap="all" dirty="0" err="1" smtClean="0">
                <a:ln w="0"/>
                <a:effectLst/>
                <a:latin typeface="+mj-lt"/>
              </a:rPr>
              <a:t>Naturales</a:t>
            </a:r>
            <a:endParaRPr lang="fr-FR" sz="2400" b="1" i="1" cap="all" dirty="0" smtClean="0">
              <a:ln w="0"/>
              <a:effectLst/>
              <a:latin typeface="+mj-lt"/>
            </a:endParaRPr>
          </a:p>
        </p:txBody>
      </p:sp>
      <p:grpSp>
        <p:nvGrpSpPr>
          <p:cNvPr id="18" name="17 Grupo"/>
          <p:cNvGrpSpPr/>
          <p:nvPr/>
        </p:nvGrpSpPr>
        <p:grpSpPr>
          <a:xfrm>
            <a:off x="0" y="5671517"/>
            <a:ext cx="9144000" cy="1186483"/>
            <a:chOff x="0" y="5671517"/>
            <a:chExt cx="9144000" cy="1186483"/>
          </a:xfrm>
        </p:grpSpPr>
        <p:sp>
          <p:nvSpPr>
            <p:cNvPr id="19" name="1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1"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3"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4"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5"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2"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extLst>
      <p:ext uri="{BB962C8B-B14F-4D97-AF65-F5344CB8AC3E}">
        <p14:creationId xmlns:p14="http://schemas.microsoft.com/office/powerpoint/2010/main" val="144772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15478360"/>
              </p:ext>
            </p:extLst>
          </p:nvPr>
        </p:nvGraphicFramePr>
        <p:xfrm>
          <a:off x="1343031" y="2492896"/>
          <a:ext cx="6696744" cy="1944216"/>
        </p:xfrm>
        <a:graphic>
          <a:graphicData uri="http://schemas.openxmlformats.org/drawingml/2006/table">
            <a:tbl>
              <a:tblPr firstRow="1" firstCol="1" bandRow="1">
                <a:tableStyleId>{69CF1AB2-1976-4502-BF36-3FF5EA218861}</a:tableStyleId>
              </a:tblPr>
              <a:tblGrid>
                <a:gridCol w="4320480"/>
                <a:gridCol w="2376264"/>
              </a:tblGrid>
              <a:tr h="311152">
                <a:tc>
                  <a:txBody>
                    <a:bodyPr/>
                    <a:lstStyle/>
                    <a:p>
                      <a:pPr algn="ctr">
                        <a:lnSpc>
                          <a:spcPct val="100000"/>
                        </a:lnSpc>
                      </a:pPr>
                      <a:r>
                        <a:rPr lang="es-CO" sz="1200" dirty="0" smtClean="0"/>
                        <a:t>PROYECTO</a:t>
                      </a:r>
                      <a:r>
                        <a:rPr lang="es-CO" sz="1200" baseline="0" dirty="0" smtClean="0"/>
                        <a:t> CURRICULAR</a:t>
                      </a:r>
                      <a:endParaRPr lang="es-CO"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s-CO" sz="1200" dirty="0" smtClean="0"/>
                        <a:t>NOMBRE</a:t>
                      </a:r>
                      <a:endParaRPr lang="es-CO"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258">
                <a:tc>
                  <a:txBody>
                    <a:bodyPr/>
                    <a:lstStyle/>
                    <a:p>
                      <a:pPr algn="l">
                        <a:lnSpc>
                          <a:spcPct val="100000"/>
                        </a:lnSpc>
                        <a:spcAft>
                          <a:spcPts val="0"/>
                        </a:spcAft>
                      </a:pPr>
                      <a:r>
                        <a:rPr lang="es-ES" sz="1200" b="0" dirty="0" smtClean="0">
                          <a:effectLst/>
                        </a:rPr>
                        <a:t>MAESTRÍA EN MANEJO, USO Y CONSERVACIÓN DEL BOSQUE</a:t>
                      </a:r>
                      <a:endParaRPr lang="es-CO" sz="1200" b="0"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baseline="0" dirty="0" smtClean="0">
                          <a:effectLst/>
                        </a:rPr>
                        <a:t>Ángela Parrado Roselli </a:t>
                      </a:r>
                      <a:endParaRPr lang="es-CO" sz="1200" i="1"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6704">
                <a:tc>
                  <a:txBody>
                    <a:bodyPr/>
                    <a:lstStyle/>
                    <a:p>
                      <a:pPr algn="l">
                        <a:lnSpc>
                          <a:spcPct val="100000"/>
                        </a:lnSpc>
                        <a:spcAft>
                          <a:spcPts val="0"/>
                        </a:spcAft>
                      </a:pPr>
                      <a:r>
                        <a:rPr kumimoji="0" lang="es-CO" sz="1200" b="0" kern="1200" dirty="0" smtClean="0">
                          <a:effectLst/>
                        </a:rPr>
                        <a:t>MAESTRÍA EN DESARROLLO</a:t>
                      </a:r>
                      <a:r>
                        <a:rPr kumimoji="0" lang="es-CO" sz="1200" b="0" kern="1200" baseline="0" dirty="0" smtClean="0">
                          <a:effectLst/>
                        </a:rPr>
                        <a:t> SUSTENTABLE Y </a:t>
                      </a:r>
                      <a:r>
                        <a:rPr kumimoji="0" lang="es-CO" sz="1200" b="0" kern="1200" dirty="0" smtClean="0">
                          <a:effectLst/>
                        </a:rPr>
                        <a:t>GESTIÓN AMBIENTAL</a:t>
                      </a:r>
                      <a:endParaRPr kumimoji="0" lang="es-CO" sz="1200" b="0" kern="1200" dirty="0">
                        <a:solidFill>
                          <a:schemeClr val="dk1"/>
                        </a:solidFill>
                        <a:effectLst/>
                        <a:latin typeface="+mn-lt"/>
                        <a:ea typeface="+mn-ea"/>
                        <a:cs typeface="+mn-cs"/>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kumimoji="0" lang="es-CO" sz="1200" i="1" kern="1200" dirty="0" smtClean="0">
                          <a:effectLst/>
                        </a:rPr>
                        <a:t>Yolanda</a:t>
                      </a:r>
                      <a:r>
                        <a:rPr kumimoji="0" lang="es-CO" sz="1200" i="1" kern="1200" baseline="0" dirty="0" smtClean="0">
                          <a:effectLst/>
                        </a:rPr>
                        <a:t> Teresa Hernández Peña </a:t>
                      </a:r>
                      <a:endParaRPr kumimoji="0" lang="es-CO" sz="1200" i="1" kern="1200" dirty="0">
                        <a:solidFill>
                          <a:schemeClr val="dk1"/>
                        </a:solidFill>
                        <a:effectLst/>
                        <a:latin typeface="+mn-lt"/>
                        <a:ea typeface="+mn-ea"/>
                        <a:cs typeface="+mn-cs"/>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6704">
                <a:tc>
                  <a:txBody>
                    <a:bodyPr/>
                    <a:lstStyle/>
                    <a:p>
                      <a:pPr algn="l">
                        <a:lnSpc>
                          <a:spcPct val="100000"/>
                        </a:lnSpc>
                        <a:spcAft>
                          <a:spcPts val="0"/>
                        </a:spcAft>
                      </a:pPr>
                      <a:r>
                        <a:rPr lang="es-ES" sz="1200" b="0" dirty="0" smtClean="0">
                          <a:effectLst/>
                        </a:rPr>
                        <a:t>ESPECIALIZACIÓN EN DISEÑO DE VÍAS</a:t>
                      </a:r>
                      <a:endParaRPr lang="es-CO" sz="1200" b="0"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Wilson Ernesto</a:t>
                      </a:r>
                      <a:r>
                        <a:rPr lang="es-ES" sz="1200" i="1" baseline="0" dirty="0" smtClean="0">
                          <a:effectLst/>
                        </a:rPr>
                        <a:t> Vargas </a:t>
                      </a:r>
                      <a:r>
                        <a:rPr lang="es-ES" sz="1200" i="1" baseline="0" dirty="0" err="1" smtClean="0">
                          <a:effectLst/>
                        </a:rPr>
                        <a:t>Vargas</a:t>
                      </a:r>
                      <a:endParaRPr lang="es-CO" sz="1200" i="1"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6704">
                <a:tc>
                  <a:txBody>
                    <a:bodyPr/>
                    <a:lstStyle/>
                    <a:p>
                      <a:pPr algn="l">
                        <a:lnSpc>
                          <a:spcPct val="100000"/>
                        </a:lnSpc>
                        <a:spcAft>
                          <a:spcPts val="0"/>
                        </a:spcAft>
                      </a:pPr>
                      <a:r>
                        <a:rPr lang="es-ES" sz="1200" b="0" dirty="0" smtClean="0">
                          <a:effectLst/>
                        </a:rPr>
                        <a:t>ESPECIALIZACIÓN EN AMBIENTE Y DESARROLLO LOCAL </a:t>
                      </a:r>
                      <a:endParaRPr lang="es-CO" sz="1200" b="0"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Ruth Miriam Moreno Aguilar</a:t>
                      </a:r>
                      <a:endParaRPr lang="es-CO" sz="1200" i="1"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0694">
                <a:tc>
                  <a:txBody>
                    <a:bodyPr/>
                    <a:lstStyle/>
                    <a:p>
                      <a:pPr algn="l">
                        <a:lnSpc>
                          <a:spcPct val="100000"/>
                        </a:lnSpc>
                        <a:spcAft>
                          <a:spcPts val="0"/>
                        </a:spcAft>
                      </a:pPr>
                      <a:r>
                        <a:rPr lang="es-ES" sz="1200" b="0" dirty="0" smtClean="0">
                          <a:effectLst/>
                        </a:rPr>
                        <a:t>ESPECIALIZACIÓN EN GERENCIA DE RECURSOS NATURALES </a:t>
                      </a:r>
                      <a:endParaRPr lang="es-CO" sz="1200" b="0"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s-ES" sz="1200" i="1" dirty="0" smtClean="0">
                          <a:effectLst/>
                        </a:rPr>
                        <a:t>Alejandro Copete Perdomo</a:t>
                      </a:r>
                      <a:endParaRPr lang="es-CO" sz="1200" i="1" dirty="0">
                        <a:effectLst/>
                        <a:latin typeface="Arial"/>
                        <a:ea typeface="Times New Roman"/>
                      </a:endParaRPr>
                    </a:p>
                  </a:txBody>
                  <a:tcPr marL="63166" marR="631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 Box 6"/>
          <p:cNvSpPr txBox="1">
            <a:spLocks noChangeArrowheads="1"/>
          </p:cNvSpPr>
          <p:nvPr/>
        </p:nvSpPr>
        <p:spPr bwMode="auto">
          <a:xfrm>
            <a:off x="755576" y="836712"/>
            <a:ext cx="8207375" cy="1102179"/>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COORDINADORES DE PROYECTOS DE POSTGRADO</a:t>
            </a:r>
          </a:p>
          <a:p>
            <a:pPr algn="ctr"/>
            <a:r>
              <a:rPr lang="fr-FR" sz="2400" b="1" i="1" cap="all" dirty="0" smtClean="0">
                <a:ln w="0"/>
                <a:effectLst/>
                <a:latin typeface="+mj-lt"/>
              </a:rPr>
              <a:t>Facultad del Medio Ambiente y Recursos </a:t>
            </a:r>
            <a:r>
              <a:rPr lang="fr-FR" sz="2400" b="1" i="1" cap="all" dirty="0" err="1" smtClean="0">
                <a:ln w="0"/>
                <a:effectLst/>
                <a:latin typeface="+mj-lt"/>
              </a:rPr>
              <a:t>Naturales</a:t>
            </a:r>
            <a:endParaRPr lang="fr-FR" sz="2400" b="1" i="1" cap="all" dirty="0" smtClean="0">
              <a:ln w="0"/>
              <a:effectLst/>
              <a:latin typeface="+mj-lt"/>
            </a:endParaRPr>
          </a:p>
        </p:txBody>
      </p:sp>
      <p:grpSp>
        <p:nvGrpSpPr>
          <p:cNvPr id="18" name="17 Grupo"/>
          <p:cNvGrpSpPr/>
          <p:nvPr/>
        </p:nvGrpSpPr>
        <p:grpSpPr>
          <a:xfrm>
            <a:off x="0" y="5671517"/>
            <a:ext cx="9144000" cy="1186483"/>
            <a:chOff x="0" y="5671517"/>
            <a:chExt cx="9144000" cy="1186483"/>
          </a:xfrm>
        </p:grpSpPr>
        <p:sp>
          <p:nvSpPr>
            <p:cNvPr id="19" name="18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1"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3"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4"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5"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2"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extLst>
      <p:ext uri="{BB962C8B-B14F-4D97-AF65-F5344CB8AC3E}">
        <p14:creationId xmlns:p14="http://schemas.microsoft.com/office/powerpoint/2010/main" val="233808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094850847"/>
              </p:ext>
            </p:extLst>
          </p:nvPr>
        </p:nvGraphicFramePr>
        <p:xfrm>
          <a:off x="1259632" y="2060848"/>
          <a:ext cx="6621595" cy="2773680"/>
        </p:xfrm>
        <a:graphic>
          <a:graphicData uri="http://schemas.openxmlformats.org/drawingml/2006/table">
            <a:tbl>
              <a:tblPr firstRow="1" bandRow="1">
                <a:tableStyleId>{69CF1AB2-1976-4502-BF36-3FF5EA218861}</a:tableStyleId>
              </a:tblPr>
              <a:tblGrid>
                <a:gridCol w="3268345"/>
                <a:gridCol w="3353250"/>
              </a:tblGrid>
              <a:tr h="216247">
                <a:tc>
                  <a:txBody>
                    <a:bodyPr/>
                    <a:lstStyle/>
                    <a:p>
                      <a:pPr algn="ctr"/>
                      <a:r>
                        <a:rPr lang="es-CO" sz="1400" dirty="0" smtClean="0"/>
                        <a:t>UNIDAD /</a:t>
                      </a:r>
                      <a:r>
                        <a:rPr lang="es-CO" sz="1400" baseline="0" dirty="0" smtClean="0"/>
                        <a:t> COMITÉ</a:t>
                      </a:r>
                      <a:endParaRPr lang="es-CO" sz="1400" dirty="0"/>
                    </a:p>
                  </a:txBody>
                  <a:tcPr/>
                </a:tc>
                <a:tc>
                  <a:txBody>
                    <a:bodyPr/>
                    <a:lstStyle/>
                    <a:p>
                      <a:pPr algn="ctr"/>
                      <a:r>
                        <a:rPr lang="es-CO" sz="1400" dirty="0" smtClean="0"/>
                        <a:t>NOMBRE DEL</a:t>
                      </a:r>
                      <a:r>
                        <a:rPr lang="es-CO" sz="1400" baseline="0" dirty="0" smtClean="0"/>
                        <a:t> REPRESENTANTE</a:t>
                      </a:r>
                      <a:endParaRPr lang="es-CO" sz="1400" dirty="0" smtClean="0"/>
                    </a:p>
                  </a:txBody>
                  <a:tcPr/>
                </a:tc>
              </a:tr>
              <a:tr h="243519">
                <a:tc>
                  <a:txBody>
                    <a:bodyPr/>
                    <a:lstStyle/>
                    <a:p>
                      <a:pPr algn="ctr"/>
                      <a:r>
                        <a:rPr kumimoji="0" lang="es-CO" sz="1200" kern="1200" dirty="0" smtClean="0">
                          <a:effectLst/>
                        </a:rPr>
                        <a:t>UNIDAD DE INVESTIGACIÓN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ÁLVARO MARTÍN GUTIÉRREZ MALAXECHABARRIA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UNIDAD DE EXTENSION </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AURA YOLANDA DÍAZ</a:t>
                      </a:r>
                      <a:r>
                        <a:rPr kumimoji="0" lang="es-CO" sz="1200" kern="1200" baseline="0" dirty="0" smtClean="0">
                          <a:effectLst/>
                        </a:rPr>
                        <a:t> LOZANO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kern="1200" dirty="0" smtClean="0">
                          <a:effectLst/>
                        </a:rPr>
                        <a:t>UNIDAD DE CURRICULO</a:t>
                      </a:r>
                      <a:endParaRPr kumimoji="0" lang="es-CO" sz="1200" b="1" kern="1200" dirty="0">
                        <a:solidFill>
                          <a:schemeClr val="dk1"/>
                        </a:solidFill>
                        <a:effectLst/>
                        <a:latin typeface="+mn-lt"/>
                        <a:ea typeface="+mn-ea"/>
                        <a:cs typeface="+mn-cs"/>
                      </a:endParaRPr>
                    </a:p>
                  </a:txBody>
                  <a:tcPr/>
                </a:tc>
                <a:tc>
                  <a:txBody>
                    <a:bodyPr/>
                    <a:lstStyle/>
                    <a:p>
                      <a:pPr algn="ctr"/>
                      <a:r>
                        <a:rPr kumimoji="0" lang="es-CO" sz="1200" kern="1200" dirty="0" smtClean="0">
                          <a:effectLst/>
                        </a:rPr>
                        <a:t>MARTHA CECILIA GUTIÉRREZ</a:t>
                      </a:r>
                      <a:r>
                        <a:rPr kumimoji="0" lang="es-CO" sz="1200" kern="1200" baseline="0" dirty="0" smtClean="0">
                          <a:effectLst/>
                        </a:rPr>
                        <a:t> SARMIENTO </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UNIDAD DE AUTOEVALUACIÓN Y ACREDITACIÓN</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HELMUT ESPINOSA GARCÍA</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COMITÉ PLAN Es</a:t>
                      </a:r>
                      <a:r>
                        <a:rPr kumimoji="0" lang="es-CO" sz="1200" b="0" kern="1200" baseline="0" dirty="0" smtClean="0">
                          <a:solidFill>
                            <a:schemeClr val="dk1"/>
                          </a:solidFill>
                          <a:effectLst/>
                          <a:latin typeface="+mn-lt"/>
                          <a:ea typeface="+mn-ea"/>
                          <a:cs typeface="+mn-cs"/>
                        </a:rPr>
                        <a:t> TIC</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CLAUDIA</a:t>
                      </a:r>
                      <a:r>
                        <a:rPr kumimoji="0" lang="es-CO" sz="1200" kern="1200" baseline="0" dirty="0" smtClean="0">
                          <a:solidFill>
                            <a:schemeClr val="dk1"/>
                          </a:solidFill>
                          <a:effectLst/>
                          <a:latin typeface="+mn-lt"/>
                          <a:ea typeface="+mn-ea"/>
                          <a:cs typeface="+mn-cs"/>
                        </a:rPr>
                        <a:t> MARIA CARDONA LONDOÑO</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COMITÉ</a:t>
                      </a:r>
                      <a:r>
                        <a:rPr kumimoji="0" lang="es-CO" sz="1200" b="0" kern="1200" baseline="0" dirty="0" smtClean="0">
                          <a:solidFill>
                            <a:schemeClr val="dk1"/>
                          </a:solidFill>
                          <a:effectLst/>
                          <a:latin typeface="+mn-lt"/>
                          <a:ea typeface="+mn-ea"/>
                          <a:cs typeface="+mn-cs"/>
                        </a:rPr>
                        <a:t> PIGA Y REGIONALIZACION </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EDISON URIBE URIBE</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COMITÉ DE LABORATORIOS</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DIEGO TOMAS CORRADINE MORA</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REPRESENTACION</a:t>
                      </a:r>
                      <a:r>
                        <a:rPr kumimoji="0" lang="es-CO" sz="1200" b="0" kern="1200" baseline="0" dirty="0" smtClean="0">
                          <a:solidFill>
                            <a:schemeClr val="dk1"/>
                          </a:solidFill>
                          <a:effectLst/>
                          <a:latin typeface="+mn-lt"/>
                          <a:ea typeface="+mn-ea"/>
                          <a:cs typeface="+mn-cs"/>
                        </a:rPr>
                        <a:t> CERI FACULTAD</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LUZ FABIOLA CARDENAS TORRES</a:t>
                      </a:r>
                      <a:endParaRPr kumimoji="0" lang="es-CO" sz="1200" kern="1200" dirty="0">
                        <a:solidFill>
                          <a:schemeClr val="dk1"/>
                        </a:solidFill>
                        <a:effectLst/>
                        <a:latin typeface="+mn-lt"/>
                        <a:ea typeface="+mn-ea"/>
                        <a:cs typeface="+mn-cs"/>
                      </a:endParaRPr>
                    </a:p>
                  </a:txBody>
                  <a:tcPr/>
                </a:tc>
              </a:tr>
              <a:tr h="243519">
                <a:tc>
                  <a:txBody>
                    <a:bodyPr/>
                    <a:lstStyle/>
                    <a:p>
                      <a:pPr algn="ctr"/>
                      <a:r>
                        <a:rPr kumimoji="0" lang="es-CO" sz="1200" b="0" kern="1200" dirty="0" smtClean="0">
                          <a:solidFill>
                            <a:schemeClr val="dk1"/>
                          </a:solidFill>
                          <a:effectLst/>
                          <a:latin typeface="+mn-lt"/>
                          <a:ea typeface="+mn-ea"/>
                          <a:cs typeface="+mn-cs"/>
                        </a:rPr>
                        <a:t>COMITÉ DE BIOÉTICA</a:t>
                      </a:r>
                      <a:r>
                        <a:rPr kumimoji="0" lang="es-CO" sz="1200" b="0" kern="1200" baseline="0" dirty="0" smtClean="0">
                          <a:solidFill>
                            <a:schemeClr val="dk1"/>
                          </a:solidFill>
                          <a:effectLst/>
                          <a:latin typeface="+mn-lt"/>
                          <a:ea typeface="+mn-ea"/>
                          <a:cs typeface="+mn-cs"/>
                        </a:rPr>
                        <a:t> FACULTAD</a:t>
                      </a:r>
                      <a:endParaRPr kumimoji="0" lang="es-CO" sz="1200" b="0" kern="1200" dirty="0">
                        <a:solidFill>
                          <a:schemeClr val="dk1"/>
                        </a:solidFill>
                        <a:effectLst/>
                        <a:latin typeface="+mn-lt"/>
                        <a:ea typeface="+mn-ea"/>
                        <a:cs typeface="+mn-cs"/>
                      </a:endParaRPr>
                    </a:p>
                  </a:txBody>
                  <a:tcPr/>
                </a:tc>
                <a:tc>
                  <a:txBody>
                    <a:bodyPr/>
                    <a:lstStyle/>
                    <a:p>
                      <a:pPr algn="ctr"/>
                      <a:r>
                        <a:rPr kumimoji="0" lang="es-CO" sz="1200" kern="1200" dirty="0" smtClean="0">
                          <a:solidFill>
                            <a:schemeClr val="dk1"/>
                          </a:solidFill>
                          <a:effectLst/>
                          <a:latin typeface="+mn-lt"/>
                          <a:ea typeface="+mn-ea"/>
                          <a:cs typeface="+mn-cs"/>
                        </a:rPr>
                        <a:t>ANGELA WILCHES FLOREZ</a:t>
                      </a:r>
                      <a:endParaRPr kumimoji="0" lang="es-CO" sz="1200" kern="1200" dirty="0">
                        <a:solidFill>
                          <a:schemeClr val="dk1"/>
                        </a:solidFill>
                        <a:effectLst/>
                        <a:latin typeface="+mn-lt"/>
                        <a:ea typeface="+mn-ea"/>
                        <a:cs typeface="+mn-cs"/>
                      </a:endParaRPr>
                    </a:p>
                  </a:txBody>
                  <a:tcPr/>
                </a:tc>
              </a:tr>
            </a:tbl>
          </a:graphicData>
        </a:graphic>
      </p:graphicFrame>
      <p:sp>
        <p:nvSpPr>
          <p:cNvPr id="7" name="Text Box 6"/>
          <p:cNvSpPr txBox="1">
            <a:spLocks noChangeArrowheads="1"/>
          </p:cNvSpPr>
          <p:nvPr/>
        </p:nvSpPr>
        <p:spPr bwMode="auto">
          <a:xfrm>
            <a:off x="738981" y="764704"/>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Unidades académicas Y COMITES DE FACULTAD</a:t>
            </a:r>
          </a:p>
        </p:txBody>
      </p:sp>
      <p:grpSp>
        <p:nvGrpSpPr>
          <p:cNvPr id="20" name="19 Grupo"/>
          <p:cNvGrpSpPr/>
          <p:nvPr/>
        </p:nvGrpSpPr>
        <p:grpSpPr>
          <a:xfrm>
            <a:off x="0" y="5671517"/>
            <a:ext cx="9144000" cy="1186483"/>
            <a:chOff x="0" y="5671517"/>
            <a:chExt cx="9144000" cy="1186483"/>
          </a:xfrm>
        </p:grpSpPr>
        <p:sp>
          <p:nvSpPr>
            <p:cNvPr id="21" name="20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3"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5"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6"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7"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4"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extLst>
      <p:ext uri="{BB962C8B-B14F-4D97-AF65-F5344CB8AC3E}">
        <p14:creationId xmlns:p14="http://schemas.microsoft.com/office/powerpoint/2010/main" val="17918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468313" y="260350"/>
            <a:ext cx="8280400" cy="5689600"/>
          </a:xfrm>
        </p:spPr>
        <p:txBody>
          <a:bodyPr/>
          <a:lstStyle/>
          <a:p>
            <a:pPr eaLnBrk="1" fontAlgn="auto" hangingPunct="1">
              <a:spcAft>
                <a:spcPts val="0"/>
              </a:spcAft>
              <a:defRPr/>
            </a:pP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600" dirty="0" smtClean="0">
                <a:solidFill>
                  <a:schemeClr val="hlink"/>
                </a:solidFill>
                <a:latin typeface="Eras Medium ITC" pitchFamily="34" charset="0"/>
              </a:rPr>
              <a:t/>
            </a:r>
            <a:br>
              <a:rPr lang="es-CO" sz="2600" dirty="0" smtClean="0">
                <a:solidFill>
                  <a:schemeClr val="hlink"/>
                </a:solidFill>
                <a:latin typeface="Eras Medium ITC" pitchFamily="34" charset="0"/>
              </a:rPr>
            </a:br>
            <a:r>
              <a:rPr lang="es-CO" sz="2200" dirty="0" smtClean="0">
                <a:solidFill>
                  <a:schemeClr val="hlink"/>
                </a:solidFill>
                <a:latin typeface="Eras Medium ITC" pitchFamily="34" charset="0"/>
              </a:rPr>
              <a:t/>
            </a:r>
            <a:br>
              <a:rPr lang="es-CO" sz="2200" dirty="0" smtClean="0">
                <a:solidFill>
                  <a:schemeClr val="hlink"/>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200" dirty="0" smtClean="0">
                <a:solidFill>
                  <a:schemeClr val="tx2">
                    <a:satMod val="130000"/>
                  </a:schemeClr>
                </a:solidFill>
                <a:latin typeface="Eras Medium ITC" pitchFamily="34" charset="0"/>
              </a:rPr>
              <a:t/>
            </a:r>
            <a:br>
              <a:rPr lang="es-CO" sz="2200" dirty="0" smtClean="0">
                <a:solidFill>
                  <a:schemeClr val="tx2">
                    <a:satMod val="130000"/>
                  </a:schemeClr>
                </a:solidFill>
                <a:latin typeface="Eras Medium ITC" pitchFamily="34" charset="0"/>
              </a:rPr>
            </a:br>
            <a:r>
              <a:rPr lang="es-CO" sz="2800" dirty="0" smtClean="0">
                <a:solidFill>
                  <a:schemeClr val="tx2">
                    <a:satMod val="130000"/>
                  </a:schemeClr>
                </a:solidFill>
                <a:latin typeface="Eras Medium ITC" pitchFamily="34" charset="0"/>
              </a:rPr>
              <a:t/>
            </a:r>
            <a:br>
              <a:rPr lang="es-CO" sz="2800" dirty="0" smtClean="0">
                <a:solidFill>
                  <a:schemeClr val="tx2">
                    <a:satMod val="130000"/>
                  </a:schemeClr>
                </a:solidFill>
                <a:latin typeface="Eras Medium ITC" pitchFamily="34" charset="0"/>
              </a:rPr>
            </a:br>
            <a:endParaRPr lang="es-ES" sz="2800" dirty="0" smtClean="0">
              <a:solidFill>
                <a:schemeClr val="tx2">
                  <a:satMod val="130000"/>
                </a:schemeClr>
              </a:solidFill>
              <a:latin typeface="Eras Medium ITC"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193202152"/>
              </p:ext>
            </p:extLst>
          </p:nvPr>
        </p:nvGraphicFramePr>
        <p:xfrm>
          <a:off x="1402153" y="2304681"/>
          <a:ext cx="6736262" cy="1862142"/>
        </p:xfrm>
        <a:graphic>
          <a:graphicData uri="http://schemas.openxmlformats.org/drawingml/2006/table">
            <a:tbl>
              <a:tblPr firstRow="1" bandRow="1">
                <a:tableStyleId>{69CF1AB2-1976-4502-BF36-3FF5EA218861}</a:tableStyleId>
              </a:tblPr>
              <a:tblGrid>
                <a:gridCol w="3378676"/>
                <a:gridCol w="3357586"/>
              </a:tblGrid>
              <a:tr h="245728">
                <a:tc>
                  <a:txBody>
                    <a:bodyPr/>
                    <a:lstStyle/>
                    <a:p>
                      <a:pPr algn="ctr"/>
                      <a:r>
                        <a:rPr lang="es-CO" sz="1400" dirty="0" smtClean="0"/>
                        <a:t>AREA </a:t>
                      </a:r>
                      <a:endParaRPr lang="es-CO" sz="1400" dirty="0"/>
                    </a:p>
                  </a:txBody>
                  <a:tcPr/>
                </a:tc>
                <a:tc>
                  <a:txBody>
                    <a:bodyPr/>
                    <a:lstStyle/>
                    <a:p>
                      <a:pPr algn="ctr"/>
                      <a:r>
                        <a:rPr lang="es-CO" sz="1400" dirty="0" smtClean="0"/>
                        <a:t>NOMBRE DEL COORDINADOR </a:t>
                      </a:r>
                      <a:endParaRPr lang="es-CO" sz="1400" dirty="0"/>
                    </a:p>
                  </a:txBody>
                  <a:tcPr/>
                </a:tc>
              </a:tr>
              <a:tr h="338142">
                <a:tc>
                  <a:txBody>
                    <a:bodyPr/>
                    <a:lstStyle/>
                    <a:p>
                      <a:pPr algn="ctr"/>
                      <a:r>
                        <a:rPr kumimoji="0" lang="es-CO" sz="1400" kern="1200" dirty="0" smtClean="0">
                          <a:effectLst/>
                        </a:rPr>
                        <a:t>CIENCIAS BIOLÓGICAS Y SALUD PÚBLICA </a:t>
                      </a:r>
                      <a:endParaRPr kumimoji="0" lang="es-CO" sz="1400" kern="1200" dirty="0">
                        <a:solidFill>
                          <a:schemeClr val="dk1"/>
                        </a:solidFill>
                        <a:effectLst/>
                        <a:latin typeface="+mn-lt"/>
                        <a:ea typeface="+mn-ea"/>
                        <a:cs typeface="+mn-cs"/>
                      </a:endParaRPr>
                    </a:p>
                  </a:txBody>
                  <a:tcPr anchor="ctr"/>
                </a:tc>
                <a:tc>
                  <a:txBody>
                    <a:bodyPr/>
                    <a:lstStyle/>
                    <a:p>
                      <a:pPr algn="ctr"/>
                      <a:r>
                        <a:rPr kumimoji="0" lang="es-CO" sz="1400" kern="1200" dirty="0" smtClean="0">
                          <a:effectLst/>
                        </a:rPr>
                        <a:t>DIEGO TOMAS </a:t>
                      </a:r>
                      <a:r>
                        <a:rPr kumimoji="0" lang="es-CO" sz="1400" kern="1200" dirty="0" err="1" smtClean="0">
                          <a:effectLst/>
                        </a:rPr>
                        <a:t>CORRADINE</a:t>
                      </a:r>
                      <a:r>
                        <a:rPr kumimoji="0" lang="es-CO" sz="1400" kern="1200" dirty="0" smtClean="0">
                          <a:effectLst/>
                        </a:rPr>
                        <a:t> MORA </a:t>
                      </a:r>
                      <a:endParaRPr kumimoji="0" lang="es-CO" sz="1400" kern="1200" dirty="0">
                        <a:solidFill>
                          <a:schemeClr val="dk1"/>
                        </a:solidFill>
                        <a:effectLst/>
                        <a:latin typeface="+mn-lt"/>
                        <a:ea typeface="+mn-ea"/>
                        <a:cs typeface="+mn-cs"/>
                      </a:endParaRPr>
                    </a:p>
                  </a:txBody>
                  <a:tcPr anchor="ctr"/>
                </a:tc>
              </a:tr>
              <a:tr h="243519">
                <a:tc>
                  <a:txBody>
                    <a:bodyPr/>
                    <a:lstStyle/>
                    <a:p>
                      <a:pPr algn="ctr"/>
                      <a:r>
                        <a:rPr kumimoji="0" lang="es-CO" sz="1400" kern="1200" dirty="0" smtClean="0">
                          <a:effectLst/>
                        </a:rPr>
                        <a:t>TOPOGRAFÍA</a:t>
                      </a:r>
                      <a:r>
                        <a:rPr kumimoji="0" lang="es-CO" sz="1400" kern="1200" baseline="0" dirty="0" smtClean="0">
                          <a:effectLst/>
                        </a:rPr>
                        <a:t> Y</a:t>
                      </a:r>
                      <a:r>
                        <a:rPr kumimoji="0" lang="es-CO" sz="1400" kern="1200" dirty="0" smtClean="0">
                          <a:effectLst/>
                        </a:rPr>
                        <a:t> CARTOGRAFÍA</a:t>
                      </a:r>
                    </a:p>
                  </a:txBody>
                  <a:tcPr anchor="ctr"/>
                </a:tc>
                <a:tc>
                  <a:txBody>
                    <a:bodyPr/>
                    <a:lstStyle/>
                    <a:p>
                      <a:pPr algn="ctr"/>
                      <a:r>
                        <a:rPr kumimoji="0" lang="es-CO" sz="1400" kern="1200" dirty="0" smtClean="0">
                          <a:effectLst/>
                        </a:rPr>
                        <a:t>ROSE MARIE ALDANA </a:t>
                      </a:r>
                      <a:r>
                        <a:rPr kumimoji="0" lang="es-CO" sz="1400" kern="1200" dirty="0" err="1" smtClean="0">
                          <a:effectLst/>
                        </a:rPr>
                        <a:t>BOUTIN</a:t>
                      </a:r>
                      <a:r>
                        <a:rPr kumimoji="0" lang="es-CO" sz="1400" kern="1200" dirty="0" smtClean="0">
                          <a:effectLst/>
                        </a:rPr>
                        <a:t> </a:t>
                      </a:r>
                      <a:endParaRPr kumimoji="0" lang="es-CO" sz="1400" kern="1200" dirty="0">
                        <a:solidFill>
                          <a:schemeClr val="dk1"/>
                        </a:solidFill>
                        <a:effectLst/>
                        <a:latin typeface="+mn-lt"/>
                        <a:ea typeface="+mn-ea"/>
                        <a:cs typeface="+mn-cs"/>
                      </a:endParaRPr>
                    </a:p>
                  </a:txBody>
                  <a:tcPr anchor="ctr"/>
                </a:tc>
              </a:tr>
              <a:tr h="243519">
                <a:tc>
                  <a:txBody>
                    <a:bodyPr/>
                    <a:lstStyle/>
                    <a:p>
                      <a:pPr algn="ctr"/>
                      <a:r>
                        <a:rPr kumimoji="0" lang="es-CO" sz="1400" kern="1200" dirty="0" smtClean="0">
                          <a:solidFill>
                            <a:schemeClr val="dk1"/>
                          </a:solidFill>
                          <a:effectLst/>
                          <a:latin typeface="+mn-lt"/>
                          <a:ea typeface="+mn-ea"/>
                          <a:cs typeface="+mn-cs"/>
                        </a:rPr>
                        <a:t>CIENCIAS FORESTALES </a:t>
                      </a:r>
                      <a:endParaRPr kumimoji="0" lang="es-CO" sz="1400" kern="1200" dirty="0">
                        <a:solidFill>
                          <a:schemeClr val="dk1"/>
                        </a:solidFill>
                        <a:effectLst/>
                        <a:latin typeface="+mn-lt"/>
                        <a:ea typeface="+mn-ea"/>
                        <a:cs typeface="+mn-cs"/>
                      </a:endParaRPr>
                    </a:p>
                  </a:txBody>
                  <a:tcPr anchor="ctr"/>
                </a:tc>
                <a:tc>
                  <a:txBody>
                    <a:bodyPr/>
                    <a:lstStyle/>
                    <a:p>
                      <a:pPr algn="ctr"/>
                      <a:r>
                        <a:rPr kumimoji="0" lang="es-CO" sz="1400" kern="1200" dirty="0" smtClean="0">
                          <a:solidFill>
                            <a:schemeClr val="dk1"/>
                          </a:solidFill>
                          <a:effectLst/>
                          <a:latin typeface="+mn-lt"/>
                          <a:ea typeface="+mn-ea"/>
                          <a:cs typeface="+mn-cs"/>
                        </a:rPr>
                        <a:t>ESPERANZA NANCY PULIDO RODRÍGUEZ </a:t>
                      </a:r>
                      <a:endParaRPr kumimoji="0" lang="es-CO" sz="1400" kern="1200" dirty="0">
                        <a:solidFill>
                          <a:schemeClr val="dk1"/>
                        </a:solidFill>
                        <a:effectLst/>
                        <a:latin typeface="+mn-lt"/>
                        <a:ea typeface="+mn-ea"/>
                        <a:cs typeface="+mn-cs"/>
                      </a:endParaRPr>
                    </a:p>
                  </a:txBody>
                  <a:tcPr anchor="ctr"/>
                </a:tc>
              </a:tr>
              <a:tr h="243519">
                <a:tc>
                  <a:txBody>
                    <a:bodyPr/>
                    <a:lstStyle/>
                    <a:p>
                      <a:pPr algn="ctr"/>
                      <a:r>
                        <a:rPr kumimoji="0" lang="es-CO" sz="1400" kern="1200" dirty="0" smtClean="0">
                          <a:solidFill>
                            <a:schemeClr val="dk1"/>
                          </a:solidFill>
                          <a:effectLst/>
                          <a:latin typeface="+mn-lt"/>
                          <a:ea typeface="+mn-ea"/>
                          <a:cs typeface="+mn-cs"/>
                        </a:rPr>
                        <a:t>QUÍMICA,</a:t>
                      </a:r>
                      <a:r>
                        <a:rPr kumimoji="0" lang="es-CO" sz="1400" kern="1200" baseline="0" dirty="0" smtClean="0">
                          <a:solidFill>
                            <a:schemeClr val="dk1"/>
                          </a:solidFill>
                          <a:effectLst/>
                          <a:latin typeface="+mn-lt"/>
                          <a:ea typeface="+mn-ea"/>
                          <a:cs typeface="+mn-cs"/>
                        </a:rPr>
                        <a:t> SUELOS Y AGUAS</a:t>
                      </a:r>
                      <a:endParaRPr kumimoji="0" lang="es-CO" sz="1400" kern="1200" dirty="0">
                        <a:solidFill>
                          <a:schemeClr val="dk1"/>
                        </a:solidFill>
                        <a:effectLst/>
                        <a:latin typeface="+mn-lt"/>
                        <a:ea typeface="+mn-ea"/>
                        <a:cs typeface="+mn-cs"/>
                      </a:endParaRPr>
                    </a:p>
                  </a:txBody>
                  <a:tcPr anchor="ctr"/>
                </a:tc>
                <a:tc>
                  <a:txBody>
                    <a:bodyPr/>
                    <a:lstStyle/>
                    <a:p>
                      <a:pPr algn="ctr"/>
                      <a:r>
                        <a:rPr kumimoji="0" lang="es-CO" sz="1400" kern="1200" dirty="0" smtClean="0">
                          <a:solidFill>
                            <a:schemeClr val="dk1"/>
                          </a:solidFill>
                          <a:effectLst/>
                          <a:latin typeface="+mn-lt"/>
                          <a:ea typeface="+mn-ea"/>
                          <a:cs typeface="+mn-cs"/>
                        </a:rPr>
                        <a:t>MARTÍN ANTONIO GIL</a:t>
                      </a:r>
                      <a:r>
                        <a:rPr kumimoji="0" lang="es-CO" sz="1400" kern="1200" baseline="0" dirty="0" smtClean="0">
                          <a:solidFill>
                            <a:schemeClr val="dk1"/>
                          </a:solidFill>
                          <a:effectLst/>
                          <a:latin typeface="+mn-lt"/>
                          <a:ea typeface="+mn-ea"/>
                          <a:cs typeface="+mn-cs"/>
                        </a:rPr>
                        <a:t> MOLINA </a:t>
                      </a:r>
                      <a:endParaRPr kumimoji="0" lang="es-CO" sz="1400" kern="1200" dirty="0">
                        <a:solidFill>
                          <a:schemeClr val="dk1"/>
                        </a:solidFill>
                        <a:effectLst/>
                        <a:latin typeface="+mn-lt"/>
                        <a:ea typeface="+mn-ea"/>
                        <a:cs typeface="+mn-cs"/>
                      </a:endParaRPr>
                    </a:p>
                  </a:txBody>
                  <a:tcPr anchor="ctr"/>
                </a:tc>
              </a:tr>
              <a:tr h="243519">
                <a:tc>
                  <a:txBody>
                    <a:bodyPr/>
                    <a:lstStyle/>
                    <a:p>
                      <a:pPr algn="ctr"/>
                      <a:r>
                        <a:rPr kumimoji="0" lang="es-CO" sz="1400" kern="1200" dirty="0" smtClean="0">
                          <a:solidFill>
                            <a:schemeClr val="dk1"/>
                          </a:solidFill>
                          <a:effectLst/>
                          <a:latin typeface="+mn-lt"/>
                          <a:ea typeface="+mn-ea"/>
                          <a:cs typeface="+mn-cs"/>
                        </a:rPr>
                        <a:t>TECNOLOGÍAS AMBIENTALES </a:t>
                      </a:r>
                      <a:endParaRPr kumimoji="0" lang="es-CO" sz="1400" kern="1200" dirty="0">
                        <a:solidFill>
                          <a:schemeClr val="dk1"/>
                        </a:solidFill>
                        <a:effectLst/>
                        <a:latin typeface="+mn-lt"/>
                        <a:ea typeface="+mn-ea"/>
                        <a:cs typeface="+mn-cs"/>
                      </a:endParaRPr>
                    </a:p>
                  </a:txBody>
                  <a:tcPr anchor="ctr"/>
                </a:tc>
                <a:tc>
                  <a:txBody>
                    <a:bodyPr/>
                    <a:lstStyle/>
                    <a:p>
                      <a:pPr algn="ctr"/>
                      <a:r>
                        <a:rPr kumimoji="0" lang="es-CO" sz="1400" kern="1200" dirty="0" smtClean="0">
                          <a:solidFill>
                            <a:schemeClr val="dk1"/>
                          </a:solidFill>
                          <a:effectLst/>
                          <a:latin typeface="+mn-lt"/>
                          <a:ea typeface="+mn-ea"/>
                          <a:cs typeface="+mn-cs"/>
                        </a:rPr>
                        <a:t>RAFAEL EDUARDO LADINO PERALTA </a:t>
                      </a:r>
                      <a:endParaRPr kumimoji="0" lang="es-CO" sz="1400" kern="1200" dirty="0">
                        <a:solidFill>
                          <a:schemeClr val="dk1"/>
                        </a:solidFill>
                        <a:effectLst/>
                        <a:latin typeface="+mn-lt"/>
                        <a:ea typeface="+mn-ea"/>
                        <a:cs typeface="+mn-cs"/>
                      </a:endParaRPr>
                    </a:p>
                  </a:txBody>
                  <a:tcPr anchor="ctr"/>
                </a:tc>
              </a:tr>
            </a:tbl>
          </a:graphicData>
        </a:graphic>
      </p:graphicFrame>
      <p:sp>
        <p:nvSpPr>
          <p:cNvPr id="7" name="Text Box 6"/>
          <p:cNvSpPr txBox="1">
            <a:spLocks noChangeArrowheads="1"/>
          </p:cNvSpPr>
          <p:nvPr/>
        </p:nvSpPr>
        <p:spPr bwMode="auto">
          <a:xfrm>
            <a:off x="738981" y="1124744"/>
            <a:ext cx="8207375" cy="732848"/>
          </a:xfrm>
          <a:prstGeom prst="rect">
            <a:avLst/>
          </a:prstGeom>
          <a:noFill/>
          <a:ln w="9525">
            <a:noFill/>
            <a:miter lim="800000"/>
            <a:headEnd/>
            <a:tailEnd/>
          </a:ln>
          <a:effectLst/>
        </p:spPr>
        <p:txBody>
          <a:bodyPr lIns="180000" tIns="180000" rIns="180000" bIns="180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400" b="1" i="1" cap="all" dirty="0" smtClean="0">
                <a:ln w="0"/>
                <a:effectLst/>
                <a:latin typeface="+mj-lt"/>
              </a:rPr>
              <a:t>LABORATORIOS Facultad</a:t>
            </a:r>
          </a:p>
        </p:txBody>
      </p:sp>
      <p:grpSp>
        <p:nvGrpSpPr>
          <p:cNvPr id="20" name="19 Grupo"/>
          <p:cNvGrpSpPr/>
          <p:nvPr/>
        </p:nvGrpSpPr>
        <p:grpSpPr>
          <a:xfrm>
            <a:off x="0" y="5671517"/>
            <a:ext cx="9144000" cy="1186483"/>
            <a:chOff x="0" y="5671517"/>
            <a:chExt cx="9144000" cy="1186483"/>
          </a:xfrm>
        </p:grpSpPr>
        <p:sp>
          <p:nvSpPr>
            <p:cNvPr id="21" name="20 Rectángulo"/>
            <p:cNvSpPr/>
            <p:nvPr/>
          </p:nvSpPr>
          <p:spPr>
            <a:xfrm>
              <a:off x="8028384" y="6453336"/>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9 Grupo"/>
            <p:cNvGrpSpPr/>
            <p:nvPr/>
          </p:nvGrpSpPr>
          <p:grpSpPr>
            <a:xfrm>
              <a:off x="0" y="5671517"/>
              <a:ext cx="9144000" cy="1186483"/>
              <a:chOff x="0" y="5626893"/>
              <a:chExt cx="9144000" cy="1186483"/>
            </a:xfrm>
            <a:scene3d>
              <a:camera prst="orthographicFront"/>
              <a:lightRig rig="chilly" dir="t">
                <a:rot lat="0" lon="0" rev="15600000"/>
              </a:lightRig>
            </a:scene3d>
          </p:grpSpPr>
          <p:grpSp>
            <p:nvGrpSpPr>
              <p:cNvPr id="23" name="8 Grupo"/>
              <p:cNvGrpSpPr/>
              <p:nvPr/>
            </p:nvGrpSpPr>
            <p:grpSpPr>
              <a:xfrm>
                <a:off x="1924493" y="5733256"/>
                <a:ext cx="5743851" cy="980728"/>
                <a:chOff x="3382393" y="5589239"/>
                <a:chExt cx="5743851" cy="1255807"/>
              </a:xfrm>
              <a:blipFill dpi="0" rotWithShape="1">
                <a:blip r:embed="rId2"/>
                <a:srcRect/>
                <a:stretch>
                  <a:fillRect/>
                </a:stretch>
              </a:blipFill>
            </p:grpSpPr>
            <p:pic>
              <p:nvPicPr>
                <p:cNvPr id="25" name="Picture 4" descr="http://static.panoramio.com/photos/original/31119163.jpg"/>
                <p:cNvPicPr>
                  <a:picLocks noChangeAspect="1" noChangeArrowheads="1"/>
                </p:cNvPicPr>
                <p:nvPr/>
              </p:nvPicPr>
              <p:blipFill>
                <a:blip r:embed="rId3" cstate="print">
                  <a:lum contrast="20000"/>
                </a:blip>
                <a:srcRect/>
                <a:stretch>
                  <a:fillRect/>
                </a:stretch>
              </p:blipFill>
              <p:spPr bwMode="auto">
                <a:xfrm>
                  <a:off x="7299426" y="5589239"/>
                  <a:ext cx="1826818" cy="1248065"/>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6" name="4 Imagen" descr="vivero 028.JPG"/>
                <p:cNvPicPr>
                  <a:picLocks noChangeAspect="1"/>
                </p:cNvPicPr>
                <p:nvPr/>
              </p:nvPicPr>
              <p:blipFill>
                <a:blip r:embed="rId4" cstate="print">
                  <a:lum contrast="20000"/>
                </a:blip>
                <a:srcRect t="4421"/>
                <a:stretch>
                  <a:fillRect/>
                </a:stretch>
              </p:blipFill>
              <p:spPr bwMode="auto">
                <a:xfrm>
                  <a:off x="5148064" y="5589240"/>
                  <a:ext cx="2160240" cy="1255516"/>
                </a:xfrm>
                <a:prstGeom prst="rect">
                  <a:avLst/>
                </a:prstGeom>
                <a:grpFill/>
                <a:ln>
                  <a:noFill/>
                </a:ln>
                <a:effectLst>
                  <a:outerShdw blurRad="292100" dist="139700" dir="2700000" algn="tl" rotWithShape="0">
                    <a:srgbClr val="333333">
                      <a:alpha val="65000"/>
                    </a:srgbClr>
                  </a:outerShdw>
                </a:effectLst>
                <a:sp3d extrusionH="50800" prstMaterial="translucentPowder">
                  <a:bevelB prst="relaxedInset"/>
                  <a:extrusionClr>
                    <a:schemeClr val="accent1"/>
                  </a:extrusionClr>
                </a:sp3d>
              </p:spPr>
            </p:pic>
            <p:pic>
              <p:nvPicPr>
                <p:cNvPr id="27" name="Picture 2" descr="D:\Toti Bonza Perez\Pictures\Imagenes Facutlad\00019.jpg"/>
                <p:cNvPicPr>
                  <a:picLocks noChangeAspect="1" noChangeArrowheads="1"/>
                </p:cNvPicPr>
                <p:nvPr/>
              </p:nvPicPr>
              <p:blipFill>
                <a:blip r:embed="rId5" cstate="print">
                  <a:lum contrast="20000"/>
                </a:blip>
                <a:srcRect/>
                <a:stretch>
                  <a:fillRect/>
                </a:stretch>
              </p:blipFill>
              <p:spPr bwMode="auto">
                <a:xfrm>
                  <a:off x="3382393" y="5589239"/>
                  <a:ext cx="1765671" cy="1255807"/>
                </a:xfrm>
                <a:prstGeom prst="rect">
                  <a:avLst/>
                </a:prstGeom>
                <a:grpFill/>
                <a:sp3d extrusionH="50800" prstMaterial="translucentPowder">
                  <a:bevelB prst="relaxedInset"/>
                  <a:extrusionClr>
                    <a:schemeClr val="accent1"/>
                  </a:extrusionClr>
                </a:sp3d>
              </p:spPr>
            </p:pic>
          </p:grpSp>
          <p:pic>
            <p:nvPicPr>
              <p:cNvPr id="24" name="Picture 4" descr="http://www.udistrital.edu.co:8080/WebApplication15/imagenes/header_green.png"/>
              <p:cNvPicPr>
                <a:picLocks noChangeAspect="1" noChangeArrowheads="1"/>
              </p:cNvPicPr>
              <p:nvPr/>
            </p:nvPicPr>
            <p:blipFill>
              <a:blip r:embed="rId6" cstate="print">
                <a:lum contrast="20000"/>
              </a:blip>
              <a:stretch>
                <a:fillRect/>
              </a:stretch>
            </p:blipFill>
            <p:spPr bwMode="auto">
              <a:xfrm>
                <a:off x="0" y="5626893"/>
                <a:ext cx="9144000" cy="1186483"/>
              </a:xfrm>
              <a:prstGeom prst="rect">
                <a:avLst/>
              </a:prstGeom>
              <a:noFill/>
              <a:ln>
                <a:noFill/>
              </a:ln>
              <a:sp3d extrusionH="50800" prstMaterial="translucentPowder">
                <a:bevelB prst="relaxedInset"/>
                <a:extrusionClr>
                  <a:schemeClr val="accent1"/>
                </a:extrusionClr>
              </a:sp3d>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TotalTime>
  <Words>2055</Words>
  <Application>Microsoft Office PowerPoint</Application>
  <PresentationFormat>Presentación en pantalla (4:3)</PresentationFormat>
  <Paragraphs>441</Paragraphs>
  <Slides>32</Slides>
  <Notes>12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                                     </vt:lpstr>
      <vt:lpstr>Presentación de PowerPoint</vt:lpstr>
      <vt:lpstr>Presentación de PowerPoint</vt:lpstr>
      <vt:lpstr>         </vt:lpstr>
      <vt:lpstr>Presentación de PowerPoint</vt:lpstr>
      <vt:lpstr>Presentación de PowerPoint</vt:lpstr>
      <vt:lpstr>Presentación de PowerPoint</vt:lpstr>
      <vt:lpstr>         </vt:lpstr>
      <vt:lpstr>Presentación de PowerPoint</vt:lpstr>
      <vt:lpstr>         </vt:lpstr>
      <vt:lpstr>COMUNIDAD ACADEMICA Y ADMINISTRATIVA  </vt:lpstr>
      <vt:lpstr>COMUNIDAD ACADEMICA Y ADMINISTRATIVA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Side Arrows Background</dc:title>
  <dc:creator>www.powerpointstyles.com</dc:creator>
  <cp:lastModifiedBy>df</cp:lastModifiedBy>
  <cp:revision>184</cp:revision>
  <dcterms:created xsi:type="dcterms:W3CDTF">2009-03-23T15:23:24Z</dcterms:created>
  <dcterms:modified xsi:type="dcterms:W3CDTF">2015-05-20T20:53:56Z</dcterms:modified>
</cp:coreProperties>
</file>