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57"/>
  </p:notesMasterIdLst>
  <p:sldIdLst>
    <p:sldId id="256" r:id="rId2"/>
    <p:sldId id="258" r:id="rId3"/>
    <p:sldId id="257" r:id="rId4"/>
    <p:sldId id="259" r:id="rId5"/>
    <p:sldId id="260" r:id="rId6"/>
    <p:sldId id="261" r:id="rId7"/>
    <p:sldId id="262" r:id="rId8"/>
    <p:sldId id="264" r:id="rId9"/>
    <p:sldId id="265" r:id="rId10"/>
    <p:sldId id="266" r:id="rId11"/>
    <p:sldId id="286" r:id="rId12"/>
    <p:sldId id="288" r:id="rId13"/>
    <p:sldId id="287" r:id="rId14"/>
    <p:sldId id="289" r:id="rId15"/>
    <p:sldId id="290" r:id="rId16"/>
    <p:sldId id="291" r:id="rId17"/>
    <p:sldId id="292" r:id="rId18"/>
    <p:sldId id="293" r:id="rId19"/>
    <p:sldId id="294" r:id="rId20"/>
    <p:sldId id="267" r:id="rId21"/>
    <p:sldId id="263" r:id="rId22"/>
    <p:sldId id="268" r:id="rId23"/>
    <p:sldId id="269" r:id="rId24"/>
    <p:sldId id="270" r:id="rId25"/>
    <p:sldId id="271" r:id="rId26"/>
    <p:sldId id="272" r:id="rId27"/>
    <p:sldId id="273" r:id="rId28"/>
    <p:sldId id="274" r:id="rId29"/>
    <p:sldId id="280" r:id="rId30"/>
    <p:sldId id="279" r:id="rId31"/>
    <p:sldId id="275" r:id="rId32"/>
    <p:sldId id="276" r:id="rId33"/>
    <p:sldId id="277" r:id="rId34"/>
    <p:sldId id="281" r:id="rId35"/>
    <p:sldId id="295" r:id="rId36"/>
    <p:sldId id="296" r:id="rId37"/>
    <p:sldId id="278" r:id="rId38"/>
    <p:sldId id="282" r:id="rId39"/>
    <p:sldId id="283" r:id="rId40"/>
    <p:sldId id="284" r:id="rId41"/>
    <p:sldId id="285" r:id="rId42"/>
    <p:sldId id="297" r:id="rId43"/>
    <p:sldId id="298" r:id="rId44"/>
    <p:sldId id="299" r:id="rId45"/>
    <p:sldId id="300" r:id="rId46"/>
    <p:sldId id="301" r:id="rId47"/>
    <p:sldId id="302" r:id="rId48"/>
    <p:sldId id="303" r:id="rId49"/>
    <p:sldId id="304" r:id="rId50"/>
    <p:sldId id="305" r:id="rId51"/>
    <p:sldId id="306" r:id="rId52"/>
    <p:sldId id="307" r:id="rId53"/>
    <p:sldId id="309" r:id="rId54"/>
    <p:sldId id="310" r:id="rId55"/>
    <p:sldId id="308" r:id="rId56"/>
  </p:sldIdLst>
  <p:sldSz cx="9144000" cy="6858000" type="screen4x3"/>
  <p:notesSz cx="6858000" cy="9144000"/>
  <p:defaultTextStyle>
    <a:defPPr>
      <a:defRPr lang="es-MX"/>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C34FA602-C59F-4FC3-B240-A741158E4B94}" type="datetimeFigureOut">
              <a:rPr lang="es-MX"/>
              <a:pPr>
                <a:defRPr/>
              </a:pPr>
              <a:t>17/05/2012</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MX"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MX" noProof="0" smtClean="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C2A76CE-90FA-474A-9194-7C4A57D8396F}" type="slidenum">
              <a:rPr lang="es-MX"/>
              <a:pPr>
                <a:defRPr/>
              </a:pPr>
              <a:t>‹Nº›</a:t>
            </a:fld>
            <a:endParaRPr lang="es-MX"/>
          </a:p>
        </p:txBody>
      </p:sp>
    </p:spTree>
    <p:extLst>
      <p:ext uri="{BB962C8B-B14F-4D97-AF65-F5344CB8AC3E}">
        <p14:creationId xmlns:p14="http://schemas.microsoft.com/office/powerpoint/2010/main" val="25508210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6627"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MX" smtClean="0"/>
          </a:p>
        </p:txBody>
      </p:sp>
      <p:sp>
        <p:nvSpPr>
          <p:cNvPr id="22532"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200F96E-B748-4D00-888B-8153016C628C}" type="slidenum">
              <a:rPr lang="es-MX" smtClean="0"/>
              <a:pPr fontAlgn="base">
                <a:spcBef>
                  <a:spcPct val="0"/>
                </a:spcBef>
                <a:spcAft>
                  <a:spcPct val="0"/>
                </a:spcAft>
                <a:defRPr/>
              </a:pPr>
              <a:t>1</a:t>
            </a:fld>
            <a:endParaRPr lang="es-MX"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5843"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MX" smtClean="0"/>
          </a:p>
        </p:txBody>
      </p:sp>
      <p:sp>
        <p:nvSpPr>
          <p:cNvPr id="31748"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33AD89E-DDF3-45EF-B778-C6F1CBB65108}" type="slidenum">
              <a:rPr lang="es-MX" smtClean="0"/>
              <a:pPr fontAlgn="base">
                <a:spcBef>
                  <a:spcPct val="0"/>
                </a:spcBef>
                <a:spcAft>
                  <a:spcPct val="0"/>
                </a:spcAft>
                <a:defRPr/>
              </a:pPr>
              <a:t>10</a:t>
            </a:fld>
            <a:endParaRPr lang="es-MX"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11</a:t>
            </a:fld>
            <a:endParaRPr lang="es-MX"/>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12</a:t>
            </a:fld>
            <a:endParaRPr lang="es-MX"/>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13</a:t>
            </a:fld>
            <a:endParaRPr lang="es-MX"/>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14</a:t>
            </a:fld>
            <a:endParaRPr lang="es-MX"/>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15</a:t>
            </a:fld>
            <a:endParaRPr lang="es-MX"/>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16</a:t>
            </a:fld>
            <a:endParaRPr lang="es-MX"/>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17</a:t>
            </a:fld>
            <a:endParaRPr lang="es-MX"/>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18</a:t>
            </a:fld>
            <a:endParaRPr lang="es-MX"/>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19</a:t>
            </a:fld>
            <a:endParaRPr lang="es-MX"/>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7651"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MX" smtClean="0"/>
          </a:p>
        </p:txBody>
      </p:sp>
      <p:sp>
        <p:nvSpPr>
          <p:cNvPr id="23556"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B86A59B-608A-4E0D-B85A-0C97E1E722CE}" type="slidenum">
              <a:rPr lang="es-MX" smtClean="0"/>
              <a:pPr fontAlgn="base">
                <a:spcBef>
                  <a:spcPct val="0"/>
                </a:spcBef>
                <a:spcAft>
                  <a:spcPct val="0"/>
                </a:spcAft>
                <a:defRPr/>
              </a:pPr>
              <a:t>2</a:t>
            </a:fld>
            <a:endParaRPr lang="es-MX"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6867"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MX" smtClean="0"/>
          </a:p>
        </p:txBody>
      </p:sp>
      <p:sp>
        <p:nvSpPr>
          <p:cNvPr id="32772"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5A0AF65-8167-4E95-A820-A5A39BA60D8D}" type="slidenum">
              <a:rPr lang="es-MX" smtClean="0"/>
              <a:pPr fontAlgn="base">
                <a:spcBef>
                  <a:spcPct val="0"/>
                </a:spcBef>
                <a:spcAft>
                  <a:spcPct val="0"/>
                </a:spcAft>
                <a:defRPr/>
              </a:pPr>
              <a:t>20</a:t>
            </a:fld>
            <a:endParaRPr lang="es-MX"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7891"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MX" smtClean="0"/>
          </a:p>
        </p:txBody>
      </p:sp>
      <p:sp>
        <p:nvSpPr>
          <p:cNvPr id="33796"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5C20D05-EFE7-4F54-975C-BEA989CDF0CE}" type="slidenum">
              <a:rPr lang="es-MX" smtClean="0"/>
              <a:pPr fontAlgn="base">
                <a:spcBef>
                  <a:spcPct val="0"/>
                </a:spcBef>
                <a:spcAft>
                  <a:spcPct val="0"/>
                </a:spcAft>
                <a:defRPr/>
              </a:pPr>
              <a:t>21</a:t>
            </a:fld>
            <a:endParaRPr lang="es-MX"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891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MX" smtClean="0"/>
          </a:p>
        </p:txBody>
      </p:sp>
      <p:sp>
        <p:nvSpPr>
          <p:cNvPr id="34820"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3602482-DEF5-49B2-921B-47816CDDC4BA}" type="slidenum">
              <a:rPr lang="es-MX" smtClean="0"/>
              <a:pPr fontAlgn="base">
                <a:spcBef>
                  <a:spcPct val="0"/>
                </a:spcBef>
                <a:spcAft>
                  <a:spcPct val="0"/>
                </a:spcAft>
                <a:defRPr/>
              </a:pPr>
              <a:t>22</a:t>
            </a:fld>
            <a:endParaRPr lang="es-MX"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9939"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MX" smtClean="0"/>
          </a:p>
        </p:txBody>
      </p:sp>
      <p:sp>
        <p:nvSpPr>
          <p:cNvPr id="35844"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ACCC93C-1B48-4F46-97B6-7F8F46E33CB9}" type="slidenum">
              <a:rPr lang="es-MX" smtClean="0"/>
              <a:pPr fontAlgn="base">
                <a:spcBef>
                  <a:spcPct val="0"/>
                </a:spcBef>
                <a:spcAft>
                  <a:spcPct val="0"/>
                </a:spcAft>
                <a:defRPr/>
              </a:pPr>
              <a:t>23</a:t>
            </a:fld>
            <a:endParaRPr lang="es-MX"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0963"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MX" smtClean="0"/>
          </a:p>
        </p:txBody>
      </p:sp>
      <p:sp>
        <p:nvSpPr>
          <p:cNvPr id="36868"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AD485B5-A7B8-40BB-BDDC-422ADD3F4D4A}" type="slidenum">
              <a:rPr lang="es-MX" smtClean="0"/>
              <a:pPr fontAlgn="base">
                <a:spcBef>
                  <a:spcPct val="0"/>
                </a:spcBef>
                <a:spcAft>
                  <a:spcPct val="0"/>
                </a:spcAft>
                <a:defRPr/>
              </a:pPr>
              <a:t>24</a:t>
            </a:fld>
            <a:endParaRPr lang="es-MX"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1987"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MX" smtClean="0"/>
          </a:p>
        </p:txBody>
      </p:sp>
      <p:sp>
        <p:nvSpPr>
          <p:cNvPr id="37892"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CD8D4DA-4976-45D3-8578-C161BB683C1D}" type="slidenum">
              <a:rPr lang="es-MX" smtClean="0"/>
              <a:pPr fontAlgn="base">
                <a:spcBef>
                  <a:spcPct val="0"/>
                </a:spcBef>
                <a:spcAft>
                  <a:spcPct val="0"/>
                </a:spcAft>
                <a:defRPr/>
              </a:pPr>
              <a:t>25</a:t>
            </a:fld>
            <a:endParaRPr lang="es-MX"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3011"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MX" smtClean="0"/>
          </a:p>
        </p:txBody>
      </p:sp>
      <p:sp>
        <p:nvSpPr>
          <p:cNvPr id="38916"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E330C9F-38A0-4B1A-A333-8BFD7503F7F8}" type="slidenum">
              <a:rPr lang="es-MX" smtClean="0"/>
              <a:pPr fontAlgn="base">
                <a:spcBef>
                  <a:spcPct val="0"/>
                </a:spcBef>
                <a:spcAft>
                  <a:spcPct val="0"/>
                </a:spcAft>
                <a:defRPr/>
              </a:pPr>
              <a:t>26</a:t>
            </a:fld>
            <a:endParaRPr lang="es-MX"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403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MX" smtClean="0"/>
          </a:p>
        </p:txBody>
      </p:sp>
      <p:sp>
        <p:nvSpPr>
          <p:cNvPr id="39940"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A42CB4C-4961-41DF-ABD4-BEE440EA08FB}" type="slidenum">
              <a:rPr lang="es-MX" smtClean="0"/>
              <a:pPr fontAlgn="base">
                <a:spcBef>
                  <a:spcPct val="0"/>
                </a:spcBef>
                <a:spcAft>
                  <a:spcPct val="0"/>
                </a:spcAft>
                <a:defRPr/>
              </a:pPr>
              <a:t>27</a:t>
            </a:fld>
            <a:endParaRPr lang="es-MX"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5059"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MX" smtClean="0"/>
          </a:p>
        </p:txBody>
      </p:sp>
      <p:sp>
        <p:nvSpPr>
          <p:cNvPr id="40964"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22DC2C1-466C-4E2E-BF2F-702CD64E18BA}" type="slidenum">
              <a:rPr lang="es-MX" smtClean="0"/>
              <a:pPr fontAlgn="base">
                <a:spcBef>
                  <a:spcPct val="0"/>
                </a:spcBef>
                <a:spcAft>
                  <a:spcPct val="0"/>
                </a:spcAft>
                <a:defRPr/>
              </a:pPr>
              <a:t>28</a:t>
            </a:fld>
            <a:endParaRPr lang="es-MX"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29</a:t>
            </a:fld>
            <a:endParaRPr lang="es-MX"/>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867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MX" smtClean="0"/>
          </a:p>
        </p:txBody>
      </p:sp>
      <p:sp>
        <p:nvSpPr>
          <p:cNvPr id="24580"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FE24A93-79F9-4887-9015-80576CEAB50B}" type="slidenum">
              <a:rPr lang="es-MX" smtClean="0"/>
              <a:pPr fontAlgn="base">
                <a:spcBef>
                  <a:spcPct val="0"/>
                </a:spcBef>
                <a:spcAft>
                  <a:spcPct val="0"/>
                </a:spcAft>
                <a:defRPr/>
              </a:pPr>
              <a:t>3</a:t>
            </a:fld>
            <a:endParaRPr lang="es-MX"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30</a:t>
            </a:fld>
            <a:endParaRPr lang="es-MX"/>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6083"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s-MX" smtClean="0"/>
          </a:p>
        </p:txBody>
      </p:sp>
      <p:sp>
        <p:nvSpPr>
          <p:cNvPr id="4" name="3 Marcador de número de diapositiva"/>
          <p:cNvSpPr>
            <a:spLocks noGrp="1"/>
          </p:cNvSpPr>
          <p:nvPr>
            <p:ph type="sldNum" sz="quarter" idx="5"/>
          </p:nvPr>
        </p:nvSpPr>
        <p:spPr/>
        <p:txBody>
          <a:bodyPr/>
          <a:lstStyle/>
          <a:p>
            <a:pPr>
              <a:defRPr/>
            </a:pPr>
            <a:fld id="{76703DC3-CFC0-4396-A827-4EB88ACDFAAC}" type="slidenum">
              <a:rPr lang="es-MX" smtClean="0"/>
              <a:pPr>
                <a:defRPr/>
              </a:pPr>
              <a:t>31</a:t>
            </a:fld>
            <a:endParaRPr lang="es-MX"/>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7107"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s-MX" smtClean="0"/>
          </a:p>
        </p:txBody>
      </p:sp>
      <p:sp>
        <p:nvSpPr>
          <p:cNvPr id="4" name="3 Marcador de número de diapositiva"/>
          <p:cNvSpPr>
            <a:spLocks noGrp="1"/>
          </p:cNvSpPr>
          <p:nvPr>
            <p:ph type="sldNum" sz="quarter" idx="5"/>
          </p:nvPr>
        </p:nvSpPr>
        <p:spPr/>
        <p:txBody>
          <a:bodyPr/>
          <a:lstStyle/>
          <a:p>
            <a:pPr>
              <a:defRPr/>
            </a:pPr>
            <a:fld id="{2DB208DD-7459-45F7-8329-E8AC28BBCF02}" type="slidenum">
              <a:rPr lang="es-MX" smtClean="0"/>
              <a:pPr>
                <a:defRPr/>
              </a:pPr>
              <a:t>32</a:t>
            </a:fld>
            <a:endParaRPr lang="es-MX"/>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8131"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s-MX" smtClean="0"/>
          </a:p>
        </p:txBody>
      </p:sp>
      <p:sp>
        <p:nvSpPr>
          <p:cNvPr id="4" name="3 Marcador de número de diapositiva"/>
          <p:cNvSpPr>
            <a:spLocks noGrp="1"/>
          </p:cNvSpPr>
          <p:nvPr>
            <p:ph type="sldNum" sz="quarter" idx="5"/>
          </p:nvPr>
        </p:nvSpPr>
        <p:spPr/>
        <p:txBody>
          <a:bodyPr/>
          <a:lstStyle/>
          <a:p>
            <a:pPr>
              <a:defRPr/>
            </a:pPr>
            <a:fld id="{6DCFE1C9-1488-4965-ADDB-BB4603E6CFB6}" type="slidenum">
              <a:rPr lang="es-MX" smtClean="0"/>
              <a:pPr>
                <a:defRPr/>
              </a:pPr>
              <a:t>33</a:t>
            </a:fld>
            <a:endParaRPr lang="es-MX"/>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34</a:t>
            </a:fld>
            <a:endParaRPr lang="es-MX"/>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35</a:t>
            </a:fld>
            <a:endParaRPr lang="es-MX"/>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36</a:t>
            </a:fld>
            <a:endParaRPr lang="es-MX"/>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915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s-MX" smtClean="0"/>
          </a:p>
        </p:txBody>
      </p:sp>
      <p:sp>
        <p:nvSpPr>
          <p:cNvPr id="4" name="3 Marcador de número de diapositiva"/>
          <p:cNvSpPr>
            <a:spLocks noGrp="1"/>
          </p:cNvSpPr>
          <p:nvPr>
            <p:ph type="sldNum" sz="quarter" idx="5"/>
          </p:nvPr>
        </p:nvSpPr>
        <p:spPr/>
        <p:txBody>
          <a:bodyPr/>
          <a:lstStyle/>
          <a:p>
            <a:pPr>
              <a:defRPr/>
            </a:pPr>
            <a:fld id="{CA338DD0-C66A-419E-94FD-445D9974716B}" type="slidenum">
              <a:rPr lang="es-MX" smtClean="0"/>
              <a:pPr>
                <a:defRPr/>
              </a:pPr>
              <a:t>37</a:t>
            </a:fld>
            <a:endParaRPr lang="es-MX"/>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38</a:t>
            </a:fld>
            <a:endParaRPr lang="es-MX"/>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39</a:t>
            </a:fld>
            <a:endParaRPr lang="es-MX"/>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9699"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MX" smtClean="0"/>
          </a:p>
        </p:txBody>
      </p:sp>
      <p:sp>
        <p:nvSpPr>
          <p:cNvPr id="25604"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9D3DFF0-AD84-4A59-BC65-B7FA1BE7532B}" type="slidenum">
              <a:rPr lang="es-MX" smtClean="0"/>
              <a:pPr fontAlgn="base">
                <a:spcBef>
                  <a:spcPct val="0"/>
                </a:spcBef>
                <a:spcAft>
                  <a:spcPct val="0"/>
                </a:spcAft>
                <a:defRPr/>
              </a:pPr>
              <a:t>4</a:t>
            </a:fld>
            <a:endParaRPr lang="es-MX"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40</a:t>
            </a:fld>
            <a:endParaRPr lang="es-MX"/>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41</a:t>
            </a:fld>
            <a:endParaRPr lang="es-MX"/>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42</a:t>
            </a:fld>
            <a:endParaRPr lang="es-MX"/>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43</a:t>
            </a:fld>
            <a:endParaRPr lang="es-MX"/>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44</a:t>
            </a:fld>
            <a:endParaRPr lang="es-MX"/>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45</a:t>
            </a:fld>
            <a:endParaRPr lang="es-MX"/>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46</a:t>
            </a:fld>
            <a:endParaRPr lang="es-MX"/>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47</a:t>
            </a:fld>
            <a:endParaRPr lang="es-MX"/>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48</a:t>
            </a:fld>
            <a:endParaRPr lang="es-MX"/>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49</a:t>
            </a:fld>
            <a:endParaRPr lang="es-MX"/>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0723"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MX" smtClean="0"/>
          </a:p>
        </p:txBody>
      </p:sp>
      <p:sp>
        <p:nvSpPr>
          <p:cNvPr id="26628"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46B4F5A-1DAA-48BC-BE24-BD97FF5AD098}" type="slidenum">
              <a:rPr lang="es-MX" smtClean="0"/>
              <a:pPr fontAlgn="base">
                <a:spcBef>
                  <a:spcPct val="0"/>
                </a:spcBef>
                <a:spcAft>
                  <a:spcPct val="0"/>
                </a:spcAft>
                <a:defRPr/>
              </a:pPr>
              <a:t>5</a:t>
            </a:fld>
            <a:endParaRPr lang="es-MX"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50</a:t>
            </a:fld>
            <a:endParaRPr lang="es-MX"/>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51</a:t>
            </a:fld>
            <a:endParaRPr lang="es-MX"/>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52</a:t>
            </a:fld>
            <a:endParaRPr lang="es-MX"/>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53</a:t>
            </a:fld>
            <a:endParaRPr lang="es-MX"/>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54</a:t>
            </a:fld>
            <a:endParaRPr lang="es-MX"/>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pPr>
              <a:defRPr/>
            </a:pPr>
            <a:fld id="{BC2A76CE-90FA-474A-9194-7C4A57D8396F}" type="slidenum">
              <a:rPr lang="es-MX" smtClean="0"/>
              <a:pPr>
                <a:defRPr/>
              </a:pPr>
              <a:t>55</a:t>
            </a:fld>
            <a:endParaRPr lang="es-MX"/>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1747"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MX" smtClean="0"/>
          </a:p>
        </p:txBody>
      </p:sp>
      <p:sp>
        <p:nvSpPr>
          <p:cNvPr id="27652"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4A31D51-A94B-46B7-84FA-F50AB3A21AF9}" type="slidenum">
              <a:rPr lang="es-MX" smtClean="0"/>
              <a:pPr fontAlgn="base">
                <a:spcBef>
                  <a:spcPct val="0"/>
                </a:spcBef>
                <a:spcAft>
                  <a:spcPct val="0"/>
                </a:spcAft>
                <a:defRPr/>
              </a:pPr>
              <a:t>6</a:t>
            </a:fld>
            <a:endParaRPr lang="es-MX"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2771"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MX" smtClean="0"/>
          </a:p>
        </p:txBody>
      </p:sp>
      <p:sp>
        <p:nvSpPr>
          <p:cNvPr id="28676"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766A87B-9517-4D24-9C34-2B78C2308A99}" type="slidenum">
              <a:rPr lang="es-MX" smtClean="0"/>
              <a:pPr fontAlgn="base">
                <a:spcBef>
                  <a:spcPct val="0"/>
                </a:spcBef>
                <a:spcAft>
                  <a:spcPct val="0"/>
                </a:spcAft>
                <a:defRPr/>
              </a:pPr>
              <a:t>7</a:t>
            </a:fld>
            <a:endParaRPr lang="es-MX"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379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MX" smtClean="0"/>
          </a:p>
        </p:txBody>
      </p:sp>
      <p:sp>
        <p:nvSpPr>
          <p:cNvPr id="29700"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21EC267-3DF4-419F-92AF-23F3E6A26486}" type="slidenum">
              <a:rPr lang="es-MX" smtClean="0"/>
              <a:pPr fontAlgn="base">
                <a:spcBef>
                  <a:spcPct val="0"/>
                </a:spcBef>
                <a:spcAft>
                  <a:spcPct val="0"/>
                </a:spcAft>
                <a:defRPr/>
              </a:pPr>
              <a:t>8</a:t>
            </a:fld>
            <a:endParaRPr lang="es-MX"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4819"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MX" smtClean="0"/>
          </a:p>
        </p:txBody>
      </p:sp>
      <p:sp>
        <p:nvSpPr>
          <p:cNvPr id="30724"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B97A360-C441-4463-B2B2-DD6CA8ED2D7D}" type="slidenum">
              <a:rPr lang="es-MX" smtClean="0"/>
              <a:pPr fontAlgn="base">
                <a:spcBef>
                  <a:spcPct val="0"/>
                </a:spcBef>
                <a:spcAft>
                  <a:spcPct val="0"/>
                </a:spcAft>
                <a:defRPr/>
              </a:pPr>
              <a:t>9</a:t>
            </a:fld>
            <a:endParaRPr lang="es-MX"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pPr>
              <a:defRPr/>
            </a:pPr>
            <a:fld id="{203949AA-744E-4F09-9074-D8BB7AE5663C}" type="datetimeFigureOut">
              <a:rPr lang="es-MX" smtClean="0"/>
              <a:pPr>
                <a:defRPr/>
              </a:pPr>
              <a:t>17/05/2012</a:t>
            </a:fld>
            <a:endParaRPr lang="es-MX"/>
          </a:p>
        </p:txBody>
      </p:sp>
      <p:sp>
        <p:nvSpPr>
          <p:cNvPr id="19" name="18 Marcador de pie de página"/>
          <p:cNvSpPr>
            <a:spLocks noGrp="1"/>
          </p:cNvSpPr>
          <p:nvPr>
            <p:ph type="ftr" sz="quarter" idx="11"/>
          </p:nvPr>
        </p:nvSpPr>
        <p:spPr/>
        <p:txBody>
          <a:bodyPr/>
          <a:lstStyle/>
          <a:p>
            <a:pPr>
              <a:defRPr/>
            </a:pPr>
            <a:endParaRPr lang="es-MX"/>
          </a:p>
        </p:txBody>
      </p:sp>
      <p:sp>
        <p:nvSpPr>
          <p:cNvPr id="27" name="26 Marcador de número de diapositiva"/>
          <p:cNvSpPr>
            <a:spLocks noGrp="1"/>
          </p:cNvSpPr>
          <p:nvPr>
            <p:ph type="sldNum" sz="quarter" idx="12"/>
          </p:nvPr>
        </p:nvSpPr>
        <p:spPr/>
        <p:txBody>
          <a:bodyPr/>
          <a:lstStyle/>
          <a:p>
            <a:pPr>
              <a:defRPr/>
            </a:pPr>
            <a:fld id="{A38B67FB-EFAE-47DB-BC08-92259F5F1F69}" type="slidenum">
              <a:rPr lang="es-MX" smtClean="0"/>
              <a:pPr>
                <a:defRPr/>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pPr>
              <a:defRPr/>
            </a:pPr>
            <a:fld id="{7C245D62-99C9-41B5-9F5E-2AE3CC56ED65}" type="datetimeFigureOut">
              <a:rPr lang="es-MX" smtClean="0"/>
              <a:pPr>
                <a:defRPr/>
              </a:pPr>
              <a:t>17/05/2012</a:t>
            </a:fld>
            <a:endParaRPr lang="es-MX"/>
          </a:p>
        </p:txBody>
      </p:sp>
      <p:sp>
        <p:nvSpPr>
          <p:cNvPr id="5" name="4 Marcador de pie de página"/>
          <p:cNvSpPr>
            <a:spLocks noGrp="1"/>
          </p:cNvSpPr>
          <p:nvPr>
            <p:ph type="ftr" sz="quarter" idx="11"/>
          </p:nvPr>
        </p:nvSpPr>
        <p:spPr/>
        <p:txBody>
          <a:bodyPr/>
          <a:lstStyle/>
          <a:p>
            <a:pPr>
              <a:defRPr/>
            </a:pPr>
            <a:endParaRPr lang="es-MX"/>
          </a:p>
        </p:txBody>
      </p:sp>
      <p:sp>
        <p:nvSpPr>
          <p:cNvPr id="6" name="5 Marcador de número de diapositiva"/>
          <p:cNvSpPr>
            <a:spLocks noGrp="1"/>
          </p:cNvSpPr>
          <p:nvPr>
            <p:ph type="sldNum" sz="quarter" idx="12"/>
          </p:nvPr>
        </p:nvSpPr>
        <p:spPr/>
        <p:txBody>
          <a:bodyPr/>
          <a:lstStyle/>
          <a:p>
            <a:pPr>
              <a:defRPr/>
            </a:pPr>
            <a:fld id="{D65397C7-905E-4067-BDAE-F281EFAD180A}" type="slidenum">
              <a:rPr lang="es-MX" smtClean="0"/>
              <a:pPr>
                <a:defRPr/>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pPr>
              <a:defRPr/>
            </a:pPr>
            <a:fld id="{7231FDE8-0905-4173-A532-8B48D97C077F}" type="datetimeFigureOut">
              <a:rPr lang="es-MX" smtClean="0"/>
              <a:pPr>
                <a:defRPr/>
              </a:pPr>
              <a:t>17/05/2012</a:t>
            </a:fld>
            <a:endParaRPr lang="es-MX"/>
          </a:p>
        </p:txBody>
      </p:sp>
      <p:sp>
        <p:nvSpPr>
          <p:cNvPr id="5" name="4 Marcador de pie de página"/>
          <p:cNvSpPr>
            <a:spLocks noGrp="1"/>
          </p:cNvSpPr>
          <p:nvPr>
            <p:ph type="ftr" sz="quarter" idx="11"/>
          </p:nvPr>
        </p:nvSpPr>
        <p:spPr/>
        <p:txBody>
          <a:bodyPr/>
          <a:lstStyle/>
          <a:p>
            <a:pPr>
              <a:defRPr/>
            </a:pPr>
            <a:endParaRPr lang="es-MX"/>
          </a:p>
        </p:txBody>
      </p:sp>
      <p:sp>
        <p:nvSpPr>
          <p:cNvPr id="6" name="5 Marcador de número de diapositiva"/>
          <p:cNvSpPr>
            <a:spLocks noGrp="1"/>
          </p:cNvSpPr>
          <p:nvPr>
            <p:ph type="sldNum" sz="quarter" idx="12"/>
          </p:nvPr>
        </p:nvSpPr>
        <p:spPr/>
        <p:txBody>
          <a:bodyPr/>
          <a:lstStyle/>
          <a:p>
            <a:pPr>
              <a:defRPr/>
            </a:pPr>
            <a:fld id="{9E29BE86-5E81-4054-B7AF-66F0A8C3C637}" type="slidenum">
              <a:rPr lang="es-MX" smtClean="0"/>
              <a:pPr>
                <a:defRPr/>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pPr>
              <a:defRPr/>
            </a:pPr>
            <a:fld id="{CF912C45-33A6-4D96-9EA7-AB6E245ED73F}" type="datetimeFigureOut">
              <a:rPr lang="es-MX" smtClean="0"/>
              <a:pPr>
                <a:defRPr/>
              </a:pPr>
              <a:t>17/05/2012</a:t>
            </a:fld>
            <a:endParaRPr lang="es-MX"/>
          </a:p>
        </p:txBody>
      </p:sp>
      <p:sp>
        <p:nvSpPr>
          <p:cNvPr id="5" name="4 Marcador de pie de página"/>
          <p:cNvSpPr>
            <a:spLocks noGrp="1"/>
          </p:cNvSpPr>
          <p:nvPr>
            <p:ph type="ftr" sz="quarter" idx="11"/>
          </p:nvPr>
        </p:nvSpPr>
        <p:spPr/>
        <p:txBody>
          <a:bodyPr/>
          <a:lstStyle/>
          <a:p>
            <a:pPr>
              <a:defRPr/>
            </a:pPr>
            <a:endParaRPr lang="es-MX"/>
          </a:p>
        </p:txBody>
      </p:sp>
      <p:sp>
        <p:nvSpPr>
          <p:cNvPr id="6" name="5 Marcador de número de diapositiva"/>
          <p:cNvSpPr>
            <a:spLocks noGrp="1"/>
          </p:cNvSpPr>
          <p:nvPr>
            <p:ph type="sldNum" sz="quarter" idx="12"/>
          </p:nvPr>
        </p:nvSpPr>
        <p:spPr/>
        <p:txBody>
          <a:bodyPr/>
          <a:lstStyle/>
          <a:p>
            <a:pPr>
              <a:defRPr/>
            </a:pPr>
            <a:fld id="{7A19D5BE-49E7-4F12-9179-3E6FD4228995}" type="slidenum">
              <a:rPr lang="es-MX" smtClean="0"/>
              <a:pPr>
                <a:defRPr/>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pPr>
              <a:defRPr/>
            </a:pPr>
            <a:fld id="{935FBD0A-2233-4614-84C8-629509FF132D}" type="datetimeFigureOut">
              <a:rPr lang="es-MX" smtClean="0"/>
              <a:pPr>
                <a:defRPr/>
              </a:pPr>
              <a:t>17/05/2012</a:t>
            </a:fld>
            <a:endParaRPr lang="es-MX"/>
          </a:p>
        </p:txBody>
      </p:sp>
      <p:sp>
        <p:nvSpPr>
          <p:cNvPr id="5" name="4 Marcador de pie de página"/>
          <p:cNvSpPr>
            <a:spLocks noGrp="1"/>
          </p:cNvSpPr>
          <p:nvPr>
            <p:ph type="ftr" sz="quarter" idx="11"/>
          </p:nvPr>
        </p:nvSpPr>
        <p:spPr/>
        <p:txBody>
          <a:bodyPr/>
          <a:lstStyle/>
          <a:p>
            <a:pPr>
              <a:defRPr/>
            </a:pPr>
            <a:endParaRPr lang="es-MX"/>
          </a:p>
        </p:txBody>
      </p:sp>
      <p:sp>
        <p:nvSpPr>
          <p:cNvPr id="6" name="5 Marcador de número de diapositiva"/>
          <p:cNvSpPr>
            <a:spLocks noGrp="1"/>
          </p:cNvSpPr>
          <p:nvPr>
            <p:ph type="sldNum" sz="quarter" idx="12"/>
          </p:nvPr>
        </p:nvSpPr>
        <p:spPr/>
        <p:txBody>
          <a:bodyPr/>
          <a:lstStyle/>
          <a:p>
            <a:pPr>
              <a:defRPr/>
            </a:pPr>
            <a:fld id="{D6E6B1EC-0247-4E87-B82B-3E65F9B736C0}" type="slidenum">
              <a:rPr lang="es-MX" smtClean="0"/>
              <a:pPr>
                <a:defRPr/>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pPr>
              <a:defRPr/>
            </a:pPr>
            <a:fld id="{3390DE63-DE38-4164-B68A-DF629B8B14BE}" type="datetimeFigureOut">
              <a:rPr lang="es-MX" smtClean="0"/>
              <a:pPr>
                <a:defRPr/>
              </a:pPr>
              <a:t>17/05/2012</a:t>
            </a:fld>
            <a:endParaRPr lang="es-MX"/>
          </a:p>
        </p:txBody>
      </p:sp>
      <p:sp>
        <p:nvSpPr>
          <p:cNvPr id="6" name="5 Marcador de pie de página"/>
          <p:cNvSpPr>
            <a:spLocks noGrp="1"/>
          </p:cNvSpPr>
          <p:nvPr>
            <p:ph type="ftr" sz="quarter" idx="11"/>
          </p:nvPr>
        </p:nvSpPr>
        <p:spPr/>
        <p:txBody>
          <a:bodyPr/>
          <a:lstStyle/>
          <a:p>
            <a:pPr>
              <a:defRPr/>
            </a:pPr>
            <a:endParaRPr lang="es-MX"/>
          </a:p>
        </p:txBody>
      </p:sp>
      <p:sp>
        <p:nvSpPr>
          <p:cNvPr id="7" name="6 Marcador de número de diapositiva"/>
          <p:cNvSpPr>
            <a:spLocks noGrp="1"/>
          </p:cNvSpPr>
          <p:nvPr>
            <p:ph type="sldNum" sz="quarter" idx="12"/>
          </p:nvPr>
        </p:nvSpPr>
        <p:spPr/>
        <p:txBody>
          <a:bodyPr/>
          <a:lstStyle/>
          <a:p>
            <a:pPr>
              <a:defRPr/>
            </a:pPr>
            <a:fld id="{97FD7E2F-F376-4910-9EE6-6F91995B03AB}" type="slidenum">
              <a:rPr lang="es-MX" smtClean="0"/>
              <a:pPr>
                <a:defRPr/>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pPr>
              <a:defRPr/>
            </a:pPr>
            <a:fld id="{788E2310-46BC-45DF-976D-D687F1CD5536}" type="datetimeFigureOut">
              <a:rPr lang="es-MX" smtClean="0"/>
              <a:pPr>
                <a:defRPr/>
              </a:pPr>
              <a:t>17/05/2012</a:t>
            </a:fld>
            <a:endParaRPr lang="es-MX"/>
          </a:p>
        </p:txBody>
      </p:sp>
      <p:sp>
        <p:nvSpPr>
          <p:cNvPr id="8" name="7 Marcador de pie de página"/>
          <p:cNvSpPr>
            <a:spLocks noGrp="1"/>
          </p:cNvSpPr>
          <p:nvPr>
            <p:ph type="ftr" sz="quarter" idx="11"/>
          </p:nvPr>
        </p:nvSpPr>
        <p:spPr/>
        <p:txBody>
          <a:bodyPr/>
          <a:lstStyle/>
          <a:p>
            <a:pPr>
              <a:defRPr/>
            </a:pPr>
            <a:endParaRPr lang="es-MX"/>
          </a:p>
        </p:txBody>
      </p:sp>
      <p:sp>
        <p:nvSpPr>
          <p:cNvPr id="9" name="8 Marcador de número de diapositiva"/>
          <p:cNvSpPr>
            <a:spLocks noGrp="1"/>
          </p:cNvSpPr>
          <p:nvPr>
            <p:ph type="sldNum" sz="quarter" idx="12"/>
          </p:nvPr>
        </p:nvSpPr>
        <p:spPr/>
        <p:txBody>
          <a:bodyPr/>
          <a:lstStyle/>
          <a:p>
            <a:pPr>
              <a:defRPr/>
            </a:pPr>
            <a:fld id="{BF7EAAA8-D3E1-4A60-9FF1-C0036246D1C0}" type="slidenum">
              <a:rPr lang="es-MX" smtClean="0"/>
              <a:pPr>
                <a:defRPr/>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pPr>
              <a:defRPr/>
            </a:pPr>
            <a:fld id="{4A0942B4-4325-47A2-A806-9271A756D7BC}" type="datetimeFigureOut">
              <a:rPr lang="es-MX" smtClean="0"/>
              <a:pPr>
                <a:defRPr/>
              </a:pPr>
              <a:t>17/05/2012</a:t>
            </a:fld>
            <a:endParaRPr lang="es-MX"/>
          </a:p>
        </p:txBody>
      </p:sp>
      <p:sp>
        <p:nvSpPr>
          <p:cNvPr id="4" name="3 Marcador de pie de página"/>
          <p:cNvSpPr>
            <a:spLocks noGrp="1"/>
          </p:cNvSpPr>
          <p:nvPr>
            <p:ph type="ftr" sz="quarter" idx="11"/>
          </p:nvPr>
        </p:nvSpPr>
        <p:spPr/>
        <p:txBody>
          <a:bodyPr/>
          <a:lstStyle/>
          <a:p>
            <a:pPr>
              <a:defRPr/>
            </a:pPr>
            <a:endParaRPr lang="es-MX"/>
          </a:p>
        </p:txBody>
      </p:sp>
      <p:sp>
        <p:nvSpPr>
          <p:cNvPr id="5" name="4 Marcador de número de diapositiva"/>
          <p:cNvSpPr>
            <a:spLocks noGrp="1"/>
          </p:cNvSpPr>
          <p:nvPr>
            <p:ph type="sldNum" sz="quarter" idx="12"/>
          </p:nvPr>
        </p:nvSpPr>
        <p:spPr/>
        <p:txBody>
          <a:bodyPr/>
          <a:lstStyle/>
          <a:p>
            <a:pPr>
              <a:defRPr/>
            </a:pPr>
            <a:fld id="{B52AF229-0D18-4404-9BBC-7F3427BD4EA5}" type="slidenum">
              <a:rPr lang="es-MX" smtClean="0"/>
              <a:pPr>
                <a:defRPr/>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pPr>
              <a:defRPr/>
            </a:pPr>
            <a:fld id="{E2D2F28A-D988-4C75-BF69-64AF662C8A6B}" type="datetimeFigureOut">
              <a:rPr lang="es-MX" smtClean="0"/>
              <a:pPr>
                <a:defRPr/>
              </a:pPr>
              <a:t>17/05/2012</a:t>
            </a:fld>
            <a:endParaRPr lang="es-MX"/>
          </a:p>
        </p:txBody>
      </p:sp>
      <p:sp>
        <p:nvSpPr>
          <p:cNvPr id="3" name="2 Marcador de pie de página"/>
          <p:cNvSpPr>
            <a:spLocks noGrp="1"/>
          </p:cNvSpPr>
          <p:nvPr>
            <p:ph type="ftr" sz="quarter" idx="11"/>
          </p:nvPr>
        </p:nvSpPr>
        <p:spPr/>
        <p:txBody>
          <a:bodyPr/>
          <a:lstStyle/>
          <a:p>
            <a:pPr>
              <a:defRPr/>
            </a:pPr>
            <a:endParaRPr lang="es-MX"/>
          </a:p>
        </p:txBody>
      </p:sp>
      <p:sp>
        <p:nvSpPr>
          <p:cNvPr id="4" name="3 Marcador de número de diapositiva"/>
          <p:cNvSpPr>
            <a:spLocks noGrp="1"/>
          </p:cNvSpPr>
          <p:nvPr>
            <p:ph type="sldNum" sz="quarter" idx="12"/>
          </p:nvPr>
        </p:nvSpPr>
        <p:spPr/>
        <p:txBody>
          <a:bodyPr/>
          <a:lstStyle/>
          <a:p>
            <a:pPr>
              <a:defRPr/>
            </a:pPr>
            <a:fld id="{C4B4322A-9B31-436D-AF80-25519491FC17}" type="slidenum">
              <a:rPr lang="es-MX" smtClean="0"/>
              <a:pPr>
                <a:defRPr/>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pPr>
              <a:defRPr/>
            </a:pPr>
            <a:fld id="{BF74E26C-FD10-43B1-880A-4AECD48941D8}" type="datetimeFigureOut">
              <a:rPr lang="es-MX" smtClean="0"/>
              <a:pPr>
                <a:defRPr/>
              </a:pPr>
              <a:t>17/05/2012</a:t>
            </a:fld>
            <a:endParaRPr lang="es-MX"/>
          </a:p>
        </p:txBody>
      </p:sp>
      <p:sp>
        <p:nvSpPr>
          <p:cNvPr id="6" name="5 Marcador de pie de página"/>
          <p:cNvSpPr>
            <a:spLocks noGrp="1"/>
          </p:cNvSpPr>
          <p:nvPr>
            <p:ph type="ftr" sz="quarter" idx="11"/>
          </p:nvPr>
        </p:nvSpPr>
        <p:spPr/>
        <p:txBody>
          <a:bodyPr/>
          <a:lstStyle/>
          <a:p>
            <a:pPr>
              <a:defRPr/>
            </a:pPr>
            <a:endParaRPr lang="es-MX"/>
          </a:p>
        </p:txBody>
      </p:sp>
      <p:sp>
        <p:nvSpPr>
          <p:cNvPr id="7" name="6 Marcador de número de diapositiva"/>
          <p:cNvSpPr>
            <a:spLocks noGrp="1"/>
          </p:cNvSpPr>
          <p:nvPr>
            <p:ph type="sldNum" sz="quarter" idx="12"/>
          </p:nvPr>
        </p:nvSpPr>
        <p:spPr/>
        <p:txBody>
          <a:bodyPr/>
          <a:lstStyle/>
          <a:p>
            <a:pPr>
              <a:defRPr/>
            </a:pPr>
            <a:fld id="{D45B0B77-C800-4083-8C85-E2B0BC118688}" type="slidenum">
              <a:rPr lang="es-MX" smtClean="0"/>
              <a:pPr>
                <a:defRPr/>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pPr>
              <a:defRPr/>
            </a:pPr>
            <a:fld id="{EF4A4C2D-4E67-4004-8A2C-0B58654A64AE}" type="datetimeFigureOut">
              <a:rPr lang="es-MX" smtClean="0"/>
              <a:pPr>
                <a:defRPr/>
              </a:pPr>
              <a:t>17/05/2012</a:t>
            </a:fld>
            <a:endParaRPr lang="es-MX"/>
          </a:p>
        </p:txBody>
      </p:sp>
      <p:sp>
        <p:nvSpPr>
          <p:cNvPr id="6" name="5 Marcador de pie de página"/>
          <p:cNvSpPr>
            <a:spLocks noGrp="1"/>
          </p:cNvSpPr>
          <p:nvPr>
            <p:ph type="ftr" sz="quarter" idx="11"/>
          </p:nvPr>
        </p:nvSpPr>
        <p:spPr/>
        <p:txBody>
          <a:bodyPr/>
          <a:lstStyle/>
          <a:p>
            <a:pPr>
              <a:defRPr/>
            </a:pPr>
            <a:endParaRPr lang="es-MX"/>
          </a:p>
        </p:txBody>
      </p:sp>
      <p:sp>
        <p:nvSpPr>
          <p:cNvPr id="7" name="6 Marcador de número de diapositiva"/>
          <p:cNvSpPr>
            <a:spLocks noGrp="1"/>
          </p:cNvSpPr>
          <p:nvPr>
            <p:ph type="sldNum" sz="quarter" idx="12"/>
          </p:nvPr>
        </p:nvSpPr>
        <p:spPr>
          <a:xfrm>
            <a:off x="8077200" y="6356350"/>
            <a:ext cx="609600" cy="365125"/>
          </a:xfrm>
        </p:spPr>
        <p:txBody>
          <a:bodyPr/>
          <a:lstStyle/>
          <a:p>
            <a:pPr>
              <a:defRPr/>
            </a:pPr>
            <a:fld id="{E85865F6-6DA0-4305-90E9-93860AAD11B3}" type="slidenum">
              <a:rPr lang="es-MX" smtClean="0"/>
              <a:pPr>
                <a:defRPr/>
              </a:pPr>
              <a:t>‹Nº›</a:t>
            </a:fld>
            <a:endParaRPr lang="es-MX"/>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0C1F3929-CCC0-4145-8A5E-0F9C97006507}" type="datetimeFigureOut">
              <a:rPr lang="es-MX" smtClean="0"/>
              <a:pPr>
                <a:defRPr/>
              </a:pPr>
              <a:t>17/05/2012</a:t>
            </a:fld>
            <a:endParaRPr lang="es-MX"/>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s-MX"/>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6C55BB54-2E25-4A0A-AF3F-3120F91440A4}" type="slidenum">
              <a:rPr lang="es-MX" smtClean="0"/>
              <a:pPr>
                <a:defRPr/>
              </a:pPr>
              <a:t>‹Nº›</a:t>
            </a:fld>
            <a:endParaRPr lang="es-MX"/>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15.gif"/><Relationship Id="rId4" Type="http://schemas.openxmlformats.org/officeDocument/2006/relationships/image" Target="../media/image14.png"/></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7.png"/></Relationships>
</file>

<file path=ppt/slides/_rels/slide1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enciclonet.com/documento/electrodinamica/"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6.gif"/><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35.xml"/><Relationship Id="rId1" Type="http://schemas.openxmlformats.org/officeDocument/2006/relationships/slideLayout" Target="../slideLayouts/slideLayout2.xml"/><Relationship Id="rId5" Type="http://schemas.openxmlformats.org/officeDocument/2006/relationships/image" Target="../media/image30.png"/><Relationship Id="rId4" Type="http://schemas.openxmlformats.org/officeDocument/2006/relationships/image" Target="../media/image29.png"/></Relationships>
</file>

<file path=ppt/slides/_rels/slide36.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image" Target="../media/image34.png"/><Relationship Id="rId5" Type="http://schemas.openxmlformats.org/officeDocument/2006/relationships/image" Target="../media/image33.png"/><Relationship Id="rId4" Type="http://schemas.openxmlformats.org/officeDocument/2006/relationships/image" Target="../media/image32.png"/></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image" Target="../media/image36.png"/></Relationships>
</file>

<file path=ppt/slides/_rels/slide46.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46.xml"/><Relationship Id="rId1" Type="http://schemas.openxmlformats.org/officeDocument/2006/relationships/slideLayout" Target="../slideLayouts/slideLayout2.xml"/><Relationship Id="rId5" Type="http://schemas.openxmlformats.org/officeDocument/2006/relationships/image" Target="../media/image39.png"/><Relationship Id="rId4" Type="http://schemas.openxmlformats.org/officeDocument/2006/relationships/image" Target="../media/image38.png"/></Relationships>
</file>

<file path=ppt/slides/_rels/slide47.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48.xml"/><Relationship Id="rId1" Type="http://schemas.openxmlformats.org/officeDocument/2006/relationships/slideLayout" Target="../slideLayouts/slideLayout2.xml"/><Relationship Id="rId4" Type="http://schemas.openxmlformats.org/officeDocument/2006/relationships/image" Target="../media/image41.png"/></Relationships>
</file>

<file path=ppt/slides/_rels/slide49.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notesSlide" Target="../notesSlides/notesSlide49.xml"/><Relationship Id="rId1" Type="http://schemas.openxmlformats.org/officeDocument/2006/relationships/slideLayout" Target="../slideLayouts/slideLayout2.xml"/><Relationship Id="rId6" Type="http://schemas.openxmlformats.org/officeDocument/2006/relationships/image" Target="../media/image45.png"/><Relationship Id="rId5" Type="http://schemas.openxmlformats.org/officeDocument/2006/relationships/image" Target="../media/image44.png"/><Relationship Id="rId4" Type="http://schemas.openxmlformats.org/officeDocument/2006/relationships/image" Target="../media/image4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notesSlide" Target="../notesSlides/notesSlide50.xml"/><Relationship Id="rId1" Type="http://schemas.openxmlformats.org/officeDocument/2006/relationships/slideLayout" Target="../slideLayouts/slideLayout2.xml"/><Relationship Id="rId4" Type="http://schemas.openxmlformats.org/officeDocument/2006/relationships/image" Target="../media/image47.png"/></Relationships>
</file>

<file path=ppt/slides/_rels/slide51.xml.rels><?xml version="1.0" encoding="UTF-8" standalone="yes"?>
<Relationships xmlns="http://schemas.openxmlformats.org/package/2006/relationships"><Relationship Id="rId3" Type="http://schemas.openxmlformats.org/officeDocument/2006/relationships/image" Target="../media/image48.png"/><Relationship Id="rId7" Type="http://schemas.openxmlformats.org/officeDocument/2006/relationships/image" Target="../media/image52.png"/><Relationship Id="rId2" Type="http://schemas.openxmlformats.org/officeDocument/2006/relationships/notesSlide" Target="../notesSlides/notesSlide51.xml"/><Relationship Id="rId1" Type="http://schemas.openxmlformats.org/officeDocument/2006/relationships/slideLayout" Target="../slideLayouts/slideLayout2.xml"/><Relationship Id="rId6" Type="http://schemas.openxmlformats.org/officeDocument/2006/relationships/image" Target="../media/image51.png"/><Relationship Id="rId5" Type="http://schemas.openxmlformats.org/officeDocument/2006/relationships/image" Target="../media/image50.png"/><Relationship Id="rId4" Type="http://schemas.openxmlformats.org/officeDocument/2006/relationships/image" Target="../media/image49.png"/></Relationships>
</file>

<file path=ppt/slides/_rels/slide52.xml.rels><?xml version="1.0" encoding="UTF-8" standalone="yes"?>
<Relationships xmlns="http://schemas.openxmlformats.org/package/2006/relationships"><Relationship Id="rId3" Type="http://schemas.openxmlformats.org/officeDocument/2006/relationships/image" Target="../media/image48.png"/><Relationship Id="rId7" Type="http://schemas.openxmlformats.org/officeDocument/2006/relationships/image" Target="../media/image56.png"/><Relationship Id="rId2" Type="http://schemas.openxmlformats.org/officeDocument/2006/relationships/notesSlide" Target="../notesSlides/notesSlide52.xml"/><Relationship Id="rId1" Type="http://schemas.openxmlformats.org/officeDocument/2006/relationships/slideLayout" Target="../slideLayouts/slideLayout6.xml"/><Relationship Id="rId6" Type="http://schemas.openxmlformats.org/officeDocument/2006/relationships/image" Target="../media/image55.png"/><Relationship Id="rId5" Type="http://schemas.openxmlformats.org/officeDocument/2006/relationships/image" Target="../media/image54.png"/><Relationship Id="rId4" Type="http://schemas.openxmlformats.org/officeDocument/2006/relationships/image" Target="../media/image53.png"/></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3" Type="http://schemas.openxmlformats.org/officeDocument/2006/relationships/image" Target="../media/image57.png"/><Relationship Id="rId2" Type="http://schemas.openxmlformats.org/officeDocument/2006/relationships/notesSlide" Target="../notesSlides/notesSlide54.xml"/><Relationship Id="rId1" Type="http://schemas.openxmlformats.org/officeDocument/2006/relationships/slideLayout" Target="../slideLayouts/slideLayout6.xml"/><Relationship Id="rId6" Type="http://schemas.openxmlformats.org/officeDocument/2006/relationships/image" Target="../media/image60.png"/><Relationship Id="rId5" Type="http://schemas.openxmlformats.org/officeDocument/2006/relationships/image" Target="../media/image59.png"/><Relationship Id="rId4" Type="http://schemas.openxmlformats.org/officeDocument/2006/relationships/image" Target="../media/image58.png"/></Relationships>
</file>

<file path=ppt/slides/_rels/slide55.xml.rels><?xml version="1.0" encoding="UTF-8" standalone="yes"?>
<Relationships xmlns="http://schemas.openxmlformats.org/package/2006/relationships"><Relationship Id="rId3" Type="http://schemas.openxmlformats.org/officeDocument/2006/relationships/image" Target="../media/image61.png"/><Relationship Id="rId2" Type="http://schemas.openxmlformats.org/officeDocument/2006/relationships/notesSlide" Target="../notesSlides/notesSlide55.xml"/><Relationship Id="rId1" Type="http://schemas.openxmlformats.org/officeDocument/2006/relationships/slideLayout" Target="../slideLayouts/slideLayout6.xml"/><Relationship Id="rId6" Type="http://schemas.openxmlformats.org/officeDocument/2006/relationships/image" Target="../media/image64.png"/><Relationship Id="rId5" Type="http://schemas.openxmlformats.org/officeDocument/2006/relationships/image" Target="../media/image63.png"/><Relationship Id="rId4" Type="http://schemas.openxmlformats.org/officeDocument/2006/relationships/image" Target="../media/image62.png"/></Relationships>
</file>

<file path=ppt/slides/_rels/slide6.xml.rels><?xml version="1.0" encoding="UTF-8" standalone="yes"?>
<Relationships xmlns="http://schemas.openxmlformats.org/package/2006/relationships"><Relationship Id="rId3" Type="http://schemas.openxmlformats.org/officeDocument/2006/relationships/hyperlink" Target="http://es.wikipedia.org/wiki/Electricidad"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1 Título"/>
          <p:cNvSpPr>
            <a:spLocks noGrp="1"/>
          </p:cNvSpPr>
          <p:nvPr>
            <p:ph type="ctrTitle"/>
          </p:nvPr>
        </p:nvSpPr>
        <p:spPr/>
        <p:txBody>
          <a:bodyPr/>
          <a:lstStyle/>
          <a:p>
            <a:pPr eaLnBrk="1" hangingPunct="1"/>
            <a:r>
              <a:rPr lang="es-MX" smtClean="0"/>
              <a:t>Conceptos básicos</a:t>
            </a:r>
          </a:p>
        </p:txBody>
      </p:sp>
      <p:sp>
        <p:nvSpPr>
          <p:cNvPr id="3" name="2 Subtítulo"/>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es-MX"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Título"/>
          <p:cNvSpPr>
            <a:spLocks noGrp="1"/>
          </p:cNvSpPr>
          <p:nvPr>
            <p:ph type="title"/>
          </p:nvPr>
        </p:nvSpPr>
        <p:spPr/>
        <p:txBody>
          <a:bodyPr/>
          <a:lstStyle/>
          <a:p>
            <a:pPr eaLnBrk="1" hangingPunct="1"/>
            <a:r>
              <a:rPr lang="es-MX" smtClean="0"/>
              <a:t>Electrostática</a:t>
            </a:r>
          </a:p>
        </p:txBody>
      </p:sp>
      <p:sp>
        <p:nvSpPr>
          <p:cNvPr id="3" name="2 Marcador de contenido"/>
          <p:cNvSpPr>
            <a:spLocks noGrp="1"/>
          </p:cNvSpPr>
          <p:nvPr>
            <p:ph idx="1"/>
          </p:nvPr>
        </p:nvSpPr>
        <p:spPr/>
        <p:txBody>
          <a:bodyPr rtlCol="0">
            <a:normAutofit/>
          </a:bodyPr>
          <a:lstStyle/>
          <a:p>
            <a:pPr algn="just" eaLnBrk="1" fontAlgn="auto" hangingPunct="1">
              <a:spcAft>
                <a:spcPts val="0"/>
              </a:spcAft>
              <a:buNone/>
              <a:defRPr/>
            </a:pPr>
            <a:r>
              <a:rPr lang="es-MX" dirty="0" smtClean="0"/>
              <a:t>Se tienen dos esferas cargadas eléctricamente con 4x10</a:t>
            </a:r>
            <a:r>
              <a:rPr lang="es-MX" baseline="30000" dirty="0" smtClean="0"/>
              <a:t>-8</a:t>
            </a:r>
            <a:r>
              <a:rPr lang="es-MX" dirty="0" smtClean="0"/>
              <a:t> C y 2.3x10</a:t>
            </a:r>
            <a:r>
              <a:rPr lang="es-MX" baseline="30000" dirty="0" smtClean="0"/>
              <a:t>-7</a:t>
            </a:r>
            <a:r>
              <a:rPr lang="es-MX" dirty="0" smtClean="0"/>
              <a:t> C respectivamente y están separadas 35 cm en el aire. Calcular la </a:t>
            </a:r>
            <a:r>
              <a:rPr lang="es-MX" b="1" dirty="0" smtClean="0"/>
              <a:t>fuerza</a:t>
            </a:r>
            <a:r>
              <a:rPr lang="es-MX" dirty="0" smtClean="0"/>
              <a:t> eléctrica de repulsión o atracción entre ellas.</a:t>
            </a:r>
          </a:p>
          <a:p>
            <a:pPr eaLnBrk="1" fontAlgn="auto" hangingPunct="1">
              <a:spcAft>
                <a:spcPts val="0"/>
              </a:spcAft>
              <a:buFont typeface="Arial" pitchFamily="34" charset="0"/>
              <a:buNone/>
              <a:defRPr/>
            </a:pPr>
            <a:r>
              <a:rPr lang="es-MX" dirty="0" smtClean="0"/>
              <a:t>	</a:t>
            </a:r>
          </a:p>
          <a:p>
            <a:pPr eaLnBrk="1" fontAlgn="auto" hangingPunct="1">
              <a:spcAft>
                <a:spcPts val="0"/>
              </a:spcAft>
              <a:buFont typeface="Arial" pitchFamily="34" charset="0"/>
              <a:buNone/>
              <a:defRPr/>
            </a:pPr>
            <a:r>
              <a:rPr lang="es-MX" dirty="0" smtClean="0"/>
              <a:t>	F =( k)Q</a:t>
            </a:r>
            <a:r>
              <a:rPr lang="es-MX" baseline="-25000" dirty="0" smtClean="0"/>
              <a:t>1</a:t>
            </a:r>
            <a:r>
              <a:rPr lang="es-MX" dirty="0" smtClean="0"/>
              <a:t>Q</a:t>
            </a:r>
            <a:r>
              <a:rPr lang="es-MX" baseline="-25000" dirty="0" smtClean="0"/>
              <a:t>2</a:t>
            </a:r>
            <a:r>
              <a:rPr lang="es-MX" dirty="0" smtClean="0"/>
              <a:t>/R</a:t>
            </a:r>
            <a:r>
              <a:rPr lang="es-MX" baseline="30000" dirty="0" smtClean="0"/>
              <a:t>2</a:t>
            </a:r>
            <a:r>
              <a:rPr lang="es-MX" dirty="0" smtClean="0"/>
              <a:t/>
            </a:r>
            <a:br>
              <a:rPr lang="es-MX" dirty="0" smtClean="0"/>
            </a:br>
            <a:r>
              <a:rPr lang="es-MX" dirty="0" smtClean="0"/>
              <a:t/>
            </a:r>
            <a:br>
              <a:rPr lang="es-MX" dirty="0" smtClean="0"/>
            </a:br>
            <a:r>
              <a:rPr lang="es-MX" dirty="0" smtClean="0"/>
              <a:t>F= 9 x 10</a:t>
            </a:r>
            <a:r>
              <a:rPr lang="es-MX" baseline="30000" dirty="0" smtClean="0"/>
              <a:t>9</a:t>
            </a:r>
            <a:r>
              <a:rPr lang="es-MX" dirty="0" smtClean="0"/>
              <a:t> Nm</a:t>
            </a:r>
            <a:r>
              <a:rPr lang="es-MX" baseline="30000" dirty="0" smtClean="0"/>
              <a:t>2</a:t>
            </a:r>
            <a:r>
              <a:rPr lang="es-MX" dirty="0" smtClean="0"/>
              <a:t>/C</a:t>
            </a:r>
            <a:r>
              <a:rPr lang="es-MX" baseline="30000" dirty="0" smtClean="0"/>
              <a:t>2</a:t>
            </a:r>
            <a:r>
              <a:rPr lang="es-MX" dirty="0" smtClean="0"/>
              <a:t> (4x10</a:t>
            </a:r>
            <a:r>
              <a:rPr lang="es-MX" baseline="30000" dirty="0" smtClean="0"/>
              <a:t>-8</a:t>
            </a:r>
            <a:r>
              <a:rPr lang="es-MX" dirty="0" smtClean="0"/>
              <a:t> C )(2.3x10</a:t>
            </a:r>
            <a:r>
              <a:rPr lang="es-MX" baseline="30000" dirty="0" smtClean="0"/>
              <a:t>-7</a:t>
            </a:r>
            <a:r>
              <a:rPr lang="es-MX" dirty="0" smtClean="0"/>
              <a:t>C)/(0.35 m)</a:t>
            </a:r>
            <a:r>
              <a:rPr lang="es-MX" baseline="30000" dirty="0" smtClean="0"/>
              <a:t>2</a:t>
            </a:r>
            <a:r>
              <a:rPr lang="es-MX" dirty="0" smtClean="0"/>
              <a:t/>
            </a:r>
            <a:br>
              <a:rPr lang="es-MX" dirty="0" smtClean="0"/>
            </a:br>
            <a:r>
              <a:rPr lang="es-MX" dirty="0" smtClean="0"/>
              <a:t/>
            </a:r>
            <a:br>
              <a:rPr lang="es-MX" dirty="0" smtClean="0"/>
            </a:br>
            <a:r>
              <a:rPr lang="es-MX" dirty="0" smtClean="0"/>
              <a:t>F = 6.75x10</a:t>
            </a:r>
            <a:r>
              <a:rPr lang="es-MX" baseline="30000" dirty="0" smtClean="0"/>
              <a:t>-4</a:t>
            </a:r>
            <a:r>
              <a:rPr lang="es-MX" dirty="0" smtClean="0"/>
              <a:t> N en sentidos contrarios (Repulsión)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Ejemplo dos</a:t>
            </a:r>
            <a:endParaRPr lang="es-MX" dirty="0"/>
          </a:p>
        </p:txBody>
      </p:sp>
      <p:sp>
        <p:nvSpPr>
          <p:cNvPr id="3" name="2 Marcador de contenido"/>
          <p:cNvSpPr>
            <a:spLocks noGrp="1"/>
          </p:cNvSpPr>
          <p:nvPr>
            <p:ph idx="1"/>
          </p:nvPr>
        </p:nvSpPr>
        <p:spPr/>
        <p:txBody>
          <a:bodyPr>
            <a:normAutofit fontScale="77500" lnSpcReduction="20000"/>
          </a:bodyPr>
          <a:lstStyle/>
          <a:p>
            <a:pPr algn="just"/>
            <a:r>
              <a:rPr lang="es-ES" sz="4500" dirty="0" smtClean="0"/>
              <a:t>Suponga  dos cargas sobre el plano horizontal  Q1 de 2x10</a:t>
            </a:r>
            <a:r>
              <a:rPr lang="es-ES" sz="4500" baseline="30000" dirty="0" smtClean="0"/>
              <a:t>-3</a:t>
            </a:r>
            <a:r>
              <a:rPr lang="es-ES" sz="4500" dirty="0" smtClean="0"/>
              <a:t> C y Q2 de -3x10</a:t>
            </a:r>
            <a:r>
              <a:rPr lang="es-ES" sz="4500" baseline="30000" dirty="0" smtClean="0"/>
              <a:t>-4</a:t>
            </a:r>
            <a:r>
              <a:rPr lang="es-ES" sz="4500" dirty="0" smtClean="0"/>
              <a:t> C. Hallar la fuerza de la carga dos sobre la carga uno. Además, el valor del campo eléctrico sobre dicha carga en presencia de una carga de prueba del valor de  Q1. las cargas están separadas 5 cm.</a:t>
            </a:r>
          </a:p>
          <a:p>
            <a:pPr>
              <a:buNone/>
            </a:pPr>
            <a:endParaRPr lang="es-ES" dirty="0" smtClean="0"/>
          </a:p>
          <a:p>
            <a:pPr>
              <a:buNone/>
            </a:pPr>
            <a:endParaRPr lang="en-US" dirty="0" smtClean="0"/>
          </a:p>
          <a:p>
            <a:pPr>
              <a:buNone/>
            </a:pPr>
            <a:r>
              <a:rPr lang="en-US" dirty="0" smtClean="0"/>
              <a:t>				 </a:t>
            </a:r>
            <a:endParaRPr lang="es-MX" dirty="0" smtClean="0"/>
          </a:p>
          <a:p>
            <a:pPr>
              <a:buNone/>
            </a:pPr>
            <a:r>
              <a:rPr lang="en-US" dirty="0" smtClean="0"/>
              <a:t> </a:t>
            </a:r>
            <a:endParaRPr lang="es-MX" dirty="0" smtClean="0"/>
          </a:p>
          <a:p>
            <a:endParaRPr lang="es-MX"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Solución</a:t>
            </a:r>
            <a:endParaRPr lang="es-MX" dirty="0"/>
          </a:p>
        </p:txBody>
      </p:sp>
      <p:sp>
        <p:nvSpPr>
          <p:cNvPr id="3" name="2 Marcador de contenido"/>
          <p:cNvSpPr>
            <a:spLocks noGrp="1"/>
          </p:cNvSpPr>
          <p:nvPr>
            <p:ph idx="1"/>
          </p:nvPr>
        </p:nvSpPr>
        <p:spPr/>
        <p:txBody>
          <a:bodyPr>
            <a:normAutofit fontScale="92500" lnSpcReduction="20000"/>
          </a:bodyPr>
          <a:lstStyle/>
          <a:p>
            <a:pPr>
              <a:buNone/>
            </a:pPr>
            <a:r>
              <a:rPr lang="es-ES" dirty="0" smtClean="0"/>
              <a:t>Q1= 2 x 10</a:t>
            </a:r>
            <a:r>
              <a:rPr lang="en-US" dirty="0" smtClean="0"/>
              <a:t>-3  C		</a:t>
            </a:r>
            <a:r>
              <a:rPr lang="es-ES" dirty="0" smtClean="0"/>
              <a:t>Q2= -3 x 10^-4  C		</a:t>
            </a:r>
          </a:p>
          <a:p>
            <a:pPr>
              <a:buNone/>
            </a:pPr>
            <a:r>
              <a:rPr lang="en-US" dirty="0" smtClean="0"/>
              <a:t>R= 5 cm|			K= 8,99 x 10^9</a:t>
            </a:r>
            <a:endParaRPr lang="es-MX" dirty="0" smtClean="0"/>
          </a:p>
          <a:p>
            <a:pPr>
              <a:buNone/>
            </a:pPr>
            <a:r>
              <a:rPr lang="en-US" dirty="0" smtClean="0"/>
              <a:t>F21=?				E=?</a:t>
            </a:r>
          </a:p>
          <a:p>
            <a:pPr>
              <a:buNone/>
            </a:pPr>
            <a:endParaRPr lang="en-US" dirty="0" smtClean="0"/>
          </a:p>
          <a:p>
            <a:pPr>
              <a:buNone/>
            </a:pPr>
            <a:r>
              <a:rPr lang="en-US" dirty="0" smtClean="0"/>
              <a:t>			  F21= 2.16x10</a:t>
            </a:r>
            <a:r>
              <a:rPr lang="en-US" baseline="30000" dirty="0" smtClean="0"/>
              <a:t>6</a:t>
            </a:r>
            <a:r>
              <a:rPr lang="en-US" dirty="0" smtClean="0"/>
              <a:t> N   en </a:t>
            </a:r>
            <a:r>
              <a:rPr lang="en-US" dirty="0" err="1" smtClean="0"/>
              <a:t>dirección</a:t>
            </a:r>
            <a:r>
              <a:rPr lang="en-US" dirty="0" smtClean="0"/>
              <a:t> 0 </a:t>
            </a:r>
            <a:r>
              <a:rPr lang="en-US" dirty="0" err="1" smtClean="0"/>
              <a:t>grados</a:t>
            </a:r>
            <a:r>
              <a:rPr lang="en-US" dirty="0" smtClean="0"/>
              <a:t>.             			</a:t>
            </a:r>
          </a:p>
          <a:p>
            <a:pPr>
              <a:buNone/>
            </a:pPr>
            <a:endParaRPr lang="en-US" dirty="0" smtClean="0"/>
          </a:p>
          <a:p>
            <a:pPr>
              <a:buNone/>
            </a:pPr>
            <a:r>
              <a:rPr lang="en-US" dirty="0" smtClean="0"/>
              <a:t>			E= 1.08x10</a:t>
            </a:r>
            <a:r>
              <a:rPr lang="en-US" baseline="30000" dirty="0" smtClean="0"/>
              <a:t>9</a:t>
            </a:r>
            <a:r>
              <a:rPr lang="en-US" dirty="0" smtClean="0"/>
              <a:t> N/C en </a:t>
            </a:r>
            <a:r>
              <a:rPr lang="en-US" dirty="0" err="1" smtClean="0"/>
              <a:t>dirección</a:t>
            </a:r>
            <a:r>
              <a:rPr lang="en-US" dirty="0" smtClean="0"/>
              <a:t> del </a:t>
            </a:r>
            <a:r>
              <a:rPr lang="en-US" dirty="0" err="1" smtClean="0"/>
              <a:t>semieje</a:t>
            </a:r>
            <a:r>
              <a:rPr lang="en-US" dirty="0" smtClean="0"/>
              <a:t> </a:t>
            </a:r>
            <a:r>
              <a:rPr lang="en-US" dirty="0" err="1" smtClean="0"/>
              <a:t>positivo</a:t>
            </a:r>
            <a:r>
              <a:rPr lang="en-US" dirty="0" smtClean="0"/>
              <a:t>  de </a:t>
            </a:r>
            <a:r>
              <a:rPr lang="en-US" dirty="0" err="1" smtClean="0"/>
              <a:t>las</a:t>
            </a:r>
            <a:r>
              <a:rPr lang="en-US" dirty="0" smtClean="0"/>
              <a:t> x</a:t>
            </a:r>
            <a:endParaRPr lang="es-MX" dirty="0" smtClean="0"/>
          </a:p>
          <a:p>
            <a:pPr>
              <a:buNone/>
            </a:pPr>
            <a:r>
              <a:rPr lang="en-US" dirty="0" smtClean="0"/>
              <a:t> </a:t>
            </a:r>
            <a:endParaRPr lang="es-MX" dirty="0" smtClean="0"/>
          </a:p>
          <a:p>
            <a:pPr>
              <a:buNone/>
            </a:pPr>
            <a:r>
              <a:rPr lang="en-US" dirty="0" smtClean="0"/>
              <a:t> </a:t>
            </a:r>
            <a:endParaRPr lang="es-MX" dirty="0" smtClean="0"/>
          </a:p>
          <a:p>
            <a:pPr>
              <a:buNone/>
            </a:pPr>
            <a:r>
              <a:rPr lang="en-US" dirty="0" smtClean="0"/>
              <a:t> </a:t>
            </a:r>
            <a:endParaRPr lang="es-MX" dirty="0" smtClean="0"/>
          </a:p>
          <a:p>
            <a:endParaRPr lang="es-MX" dirty="0"/>
          </a:p>
        </p:txBody>
      </p:sp>
      <p:pic>
        <p:nvPicPr>
          <p:cNvPr id="5" name="4 Imagen" descr="formula"/>
          <p:cNvPicPr/>
          <p:nvPr/>
        </p:nvPicPr>
        <p:blipFill>
          <a:blip r:embed="rId3" cstate="print"/>
          <a:srcRect/>
          <a:stretch>
            <a:fillRect/>
          </a:stretch>
        </p:blipFill>
        <p:spPr bwMode="auto">
          <a:xfrm>
            <a:off x="500034" y="3214686"/>
            <a:ext cx="1928826" cy="785818"/>
          </a:xfrm>
          <a:prstGeom prst="rect">
            <a:avLst/>
          </a:prstGeom>
          <a:noFill/>
          <a:ln w="9525">
            <a:noFill/>
            <a:miter lim="800000"/>
            <a:headEnd/>
            <a:tailEnd/>
          </a:ln>
        </p:spPr>
      </p:pic>
      <p:pic>
        <p:nvPicPr>
          <p:cNvPr id="6" name="5 Imagen"/>
          <p:cNvPicPr/>
          <p:nvPr/>
        </p:nvPicPr>
        <p:blipFill>
          <a:blip r:embed="rId4" cstate="print"/>
          <a:srcRect/>
          <a:stretch>
            <a:fillRect/>
          </a:stretch>
        </p:blipFill>
        <p:spPr bwMode="auto">
          <a:xfrm>
            <a:off x="642910" y="3929066"/>
            <a:ext cx="1357322" cy="7753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Ejemplo tres</a:t>
            </a:r>
            <a:endParaRPr lang="es-MX" dirty="0"/>
          </a:p>
        </p:txBody>
      </p:sp>
      <p:sp>
        <p:nvSpPr>
          <p:cNvPr id="3" name="2 Marcador de contenido"/>
          <p:cNvSpPr>
            <a:spLocks noGrp="1"/>
          </p:cNvSpPr>
          <p:nvPr>
            <p:ph idx="1"/>
          </p:nvPr>
        </p:nvSpPr>
        <p:spPr/>
        <p:txBody>
          <a:bodyPr/>
          <a:lstStyle/>
          <a:p>
            <a:r>
              <a:rPr lang="es-ES" dirty="0" smtClean="0"/>
              <a:t>Se localizan tres cargas en un triangulo equilátero de 0.5 metros de lado, hallar la fuerza neta sobre 7 µC y el campo eléctrico, si esta fuera la carga de prueba. </a:t>
            </a:r>
            <a:endParaRPr lang="es-MX" dirty="0" smtClean="0"/>
          </a:p>
          <a:p>
            <a:endParaRPr lang="es-MX" dirty="0"/>
          </a:p>
        </p:txBody>
      </p:sp>
      <p:pic>
        <p:nvPicPr>
          <p:cNvPr id="4" name="3 Imagen" descr="triangulo"/>
          <p:cNvPicPr/>
          <p:nvPr/>
        </p:nvPicPr>
        <p:blipFill>
          <a:blip r:embed="rId3" cstate="print"/>
          <a:srcRect/>
          <a:stretch>
            <a:fillRect/>
          </a:stretch>
        </p:blipFill>
        <p:spPr bwMode="auto">
          <a:xfrm>
            <a:off x="3071802" y="3500438"/>
            <a:ext cx="2500330" cy="235745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Solución  (F</a:t>
            </a:r>
            <a:r>
              <a:rPr lang="es-MX" baseline="-25000" dirty="0" smtClean="0"/>
              <a:t>13</a:t>
            </a:r>
            <a:r>
              <a:rPr lang="es-MX" dirty="0" smtClean="0"/>
              <a:t>)</a:t>
            </a:r>
            <a:endParaRPr lang="es-MX" dirty="0"/>
          </a:p>
        </p:txBody>
      </p:sp>
      <p:pic>
        <p:nvPicPr>
          <p:cNvPr id="4" name="3 Marcador de contenido" descr="formula"/>
          <p:cNvPicPr>
            <a:picLocks noGrp="1"/>
          </p:cNvPicPr>
          <p:nvPr>
            <p:ph idx="1"/>
          </p:nvPr>
        </p:nvPicPr>
        <p:blipFill>
          <a:blip r:embed="rId3" cstate="print"/>
          <a:srcRect/>
          <a:stretch>
            <a:fillRect/>
          </a:stretch>
        </p:blipFill>
        <p:spPr bwMode="auto">
          <a:xfrm>
            <a:off x="3143240" y="2428868"/>
            <a:ext cx="2571768" cy="785818"/>
          </a:xfrm>
          <a:prstGeom prst="rect">
            <a:avLst/>
          </a:prstGeom>
          <a:noFill/>
          <a:ln w="9525">
            <a:noFill/>
            <a:miter lim="800000"/>
            <a:headEnd/>
            <a:tailEnd/>
          </a:ln>
        </p:spPr>
      </p:pic>
      <p:pic>
        <p:nvPicPr>
          <p:cNvPr id="5" name="4 Imagen" descr="formula"/>
          <p:cNvPicPr/>
          <p:nvPr/>
        </p:nvPicPr>
        <p:blipFill>
          <a:blip r:embed="rId4" cstate="print"/>
          <a:srcRect/>
          <a:stretch>
            <a:fillRect/>
          </a:stretch>
        </p:blipFill>
        <p:spPr bwMode="auto">
          <a:xfrm>
            <a:off x="3286116" y="3429000"/>
            <a:ext cx="1785950" cy="714380"/>
          </a:xfrm>
          <a:prstGeom prst="rect">
            <a:avLst/>
          </a:prstGeom>
          <a:noFill/>
          <a:ln w="9525">
            <a:noFill/>
            <a:miter lim="800000"/>
            <a:headEnd/>
            <a:tailEnd/>
          </a:ln>
        </p:spPr>
      </p:pic>
      <p:pic>
        <p:nvPicPr>
          <p:cNvPr id="6" name="5 Imagen" descr="formula"/>
          <p:cNvPicPr/>
          <p:nvPr/>
        </p:nvPicPr>
        <p:blipFill>
          <a:blip r:embed="rId5" cstate="print"/>
          <a:srcRect/>
          <a:stretch>
            <a:fillRect/>
          </a:stretch>
        </p:blipFill>
        <p:spPr bwMode="auto">
          <a:xfrm>
            <a:off x="3000364" y="4429132"/>
            <a:ext cx="1551313" cy="500065"/>
          </a:xfrm>
          <a:prstGeom prst="rect">
            <a:avLst/>
          </a:prstGeom>
          <a:noFill/>
          <a:ln w="9525">
            <a:noFill/>
            <a:miter lim="800000"/>
            <a:headEnd/>
            <a:tailEnd/>
          </a:ln>
        </p:spPr>
      </p:pic>
      <p:sp>
        <p:nvSpPr>
          <p:cNvPr id="7" name="6 CuadroTexto"/>
          <p:cNvSpPr txBox="1"/>
          <p:nvPr/>
        </p:nvSpPr>
        <p:spPr>
          <a:xfrm>
            <a:off x="4929190" y="4500570"/>
            <a:ext cx="1210588" cy="369332"/>
          </a:xfrm>
          <a:prstGeom prst="rect">
            <a:avLst/>
          </a:prstGeom>
          <a:noFill/>
        </p:spPr>
        <p:txBody>
          <a:bodyPr wrap="none" rtlCol="0">
            <a:spAutoFit/>
          </a:bodyPr>
          <a:lstStyle/>
          <a:p>
            <a:r>
              <a:rPr lang="es-MX" dirty="0" smtClean="0"/>
              <a:t>60 grados</a:t>
            </a:r>
            <a:endParaRPr lang="es-MX"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Solución F</a:t>
            </a:r>
            <a:r>
              <a:rPr lang="es-MX" baseline="-25000" dirty="0" smtClean="0"/>
              <a:t>23</a:t>
            </a:r>
            <a:endParaRPr lang="es-MX" baseline="-25000" dirty="0"/>
          </a:p>
        </p:txBody>
      </p:sp>
      <p:pic>
        <p:nvPicPr>
          <p:cNvPr id="4" name="3 Marcador de contenido" descr="formula"/>
          <p:cNvPicPr>
            <a:picLocks noGrp="1"/>
          </p:cNvPicPr>
          <p:nvPr>
            <p:ph idx="1"/>
          </p:nvPr>
        </p:nvPicPr>
        <p:blipFill>
          <a:blip r:embed="rId3" cstate="print"/>
          <a:srcRect/>
          <a:stretch>
            <a:fillRect/>
          </a:stretch>
        </p:blipFill>
        <p:spPr bwMode="auto">
          <a:xfrm>
            <a:off x="3286116" y="2285992"/>
            <a:ext cx="2571768" cy="642942"/>
          </a:xfrm>
          <a:prstGeom prst="rect">
            <a:avLst/>
          </a:prstGeom>
          <a:noFill/>
          <a:ln w="9525">
            <a:noFill/>
            <a:miter lim="800000"/>
            <a:headEnd/>
            <a:tailEnd/>
          </a:ln>
        </p:spPr>
      </p:pic>
      <p:pic>
        <p:nvPicPr>
          <p:cNvPr id="5" name="4 Imagen" descr="formula"/>
          <p:cNvPicPr/>
          <p:nvPr/>
        </p:nvPicPr>
        <p:blipFill>
          <a:blip r:embed="rId4" cstate="print"/>
          <a:srcRect/>
          <a:stretch>
            <a:fillRect/>
          </a:stretch>
        </p:blipFill>
        <p:spPr bwMode="auto">
          <a:xfrm>
            <a:off x="3500430" y="3298507"/>
            <a:ext cx="1928826" cy="559121"/>
          </a:xfrm>
          <a:prstGeom prst="rect">
            <a:avLst/>
          </a:prstGeom>
          <a:noFill/>
          <a:ln w="9525">
            <a:noFill/>
            <a:miter lim="800000"/>
            <a:headEnd/>
            <a:tailEnd/>
          </a:ln>
        </p:spPr>
      </p:pic>
      <p:pic>
        <p:nvPicPr>
          <p:cNvPr id="6" name="5 Imagen" descr="formula"/>
          <p:cNvPicPr/>
          <p:nvPr/>
        </p:nvPicPr>
        <p:blipFill>
          <a:blip r:embed="rId5" cstate="print"/>
          <a:srcRect/>
          <a:stretch>
            <a:fillRect/>
          </a:stretch>
        </p:blipFill>
        <p:spPr bwMode="auto">
          <a:xfrm>
            <a:off x="1785918" y="4286256"/>
            <a:ext cx="1702760" cy="500066"/>
          </a:xfrm>
          <a:prstGeom prst="rect">
            <a:avLst/>
          </a:prstGeom>
          <a:noFill/>
          <a:ln w="9525">
            <a:noFill/>
            <a:miter lim="800000"/>
            <a:headEnd/>
            <a:tailEnd/>
          </a:ln>
        </p:spPr>
      </p:pic>
      <p:sp>
        <p:nvSpPr>
          <p:cNvPr id="7" name="6 CuadroTexto"/>
          <p:cNvSpPr txBox="1"/>
          <p:nvPr/>
        </p:nvSpPr>
        <p:spPr>
          <a:xfrm>
            <a:off x="3643306" y="4357694"/>
            <a:ext cx="2826415" cy="369332"/>
          </a:xfrm>
          <a:prstGeom prst="rect">
            <a:avLst/>
          </a:prstGeom>
          <a:noFill/>
        </p:spPr>
        <p:txBody>
          <a:bodyPr wrap="none" rtlCol="0">
            <a:spAutoFit/>
          </a:bodyPr>
          <a:lstStyle/>
          <a:p>
            <a:r>
              <a:rPr lang="es-MX" dirty="0" smtClean="0"/>
              <a:t>300 grados  o -60 grados </a:t>
            </a:r>
            <a:endParaRPr lang="es-MX"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Solución total</a:t>
            </a:r>
            <a:endParaRPr lang="es-MX" dirty="0"/>
          </a:p>
        </p:txBody>
      </p:sp>
      <p:sp>
        <p:nvSpPr>
          <p:cNvPr id="3" name="2 Marcador de contenido"/>
          <p:cNvSpPr>
            <a:spLocks noGrp="1"/>
          </p:cNvSpPr>
          <p:nvPr>
            <p:ph idx="1"/>
          </p:nvPr>
        </p:nvSpPr>
        <p:spPr/>
        <p:txBody>
          <a:bodyPr/>
          <a:lstStyle/>
          <a:p>
            <a:r>
              <a:rPr lang="es-MX" dirty="0" smtClean="0"/>
              <a:t>Requiere descomponerse cada fuerza en x y en y</a:t>
            </a:r>
          </a:p>
          <a:p>
            <a:pPr>
              <a:buNone/>
            </a:pPr>
            <a:r>
              <a:rPr lang="es-ES" dirty="0" smtClean="0"/>
              <a:t>F13x= (5.04x10</a:t>
            </a:r>
            <a:r>
              <a:rPr lang="es-ES" baseline="30000" dirty="0" smtClean="0"/>
              <a:t>-1</a:t>
            </a:r>
            <a:r>
              <a:rPr lang="es-ES" dirty="0" smtClean="0"/>
              <a:t> N) x (</a:t>
            </a:r>
            <a:r>
              <a:rPr lang="es-ES" dirty="0" err="1" smtClean="0"/>
              <a:t>cos</a:t>
            </a:r>
            <a:r>
              <a:rPr lang="es-ES" dirty="0" smtClean="0"/>
              <a:t> 60) = 0.252 </a:t>
            </a:r>
            <a:endParaRPr lang="es-MX" dirty="0" smtClean="0"/>
          </a:p>
          <a:p>
            <a:pPr>
              <a:buNone/>
            </a:pPr>
            <a:r>
              <a:rPr lang="es-ES" dirty="0" smtClean="0"/>
              <a:t>F13y= (5.04X10</a:t>
            </a:r>
            <a:r>
              <a:rPr lang="es-ES" baseline="30000" dirty="0" smtClean="0"/>
              <a:t>-1</a:t>
            </a:r>
            <a:r>
              <a:rPr lang="es-ES" dirty="0" smtClean="0"/>
              <a:t> N) x (</a:t>
            </a:r>
            <a:r>
              <a:rPr lang="es-ES" dirty="0" err="1" smtClean="0"/>
              <a:t>sen</a:t>
            </a:r>
            <a:r>
              <a:rPr lang="es-ES" dirty="0" smtClean="0"/>
              <a:t> 60) = 0.436476803</a:t>
            </a:r>
            <a:endParaRPr lang="es-MX" dirty="0" smtClean="0"/>
          </a:p>
          <a:p>
            <a:pPr>
              <a:buNone/>
            </a:pPr>
            <a:r>
              <a:rPr lang="es-ES" dirty="0" smtClean="0"/>
              <a:t> </a:t>
            </a:r>
            <a:endParaRPr lang="es-MX" dirty="0" smtClean="0"/>
          </a:p>
          <a:p>
            <a:pPr>
              <a:buNone/>
            </a:pPr>
            <a:r>
              <a:rPr lang="es-ES" dirty="0" smtClean="0"/>
              <a:t>F23x= (1.008 N) x (</a:t>
            </a:r>
            <a:r>
              <a:rPr lang="es-ES" dirty="0" err="1" smtClean="0"/>
              <a:t>cos</a:t>
            </a:r>
            <a:r>
              <a:rPr lang="es-ES" dirty="0" smtClean="0"/>
              <a:t> 300) = 0.504</a:t>
            </a:r>
            <a:endParaRPr lang="es-MX" dirty="0" smtClean="0"/>
          </a:p>
          <a:p>
            <a:pPr>
              <a:buNone/>
            </a:pPr>
            <a:r>
              <a:rPr lang="es-ES" dirty="0" smtClean="0"/>
              <a:t>F23y= (1.008 N) x (sen300) = -0.872953</a:t>
            </a:r>
            <a:endParaRPr lang="es-MX" dirty="0" smtClean="0"/>
          </a:p>
          <a:p>
            <a:pPr>
              <a:buNone/>
            </a:pPr>
            <a:r>
              <a:rPr lang="es-ES" dirty="0" smtClean="0"/>
              <a:t> </a:t>
            </a:r>
            <a:endParaRPr lang="es-MX" dirty="0" smtClean="0"/>
          </a:p>
          <a:p>
            <a:pPr>
              <a:buNone/>
            </a:pPr>
            <a:r>
              <a:rPr lang="es-ES" dirty="0" err="1" smtClean="0"/>
              <a:t>Fx</a:t>
            </a:r>
            <a:r>
              <a:rPr lang="es-ES" dirty="0" smtClean="0"/>
              <a:t>= 0.252 + 0.504 = 0.756</a:t>
            </a:r>
            <a:endParaRPr lang="es-MX" dirty="0" smtClean="0"/>
          </a:p>
          <a:p>
            <a:pPr>
              <a:buNone/>
            </a:pPr>
            <a:r>
              <a:rPr lang="es-ES" dirty="0" err="1" smtClean="0"/>
              <a:t>Fy</a:t>
            </a:r>
            <a:r>
              <a:rPr lang="es-ES" dirty="0" smtClean="0"/>
              <a:t>= 0.436476803 – 0.872953 = - 0.436476</a:t>
            </a:r>
            <a:endParaRPr lang="es-MX" dirty="0" smtClean="0"/>
          </a:p>
          <a:p>
            <a:endParaRPr lang="es-MX"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Solución Magnitud</a:t>
            </a:r>
            <a:endParaRPr lang="es-MX" dirty="0"/>
          </a:p>
        </p:txBody>
      </p:sp>
      <p:pic>
        <p:nvPicPr>
          <p:cNvPr id="78851" name="Imagen 18"/>
          <p:cNvPicPr>
            <a:picLocks noChangeAspect="1" noChangeArrowheads="1"/>
          </p:cNvPicPr>
          <p:nvPr/>
        </p:nvPicPr>
        <p:blipFill>
          <a:blip r:embed="rId3" cstate="print"/>
          <a:srcRect/>
          <a:stretch>
            <a:fillRect/>
          </a:stretch>
        </p:blipFill>
        <p:spPr bwMode="auto">
          <a:xfrm>
            <a:off x="3786182" y="2273841"/>
            <a:ext cx="1500198" cy="775383"/>
          </a:xfrm>
          <a:prstGeom prst="rect">
            <a:avLst/>
          </a:prstGeom>
          <a:noFill/>
        </p:spPr>
      </p:pic>
      <p:pic>
        <p:nvPicPr>
          <p:cNvPr id="78850" name="Imagen 19"/>
          <p:cNvPicPr>
            <a:picLocks noChangeAspect="1" noChangeArrowheads="1"/>
          </p:cNvPicPr>
          <p:nvPr/>
        </p:nvPicPr>
        <p:blipFill>
          <a:blip r:embed="rId4" cstate="print"/>
          <a:srcRect/>
          <a:stretch>
            <a:fillRect/>
          </a:stretch>
        </p:blipFill>
        <p:spPr bwMode="auto">
          <a:xfrm>
            <a:off x="3214678" y="3286124"/>
            <a:ext cx="2668816" cy="857256"/>
          </a:xfrm>
          <a:prstGeom prst="rect">
            <a:avLst/>
          </a:prstGeom>
          <a:noFill/>
        </p:spPr>
      </p:pic>
      <p:pic>
        <p:nvPicPr>
          <p:cNvPr id="78849" name="Imagen 20" descr="formula"/>
          <p:cNvPicPr>
            <a:picLocks noChangeAspect="1" noChangeArrowheads="1"/>
          </p:cNvPicPr>
          <p:nvPr/>
        </p:nvPicPr>
        <p:blipFill>
          <a:blip r:embed="rId5" cstate="print"/>
          <a:srcRect/>
          <a:stretch>
            <a:fillRect/>
          </a:stretch>
        </p:blipFill>
        <p:spPr bwMode="auto">
          <a:xfrm>
            <a:off x="3765296" y="4429132"/>
            <a:ext cx="1384798" cy="571504"/>
          </a:xfrm>
          <a:prstGeom prst="rect">
            <a:avLst/>
          </a:prstGeom>
          <a:noFill/>
        </p:spPr>
      </p:pic>
      <p:sp>
        <p:nvSpPr>
          <p:cNvPr id="7885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78853" name="Rectangle 5"/>
          <p:cNvSpPr>
            <a:spLocks noChangeArrowheads="1"/>
          </p:cNvSpPr>
          <p:nvPr/>
        </p:nvSpPr>
        <p:spPr bwMode="auto">
          <a:xfrm>
            <a:off x="0" y="8953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3" name="2 CuadroTexto"/>
          <p:cNvSpPr txBox="1"/>
          <p:nvPr/>
        </p:nvSpPr>
        <p:spPr>
          <a:xfrm>
            <a:off x="1619672" y="5733256"/>
            <a:ext cx="2952328" cy="369332"/>
          </a:xfrm>
          <a:prstGeom prst="rect">
            <a:avLst/>
          </a:prstGeom>
          <a:noFill/>
        </p:spPr>
        <p:txBody>
          <a:bodyPr wrap="square" rtlCol="0">
            <a:spAutoFit/>
          </a:bodyPr>
          <a:lstStyle/>
          <a:p>
            <a:r>
              <a:rPr lang="es-CO" smtClean="0"/>
              <a:t>d.ramos05@hotmail.com</a:t>
            </a:r>
            <a:endParaRPr lang="es-CO"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Solución dirección</a:t>
            </a:r>
            <a:endParaRPr lang="es-MX" dirty="0"/>
          </a:p>
        </p:txBody>
      </p:sp>
      <p:pic>
        <p:nvPicPr>
          <p:cNvPr id="76803" name="Imagen 21"/>
          <p:cNvPicPr>
            <a:picLocks noChangeAspect="1" noChangeArrowheads="1"/>
          </p:cNvPicPr>
          <p:nvPr/>
        </p:nvPicPr>
        <p:blipFill>
          <a:blip r:embed="rId3" cstate="print"/>
          <a:srcRect/>
          <a:stretch>
            <a:fillRect/>
          </a:stretch>
        </p:blipFill>
        <p:spPr bwMode="auto">
          <a:xfrm>
            <a:off x="2544037" y="2285992"/>
            <a:ext cx="2370857" cy="785818"/>
          </a:xfrm>
          <a:prstGeom prst="rect">
            <a:avLst/>
          </a:prstGeom>
          <a:noFill/>
        </p:spPr>
      </p:pic>
      <p:pic>
        <p:nvPicPr>
          <p:cNvPr id="76802" name="Imagen 22"/>
          <p:cNvPicPr>
            <a:picLocks noChangeAspect="1" noChangeArrowheads="1"/>
          </p:cNvPicPr>
          <p:nvPr/>
        </p:nvPicPr>
        <p:blipFill>
          <a:blip r:embed="rId4" cstate="print"/>
          <a:srcRect/>
          <a:stretch>
            <a:fillRect/>
          </a:stretch>
        </p:blipFill>
        <p:spPr bwMode="auto">
          <a:xfrm>
            <a:off x="2500298" y="3286124"/>
            <a:ext cx="2481271" cy="734129"/>
          </a:xfrm>
          <a:prstGeom prst="rect">
            <a:avLst/>
          </a:prstGeom>
          <a:noFill/>
        </p:spPr>
      </p:pic>
      <p:sp>
        <p:nvSpPr>
          <p:cNvPr id="76804"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76805" name="Rectangle 5"/>
          <p:cNvSpPr>
            <a:spLocks noChangeArrowheads="1"/>
          </p:cNvSpPr>
          <p:nvPr/>
        </p:nvSpPr>
        <p:spPr bwMode="auto">
          <a:xfrm>
            <a:off x="0" y="8858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76806" name="Rectangle 6"/>
          <p:cNvSpPr>
            <a:spLocks noChangeArrowheads="1"/>
          </p:cNvSpPr>
          <p:nvPr/>
        </p:nvSpPr>
        <p:spPr bwMode="auto">
          <a:xfrm>
            <a:off x="0" y="17716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mc:AlternateContent xmlns:mc="http://schemas.openxmlformats.org/markup-compatibility/2006" xmlns:a14="http://schemas.microsoft.com/office/drawing/2010/main">
        <mc:Choice Requires="a14">
          <p:sp>
            <p:nvSpPr>
              <p:cNvPr id="3" name="2 CuadroTexto"/>
              <p:cNvSpPr txBox="1"/>
              <p:nvPr/>
            </p:nvSpPr>
            <p:spPr>
              <a:xfrm>
                <a:off x="3289481" y="4581128"/>
                <a:ext cx="1606530" cy="369332"/>
              </a:xfrm>
              <a:prstGeom prst="rect">
                <a:avLst/>
              </a:prstGeom>
              <a:noFill/>
            </p:spPr>
            <p:txBody>
              <a:bodyPr wrap="none" rtlCol="0">
                <a:spAutoFit/>
              </a:bodyPr>
              <a:lstStyle/>
              <a:p>
                <a14:m>
                  <m:oMath xmlns:m="http://schemas.openxmlformats.org/officeDocument/2006/math">
                    <m:r>
                      <m:rPr>
                        <m:sty m:val="p"/>
                      </m:rPr>
                      <a:rPr lang="el-GR" i="1" smtClean="0">
                        <a:latin typeface="Cambria Math"/>
                      </a:rPr>
                      <m:t>θ</m:t>
                    </m:r>
                    <m:r>
                      <a:rPr lang="es-CO" i="1" smtClean="0">
                        <a:latin typeface="Cambria Math"/>
                      </a:rPr>
                      <m:t>=</m:t>
                    </m:r>
                    <m:r>
                      <a:rPr lang="es-CO" b="0" i="1" smtClean="0">
                        <a:latin typeface="Cambria Math"/>
                      </a:rPr>
                      <m:t>330</m:t>
                    </m:r>
                  </m:oMath>
                </a14:m>
                <a:r>
                  <a:rPr lang="es-CO" baseline="30000" dirty="0" smtClean="0"/>
                  <a:t>º</a:t>
                </a:r>
                <a:r>
                  <a:rPr lang="es-CO" dirty="0" smtClean="0"/>
                  <a:t>=-30</a:t>
                </a:r>
                <a:r>
                  <a:rPr lang="es-CO" baseline="30000" dirty="0" smtClean="0"/>
                  <a:t>o</a:t>
                </a:r>
                <a:endParaRPr lang="es-CO" baseline="30000" dirty="0"/>
              </a:p>
            </p:txBody>
          </p:sp>
        </mc:Choice>
        <mc:Fallback xmlns="">
          <p:sp>
            <p:nvSpPr>
              <p:cNvPr id="3" name="2 CuadroTexto"/>
              <p:cNvSpPr txBox="1">
                <a:spLocks noRot="1" noChangeAspect="1" noMove="1" noResize="1" noEditPoints="1" noAdjustHandles="1" noChangeArrowheads="1" noChangeShapeType="1" noTextEdit="1"/>
              </p:cNvSpPr>
              <p:nvPr/>
            </p:nvSpPr>
            <p:spPr>
              <a:xfrm>
                <a:off x="3289481" y="4581128"/>
                <a:ext cx="1606530" cy="369332"/>
              </a:xfrm>
              <a:prstGeom prst="rect">
                <a:avLst/>
              </a:prstGeom>
              <a:blipFill rotWithShape="1">
                <a:blip r:embed="rId5"/>
                <a:stretch>
                  <a:fillRect t="-8197" b="-24590"/>
                </a:stretch>
              </a:blipFill>
            </p:spPr>
            <p:txBody>
              <a:bodyPr/>
              <a:lstStyle/>
              <a:p>
                <a:r>
                  <a:rPr lang="es-CO">
                    <a:noFill/>
                  </a:rPr>
                  <a:t> </a:t>
                </a:r>
              </a:p>
            </p:txBody>
          </p:sp>
        </mc:Fallback>
      </mc:AlternateContent>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Solución campo eléctrico</a:t>
            </a:r>
            <a:endParaRPr lang="es-MX" dirty="0"/>
          </a:p>
        </p:txBody>
      </p:sp>
      <p:pic>
        <p:nvPicPr>
          <p:cNvPr id="93186" name="Imagen 24"/>
          <p:cNvPicPr>
            <a:picLocks noChangeAspect="1" noChangeArrowheads="1"/>
          </p:cNvPicPr>
          <p:nvPr/>
        </p:nvPicPr>
        <p:blipFill>
          <a:blip r:embed="rId3" cstate="print"/>
          <a:srcRect/>
          <a:stretch>
            <a:fillRect/>
          </a:stretch>
        </p:blipFill>
        <p:spPr bwMode="auto">
          <a:xfrm>
            <a:off x="3929058" y="2285992"/>
            <a:ext cx="1785950" cy="556464"/>
          </a:xfrm>
          <a:prstGeom prst="rect">
            <a:avLst/>
          </a:prstGeom>
          <a:noFill/>
        </p:spPr>
      </p:pic>
      <p:pic>
        <p:nvPicPr>
          <p:cNvPr id="93185" name="Imagen 25"/>
          <p:cNvPicPr>
            <a:picLocks noChangeAspect="1" noChangeArrowheads="1"/>
          </p:cNvPicPr>
          <p:nvPr/>
        </p:nvPicPr>
        <p:blipFill>
          <a:blip r:embed="rId4" cstate="print"/>
          <a:srcRect/>
          <a:stretch>
            <a:fillRect/>
          </a:stretch>
        </p:blipFill>
        <p:spPr bwMode="auto">
          <a:xfrm>
            <a:off x="2609830" y="3357562"/>
            <a:ext cx="1638312" cy="571504"/>
          </a:xfrm>
          <a:prstGeom prst="rect">
            <a:avLst/>
          </a:prstGeom>
          <a:noFill/>
        </p:spPr>
      </p:pic>
      <p:sp>
        <p:nvSpPr>
          <p:cNvPr id="93187"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93188" name="Rectangle 4"/>
          <p:cNvSpPr>
            <a:spLocks noChangeArrowheads="1"/>
          </p:cNvSpPr>
          <p:nvPr/>
        </p:nvSpPr>
        <p:spPr bwMode="auto">
          <a:xfrm>
            <a:off x="0" y="8096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8 CuadroTexto"/>
          <p:cNvSpPr txBox="1"/>
          <p:nvPr/>
        </p:nvSpPr>
        <p:spPr>
          <a:xfrm>
            <a:off x="4429124" y="3429000"/>
            <a:ext cx="2813591" cy="369332"/>
          </a:xfrm>
          <a:prstGeom prst="rect">
            <a:avLst/>
          </a:prstGeom>
          <a:noFill/>
        </p:spPr>
        <p:txBody>
          <a:bodyPr wrap="none" rtlCol="0">
            <a:spAutoFit/>
          </a:bodyPr>
          <a:lstStyle/>
          <a:p>
            <a:r>
              <a:rPr lang="es-MX" dirty="0" smtClean="0"/>
              <a:t>Con dirección 330 grados</a:t>
            </a:r>
            <a:endParaRPr lang="es-MX"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Título"/>
          <p:cNvSpPr>
            <a:spLocks noGrp="1"/>
          </p:cNvSpPr>
          <p:nvPr>
            <p:ph type="title"/>
          </p:nvPr>
        </p:nvSpPr>
        <p:spPr/>
        <p:txBody>
          <a:bodyPr/>
          <a:lstStyle/>
          <a:p>
            <a:pPr eaLnBrk="1" hangingPunct="1"/>
            <a:r>
              <a:rPr lang="es-MX" smtClean="0"/>
              <a:t>Objetivos</a:t>
            </a:r>
          </a:p>
        </p:txBody>
      </p:sp>
      <p:sp>
        <p:nvSpPr>
          <p:cNvPr id="3075" name="2 Marcador de contenido"/>
          <p:cNvSpPr>
            <a:spLocks noGrp="1"/>
          </p:cNvSpPr>
          <p:nvPr>
            <p:ph idx="1"/>
          </p:nvPr>
        </p:nvSpPr>
        <p:spPr/>
        <p:txBody>
          <a:bodyPr/>
          <a:lstStyle/>
          <a:p>
            <a:pPr algn="just" eaLnBrk="1" hangingPunct="1"/>
            <a:r>
              <a:rPr lang="es-MX" smtClean="0"/>
              <a:t>Explicar las magnitudes y los sistemas de unidades utilizados en los circuitos eléctricos. </a:t>
            </a:r>
          </a:p>
          <a:p>
            <a:pPr algn="just" eaLnBrk="1" hangingPunct="1"/>
            <a:r>
              <a:rPr lang="es-MX" smtClean="0"/>
              <a:t>Identificar los elementos básicos que constituyen un circuito eléctrico. </a:t>
            </a:r>
          </a:p>
          <a:p>
            <a:pPr eaLnBrk="1" hangingPunct="1"/>
            <a:endParaRPr lang="es-MX"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Título"/>
          <p:cNvSpPr>
            <a:spLocks noGrp="1"/>
          </p:cNvSpPr>
          <p:nvPr>
            <p:ph type="title"/>
          </p:nvPr>
        </p:nvSpPr>
        <p:spPr/>
        <p:txBody>
          <a:bodyPr/>
          <a:lstStyle/>
          <a:p>
            <a:pPr eaLnBrk="1" hangingPunct="1"/>
            <a:r>
              <a:rPr lang="es-MX" smtClean="0"/>
              <a:t>Electrodinámica</a:t>
            </a:r>
          </a:p>
        </p:txBody>
      </p:sp>
      <p:sp>
        <p:nvSpPr>
          <p:cNvPr id="12291" name="2 Marcador de contenido"/>
          <p:cNvSpPr>
            <a:spLocks noGrp="1"/>
          </p:cNvSpPr>
          <p:nvPr>
            <p:ph idx="1"/>
          </p:nvPr>
        </p:nvSpPr>
        <p:spPr/>
        <p:txBody>
          <a:bodyPr>
            <a:normAutofit/>
          </a:bodyPr>
          <a:lstStyle/>
          <a:p>
            <a:pPr eaLnBrk="1" hangingPunct="1"/>
            <a:r>
              <a:rPr lang="es-MX" dirty="0" smtClean="0"/>
              <a:t>Rama de la física que estudia los fenómenos y leyes de la electricidad en movimiento.</a:t>
            </a:r>
            <a:r>
              <a:rPr lang="es-MX" baseline="30000" dirty="0" smtClean="0"/>
              <a:t>3</a:t>
            </a:r>
          </a:p>
          <a:p>
            <a:pPr eaLnBrk="1" hangingPunct="1"/>
            <a:endParaRPr lang="es-MX" dirty="0" smtClean="0"/>
          </a:p>
          <a:p>
            <a:pPr eaLnBrk="1" hangingPunct="1"/>
            <a:endParaRPr lang="es-MX" dirty="0" smtClean="0"/>
          </a:p>
          <a:p>
            <a:pPr eaLnBrk="1" hangingPunct="1"/>
            <a:endParaRPr lang="es-MX" dirty="0" smtClean="0"/>
          </a:p>
          <a:p>
            <a:pPr eaLnBrk="1" hangingPunct="1">
              <a:buFont typeface="Arial" charset="0"/>
              <a:buNone/>
            </a:pPr>
            <a:r>
              <a:rPr lang="es-MX" sz="1800" dirty="0" smtClean="0"/>
              <a:t>3. ENCICLONET. “Electrodinámica”. [Publicación digital]. Actualizada al 10 de febrero del 2010. Disponible desde internet en </a:t>
            </a:r>
            <a:r>
              <a:rPr lang="es-MX" sz="1800" dirty="0" smtClean="0">
                <a:hlinkClick r:id="rId3"/>
              </a:rPr>
              <a:t>http://www.enciclonet.com/documento/electrodinamica/</a:t>
            </a:r>
            <a:r>
              <a:rPr lang="es-MX" sz="1800" dirty="0" smtClean="0"/>
              <a:t>. Con acceso el 10 de febrero de 2010.</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p:cNvSpPr>
            <a:spLocks noGrp="1"/>
          </p:cNvSpPr>
          <p:nvPr>
            <p:ph type="title"/>
          </p:nvPr>
        </p:nvSpPr>
        <p:spPr/>
        <p:txBody>
          <a:bodyPr/>
          <a:lstStyle/>
          <a:p>
            <a:pPr eaLnBrk="1" hangingPunct="1"/>
            <a:r>
              <a:rPr lang="es-MX" smtClean="0"/>
              <a:t>Historia de la electricidad</a:t>
            </a:r>
          </a:p>
        </p:txBody>
      </p:sp>
      <p:sp>
        <p:nvSpPr>
          <p:cNvPr id="13315" name="2 Marcador de contenido"/>
          <p:cNvSpPr>
            <a:spLocks noGrp="1"/>
          </p:cNvSpPr>
          <p:nvPr>
            <p:ph idx="1"/>
          </p:nvPr>
        </p:nvSpPr>
        <p:spPr/>
        <p:txBody>
          <a:bodyPr/>
          <a:lstStyle/>
          <a:p>
            <a:pPr eaLnBrk="1" hangingPunct="1"/>
            <a:r>
              <a:rPr lang="es-MX" smtClean="0"/>
              <a:t>Tales de Mileto 600 AC (propiedades del ambar)</a:t>
            </a:r>
          </a:p>
          <a:p>
            <a:pPr eaLnBrk="1" hangingPunct="1"/>
            <a:r>
              <a:rPr lang="es-MX" smtClean="0"/>
              <a:t>Gilbert pública “De Magnet” 1600</a:t>
            </a:r>
          </a:p>
          <a:p>
            <a:pPr eaLnBrk="1" hangingPunct="1"/>
            <a:r>
              <a:rPr lang="es-MX" smtClean="0"/>
              <a:t>Boyle (Electricidad en el vacio) 1675</a:t>
            </a:r>
          </a:p>
          <a:p>
            <a:pPr eaLnBrk="1" hangingPunct="1"/>
            <a:r>
              <a:rPr lang="es-MX" smtClean="0"/>
              <a:t>Von Guerick (generador eléctrico) 1672</a:t>
            </a:r>
          </a:p>
          <a:p>
            <a:pPr eaLnBrk="1" hangingPunct="1"/>
            <a:r>
              <a:rPr lang="es-MX" smtClean="0"/>
              <a:t>Musschenbroek (Botella de Leyden) 1746</a:t>
            </a:r>
          </a:p>
          <a:p>
            <a:pPr eaLnBrk="1" hangingPunct="1"/>
            <a:r>
              <a:rPr lang="es-MX" smtClean="0"/>
              <a:t>Franklin (Clases de carga-1752-, pararrayos 1752)</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Título"/>
          <p:cNvSpPr>
            <a:spLocks noGrp="1"/>
          </p:cNvSpPr>
          <p:nvPr>
            <p:ph type="title"/>
          </p:nvPr>
        </p:nvSpPr>
        <p:spPr/>
        <p:txBody>
          <a:bodyPr/>
          <a:lstStyle/>
          <a:p>
            <a:pPr eaLnBrk="1" hangingPunct="1"/>
            <a:r>
              <a:rPr lang="es-MX" smtClean="0"/>
              <a:t>Historia de la electricidad</a:t>
            </a:r>
          </a:p>
        </p:txBody>
      </p:sp>
      <p:sp>
        <p:nvSpPr>
          <p:cNvPr id="14339" name="2 Marcador de contenido"/>
          <p:cNvSpPr>
            <a:spLocks noGrp="1"/>
          </p:cNvSpPr>
          <p:nvPr>
            <p:ph idx="1"/>
          </p:nvPr>
        </p:nvSpPr>
        <p:spPr/>
        <p:txBody>
          <a:bodyPr/>
          <a:lstStyle/>
          <a:p>
            <a:pPr eaLnBrk="1" hangingPunct="1"/>
            <a:r>
              <a:rPr lang="es-MX" smtClean="0"/>
              <a:t>Priestley (primer libro de la historia de la electricidad) 1767</a:t>
            </a:r>
          </a:p>
          <a:p>
            <a:pPr eaLnBrk="1" hangingPunct="1"/>
            <a:r>
              <a:rPr lang="es-MX" smtClean="0"/>
              <a:t>Galvani (Experimentos de conducción en ranas 1787)</a:t>
            </a:r>
          </a:p>
          <a:p>
            <a:pPr eaLnBrk="1" hangingPunct="1"/>
            <a:r>
              <a:rPr lang="es-MX" smtClean="0"/>
              <a:t>Volta (Pila) 1800</a:t>
            </a:r>
          </a:p>
          <a:p>
            <a:pPr eaLnBrk="1" hangingPunct="1"/>
            <a:r>
              <a:rPr lang="es-MX" smtClean="0"/>
              <a:t>Ampere (bases de la electrodinámica 1820)</a:t>
            </a:r>
          </a:p>
          <a:p>
            <a:pPr eaLnBrk="1" hangingPunct="1"/>
            <a:r>
              <a:rPr lang="es-MX" smtClean="0"/>
              <a:t>Prescott (Relación corriente y calor) 1841</a:t>
            </a:r>
          </a:p>
          <a:p>
            <a:pPr eaLnBrk="1" hangingPunct="1"/>
            <a:endParaRPr lang="es-MX"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Título"/>
          <p:cNvSpPr>
            <a:spLocks noGrp="1"/>
          </p:cNvSpPr>
          <p:nvPr>
            <p:ph type="title"/>
          </p:nvPr>
        </p:nvSpPr>
        <p:spPr/>
        <p:txBody>
          <a:bodyPr/>
          <a:lstStyle/>
          <a:p>
            <a:pPr eaLnBrk="1" hangingPunct="1"/>
            <a:r>
              <a:rPr lang="es-MX" smtClean="0"/>
              <a:t>Historia de la electricidad</a:t>
            </a:r>
          </a:p>
        </p:txBody>
      </p:sp>
      <p:sp>
        <p:nvSpPr>
          <p:cNvPr id="3" name="2 Marcador de contenido"/>
          <p:cNvSpPr>
            <a:spLocks noGrp="1"/>
          </p:cNvSpPr>
          <p:nvPr>
            <p:ph idx="1"/>
          </p:nvPr>
        </p:nvSpPr>
        <p:spPr/>
        <p:txBody>
          <a:bodyPr rtlCol="0">
            <a:normAutofit/>
          </a:bodyPr>
          <a:lstStyle/>
          <a:p>
            <a:pPr eaLnBrk="1" fontAlgn="auto" hangingPunct="1">
              <a:spcAft>
                <a:spcPts val="0"/>
              </a:spcAft>
              <a:buFont typeface="Arial" pitchFamily="34" charset="0"/>
              <a:buChar char="•"/>
              <a:defRPr/>
            </a:pPr>
            <a:r>
              <a:rPr lang="es-MX" dirty="0" smtClean="0"/>
              <a:t>Maxwell (Leyes dela electrodinámica en términos matemáticos 1855)</a:t>
            </a:r>
          </a:p>
          <a:p>
            <a:pPr eaLnBrk="1" fontAlgn="auto" hangingPunct="1">
              <a:spcAft>
                <a:spcPts val="0"/>
              </a:spcAft>
              <a:buFont typeface="Arial" pitchFamily="34" charset="0"/>
              <a:buChar char="•"/>
              <a:defRPr/>
            </a:pPr>
            <a:r>
              <a:rPr lang="es-MX" dirty="0" smtClean="0"/>
              <a:t>Cable telegráfico 1860</a:t>
            </a:r>
          </a:p>
          <a:p>
            <a:pPr eaLnBrk="1" fontAlgn="auto" hangingPunct="1">
              <a:spcAft>
                <a:spcPts val="0"/>
              </a:spcAft>
              <a:buFont typeface="Arial" pitchFamily="34" charset="0"/>
              <a:buChar char="•"/>
              <a:defRPr/>
            </a:pPr>
            <a:r>
              <a:rPr lang="es-MX" dirty="0" smtClean="0"/>
              <a:t>Graham Bell (teléfono) 1875</a:t>
            </a:r>
          </a:p>
          <a:p>
            <a:pPr eaLnBrk="1" fontAlgn="auto" hangingPunct="1">
              <a:spcAft>
                <a:spcPts val="0"/>
              </a:spcAft>
              <a:buFont typeface="Arial" pitchFamily="34" charset="0"/>
              <a:buChar char="•"/>
              <a:defRPr/>
            </a:pPr>
            <a:r>
              <a:rPr lang="es-MX" dirty="0" smtClean="0"/>
              <a:t>1881 primera central hidroeléctrica (</a:t>
            </a:r>
            <a:r>
              <a:rPr lang="es-MX" dirty="0" err="1" smtClean="0"/>
              <a:t>Niagara</a:t>
            </a:r>
            <a:r>
              <a:rPr lang="es-MX" dirty="0" smtClean="0"/>
              <a:t>)</a:t>
            </a:r>
          </a:p>
          <a:p>
            <a:pPr eaLnBrk="1" fontAlgn="auto" hangingPunct="1">
              <a:spcAft>
                <a:spcPts val="0"/>
              </a:spcAft>
              <a:buFont typeface="Arial" pitchFamily="34" charset="0"/>
              <a:buChar char="•"/>
              <a:defRPr/>
            </a:pPr>
            <a:r>
              <a:rPr lang="es-MX" dirty="0" smtClean="0"/>
              <a:t>1880-1900 se fundan diversas empresa de telefonía, organizaciones de normalización</a:t>
            </a:r>
          </a:p>
          <a:p>
            <a:pPr eaLnBrk="1" fontAlgn="auto" hangingPunct="1">
              <a:spcAft>
                <a:spcPts val="0"/>
              </a:spcAft>
              <a:buFont typeface="Arial" pitchFamily="34" charset="0"/>
              <a:buChar char="•"/>
              <a:defRPr/>
            </a:pPr>
            <a:r>
              <a:rPr lang="es-MX" dirty="0" smtClean="0"/>
              <a:t>1900 – Desarrollo de las telecomunicaciones, la electrónica y la computación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eaLnBrk="1" fontAlgn="auto" hangingPunct="1">
              <a:spcAft>
                <a:spcPts val="0"/>
              </a:spcAft>
              <a:defRPr/>
            </a:pPr>
            <a:r>
              <a:rPr lang="es-MX" dirty="0" smtClean="0"/>
              <a:t>Circuitos eléctricos y flujo de corriente</a:t>
            </a:r>
          </a:p>
        </p:txBody>
      </p:sp>
      <p:sp>
        <p:nvSpPr>
          <p:cNvPr id="3" name="2 Marcador de texto"/>
          <p:cNvSpPr>
            <a:spLocks noGrp="1"/>
          </p:cNvSpPr>
          <p:nvPr>
            <p:ph type="body" idx="1"/>
          </p:nvPr>
        </p:nvSpPr>
        <p:spPr/>
        <p:txBody>
          <a:bodyPr rtlCol="0">
            <a:normAutofit/>
          </a:bodyPr>
          <a:lstStyle/>
          <a:p>
            <a:pPr eaLnBrk="1" fontAlgn="auto" hangingPunct="1">
              <a:spcAft>
                <a:spcPts val="0"/>
              </a:spcAft>
              <a:buFont typeface="Arial" pitchFamily="34" charset="0"/>
              <a:buNone/>
              <a:defRPr/>
            </a:pPr>
            <a:endParaRPr lang="es-MX"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eaLnBrk="1" fontAlgn="auto" hangingPunct="1">
              <a:spcAft>
                <a:spcPts val="0"/>
              </a:spcAft>
              <a:defRPr/>
            </a:pPr>
            <a:r>
              <a:rPr lang="es-MX" dirty="0" smtClean="0"/>
              <a:t>Circuitos eléctricos y flujo de corriente</a:t>
            </a:r>
          </a:p>
        </p:txBody>
      </p:sp>
      <p:sp>
        <p:nvSpPr>
          <p:cNvPr id="17411" name="2 Marcador de contenido"/>
          <p:cNvSpPr>
            <a:spLocks noGrp="1"/>
          </p:cNvSpPr>
          <p:nvPr>
            <p:ph idx="1"/>
          </p:nvPr>
        </p:nvSpPr>
        <p:spPr/>
        <p:txBody>
          <a:bodyPr/>
          <a:lstStyle/>
          <a:p>
            <a:pPr eaLnBrk="1" hangingPunct="1"/>
            <a:r>
              <a:rPr lang="es-MX" dirty="0" smtClean="0"/>
              <a:t>Circuito eléctrico</a:t>
            </a:r>
          </a:p>
          <a:p>
            <a:pPr eaLnBrk="1" hangingPunct="1"/>
            <a:r>
              <a:rPr lang="es-MX" dirty="0" smtClean="0"/>
              <a:t>Señales usadas</a:t>
            </a:r>
          </a:p>
          <a:p>
            <a:pPr eaLnBrk="1" hangingPunct="1"/>
            <a:r>
              <a:rPr lang="es-MX" dirty="0" smtClean="0"/>
              <a:t>Carga e Intensidad de corriente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Título"/>
          <p:cNvSpPr>
            <a:spLocks noGrp="1"/>
          </p:cNvSpPr>
          <p:nvPr>
            <p:ph type="title"/>
          </p:nvPr>
        </p:nvSpPr>
        <p:spPr/>
        <p:txBody>
          <a:bodyPr/>
          <a:lstStyle/>
          <a:p>
            <a:pPr eaLnBrk="1" hangingPunct="1"/>
            <a:r>
              <a:rPr lang="es-MX" smtClean="0"/>
              <a:t>Circuito eléctrico</a:t>
            </a:r>
          </a:p>
        </p:txBody>
      </p:sp>
      <p:sp>
        <p:nvSpPr>
          <p:cNvPr id="3" name="2 Marcador de contenido"/>
          <p:cNvSpPr>
            <a:spLocks noGrp="1"/>
          </p:cNvSpPr>
          <p:nvPr>
            <p:ph idx="1"/>
          </p:nvPr>
        </p:nvSpPr>
        <p:spPr/>
        <p:txBody>
          <a:bodyPr rtlCol="0">
            <a:normAutofit/>
          </a:bodyPr>
          <a:lstStyle/>
          <a:p>
            <a:pPr eaLnBrk="1" fontAlgn="auto" hangingPunct="1">
              <a:spcAft>
                <a:spcPts val="0"/>
              </a:spcAft>
              <a:buFont typeface="Arial" pitchFamily="34" charset="0"/>
              <a:buChar char="•"/>
              <a:defRPr/>
            </a:pPr>
            <a:r>
              <a:rPr lang="es-MX" dirty="0" smtClean="0"/>
              <a:t>“Una red eléctrica o circuito eléctrico es una interconexión de elementos eléctricos unidos entre sí en una trayectoria cerrada de forma que pueda fluir continuamente una corriente eléctrica”</a:t>
            </a:r>
            <a:r>
              <a:rPr lang="es-MX" baseline="30000" dirty="0" smtClean="0"/>
              <a:t>4</a:t>
            </a:r>
            <a:r>
              <a:rPr lang="es-MX" dirty="0" smtClean="0"/>
              <a:t>.</a:t>
            </a:r>
          </a:p>
          <a:p>
            <a:pPr eaLnBrk="1" fontAlgn="auto" hangingPunct="1">
              <a:spcAft>
                <a:spcPts val="0"/>
              </a:spcAft>
              <a:buFont typeface="Arial" pitchFamily="34" charset="0"/>
              <a:buChar char="•"/>
              <a:defRPr/>
            </a:pPr>
            <a:endParaRPr lang="es-MX" dirty="0" smtClean="0"/>
          </a:p>
          <a:p>
            <a:pPr eaLnBrk="1" fontAlgn="auto" hangingPunct="1">
              <a:spcAft>
                <a:spcPts val="0"/>
              </a:spcAft>
              <a:buFont typeface="Arial" pitchFamily="34" charset="0"/>
              <a:buChar char="•"/>
              <a:defRPr/>
            </a:pPr>
            <a:endParaRPr lang="es-MX" dirty="0" smtClean="0"/>
          </a:p>
          <a:p>
            <a:pPr eaLnBrk="1" fontAlgn="auto" hangingPunct="1">
              <a:spcAft>
                <a:spcPts val="0"/>
              </a:spcAft>
              <a:buFont typeface="Arial" pitchFamily="34" charset="0"/>
              <a:buChar char="•"/>
              <a:defRPr/>
            </a:pPr>
            <a:endParaRPr lang="es-MX" dirty="0" smtClean="0"/>
          </a:p>
          <a:p>
            <a:pPr eaLnBrk="1" fontAlgn="auto" hangingPunct="1">
              <a:spcAft>
                <a:spcPts val="0"/>
              </a:spcAft>
              <a:buFont typeface="Arial" pitchFamily="34" charset="0"/>
              <a:buNone/>
              <a:defRPr/>
            </a:pPr>
            <a:r>
              <a:rPr lang="es-MX" sz="1600" dirty="0" smtClean="0"/>
              <a:t>4.  DORF, Richard. Ob. Cit. P 8</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Título"/>
          <p:cNvSpPr>
            <a:spLocks noGrp="1"/>
          </p:cNvSpPr>
          <p:nvPr>
            <p:ph type="title"/>
          </p:nvPr>
        </p:nvSpPr>
        <p:spPr/>
        <p:txBody>
          <a:bodyPr/>
          <a:lstStyle/>
          <a:p>
            <a:pPr eaLnBrk="1" hangingPunct="1"/>
            <a:r>
              <a:rPr lang="es-MX" smtClean="0"/>
              <a:t>Carga y corriente</a:t>
            </a:r>
          </a:p>
        </p:txBody>
      </p:sp>
      <p:pic>
        <p:nvPicPr>
          <p:cNvPr id="19459" name="3 Marcador de contenido" descr="Image4787.gif"/>
          <p:cNvPicPr>
            <a:picLocks noGrp="1" noChangeAspect="1"/>
          </p:cNvPicPr>
          <p:nvPr>
            <p:ph idx="1"/>
          </p:nvPr>
        </p:nvPicPr>
        <p:blipFill>
          <a:blip r:embed="rId3" cstate="print"/>
          <a:stretch>
            <a:fillRect/>
          </a:stretch>
        </p:blipFill>
        <p:spPr>
          <a:xfrm>
            <a:off x="2786050" y="2143116"/>
            <a:ext cx="2800350" cy="1800225"/>
          </a:xfrm>
        </p:spPr>
      </p:pic>
      <p:sp>
        <p:nvSpPr>
          <p:cNvPr id="19460" name="Rectangle 1"/>
          <p:cNvSpPr>
            <a:spLocks noChangeArrowheads="1"/>
          </p:cNvSpPr>
          <p:nvPr/>
        </p:nvSpPr>
        <p:spPr bwMode="auto">
          <a:xfrm>
            <a:off x="500033" y="4280367"/>
            <a:ext cx="8143933" cy="1938992"/>
          </a:xfrm>
          <a:prstGeom prst="rect">
            <a:avLst/>
          </a:prstGeom>
          <a:noFill/>
          <a:ln w="9525">
            <a:noFill/>
            <a:miter lim="800000"/>
            <a:headEnd/>
            <a:tailEnd/>
          </a:ln>
        </p:spPr>
        <p:txBody>
          <a:bodyPr wrap="square" anchor="ctr">
            <a:spAutoFit/>
          </a:bodyPr>
          <a:lstStyle/>
          <a:p>
            <a:pPr algn="just"/>
            <a:r>
              <a:rPr lang="es-MX" sz="2400" dirty="0"/>
              <a:t>suponga que las cargas se mueven perpendiculares a una superficie de área A, como en la figura (Esta sería el área de la sección transversal de un alambre, por ejemplo.) </a:t>
            </a:r>
            <a:r>
              <a:rPr lang="es-MX" sz="2400" i="1" dirty="0"/>
              <a:t>La corriente es la tasa a la cual fluye la carga por esta superficie</a:t>
            </a:r>
            <a:r>
              <a:rPr lang="es-MX" sz="2400" dirty="0"/>
              <a:t>.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Título"/>
          <p:cNvSpPr>
            <a:spLocks noGrp="1"/>
          </p:cNvSpPr>
          <p:nvPr>
            <p:ph type="title"/>
          </p:nvPr>
        </p:nvSpPr>
        <p:spPr>
          <a:xfrm>
            <a:off x="428596" y="571480"/>
            <a:ext cx="8229600" cy="1143000"/>
          </a:xfrm>
        </p:spPr>
        <p:txBody>
          <a:bodyPr/>
          <a:lstStyle/>
          <a:p>
            <a:pPr eaLnBrk="1" hangingPunct="1"/>
            <a:r>
              <a:rPr lang="es-MX" dirty="0" smtClean="0"/>
              <a:t>Carga y corriente</a:t>
            </a:r>
          </a:p>
        </p:txBody>
      </p:sp>
      <p:sp>
        <p:nvSpPr>
          <p:cNvPr id="3" name="2 Marcador de contenido"/>
          <p:cNvSpPr>
            <a:spLocks noGrp="1"/>
          </p:cNvSpPr>
          <p:nvPr>
            <p:ph idx="1"/>
          </p:nvPr>
        </p:nvSpPr>
        <p:spPr>
          <a:xfrm>
            <a:off x="457200" y="1857364"/>
            <a:ext cx="8229600" cy="4000511"/>
          </a:xfrm>
        </p:spPr>
        <p:txBody>
          <a:bodyPr rtlCol="0">
            <a:normAutofit fontScale="92500"/>
          </a:bodyPr>
          <a:lstStyle/>
          <a:p>
            <a:pPr algn="just" eaLnBrk="1" fontAlgn="auto" hangingPunct="1">
              <a:spcAft>
                <a:spcPts val="0"/>
              </a:spcAft>
              <a:buFont typeface="Arial" pitchFamily="34" charset="0"/>
              <a:buChar char="•"/>
              <a:defRPr/>
            </a:pPr>
            <a:r>
              <a:rPr lang="es-MX" dirty="0" smtClean="0">
                <a:latin typeface="Arial" pitchFamily="34" charset="0"/>
                <a:cs typeface="Arial" pitchFamily="34" charset="0"/>
              </a:rPr>
              <a:t>Si ΔQ es la cantidad de carga que pasa por esta área en un intervalo de tiempo </a:t>
            </a:r>
            <a:r>
              <a:rPr lang="es-MX" dirty="0" err="1" smtClean="0">
                <a:latin typeface="Arial" pitchFamily="34" charset="0"/>
                <a:cs typeface="Arial" pitchFamily="34" charset="0"/>
              </a:rPr>
              <a:t>Δt</a:t>
            </a:r>
            <a:r>
              <a:rPr lang="es-MX" dirty="0" smtClean="0">
                <a:latin typeface="Arial" pitchFamily="34" charset="0"/>
                <a:cs typeface="Arial" pitchFamily="34" charset="0"/>
              </a:rPr>
              <a:t>, la corriente promedio, i, es igual a la carga que   pasa por A por unidad de tiempo: </a:t>
            </a:r>
          </a:p>
          <a:p>
            <a:pPr eaLnBrk="1" fontAlgn="auto" hangingPunct="1">
              <a:spcAft>
                <a:spcPts val="0"/>
              </a:spcAft>
              <a:buFont typeface="Arial" pitchFamily="34" charset="0"/>
              <a:buChar char="•"/>
              <a:defRPr/>
            </a:pPr>
            <a:endParaRPr lang="es-MX" dirty="0" smtClean="0"/>
          </a:p>
          <a:p>
            <a:pPr eaLnBrk="1" fontAlgn="auto" hangingPunct="1">
              <a:spcAft>
                <a:spcPts val="0"/>
              </a:spcAft>
              <a:buFont typeface="Arial" pitchFamily="34" charset="0"/>
              <a:buChar char="•"/>
              <a:defRPr/>
            </a:pPr>
            <a:endParaRPr lang="es-MX" dirty="0" smtClean="0"/>
          </a:p>
          <a:p>
            <a:pPr eaLnBrk="1" fontAlgn="auto" hangingPunct="1">
              <a:spcAft>
                <a:spcPts val="0"/>
              </a:spcAft>
              <a:buFont typeface="Arial" pitchFamily="34" charset="0"/>
              <a:buChar char="•"/>
              <a:defRPr/>
            </a:pPr>
            <a:endParaRPr lang="es-MX" dirty="0" smtClean="0"/>
          </a:p>
          <a:p>
            <a:pPr eaLnBrk="1" fontAlgn="auto" hangingPunct="1">
              <a:spcAft>
                <a:spcPts val="0"/>
              </a:spcAft>
              <a:buFont typeface="Arial" pitchFamily="34" charset="0"/>
              <a:buChar char="•"/>
              <a:defRPr/>
            </a:pPr>
            <a:endParaRPr lang="es-MX" dirty="0" smtClean="0"/>
          </a:p>
          <a:p>
            <a:pPr eaLnBrk="1" fontAlgn="auto" hangingPunct="1">
              <a:spcAft>
                <a:spcPts val="0"/>
              </a:spcAft>
              <a:buFont typeface="Arial" pitchFamily="34" charset="0"/>
              <a:buChar char="•"/>
              <a:defRPr/>
            </a:pPr>
            <a:endParaRPr lang="es-MX" dirty="0" smtClean="0"/>
          </a:p>
          <a:p>
            <a:pPr eaLnBrk="1" fontAlgn="auto" hangingPunct="1">
              <a:spcAft>
                <a:spcPts val="0"/>
              </a:spcAft>
              <a:buFont typeface="Arial" pitchFamily="34" charset="0"/>
              <a:buChar char="•"/>
              <a:defRPr/>
            </a:pPr>
            <a:r>
              <a:rPr lang="es-MX" dirty="0" smtClean="0"/>
              <a:t>i en |A| y Q o q en |C|</a:t>
            </a:r>
          </a:p>
        </p:txBody>
      </p:sp>
      <p:sp>
        <p:nvSpPr>
          <p:cNvPr id="20486"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pic>
        <p:nvPicPr>
          <p:cNvPr id="20485"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115505" y="3214686"/>
            <a:ext cx="1956561" cy="1714512"/>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Carga</a:t>
            </a:r>
            <a:endParaRPr lang="es-MX" dirty="0"/>
          </a:p>
        </p:txBody>
      </p:sp>
      <p:sp>
        <p:nvSpPr>
          <p:cNvPr id="3" name="2 Marcador de contenido"/>
          <p:cNvSpPr>
            <a:spLocks noGrp="1"/>
          </p:cNvSpPr>
          <p:nvPr>
            <p:ph idx="1"/>
          </p:nvPr>
        </p:nvSpPr>
        <p:spPr/>
        <p:txBody>
          <a:bodyPr/>
          <a:lstStyle/>
          <a:p>
            <a:r>
              <a:rPr lang="es-MX" dirty="0" smtClean="0"/>
              <a:t>Cantidad de electricidad responsable de los fenómenos eléctricos</a:t>
            </a:r>
            <a:endParaRPr lang="es-MX" dirty="0"/>
          </a:p>
        </p:txBody>
      </p:sp>
      <p:sp>
        <p:nvSpPr>
          <p:cNvPr id="8601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86019" name="Rectangle 3"/>
          <p:cNvSpPr>
            <a:spLocks noChangeArrowheads="1"/>
          </p:cNvSpPr>
          <p:nvPr/>
        </p:nvSpPr>
        <p:spPr bwMode="auto">
          <a:xfrm>
            <a:off x="0" y="14001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pic>
        <p:nvPicPr>
          <p:cNvPr id="7"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357422" y="3214686"/>
            <a:ext cx="4414852" cy="1571636"/>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Título"/>
          <p:cNvSpPr>
            <a:spLocks noGrp="1"/>
          </p:cNvSpPr>
          <p:nvPr>
            <p:ph type="title"/>
          </p:nvPr>
        </p:nvSpPr>
        <p:spPr/>
        <p:txBody>
          <a:bodyPr/>
          <a:lstStyle/>
          <a:p>
            <a:pPr eaLnBrk="1" hangingPunct="1"/>
            <a:r>
              <a:rPr lang="es-MX" smtClean="0"/>
              <a:t>Conceptos básicos</a:t>
            </a:r>
          </a:p>
        </p:txBody>
      </p:sp>
      <p:sp>
        <p:nvSpPr>
          <p:cNvPr id="4099" name="2 Marcador de contenido"/>
          <p:cNvSpPr>
            <a:spLocks noGrp="1"/>
          </p:cNvSpPr>
          <p:nvPr>
            <p:ph idx="1"/>
          </p:nvPr>
        </p:nvSpPr>
        <p:spPr/>
        <p:txBody>
          <a:bodyPr/>
          <a:lstStyle/>
          <a:p>
            <a:pPr eaLnBrk="1" hangingPunct="1"/>
            <a:r>
              <a:rPr lang="es-MX" smtClean="0"/>
              <a:t>Albores de la ciencia eléctrica</a:t>
            </a:r>
          </a:p>
          <a:p>
            <a:pPr eaLnBrk="1" hangingPunct="1"/>
            <a:r>
              <a:rPr lang="es-MX" smtClean="0"/>
              <a:t>Circuitos eléctrico y flujo de corriente</a:t>
            </a:r>
          </a:p>
          <a:p>
            <a:pPr eaLnBrk="1" hangingPunct="1"/>
            <a:r>
              <a:rPr lang="es-MX" smtClean="0"/>
              <a:t>Sistema de unidades</a:t>
            </a:r>
          </a:p>
          <a:p>
            <a:pPr eaLnBrk="1" hangingPunct="1"/>
            <a:r>
              <a:rPr lang="es-MX" smtClean="0"/>
              <a:t>Voltaje</a:t>
            </a:r>
          </a:p>
          <a:p>
            <a:pPr eaLnBrk="1" hangingPunct="1"/>
            <a:r>
              <a:rPr lang="es-MX" smtClean="0"/>
              <a:t>Potencia y energía</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SEÑALES USADAS</a:t>
            </a:r>
            <a:endParaRPr lang="es-MX" dirty="0"/>
          </a:p>
        </p:txBody>
      </p:sp>
      <p:sp>
        <p:nvSpPr>
          <p:cNvPr id="3" name="2 Marcador de texto"/>
          <p:cNvSpPr>
            <a:spLocks noGrp="1"/>
          </p:cNvSpPr>
          <p:nvPr>
            <p:ph type="body" idx="1"/>
          </p:nvPr>
        </p:nvSpPr>
        <p:spPr/>
        <p:txBody>
          <a:bodyPr/>
          <a:lstStyle/>
          <a:p>
            <a:endParaRPr lang="es-MX"/>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p:cNvSpPr>
          <p:nvPr>
            <p:ph type="title"/>
          </p:nvPr>
        </p:nvSpPr>
        <p:spPr/>
        <p:txBody>
          <a:bodyPr/>
          <a:lstStyle/>
          <a:p>
            <a:pPr eaLnBrk="1" hangingPunct="1"/>
            <a:r>
              <a:rPr lang="es-MX" smtClean="0"/>
              <a:t>Corriente continua</a:t>
            </a:r>
          </a:p>
        </p:txBody>
      </p:sp>
      <p:pic>
        <p:nvPicPr>
          <p:cNvPr id="21507" name="3 Marcador de contenido" descr="401PX-~1.PNG"/>
          <p:cNvPicPr>
            <a:picLocks noGrp="1" noChangeAspect="1"/>
          </p:cNvPicPr>
          <p:nvPr>
            <p:ph idx="1"/>
          </p:nvPr>
        </p:nvPicPr>
        <p:blipFill>
          <a:blip r:embed="rId3" cstate="print"/>
          <a:stretch>
            <a:fillRect/>
          </a:stretch>
        </p:blipFill>
        <p:spPr>
          <a:xfrm>
            <a:off x="2662237" y="3034506"/>
            <a:ext cx="3819525" cy="2190750"/>
          </a:xfrm>
        </p:spPr>
      </p:pic>
      <p:sp>
        <p:nvSpPr>
          <p:cNvPr id="4" name="3 CuadroTexto"/>
          <p:cNvSpPr txBox="1"/>
          <p:nvPr/>
        </p:nvSpPr>
        <p:spPr>
          <a:xfrm>
            <a:off x="5000628" y="2428868"/>
            <a:ext cx="1143008" cy="523220"/>
          </a:xfrm>
          <a:prstGeom prst="rect">
            <a:avLst/>
          </a:prstGeom>
          <a:noFill/>
        </p:spPr>
        <p:txBody>
          <a:bodyPr wrap="square" rtlCol="0">
            <a:spAutoFit/>
          </a:bodyPr>
          <a:lstStyle/>
          <a:p>
            <a:r>
              <a:rPr lang="es-MX" sz="2800" dirty="0" smtClean="0"/>
              <a:t>i(t)=t</a:t>
            </a:r>
            <a:endParaRPr lang="es-MX" sz="2800" dirty="0"/>
          </a:p>
        </p:txBody>
      </p:sp>
      <p:sp>
        <p:nvSpPr>
          <p:cNvPr id="5" name="4 CuadroTexto"/>
          <p:cNvSpPr txBox="1"/>
          <p:nvPr/>
        </p:nvSpPr>
        <p:spPr>
          <a:xfrm>
            <a:off x="3143240" y="3071810"/>
            <a:ext cx="453970" cy="369332"/>
          </a:xfrm>
          <a:prstGeom prst="rect">
            <a:avLst/>
          </a:prstGeom>
          <a:solidFill>
            <a:schemeClr val="bg2"/>
          </a:solidFill>
        </p:spPr>
        <p:txBody>
          <a:bodyPr wrap="none" rtlCol="0">
            <a:spAutoFit/>
          </a:bodyPr>
          <a:lstStyle/>
          <a:p>
            <a:r>
              <a:rPr lang="es-MX" dirty="0" smtClean="0"/>
              <a:t>i(t)</a:t>
            </a:r>
            <a:endParaRPr lang="es-MX"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Título"/>
          <p:cNvSpPr>
            <a:spLocks noGrp="1"/>
          </p:cNvSpPr>
          <p:nvPr>
            <p:ph type="title"/>
          </p:nvPr>
        </p:nvSpPr>
        <p:spPr/>
        <p:txBody>
          <a:bodyPr/>
          <a:lstStyle/>
          <a:p>
            <a:pPr eaLnBrk="1" hangingPunct="1"/>
            <a:r>
              <a:rPr lang="es-MX" smtClean="0"/>
              <a:t>Corriente alterna</a:t>
            </a:r>
          </a:p>
        </p:txBody>
      </p:sp>
      <p:pic>
        <p:nvPicPr>
          <p:cNvPr id="22531" name="3 Marcador de contenido" descr="800px-Sin_svg.png"/>
          <p:cNvPicPr>
            <a:picLocks noGrp="1" noChangeAspect="1"/>
          </p:cNvPicPr>
          <p:nvPr>
            <p:ph idx="1"/>
          </p:nvPr>
        </p:nvPicPr>
        <p:blipFill>
          <a:blip r:embed="rId3" cstate="print"/>
          <a:stretch>
            <a:fillRect/>
          </a:stretch>
        </p:blipFill>
        <p:spPr>
          <a:xfrm>
            <a:off x="1350395" y="1935163"/>
            <a:ext cx="6443210" cy="4389437"/>
          </a:xfrm>
        </p:spPr>
      </p:pic>
      <p:sp>
        <p:nvSpPr>
          <p:cNvPr id="4" name="3 CuadroTexto"/>
          <p:cNvSpPr txBox="1"/>
          <p:nvPr/>
        </p:nvSpPr>
        <p:spPr>
          <a:xfrm>
            <a:off x="1285852" y="2000240"/>
            <a:ext cx="248786" cy="369332"/>
          </a:xfrm>
          <a:prstGeom prst="rect">
            <a:avLst/>
          </a:prstGeom>
          <a:solidFill>
            <a:schemeClr val="bg2"/>
          </a:solidFill>
        </p:spPr>
        <p:txBody>
          <a:bodyPr wrap="none" rtlCol="0">
            <a:spAutoFit/>
          </a:bodyPr>
          <a:lstStyle/>
          <a:p>
            <a:r>
              <a:rPr lang="es-MX" dirty="0" smtClean="0"/>
              <a:t>I</a:t>
            </a:r>
            <a:endParaRPr lang="es-MX" dirty="0"/>
          </a:p>
        </p:txBody>
      </p:sp>
      <p:sp>
        <p:nvSpPr>
          <p:cNvPr id="5" name="4 CuadroTexto"/>
          <p:cNvSpPr txBox="1"/>
          <p:nvPr/>
        </p:nvSpPr>
        <p:spPr>
          <a:xfrm>
            <a:off x="6429388" y="2285992"/>
            <a:ext cx="1845377" cy="369332"/>
          </a:xfrm>
          <a:prstGeom prst="rect">
            <a:avLst/>
          </a:prstGeom>
          <a:noFill/>
        </p:spPr>
        <p:txBody>
          <a:bodyPr wrap="none" rtlCol="0">
            <a:spAutoFit/>
          </a:bodyPr>
          <a:lstStyle/>
          <a:p>
            <a:r>
              <a:rPr lang="es-MX" dirty="0" smtClean="0"/>
              <a:t>i(t)=</a:t>
            </a:r>
            <a:r>
              <a:rPr lang="es-MX" dirty="0" err="1" smtClean="0"/>
              <a:t>Isenwt</a:t>
            </a:r>
            <a:r>
              <a:rPr lang="es-MX" dirty="0" smtClean="0"/>
              <a:t>, t&gt;=0</a:t>
            </a:r>
            <a:endParaRPr lang="es-MX"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Título"/>
          <p:cNvSpPr>
            <a:spLocks noGrp="1"/>
          </p:cNvSpPr>
          <p:nvPr>
            <p:ph type="title"/>
          </p:nvPr>
        </p:nvSpPr>
        <p:spPr/>
        <p:txBody>
          <a:bodyPr/>
          <a:lstStyle/>
          <a:p>
            <a:pPr eaLnBrk="1" hangingPunct="1"/>
            <a:r>
              <a:rPr lang="es-MX" dirty="0" smtClean="0"/>
              <a:t>Exponencial</a:t>
            </a:r>
          </a:p>
        </p:txBody>
      </p:sp>
      <p:sp>
        <p:nvSpPr>
          <p:cNvPr id="23555" name="2 Marcador de contenido"/>
          <p:cNvSpPr>
            <a:spLocks noGrp="1"/>
          </p:cNvSpPr>
          <p:nvPr>
            <p:ph idx="1"/>
          </p:nvPr>
        </p:nvSpPr>
        <p:spPr/>
        <p:txBody>
          <a:bodyPr/>
          <a:lstStyle/>
          <a:p>
            <a:pPr algn="just"/>
            <a:endParaRPr lang="es-MX" dirty="0" smtClean="0"/>
          </a:p>
          <a:p>
            <a:pPr algn="just"/>
            <a:endParaRPr lang="es-MX" dirty="0" smtClean="0"/>
          </a:p>
          <a:p>
            <a:pPr algn="just"/>
            <a:endParaRPr lang="es-MX" dirty="0" smtClean="0"/>
          </a:p>
          <a:p>
            <a:pPr eaLnBrk="1" hangingPunct="1"/>
            <a:endParaRPr lang="es-MX" dirty="0" smtClean="0"/>
          </a:p>
        </p:txBody>
      </p:sp>
      <p:pic>
        <p:nvPicPr>
          <p:cNvPr id="4" name="3 Imagen" descr="fig2.gif"/>
          <p:cNvPicPr>
            <a:picLocks noChangeAspect="1"/>
          </p:cNvPicPr>
          <p:nvPr/>
        </p:nvPicPr>
        <p:blipFill>
          <a:blip r:embed="rId3" cstate="print"/>
          <a:stretch>
            <a:fillRect/>
          </a:stretch>
        </p:blipFill>
        <p:spPr>
          <a:xfrm>
            <a:off x="1714480" y="2071678"/>
            <a:ext cx="5216241" cy="3986231"/>
          </a:xfrm>
          <a:prstGeom prst="rect">
            <a:avLst/>
          </a:prstGeom>
        </p:spPr>
      </p:pic>
      <p:sp>
        <p:nvSpPr>
          <p:cNvPr id="5" name="4 CuadroTexto"/>
          <p:cNvSpPr txBox="1"/>
          <p:nvPr/>
        </p:nvSpPr>
        <p:spPr>
          <a:xfrm>
            <a:off x="5786446" y="2857496"/>
            <a:ext cx="1550424" cy="369332"/>
          </a:xfrm>
          <a:prstGeom prst="rect">
            <a:avLst/>
          </a:prstGeom>
          <a:noFill/>
        </p:spPr>
        <p:txBody>
          <a:bodyPr wrap="none" rtlCol="0">
            <a:spAutoFit/>
          </a:bodyPr>
          <a:lstStyle/>
          <a:p>
            <a:r>
              <a:rPr lang="es-MX" dirty="0" smtClean="0"/>
              <a:t>i(t)=</a:t>
            </a:r>
            <a:r>
              <a:rPr lang="es-MX" dirty="0" err="1" smtClean="0"/>
              <a:t>Ie</a:t>
            </a:r>
            <a:r>
              <a:rPr lang="es-MX" baseline="30000" dirty="0" err="1" smtClean="0"/>
              <a:t>-bt</a:t>
            </a:r>
            <a:r>
              <a:rPr lang="es-MX" dirty="0" smtClean="0"/>
              <a:t>, t&gt;=0</a:t>
            </a:r>
            <a:endParaRPr lang="es-MX" dirty="0"/>
          </a:p>
        </p:txBody>
      </p:sp>
      <p:sp>
        <p:nvSpPr>
          <p:cNvPr id="6" name="5 CuadroTexto"/>
          <p:cNvSpPr txBox="1"/>
          <p:nvPr/>
        </p:nvSpPr>
        <p:spPr>
          <a:xfrm>
            <a:off x="3857620" y="2071678"/>
            <a:ext cx="235962" cy="369332"/>
          </a:xfrm>
          <a:prstGeom prst="rect">
            <a:avLst/>
          </a:prstGeom>
          <a:solidFill>
            <a:schemeClr val="bg2"/>
          </a:solidFill>
        </p:spPr>
        <p:txBody>
          <a:bodyPr wrap="none" rtlCol="0">
            <a:spAutoFit/>
          </a:bodyPr>
          <a:lstStyle/>
          <a:p>
            <a:r>
              <a:rPr lang="es-MX" dirty="0" smtClean="0"/>
              <a:t>i</a:t>
            </a:r>
            <a:endParaRPr lang="es-MX" dirty="0"/>
          </a:p>
        </p:txBody>
      </p:sp>
      <p:sp>
        <p:nvSpPr>
          <p:cNvPr id="7" name="6 CuadroTexto"/>
          <p:cNvSpPr txBox="1"/>
          <p:nvPr/>
        </p:nvSpPr>
        <p:spPr>
          <a:xfrm>
            <a:off x="3000364" y="2857496"/>
            <a:ext cx="235962" cy="369332"/>
          </a:xfrm>
          <a:prstGeom prst="rect">
            <a:avLst/>
          </a:prstGeom>
          <a:solidFill>
            <a:schemeClr val="bg2"/>
          </a:solidFill>
        </p:spPr>
        <p:txBody>
          <a:bodyPr wrap="none" rtlCol="0">
            <a:spAutoFit/>
          </a:bodyPr>
          <a:lstStyle/>
          <a:p>
            <a:r>
              <a:rPr lang="es-MX" dirty="0" smtClean="0"/>
              <a:t>i</a:t>
            </a:r>
            <a:endParaRPr lang="es-MX" dirty="0"/>
          </a:p>
        </p:txBody>
      </p:sp>
      <p:sp>
        <p:nvSpPr>
          <p:cNvPr id="8" name="7 CuadroTexto"/>
          <p:cNvSpPr txBox="1"/>
          <p:nvPr/>
        </p:nvSpPr>
        <p:spPr>
          <a:xfrm>
            <a:off x="1714480" y="3416858"/>
            <a:ext cx="235962" cy="369332"/>
          </a:xfrm>
          <a:prstGeom prst="rect">
            <a:avLst/>
          </a:prstGeom>
          <a:solidFill>
            <a:schemeClr val="bg2"/>
          </a:solidFill>
        </p:spPr>
        <p:txBody>
          <a:bodyPr wrap="none" rtlCol="0">
            <a:spAutoFit/>
          </a:bodyPr>
          <a:lstStyle/>
          <a:p>
            <a:r>
              <a:rPr lang="es-MX" dirty="0" smtClean="0"/>
              <a:t>i</a:t>
            </a:r>
            <a:endParaRPr lang="es-MX" dirty="0"/>
          </a:p>
        </p:txBody>
      </p:sp>
      <p:sp>
        <p:nvSpPr>
          <p:cNvPr id="9" name="8 CuadroTexto"/>
          <p:cNvSpPr txBox="1"/>
          <p:nvPr/>
        </p:nvSpPr>
        <p:spPr>
          <a:xfrm>
            <a:off x="6500826" y="5214950"/>
            <a:ext cx="248786" cy="369332"/>
          </a:xfrm>
          <a:prstGeom prst="rect">
            <a:avLst/>
          </a:prstGeom>
          <a:solidFill>
            <a:schemeClr val="bg2"/>
          </a:solidFill>
        </p:spPr>
        <p:txBody>
          <a:bodyPr wrap="none" rtlCol="0">
            <a:spAutoFit/>
          </a:bodyPr>
          <a:lstStyle/>
          <a:p>
            <a:r>
              <a:rPr lang="es-MX" dirty="0" smtClean="0"/>
              <a:t>t</a:t>
            </a:r>
            <a:endParaRPr lang="es-MX" dirty="0"/>
          </a:p>
        </p:txBody>
      </p:sp>
      <p:sp>
        <p:nvSpPr>
          <p:cNvPr id="10" name="9 CuadroTexto"/>
          <p:cNvSpPr txBox="1"/>
          <p:nvPr/>
        </p:nvSpPr>
        <p:spPr>
          <a:xfrm>
            <a:off x="3929058" y="4786322"/>
            <a:ext cx="248786" cy="369332"/>
          </a:xfrm>
          <a:prstGeom prst="rect">
            <a:avLst/>
          </a:prstGeom>
          <a:solidFill>
            <a:schemeClr val="bg2"/>
          </a:solidFill>
        </p:spPr>
        <p:txBody>
          <a:bodyPr wrap="none" rtlCol="0">
            <a:spAutoFit/>
          </a:bodyPr>
          <a:lstStyle/>
          <a:p>
            <a:r>
              <a:rPr lang="es-MX" dirty="0" smtClean="0"/>
              <a:t>I</a:t>
            </a:r>
            <a:endParaRPr lang="es-MX"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Ejemplo uno</a:t>
            </a:r>
            <a:endParaRPr lang="es-MX" dirty="0"/>
          </a:p>
        </p:txBody>
      </p:sp>
      <p:sp>
        <p:nvSpPr>
          <p:cNvPr id="3" name="2 Marcador de contenido"/>
          <p:cNvSpPr>
            <a:spLocks noGrp="1"/>
          </p:cNvSpPr>
          <p:nvPr>
            <p:ph idx="1"/>
          </p:nvPr>
        </p:nvSpPr>
        <p:spPr/>
        <p:txBody>
          <a:bodyPr/>
          <a:lstStyle/>
          <a:p>
            <a:r>
              <a:rPr lang="es-ES" dirty="0" smtClean="0"/>
              <a:t>La carga que ha ingresado a un elemento de circuito es q (t)=4(I-e</a:t>
            </a:r>
            <a:r>
              <a:rPr lang="es-ES" baseline="30000" dirty="0" smtClean="0"/>
              <a:t>-3t</a:t>
            </a:r>
            <a:r>
              <a:rPr lang="es-ES" dirty="0" smtClean="0"/>
              <a:t>) cuando t mayor o igual a cero (0) q (t)=0 cuando t menor que 0. Calcule la corriente en este elemento del circuito para </a:t>
            </a:r>
            <a:r>
              <a:rPr lang="es-ES" i="1" dirty="0" smtClean="0"/>
              <a:t>t </a:t>
            </a:r>
            <a:r>
              <a:rPr lang="es-ES" dirty="0" smtClean="0"/>
              <a:t>mayor o igual a 0.</a:t>
            </a:r>
            <a:endParaRPr lang="es-MX" dirty="0" smtClean="0"/>
          </a:p>
          <a:p>
            <a:r>
              <a:rPr lang="es-MX" dirty="0" smtClean="0"/>
              <a:t>Solución:</a:t>
            </a:r>
          </a:p>
          <a:p>
            <a:endParaRPr lang="es-MX" dirty="0"/>
          </a:p>
        </p:txBody>
      </p:sp>
      <p:sp>
        <p:nvSpPr>
          <p:cNvPr id="10138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pic>
        <p:nvPicPr>
          <p:cNvPr id="10137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928662" y="4500570"/>
            <a:ext cx="7929618" cy="164307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1379"/>
                                        </p:tgtEl>
                                        <p:attrNameLst>
                                          <p:attrName>style.visibility</p:attrName>
                                        </p:attrNameLst>
                                      </p:cBhvr>
                                      <p:to>
                                        <p:strVal val="visible"/>
                                      </p:to>
                                    </p:set>
                                    <p:animEffect transition="in" filter="box(in)">
                                      <p:cBhvr>
                                        <p:cTn id="7" dur="500"/>
                                        <p:tgtEl>
                                          <p:spTgt spid="1013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Ejemplo dos</a:t>
            </a:r>
            <a:endParaRPr lang="es-MX" dirty="0"/>
          </a:p>
        </p:txBody>
      </p:sp>
      <p:sp>
        <p:nvSpPr>
          <p:cNvPr id="3" name="2 Marcador de contenido"/>
          <p:cNvSpPr>
            <a:spLocks noGrp="1"/>
          </p:cNvSpPr>
          <p:nvPr>
            <p:ph idx="1"/>
          </p:nvPr>
        </p:nvSpPr>
        <p:spPr>
          <a:xfrm>
            <a:off x="457200" y="1935480"/>
            <a:ext cx="8229600" cy="1207768"/>
          </a:xfrm>
        </p:spPr>
        <p:txBody>
          <a:bodyPr/>
          <a:lstStyle/>
          <a:p>
            <a:r>
              <a:rPr lang="es-ES" dirty="0" smtClean="0"/>
              <a:t>Determine la corriente de un elemento si la carga total que ha entrado a el esta dada por: q (t)= 4sen (3t)</a:t>
            </a:r>
            <a:endParaRPr lang="es-MX" dirty="0" smtClean="0"/>
          </a:p>
          <a:p>
            <a:endParaRPr lang="es-MX" dirty="0"/>
          </a:p>
        </p:txBody>
      </p:sp>
      <p:pic>
        <p:nvPicPr>
          <p:cNvPr id="95235" name="Imagen 26"/>
          <p:cNvPicPr>
            <a:picLocks noChangeAspect="1" noChangeArrowheads="1"/>
          </p:cNvPicPr>
          <p:nvPr/>
        </p:nvPicPr>
        <p:blipFill>
          <a:blip r:embed="rId3" cstate="print"/>
          <a:srcRect/>
          <a:stretch>
            <a:fillRect/>
          </a:stretch>
        </p:blipFill>
        <p:spPr bwMode="auto">
          <a:xfrm>
            <a:off x="3571867" y="3071810"/>
            <a:ext cx="1959443" cy="714380"/>
          </a:xfrm>
          <a:prstGeom prst="rect">
            <a:avLst/>
          </a:prstGeom>
          <a:noFill/>
        </p:spPr>
      </p:pic>
      <p:pic>
        <p:nvPicPr>
          <p:cNvPr id="95234" name="Imagen 27"/>
          <p:cNvPicPr>
            <a:picLocks noChangeAspect="1" noChangeArrowheads="1"/>
          </p:cNvPicPr>
          <p:nvPr/>
        </p:nvPicPr>
        <p:blipFill>
          <a:blip r:embed="rId4" cstate="print"/>
          <a:srcRect/>
          <a:stretch>
            <a:fillRect/>
          </a:stretch>
        </p:blipFill>
        <p:spPr bwMode="auto">
          <a:xfrm>
            <a:off x="3500430" y="3786190"/>
            <a:ext cx="3046986" cy="642942"/>
          </a:xfrm>
          <a:prstGeom prst="rect">
            <a:avLst/>
          </a:prstGeom>
          <a:noFill/>
        </p:spPr>
      </p:pic>
      <p:pic>
        <p:nvPicPr>
          <p:cNvPr id="95233" name="Imagen 28"/>
          <p:cNvPicPr>
            <a:picLocks noChangeAspect="1" noChangeArrowheads="1"/>
          </p:cNvPicPr>
          <p:nvPr/>
        </p:nvPicPr>
        <p:blipFill>
          <a:blip r:embed="rId5" cstate="print"/>
          <a:srcRect/>
          <a:stretch>
            <a:fillRect/>
          </a:stretch>
        </p:blipFill>
        <p:spPr bwMode="auto">
          <a:xfrm>
            <a:off x="3643306" y="4572008"/>
            <a:ext cx="2217434" cy="571504"/>
          </a:xfrm>
          <a:prstGeom prst="rect">
            <a:avLst/>
          </a:prstGeom>
          <a:noFill/>
        </p:spPr>
      </p:pic>
      <p:sp>
        <p:nvSpPr>
          <p:cNvPr id="95236"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95237" name="Rectangle 5"/>
          <p:cNvSpPr>
            <a:spLocks noChangeArrowheads="1"/>
          </p:cNvSpPr>
          <p:nvPr/>
        </p:nvSpPr>
        <p:spPr bwMode="auto">
          <a:xfrm>
            <a:off x="0" y="7905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95238" name="Rectangle 6"/>
          <p:cNvSpPr>
            <a:spLocks noChangeArrowheads="1"/>
          </p:cNvSpPr>
          <p:nvPr/>
        </p:nvSpPr>
        <p:spPr bwMode="auto">
          <a:xfrm>
            <a:off x="0" y="14668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95235"/>
                                        </p:tgtEl>
                                        <p:attrNameLst>
                                          <p:attrName>style.visibility</p:attrName>
                                        </p:attrNameLst>
                                      </p:cBhvr>
                                      <p:to>
                                        <p:strVal val="visible"/>
                                      </p:to>
                                    </p:set>
                                    <p:animEffect transition="in" filter="box(in)">
                                      <p:cBhvr>
                                        <p:cTn id="7" dur="500"/>
                                        <p:tgtEl>
                                          <p:spTgt spid="9523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95234"/>
                                        </p:tgtEl>
                                        <p:attrNameLst>
                                          <p:attrName>style.visibility</p:attrName>
                                        </p:attrNameLst>
                                      </p:cBhvr>
                                      <p:to>
                                        <p:strVal val="visible"/>
                                      </p:to>
                                    </p:set>
                                    <p:animEffect transition="in" filter="box(in)">
                                      <p:cBhvr>
                                        <p:cTn id="12" dur="500"/>
                                        <p:tgtEl>
                                          <p:spTgt spid="9523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95233"/>
                                        </p:tgtEl>
                                        <p:attrNameLst>
                                          <p:attrName>style.visibility</p:attrName>
                                        </p:attrNameLst>
                                      </p:cBhvr>
                                      <p:to>
                                        <p:strVal val="visible"/>
                                      </p:to>
                                    </p:set>
                                    <p:animEffect transition="in" filter="box(in)">
                                      <p:cBhvr>
                                        <p:cTn id="17" dur="500"/>
                                        <p:tgtEl>
                                          <p:spTgt spid="952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Ejemplo tres</a:t>
            </a:r>
            <a:endParaRPr lang="es-MX" dirty="0"/>
          </a:p>
        </p:txBody>
      </p:sp>
      <p:sp>
        <p:nvSpPr>
          <p:cNvPr id="3" name="2 Marcador de contenido"/>
          <p:cNvSpPr>
            <a:spLocks noGrp="1"/>
          </p:cNvSpPr>
          <p:nvPr>
            <p:ph idx="1"/>
          </p:nvPr>
        </p:nvSpPr>
        <p:spPr>
          <a:xfrm>
            <a:off x="457200" y="1935480"/>
            <a:ext cx="8229600" cy="1636396"/>
          </a:xfrm>
        </p:spPr>
        <p:txBody>
          <a:bodyPr>
            <a:normAutofit lnSpcReduction="10000"/>
          </a:bodyPr>
          <a:lstStyle/>
          <a:p>
            <a:pPr lvl="0" algn="just"/>
            <a:r>
              <a:rPr lang="es-ES" dirty="0" smtClean="0"/>
              <a:t>Determine la carga que ha entrado a un elemento en el momento t,   Si i(t): 8t</a:t>
            </a:r>
            <a:r>
              <a:rPr lang="es-ES" baseline="30000" dirty="0" smtClean="0"/>
              <a:t>2</a:t>
            </a:r>
            <a:r>
              <a:rPr lang="es-ES" dirty="0" smtClean="0"/>
              <a:t> -4t |A|, t&gt;=0 suponga que q  (0)=0.</a:t>
            </a:r>
            <a:endParaRPr lang="es-MX" dirty="0" smtClean="0"/>
          </a:p>
          <a:p>
            <a:r>
              <a:rPr lang="es-ES" dirty="0" smtClean="0"/>
              <a:t> Solución:</a:t>
            </a:r>
            <a:endParaRPr lang="es-MX" dirty="0" smtClean="0"/>
          </a:p>
          <a:p>
            <a:endParaRPr lang="es-MX" dirty="0"/>
          </a:p>
        </p:txBody>
      </p:sp>
      <p:pic>
        <p:nvPicPr>
          <p:cNvPr id="97284" name="Imagen 41"/>
          <p:cNvPicPr>
            <a:picLocks noChangeAspect="1" noChangeArrowheads="1"/>
          </p:cNvPicPr>
          <p:nvPr/>
        </p:nvPicPr>
        <p:blipFill>
          <a:blip r:embed="rId3" cstate="print"/>
          <a:srcRect/>
          <a:stretch>
            <a:fillRect/>
          </a:stretch>
        </p:blipFill>
        <p:spPr bwMode="auto">
          <a:xfrm>
            <a:off x="1643042" y="3449519"/>
            <a:ext cx="1785950" cy="1141535"/>
          </a:xfrm>
          <a:prstGeom prst="rect">
            <a:avLst/>
          </a:prstGeom>
          <a:noFill/>
        </p:spPr>
      </p:pic>
      <p:pic>
        <p:nvPicPr>
          <p:cNvPr id="97283" name="Imagen 42"/>
          <p:cNvPicPr>
            <a:picLocks noChangeAspect="1" noChangeArrowheads="1"/>
          </p:cNvPicPr>
          <p:nvPr/>
        </p:nvPicPr>
        <p:blipFill>
          <a:blip r:embed="rId4" cstate="print"/>
          <a:srcRect/>
          <a:stretch>
            <a:fillRect/>
          </a:stretch>
        </p:blipFill>
        <p:spPr bwMode="auto">
          <a:xfrm>
            <a:off x="4286248" y="3286124"/>
            <a:ext cx="2602939" cy="1252542"/>
          </a:xfrm>
          <a:prstGeom prst="rect">
            <a:avLst/>
          </a:prstGeom>
          <a:noFill/>
        </p:spPr>
      </p:pic>
      <p:pic>
        <p:nvPicPr>
          <p:cNvPr id="97282" name="Imagen 43"/>
          <p:cNvPicPr>
            <a:picLocks noChangeAspect="1" noChangeArrowheads="1"/>
          </p:cNvPicPr>
          <p:nvPr/>
        </p:nvPicPr>
        <p:blipFill>
          <a:blip r:embed="rId5" cstate="print"/>
          <a:srcRect/>
          <a:stretch>
            <a:fillRect/>
          </a:stretch>
        </p:blipFill>
        <p:spPr bwMode="auto">
          <a:xfrm>
            <a:off x="1571604" y="4807871"/>
            <a:ext cx="2450596" cy="1121459"/>
          </a:xfrm>
          <a:prstGeom prst="rect">
            <a:avLst/>
          </a:prstGeom>
          <a:noFill/>
        </p:spPr>
      </p:pic>
      <p:pic>
        <p:nvPicPr>
          <p:cNvPr id="97281" name="Imagen 44"/>
          <p:cNvPicPr>
            <a:picLocks noChangeAspect="1" noChangeArrowheads="1"/>
          </p:cNvPicPr>
          <p:nvPr/>
        </p:nvPicPr>
        <p:blipFill>
          <a:blip r:embed="rId6" cstate="print"/>
          <a:srcRect/>
          <a:stretch>
            <a:fillRect/>
          </a:stretch>
        </p:blipFill>
        <p:spPr bwMode="auto">
          <a:xfrm>
            <a:off x="4714876" y="4786322"/>
            <a:ext cx="2500330" cy="971554"/>
          </a:xfrm>
          <a:prstGeom prst="rect">
            <a:avLst/>
          </a:prstGeom>
          <a:noFill/>
        </p:spPr>
      </p:pic>
      <p:sp>
        <p:nvSpPr>
          <p:cNvPr id="9728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97286" name="Rectangle 6"/>
          <p:cNvSpPr>
            <a:spLocks noChangeArrowheads="1"/>
          </p:cNvSpPr>
          <p:nvPr/>
        </p:nvSpPr>
        <p:spPr bwMode="auto">
          <a:xfrm>
            <a:off x="0" y="10477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97287" name="Rectangle 7"/>
          <p:cNvSpPr>
            <a:spLocks noChangeArrowheads="1"/>
          </p:cNvSpPr>
          <p:nvPr/>
        </p:nvSpPr>
        <p:spPr bwMode="auto">
          <a:xfrm>
            <a:off x="0" y="21145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97288" name="Rectangle 8"/>
          <p:cNvSpPr>
            <a:spLocks noChangeArrowheads="1"/>
          </p:cNvSpPr>
          <p:nvPr/>
        </p:nvSpPr>
        <p:spPr bwMode="auto">
          <a:xfrm>
            <a:off x="0" y="30861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13" name="12 CuadroTexto"/>
          <p:cNvSpPr txBox="1"/>
          <p:nvPr/>
        </p:nvSpPr>
        <p:spPr>
          <a:xfrm>
            <a:off x="7429520" y="5072074"/>
            <a:ext cx="444352" cy="523220"/>
          </a:xfrm>
          <a:prstGeom prst="rect">
            <a:avLst/>
          </a:prstGeom>
          <a:noFill/>
        </p:spPr>
        <p:txBody>
          <a:bodyPr wrap="none" rtlCol="0">
            <a:spAutoFit/>
          </a:bodyPr>
          <a:lstStyle/>
          <a:p>
            <a:r>
              <a:rPr lang="es-MX" sz="2800" dirty="0" smtClean="0"/>
              <a:t>C</a:t>
            </a:r>
            <a:endParaRPr lang="es-MX"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97284"/>
                                        </p:tgtEl>
                                        <p:attrNameLst>
                                          <p:attrName>style.visibility</p:attrName>
                                        </p:attrNameLst>
                                      </p:cBhvr>
                                      <p:to>
                                        <p:strVal val="visible"/>
                                      </p:to>
                                    </p:set>
                                    <p:animEffect transition="in" filter="box(in)">
                                      <p:cBhvr>
                                        <p:cTn id="7" dur="500"/>
                                        <p:tgtEl>
                                          <p:spTgt spid="9728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97283"/>
                                        </p:tgtEl>
                                        <p:attrNameLst>
                                          <p:attrName>style.visibility</p:attrName>
                                        </p:attrNameLst>
                                      </p:cBhvr>
                                      <p:to>
                                        <p:strVal val="visible"/>
                                      </p:to>
                                    </p:set>
                                    <p:animEffect transition="in" filter="box(in)">
                                      <p:cBhvr>
                                        <p:cTn id="12" dur="500"/>
                                        <p:tgtEl>
                                          <p:spTgt spid="9728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97282"/>
                                        </p:tgtEl>
                                        <p:attrNameLst>
                                          <p:attrName>style.visibility</p:attrName>
                                        </p:attrNameLst>
                                      </p:cBhvr>
                                      <p:to>
                                        <p:strVal val="visible"/>
                                      </p:to>
                                    </p:set>
                                    <p:animEffect transition="in" filter="box(in)">
                                      <p:cBhvr>
                                        <p:cTn id="17" dur="500"/>
                                        <p:tgtEl>
                                          <p:spTgt spid="97282"/>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97281"/>
                                        </p:tgtEl>
                                        <p:attrNameLst>
                                          <p:attrName>style.visibility</p:attrName>
                                        </p:attrNameLst>
                                      </p:cBhvr>
                                      <p:to>
                                        <p:strVal val="visible"/>
                                      </p:to>
                                    </p:set>
                                    <p:animEffect transition="in" filter="box(in)">
                                      <p:cBhvr>
                                        <p:cTn id="22" dur="500"/>
                                        <p:tgtEl>
                                          <p:spTgt spid="97281"/>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ox(in)">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eaLnBrk="1" hangingPunct="1">
              <a:defRPr/>
            </a:pPr>
            <a:r>
              <a:rPr lang="es-MX" dirty="0" smtClean="0"/>
              <a:t>Unidades </a:t>
            </a:r>
            <a:r>
              <a:rPr lang="es-MX" smtClean="0"/>
              <a:t>de medición</a:t>
            </a:r>
            <a:endParaRPr lang="es-MX"/>
          </a:p>
        </p:txBody>
      </p:sp>
      <p:sp>
        <p:nvSpPr>
          <p:cNvPr id="3" name="2 Marcador de texto"/>
          <p:cNvSpPr>
            <a:spLocks noGrp="1"/>
          </p:cNvSpPr>
          <p:nvPr>
            <p:ph type="body" idx="1"/>
          </p:nvPr>
        </p:nvSpPr>
        <p:spPr/>
        <p:txBody>
          <a:bodyPr/>
          <a:lstStyle/>
          <a:p>
            <a:pPr eaLnBrk="1" hangingPunct="1">
              <a:defRPr/>
            </a:pPr>
            <a:endParaRPr lang="es-MX"/>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Sistema internacional de mediciones</a:t>
            </a:r>
            <a:endParaRPr lang="es-MX" dirty="0"/>
          </a:p>
        </p:txBody>
      </p:sp>
      <p:sp>
        <p:nvSpPr>
          <p:cNvPr id="3" name="2 Marcador de contenido"/>
          <p:cNvSpPr>
            <a:spLocks noGrp="1"/>
          </p:cNvSpPr>
          <p:nvPr>
            <p:ph idx="1"/>
          </p:nvPr>
        </p:nvSpPr>
        <p:spPr/>
        <p:txBody>
          <a:bodyPr>
            <a:normAutofit lnSpcReduction="10000"/>
          </a:bodyPr>
          <a:lstStyle/>
          <a:p>
            <a:r>
              <a:rPr lang="es-MX" dirty="0" smtClean="0"/>
              <a:t>Creado en 1960 por la Conferencia Internacional de pesas y medidas que cumple algunas reglas:</a:t>
            </a:r>
          </a:p>
          <a:p>
            <a:r>
              <a:rPr lang="es-MX" dirty="0" smtClean="0"/>
              <a:t>Las unidades fundamentales son la longitud, la masa, la temperatura, el tiempo, la corriente eléctrica, la temperatura termodinámica, la cantidad de sustancia y la intensidad lumínica. Las que no aparecen aquí son derivadas</a:t>
            </a:r>
          </a:p>
          <a:p>
            <a:r>
              <a:rPr lang="es-MX" dirty="0" smtClean="0"/>
              <a:t>Los símbolos de unidades que corresponden a nombres propios van en mayúscula los demás No</a:t>
            </a:r>
          </a:p>
          <a:p>
            <a:r>
              <a:rPr lang="es-MX" dirty="0" smtClean="0"/>
              <a:t>Hace uso del sistema decimal para relacionar cantidades (múltiplos y submúltiplos)</a:t>
            </a:r>
            <a:endParaRPr lang="es-MX"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Unidades básicas</a:t>
            </a:r>
            <a:endParaRPr lang="es-MX" dirty="0"/>
          </a:p>
        </p:txBody>
      </p:sp>
      <p:graphicFrame>
        <p:nvGraphicFramePr>
          <p:cNvPr id="4" name="3 Marcador de contenido"/>
          <p:cNvGraphicFramePr>
            <a:graphicFrameLocks noGrp="1"/>
          </p:cNvGraphicFramePr>
          <p:nvPr>
            <p:ph idx="1"/>
          </p:nvPr>
        </p:nvGraphicFramePr>
        <p:xfrm>
          <a:off x="857224" y="2428868"/>
          <a:ext cx="7786743" cy="2926080"/>
        </p:xfrm>
        <a:graphic>
          <a:graphicData uri="http://schemas.openxmlformats.org/drawingml/2006/table">
            <a:tbl>
              <a:tblPr/>
              <a:tblGrid>
                <a:gridCol w="3692682"/>
                <a:gridCol w="2247720"/>
                <a:gridCol w="1846341"/>
              </a:tblGrid>
              <a:tr h="0">
                <a:tc>
                  <a:txBody>
                    <a:bodyPr/>
                    <a:lstStyle/>
                    <a:p>
                      <a:pPr algn="l">
                        <a:spcAft>
                          <a:spcPts val="0"/>
                        </a:spcAft>
                      </a:pPr>
                      <a:r>
                        <a:rPr lang="es-ES" sz="2400" b="1">
                          <a:latin typeface="Arial"/>
                          <a:ea typeface="Times New Roman"/>
                          <a:cs typeface="Times New Roman"/>
                        </a:rPr>
                        <a:t>CANTIDAD</a:t>
                      </a:r>
                      <a:endParaRPr lang="es-MX" sz="2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 sz="2400" b="1">
                          <a:latin typeface="Arial"/>
                          <a:ea typeface="Times New Roman"/>
                          <a:cs typeface="Times New Roman"/>
                        </a:rPr>
                        <a:t>NOMBRE</a:t>
                      </a:r>
                      <a:endParaRPr lang="es-MX" sz="2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 sz="2400" b="1">
                          <a:latin typeface="Arial"/>
                          <a:ea typeface="Times New Roman"/>
                          <a:cs typeface="Times New Roman"/>
                        </a:rPr>
                        <a:t>SIMBOLO</a:t>
                      </a:r>
                      <a:endParaRPr lang="es-MX" sz="2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914">
                <a:tc>
                  <a:txBody>
                    <a:bodyPr/>
                    <a:lstStyle/>
                    <a:p>
                      <a:pPr algn="l">
                        <a:spcAft>
                          <a:spcPts val="0"/>
                        </a:spcAft>
                      </a:pPr>
                      <a:r>
                        <a:rPr lang="es-ES" sz="2400">
                          <a:latin typeface="Arial"/>
                          <a:ea typeface="Times New Roman"/>
                          <a:cs typeface="Times New Roman"/>
                        </a:rPr>
                        <a:t>Longitud</a:t>
                      </a:r>
                      <a:endParaRPr lang="es-MX" sz="2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 sz="2400">
                          <a:latin typeface="Arial"/>
                          <a:ea typeface="Times New Roman"/>
                          <a:cs typeface="Times New Roman"/>
                        </a:rPr>
                        <a:t>metro</a:t>
                      </a:r>
                      <a:endParaRPr lang="es-MX" sz="2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dirty="0">
                          <a:latin typeface="Arial"/>
                          <a:ea typeface="Times New Roman"/>
                          <a:cs typeface="Times New Roman"/>
                        </a:rPr>
                        <a:t>m</a:t>
                      </a:r>
                      <a:endParaRPr lang="es-MX"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a:spcAft>
                          <a:spcPts val="0"/>
                        </a:spcAft>
                      </a:pPr>
                      <a:r>
                        <a:rPr lang="es-ES" sz="2400">
                          <a:latin typeface="Arial"/>
                          <a:ea typeface="Times New Roman"/>
                          <a:cs typeface="Times New Roman"/>
                        </a:rPr>
                        <a:t>Masa</a:t>
                      </a:r>
                      <a:endParaRPr lang="es-MX" sz="2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 sz="2400" dirty="0">
                          <a:latin typeface="Arial"/>
                          <a:ea typeface="Times New Roman"/>
                          <a:cs typeface="Times New Roman"/>
                        </a:rPr>
                        <a:t>Kilogramo</a:t>
                      </a:r>
                      <a:endParaRPr lang="es-MX"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dirty="0">
                          <a:latin typeface="Arial"/>
                          <a:ea typeface="Times New Roman"/>
                          <a:cs typeface="Times New Roman"/>
                        </a:rPr>
                        <a:t>Kg</a:t>
                      </a:r>
                      <a:endParaRPr lang="es-MX"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a:spcAft>
                          <a:spcPts val="0"/>
                        </a:spcAft>
                      </a:pPr>
                      <a:r>
                        <a:rPr lang="es-ES" sz="2400">
                          <a:latin typeface="Arial"/>
                          <a:ea typeface="Times New Roman"/>
                          <a:cs typeface="Times New Roman"/>
                        </a:rPr>
                        <a:t>Tiempo</a:t>
                      </a:r>
                      <a:endParaRPr lang="es-MX" sz="2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 sz="2400">
                          <a:latin typeface="Arial"/>
                          <a:ea typeface="Times New Roman"/>
                          <a:cs typeface="Times New Roman"/>
                        </a:rPr>
                        <a:t>segundo</a:t>
                      </a:r>
                      <a:endParaRPr lang="es-MX" sz="2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dirty="0">
                          <a:latin typeface="Arial"/>
                          <a:ea typeface="Times New Roman"/>
                          <a:cs typeface="Times New Roman"/>
                        </a:rPr>
                        <a:t>s</a:t>
                      </a:r>
                      <a:endParaRPr lang="es-MX"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a:spcAft>
                          <a:spcPts val="0"/>
                        </a:spcAft>
                      </a:pPr>
                      <a:r>
                        <a:rPr lang="es-ES" sz="2400">
                          <a:latin typeface="Arial"/>
                          <a:ea typeface="Times New Roman"/>
                          <a:cs typeface="Times New Roman"/>
                        </a:rPr>
                        <a:t>Corriente eléctrica</a:t>
                      </a:r>
                      <a:endParaRPr lang="es-MX" sz="2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 sz="2400">
                          <a:latin typeface="Arial"/>
                          <a:ea typeface="Times New Roman"/>
                          <a:cs typeface="Times New Roman"/>
                        </a:rPr>
                        <a:t>ampere</a:t>
                      </a:r>
                      <a:endParaRPr lang="es-MX" sz="2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dirty="0">
                          <a:latin typeface="Arial"/>
                          <a:ea typeface="Times New Roman"/>
                          <a:cs typeface="Times New Roman"/>
                        </a:rPr>
                        <a:t>A</a:t>
                      </a:r>
                      <a:endParaRPr lang="es-MX"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a:spcAft>
                          <a:spcPts val="0"/>
                        </a:spcAft>
                      </a:pPr>
                      <a:r>
                        <a:rPr lang="es-ES" sz="2200" dirty="0">
                          <a:latin typeface="Arial"/>
                          <a:ea typeface="Times New Roman"/>
                          <a:cs typeface="Times New Roman"/>
                        </a:rPr>
                        <a:t>Temperatura termodinámica</a:t>
                      </a:r>
                      <a:endParaRPr lang="es-MX" sz="2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 sz="2400" dirty="0">
                          <a:latin typeface="Arial"/>
                          <a:ea typeface="Times New Roman"/>
                          <a:cs typeface="Times New Roman"/>
                        </a:rPr>
                        <a:t>Kelvin</a:t>
                      </a:r>
                      <a:endParaRPr lang="es-MX"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dirty="0">
                          <a:latin typeface="Arial"/>
                          <a:ea typeface="Times New Roman"/>
                          <a:cs typeface="Times New Roman"/>
                        </a:rPr>
                        <a:t>K</a:t>
                      </a:r>
                      <a:endParaRPr lang="es-MX"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a:spcAft>
                          <a:spcPts val="0"/>
                        </a:spcAft>
                      </a:pPr>
                      <a:r>
                        <a:rPr lang="es-ES" sz="2400" dirty="0">
                          <a:latin typeface="Arial"/>
                          <a:ea typeface="Times New Roman"/>
                          <a:cs typeface="Times New Roman"/>
                        </a:rPr>
                        <a:t>Cantidad de sustancia</a:t>
                      </a:r>
                      <a:endParaRPr lang="es-MX"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 sz="2400">
                          <a:latin typeface="Arial"/>
                          <a:ea typeface="Times New Roman"/>
                          <a:cs typeface="Times New Roman"/>
                        </a:rPr>
                        <a:t>mol</a:t>
                      </a:r>
                      <a:endParaRPr lang="es-MX" sz="2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dirty="0">
                          <a:latin typeface="Arial"/>
                          <a:ea typeface="Times New Roman"/>
                          <a:cs typeface="Times New Roman"/>
                        </a:rPr>
                        <a:t>mol</a:t>
                      </a:r>
                      <a:endParaRPr lang="es-MX"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a:spcAft>
                          <a:spcPts val="0"/>
                        </a:spcAft>
                      </a:pPr>
                      <a:r>
                        <a:rPr lang="es-ES" sz="2400">
                          <a:latin typeface="Arial"/>
                          <a:ea typeface="Times New Roman"/>
                          <a:cs typeface="Times New Roman"/>
                        </a:rPr>
                        <a:t>Intensidad luminosa</a:t>
                      </a:r>
                      <a:endParaRPr lang="es-MX" sz="2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s-ES" sz="2400">
                          <a:latin typeface="Arial"/>
                          <a:ea typeface="Times New Roman"/>
                          <a:cs typeface="Times New Roman"/>
                        </a:rPr>
                        <a:t>Candela </a:t>
                      </a:r>
                      <a:endParaRPr lang="es-MX" sz="2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dirty="0" err="1">
                          <a:latin typeface="Arial"/>
                          <a:ea typeface="Times New Roman"/>
                          <a:cs typeface="Times New Roman"/>
                        </a:rPr>
                        <a:t>cd</a:t>
                      </a:r>
                      <a:endParaRPr lang="es-MX" sz="2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rtlCol="0">
            <a:normAutofit fontScale="90000"/>
          </a:bodyPr>
          <a:lstStyle/>
          <a:p>
            <a:pPr eaLnBrk="1" fontAlgn="auto" hangingPunct="1">
              <a:spcAft>
                <a:spcPts val="0"/>
              </a:spcAft>
              <a:defRPr/>
            </a:pPr>
            <a:r>
              <a:rPr lang="es-MX" dirty="0" smtClean="0"/>
              <a:t>Albores de la ciencia eléctrica</a:t>
            </a:r>
          </a:p>
        </p:txBody>
      </p:sp>
      <p:sp>
        <p:nvSpPr>
          <p:cNvPr id="3" name="2 Marcador de texto"/>
          <p:cNvSpPr>
            <a:spLocks noGrp="1"/>
          </p:cNvSpPr>
          <p:nvPr>
            <p:ph type="body" idx="1"/>
          </p:nvPr>
        </p:nvSpPr>
        <p:spPr/>
        <p:txBody>
          <a:bodyPr rtlCol="0">
            <a:normAutofit/>
          </a:bodyPr>
          <a:lstStyle/>
          <a:p>
            <a:pPr eaLnBrk="1" fontAlgn="auto" hangingPunct="1">
              <a:spcAft>
                <a:spcPts val="0"/>
              </a:spcAft>
              <a:buFont typeface="Arial" pitchFamily="34" charset="0"/>
              <a:buNone/>
              <a:defRPr/>
            </a:pPr>
            <a:endParaRPr lang="es-MX"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357166"/>
            <a:ext cx="8229600" cy="857256"/>
          </a:xfrm>
        </p:spPr>
        <p:txBody>
          <a:bodyPr/>
          <a:lstStyle/>
          <a:p>
            <a:r>
              <a:rPr lang="es-MX" dirty="0" smtClean="0"/>
              <a:t>Algunas unidades derivadas</a:t>
            </a:r>
            <a:endParaRPr lang="es-MX" dirty="0"/>
          </a:p>
        </p:txBody>
      </p:sp>
      <p:graphicFrame>
        <p:nvGraphicFramePr>
          <p:cNvPr id="4" name="3 Marcador de contenido"/>
          <p:cNvGraphicFramePr>
            <a:graphicFrameLocks noGrp="1"/>
          </p:cNvGraphicFramePr>
          <p:nvPr>
            <p:ph idx="1"/>
          </p:nvPr>
        </p:nvGraphicFramePr>
        <p:xfrm>
          <a:off x="500034" y="1571612"/>
          <a:ext cx="8001056" cy="4876800"/>
        </p:xfrm>
        <a:graphic>
          <a:graphicData uri="http://schemas.openxmlformats.org/drawingml/2006/table">
            <a:tbl>
              <a:tblPr/>
              <a:tblGrid>
                <a:gridCol w="2714645"/>
                <a:gridCol w="3357586"/>
                <a:gridCol w="1071570"/>
                <a:gridCol w="857255"/>
              </a:tblGrid>
              <a:tr h="0">
                <a:tc>
                  <a:txBody>
                    <a:bodyPr/>
                    <a:lstStyle/>
                    <a:p>
                      <a:pPr>
                        <a:spcAft>
                          <a:spcPts val="0"/>
                        </a:spcAft>
                      </a:pPr>
                      <a:r>
                        <a:rPr lang="es-ES" sz="2000" b="1" dirty="0">
                          <a:latin typeface="Arial"/>
                          <a:ea typeface="Times New Roman"/>
                          <a:cs typeface="Times New Roman"/>
                        </a:rPr>
                        <a:t>CANTIDAD</a:t>
                      </a:r>
                      <a:endParaRPr lang="es-MX"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2000" b="1">
                          <a:latin typeface="Arial"/>
                          <a:ea typeface="Times New Roman"/>
                          <a:cs typeface="Times New Roman"/>
                        </a:rPr>
                        <a:t>NOMBRE DE LA UNIDAD</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2000" b="1" dirty="0" smtClean="0">
                          <a:latin typeface="Arial"/>
                          <a:ea typeface="Times New Roman"/>
                          <a:cs typeface="Times New Roman"/>
                        </a:rPr>
                        <a:t>FORM</a:t>
                      </a:r>
                      <a:endParaRPr lang="es-MX"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2000" b="1" dirty="0" smtClean="0">
                          <a:latin typeface="Arial"/>
                          <a:ea typeface="Times New Roman"/>
                          <a:cs typeface="Times New Roman"/>
                        </a:rPr>
                        <a:t>SIMB</a:t>
                      </a:r>
                      <a:endParaRPr lang="es-MX"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s-ES" sz="2000">
                          <a:latin typeface="Arial"/>
                          <a:ea typeface="Times New Roman"/>
                          <a:cs typeface="Times New Roman"/>
                        </a:rPr>
                        <a:t>Aceleración lineal</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700" dirty="0">
                          <a:latin typeface="Arial"/>
                          <a:ea typeface="Times New Roman"/>
                          <a:cs typeface="Times New Roman"/>
                        </a:rPr>
                        <a:t>Metro por segundo por segundo</a:t>
                      </a:r>
                      <a:endParaRPr lang="es-MX" sz="17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2000">
                          <a:latin typeface="Arial"/>
                          <a:ea typeface="Times New Roman"/>
                          <a:cs typeface="Times New Roman"/>
                        </a:rPr>
                        <a:t>m/s</a:t>
                      </a:r>
                      <a:r>
                        <a:rPr lang="es-ES" sz="2000" baseline="30000">
                          <a:latin typeface="Arial"/>
                          <a:ea typeface="Times New Roman"/>
                          <a:cs typeface="Times New Roman"/>
                        </a:rPr>
                        <a:t>2</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ES" sz="20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s-ES" sz="2000">
                          <a:latin typeface="Arial"/>
                          <a:ea typeface="Times New Roman"/>
                          <a:cs typeface="Times New Roman"/>
                        </a:rPr>
                        <a:t>Velocidad lineal</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2000">
                          <a:latin typeface="Arial"/>
                          <a:ea typeface="Times New Roman"/>
                          <a:cs typeface="Times New Roman"/>
                        </a:rPr>
                        <a:t>Metro por segundo</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2000">
                          <a:latin typeface="Arial"/>
                          <a:ea typeface="Times New Roman"/>
                          <a:cs typeface="Times New Roman"/>
                        </a:rPr>
                        <a:t>m/s</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ES" sz="20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s-ES" sz="2000">
                          <a:latin typeface="Arial"/>
                          <a:ea typeface="Times New Roman"/>
                          <a:cs typeface="Times New Roman"/>
                        </a:rPr>
                        <a:t>Frecuencia</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2000">
                          <a:latin typeface="Arial"/>
                          <a:ea typeface="Times New Roman"/>
                          <a:cs typeface="Times New Roman"/>
                        </a:rPr>
                        <a:t>hertz</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2000">
                          <a:latin typeface="Arial"/>
                          <a:ea typeface="Times New Roman"/>
                          <a:cs typeface="Times New Roman"/>
                        </a:rPr>
                        <a:t>s</a:t>
                      </a:r>
                      <a:r>
                        <a:rPr lang="es-ES" sz="2000" baseline="30000">
                          <a:latin typeface="Arial"/>
                          <a:ea typeface="Times New Roman"/>
                          <a:cs typeface="Times New Roman"/>
                        </a:rPr>
                        <a:t>-1</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dirty="0">
                          <a:latin typeface="Arial"/>
                          <a:ea typeface="Times New Roman"/>
                          <a:cs typeface="Times New Roman"/>
                        </a:rPr>
                        <a:t>Hz</a:t>
                      </a:r>
                      <a:endParaRPr lang="es-MX"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s-ES" sz="2000">
                          <a:latin typeface="Arial"/>
                          <a:ea typeface="Times New Roman"/>
                          <a:cs typeface="Times New Roman"/>
                        </a:rPr>
                        <a:t>Fuerza </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2000">
                          <a:latin typeface="Arial"/>
                          <a:ea typeface="Times New Roman"/>
                          <a:cs typeface="Times New Roman"/>
                        </a:rPr>
                        <a:t>newton</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2000">
                          <a:latin typeface="Arial"/>
                          <a:ea typeface="Times New Roman"/>
                          <a:cs typeface="Times New Roman"/>
                        </a:rPr>
                        <a:t>kg·m/s</a:t>
                      </a:r>
                      <a:r>
                        <a:rPr lang="es-ES" sz="2000" baseline="30000">
                          <a:latin typeface="Arial"/>
                          <a:ea typeface="Times New Roman"/>
                          <a:cs typeface="Times New Roman"/>
                        </a:rPr>
                        <a:t>2</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dirty="0">
                          <a:latin typeface="Arial"/>
                          <a:ea typeface="Times New Roman"/>
                          <a:cs typeface="Times New Roman"/>
                        </a:rPr>
                        <a:t>N</a:t>
                      </a:r>
                      <a:endParaRPr lang="es-MX"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s-ES" sz="2000">
                          <a:latin typeface="Arial"/>
                          <a:ea typeface="Times New Roman"/>
                          <a:cs typeface="Times New Roman"/>
                        </a:rPr>
                        <a:t>Presión o esfuerzo</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2000">
                          <a:latin typeface="Arial"/>
                          <a:ea typeface="Times New Roman"/>
                          <a:cs typeface="Times New Roman"/>
                        </a:rPr>
                        <a:t>pascal</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2000">
                          <a:latin typeface="Arial"/>
                          <a:ea typeface="Times New Roman"/>
                          <a:cs typeface="Times New Roman"/>
                        </a:rPr>
                        <a:t>N/m</a:t>
                      </a:r>
                      <a:r>
                        <a:rPr lang="es-ES" sz="2000" baseline="30000">
                          <a:latin typeface="Arial"/>
                          <a:ea typeface="Times New Roman"/>
                          <a:cs typeface="Times New Roman"/>
                        </a:rPr>
                        <a:t>2</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dirty="0">
                          <a:latin typeface="Arial"/>
                          <a:ea typeface="Times New Roman"/>
                          <a:cs typeface="Times New Roman"/>
                        </a:rPr>
                        <a:t>Pa</a:t>
                      </a:r>
                      <a:endParaRPr lang="es-MX"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s-ES" sz="2000">
                          <a:latin typeface="Arial"/>
                          <a:ea typeface="Times New Roman"/>
                          <a:cs typeface="Times New Roman"/>
                        </a:rPr>
                        <a:t>Densidad</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1800" dirty="0">
                          <a:latin typeface="Arial"/>
                          <a:ea typeface="Times New Roman"/>
                          <a:cs typeface="Times New Roman"/>
                        </a:rPr>
                        <a:t>Kilogramo por metro cúbico</a:t>
                      </a:r>
                      <a:endParaRPr lang="es-MX" sz="18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2000">
                          <a:latin typeface="Arial"/>
                          <a:ea typeface="Times New Roman"/>
                          <a:cs typeface="Times New Roman"/>
                        </a:rPr>
                        <a:t>Kg/m</a:t>
                      </a:r>
                      <a:r>
                        <a:rPr lang="es-ES" sz="2000" baseline="30000">
                          <a:latin typeface="Arial"/>
                          <a:ea typeface="Times New Roman"/>
                          <a:cs typeface="Times New Roman"/>
                        </a:rPr>
                        <a:t>3</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ES" sz="20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s-ES" sz="2000">
                          <a:latin typeface="Arial"/>
                          <a:ea typeface="Times New Roman"/>
                          <a:cs typeface="Times New Roman"/>
                        </a:rPr>
                        <a:t>Energía o trabajo</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2000" dirty="0">
                          <a:latin typeface="Arial"/>
                          <a:ea typeface="Times New Roman"/>
                          <a:cs typeface="Times New Roman"/>
                        </a:rPr>
                        <a:t>joule</a:t>
                      </a:r>
                      <a:endParaRPr lang="es-MX"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2000">
                          <a:latin typeface="Arial"/>
                          <a:ea typeface="Times New Roman"/>
                          <a:cs typeface="Times New Roman"/>
                        </a:rPr>
                        <a:t>N·m</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dirty="0">
                          <a:latin typeface="Arial"/>
                          <a:ea typeface="Times New Roman"/>
                          <a:cs typeface="Times New Roman"/>
                        </a:rPr>
                        <a:t>J</a:t>
                      </a:r>
                      <a:endParaRPr lang="es-MX"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s-ES" sz="2000">
                          <a:latin typeface="Arial"/>
                          <a:ea typeface="Times New Roman"/>
                          <a:cs typeface="Times New Roman"/>
                        </a:rPr>
                        <a:t>Potencia</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2000">
                          <a:latin typeface="Arial"/>
                          <a:ea typeface="Times New Roman"/>
                          <a:cs typeface="Times New Roman"/>
                        </a:rPr>
                        <a:t>watt</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2000">
                          <a:latin typeface="Arial"/>
                          <a:ea typeface="Times New Roman"/>
                          <a:cs typeface="Times New Roman"/>
                        </a:rPr>
                        <a:t>J/s</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dirty="0">
                          <a:latin typeface="Arial"/>
                          <a:ea typeface="Times New Roman"/>
                          <a:cs typeface="Times New Roman"/>
                        </a:rPr>
                        <a:t>W</a:t>
                      </a:r>
                      <a:endParaRPr lang="es-MX"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s-ES" sz="2000">
                          <a:latin typeface="Arial"/>
                          <a:ea typeface="Times New Roman"/>
                          <a:cs typeface="Times New Roman"/>
                        </a:rPr>
                        <a:t>Carga eléctrica</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2000">
                          <a:latin typeface="Arial"/>
                          <a:ea typeface="Times New Roman"/>
                          <a:cs typeface="Times New Roman"/>
                        </a:rPr>
                        <a:t>Coulomb</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2000">
                          <a:latin typeface="Arial"/>
                          <a:ea typeface="Times New Roman"/>
                          <a:cs typeface="Times New Roman"/>
                        </a:rPr>
                        <a:t>A·s</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dirty="0">
                          <a:latin typeface="Arial"/>
                          <a:ea typeface="Times New Roman"/>
                          <a:cs typeface="Times New Roman"/>
                        </a:rPr>
                        <a:t>C</a:t>
                      </a:r>
                      <a:endParaRPr lang="es-MX"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s-ES" sz="2000">
                          <a:latin typeface="Arial"/>
                          <a:ea typeface="Times New Roman"/>
                          <a:cs typeface="Times New Roman"/>
                        </a:rPr>
                        <a:t>Potencial eléctrico</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2000">
                          <a:latin typeface="Arial"/>
                          <a:ea typeface="Times New Roman"/>
                          <a:cs typeface="Times New Roman"/>
                        </a:rPr>
                        <a:t>Volt</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2000">
                          <a:latin typeface="Arial"/>
                          <a:ea typeface="Times New Roman"/>
                          <a:cs typeface="Times New Roman"/>
                        </a:rPr>
                        <a:t>W/A</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dirty="0">
                          <a:latin typeface="Arial"/>
                          <a:ea typeface="Times New Roman"/>
                          <a:cs typeface="Times New Roman"/>
                        </a:rPr>
                        <a:t>V</a:t>
                      </a:r>
                      <a:endParaRPr lang="es-MX"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s-ES" sz="2000">
                          <a:latin typeface="Arial"/>
                          <a:ea typeface="Times New Roman"/>
                          <a:cs typeface="Times New Roman"/>
                        </a:rPr>
                        <a:t>Resistencia eléctrica</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2000">
                          <a:latin typeface="Arial"/>
                          <a:ea typeface="Times New Roman"/>
                          <a:cs typeface="Times New Roman"/>
                        </a:rPr>
                        <a:t>Ohm</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2000">
                          <a:latin typeface="Arial"/>
                          <a:ea typeface="Times New Roman"/>
                          <a:cs typeface="Times New Roman"/>
                        </a:rPr>
                        <a:t>V/A</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dirty="0">
                          <a:latin typeface="Arial"/>
                          <a:ea typeface="Times New Roman"/>
                          <a:cs typeface="Times New Roman"/>
                        </a:rPr>
                        <a:t>Ω</a:t>
                      </a:r>
                      <a:endParaRPr lang="es-MX"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s-ES" sz="2000">
                          <a:latin typeface="Arial"/>
                          <a:ea typeface="Times New Roman"/>
                          <a:cs typeface="Times New Roman"/>
                        </a:rPr>
                        <a:t>Conductancia eléctrica</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2000">
                          <a:latin typeface="Arial"/>
                          <a:ea typeface="Times New Roman"/>
                          <a:cs typeface="Times New Roman"/>
                        </a:rPr>
                        <a:t>Siemens</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2000">
                          <a:latin typeface="Arial"/>
                          <a:ea typeface="Times New Roman"/>
                          <a:cs typeface="Times New Roman"/>
                        </a:rPr>
                        <a:t>A/V</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dirty="0">
                          <a:latin typeface="Arial"/>
                          <a:ea typeface="Times New Roman"/>
                          <a:cs typeface="Times New Roman"/>
                        </a:rPr>
                        <a:t>S</a:t>
                      </a:r>
                      <a:endParaRPr lang="es-MX"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s-ES" sz="2000">
                          <a:latin typeface="Arial"/>
                          <a:ea typeface="Times New Roman"/>
                          <a:cs typeface="Times New Roman"/>
                        </a:rPr>
                        <a:t>Capacitancia eléctrica</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2000">
                          <a:latin typeface="Arial"/>
                          <a:ea typeface="Times New Roman"/>
                          <a:cs typeface="Times New Roman"/>
                        </a:rPr>
                        <a:t>Farad</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2000">
                          <a:latin typeface="Arial"/>
                          <a:ea typeface="Times New Roman"/>
                          <a:cs typeface="Times New Roman"/>
                        </a:rPr>
                        <a:t>C/V</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dirty="0">
                          <a:latin typeface="Arial"/>
                          <a:ea typeface="Times New Roman"/>
                          <a:cs typeface="Times New Roman"/>
                        </a:rPr>
                        <a:t>F</a:t>
                      </a:r>
                      <a:endParaRPr lang="es-MX"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s-ES" sz="2000">
                          <a:latin typeface="Arial"/>
                          <a:ea typeface="Times New Roman"/>
                          <a:cs typeface="Times New Roman"/>
                        </a:rPr>
                        <a:t>Flujo magnético</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2000">
                          <a:latin typeface="Arial"/>
                          <a:ea typeface="Times New Roman"/>
                          <a:cs typeface="Times New Roman"/>
                        </a:rPr>
                        <a:t>Weber</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2000">
                          <a:latin typeface="Arial"/>
                          <a:ea typeface="Times New Roman"/>
                          <a:cs typeface="Times New Roman"/>
                        </a:rPr>
                        <a:t>V·s</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dirty="0">
                          <a:latin typeface="Arial"/>
                          <a:ea typeface="Times New Roman"/>
                          <a:cs typeface="Times New Roman"/>
                        </a:rPr>
                        <a:t>Wb</a:t>
                      </a:r>
                      <a:endParaRPr lang="es-MX"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s-ES" sz="2000" dirty="0">
                          <a:latin typeface="Arial"/>
                          <a:ea typeface="Times New Roman"/>
                          <a:cs typeface="Times New Roman"/>
                        </a:rPr>
                        <a:t>Inductancia</a:t>
                      </a:r>
                      <a:endParaRPr lang="es-MX"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2000">
                          <a:latin typeface="Arial"/>
                          <a:ea typeface="Times New Roman"/>
                          <a:cs typeface="Times New Roman"/>
                        </a:rPr>
                        <a:t>Henry</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 sz="2000">
                          <a:latin typeface="Arial"/>
                          <a:ea typeface="Times New Roman"/>
                          <a:cs typeface="Times New Roman"/>
                        </a:rPr>
                        <a:t>Wb/A</a:t>
                      </a:r>
                      <a:endParaRPr lang="es-MX"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000" dirty="0">
                          <a:latin typeface="Arial"/>
                          <a:ea typeface="Times New Roman"/>
                          <a:cs typeface="Times New Roman"/>
                        </a:rPr>
                        <a:t>H</a:t>
                      </a:r>
                      <a:endParaRPr lang="es-MX"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Múltiplos y </a:t>
            </a:r>
            <a:r>
              <a:rPr lang="es-MX" dirty="0" err="1" smtClean="0"/>
              <a:t>submultiplos</a:t>
            </a:r>
            <a:endParaRPr lang="es-MX" dirty="0"/>
          </a:p>
        </p:txBody>
      </p:sp>
      <p:graphicFrame>
        <p:nvGraphicFramePr>
          <p:cNvPr id="6" name="5 Marcador de contenido"/>
          <p:cNvGraphicFramePr>
            <a:graphicFrameLocks noGrp="1"/>
          </p:cNvGraphicFramePr>
          <p:nvPr>
            <p:ph idx="1"/>
          </p:nvPr>
        </p:nvGraphicFramePr>
        <p:xfrm>
          <a:off x="785783" y="2148681"/>
          <a:ext cx="7643868" cy="3962400"/>
        </p:xfrm>
        <a:graphic>
          <a:graphicData uri="http://schemas.openxmlformats.org/drawingml/2006/table">
            <a:tbl>
              <a:tblPr/>
              <a:tblGrid>
                <a:gridCol w="1053863"/>
                <a:gridCol w="1235626"/>
                <a:gridCol w="1418283"/>
                <a:gridCol w="1054760"/>
                <a:gridCol w="1236521"/>
                <a:gridCol w="1644815"/>
              </a:tblGrid>
              <a:tr h="0">
                <a:tc gridSpan="6">
                  <a:txBody>
                    <a:bodyPr/>
                    <a:lstStyle/>
                    <a:p>
                      <a:pPr>
                        <a:spcAft>
                          <a:spcPts val="0"/>
                        </a:spcAft>
                      </a:pPr>
                      <a:r>
                        <a:rPr lang="es-MX" sz="2600" b="1">
                          <a:latin typeface="Times New Roman"/>
                          <a:ea typeface="Times New Roman"/>
                        </a:rPr>
                        <a:t>Múltiplos y submúltiplos establecidos por el SI</a:t>
                      </a:r>
                      <a:endParaRPr lang="es-MX" sz="2600">
                        <a:latin typeface="Arial"/>
                        <a:ea typeface="SimSu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57175">
                <a:tc gridSpan="3">
                  <a:txBody>
                    <a:bodyPr/>
                    <a:lstStyle/>
                    <a:p>
                      <a:pPr>
                        <a:spcAft>
                          <a:spcPts val="0"/>
                        </a:spcAft>
                      </a:pPr>
                      <a:r>
                        <a:rPr lang="es-MX" sz="2600" b="1">
                          <a:latin typeface="Times New Roman"/>
                          <a:ea typeface="Times New Roman"/>
                        </a:rPr>
                        <a:t>Múltiplos</a:t>
                      </a:r>
                      <a:endParaRPr lang="es-MX" sz="2600">
                        <a:latin typeface="Arial"/>
                        <a:ea typeface="SimSu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s-MX"/>
                    </a:p>
                  </a:txBody>
                  <a:tcPr/>
                </a:tc>
                <a:tc hMerge="1">
                  <a:txBody>
                    <a:bodyPr/>
                    <a:lstStyle/>
                    <a:p>
                      <a:endParaRPr lang="es-MX"/>
                    </a:p>
                  </a:txBody>
                  <a:tcPr/>
                </a:tc>
                <a:tc gridSpan="3">
                  <a:txBody>
                    <a:bodyPr/>
                    <a:lstStyle/>
                    <a:p>
                      <a:pPr>
                        <a:spcAft>
                          <a:spcPts val="0"/>
                        </a:spcAft>
                      </a:pPr>
                      <a:r>
                        <a:rPr lang="es-MX" sz="2600" b="1">
                          <a:latin typeface="Times New Roman"/>
                          <a:ea typeface="Times New Roman"/>
                        </a:rPr>
                        <a:t>Submúltiplos</a:t>
                      </a:r>
                      <a:endParaRPr lang="es-MX" sz="2600">
                        <a:latin typeface="Arial"/>
                        <a:ea typeface="SimSu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s-MX"/>
                    </a:p>
                  </a:txBody>
                  <a:tcPr/>
                </a:tc>
                <a:tc hMerge="1">
                  <a:txBody>
                    <a:bodyPr/>
                    <a:lstStyle/>
                    <a:p>
                      <a:endParaRPr lang="es-MX"/>
                    </a:p>
                  </a:txBody>
                  <a:tcPr/>
                </a:tc>
              </a:tr>
              <a:tr h="333375">
                <a:tc>
                  <a:txBody>
                    <a:bodyPr/>
                    <a:lstStyle/>
                    <a:p>
                      <a:pPr algn="ctr">
                        <a:spcAft>
                          <a:spcPts val="0"/>
                        </a:spcAft>
                        <a:tabLst>
                          <a:tab pos="457200" algn="l"/>
                        </a:tabLst>
                      </a:pPr>
                      <a:r>
                        <a:rPr lang="es-MX" sz="2600" b="1" i="1">
                          <a:latin typeface="Times New Roman"/>
                          <a:ea typeface="Times New Roman"/>
                        </a:rPr>
                        <a:t>Prefijo </a:t>
                      </a:r>
                      <a:endParaRPr lang="es-MX" sz="2600">
                        <a:latin typeface="Arial"/>
                        <a:ea typeface="SimSu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a:spcAft>
                          <a:spcPts val="0"/>
                        </a:spcAft>
                        <a:tabLst>
                          <a:tab pos="457200" algn="l"/>
                        </a:tabLst>
                      </a:pPr>
                      <a:r>
                        <a:rPr lang="es-MX" sz="2600" b="1" i="1">
                          <a:latin typeface="Times New Roman"/>
                          <a:ea typeface="Times New Roman"/>
                        </a:rPr>
                        <a:t>Símbolo </a:t>
                      </a:r>
                      <a:endParaRPr lang="es-MX" sz="2600">
                        <a:latin typeface="Arial"/>
                        <a:ea typeface="SimSu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a:spcAft>
                          <a:spcPts val="0"/>
                        </a:spcAft>
                        <a:tabLst>
                          <a:tab pos="457200" algn="l"/>
                        </a:tabLst>
                      </a:pPr>
                      <a:r>
                        <a:rPr lang="es-MX" sz="2600" b="1" i="1">
                          <a:latin typeface="Times New Roman"/>
                          <a:ea typeface="Times New Roman"/>
                        </a:rPr>
                        <a:t>Valor numérico </a:t>
                      </a:r>
                      <a:endParaRPr lang="es-MX" sz="2600">
                        <a:latin typeface="Arial"/>
                        <a:ea typeface="SimSu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a:spcAft>
                          <a:spcPts val="0"/>
                        </a:spcAft>
                        <a:tabLst>
                          <a:tab pos="457200" algn="l"/>
                        </a:tabLst>
                      </a:pPr>
                      <a:r>
                        <a:rPr lang="es-MX" sz="2600" b="1" i="1">
                          <a:latin typeface="Times New Roman"/>
                          <a:ea typeface="Times New Roman"/>
                        </a:rPr>
                        <a:t>Prefijo </a:t>
                      </a:r>
                      <a:endParaRPr lang="es-MX" sz="2600">
                        <a:latin typeface="Arial"/>
                        <a:ea typeface="SimSu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a:spcAft>
                          <a:spcPts val="0"/>
                        </a:spcAft>
                        <a:tabLst>
                          <a:tab pos="457200" algn="l"/>
                        </a:tabLst>
                      </a:pPr>
                      <a:r>
                        <a:rPr lang="es-MX" sz="2600" b="1" i="1">
                          <a:latin typeface="Times New Roman"/>
                          <a:ea typeface="Times New Roman"/>
                        </a:rPr>
                        <a:t>Símbolo </a:t>
                      </a:r>
                      <a:endParaRPr lang="es-MX" sz="2600">
                        <a:latin typeface="Arial"/>
                        <a:ea typeface="SimSu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ctr">
                        <a:spcAft>
                          <a:spcPts val="0"/>
                        </a:spcAft>
                        <a:tabLst>
                          <a:tab pos="457200" algn="l"/>
                        </a:tabLst>
                      </a:pPr>
                      <a:r>
                        <a:rPr lang="es-MX" sz="2600" b="1" i="1">
                          <a:latin typeface="Times New Roman"/>
                          <a:ea typeface="Times New Roman"/>
                        </a:rPr>
                        <a:t>Valor numérico </a:t>
                      </a:r>
                      <a:endParaRPr lang="es-MX" sz="2600">
                        <a:latin typeface="Arial"/>
                        <a:ea typeface="SimSu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r>
              <a:tr h="333375">
                <a:tc>
                  <a:txBody>
                    <a:bodyPr/>
                    <a:lstStyle/>
                    <a:p>
                      <a:pPr algn="just">
                        <a:spcAft>
                          <a:spcPts val="0"/>
                        </a:spcAft>
                        <a:tabLst>
                          <a:tab pos="457200" algn="l"/>
                        </a:tabLst>
                      </a:pPr>
                      <a:r>
                        <a:rPr lang="es-MX" sz="2600">
                          <a:latin typeface="Times New Roman"/>
                          <a:ea typeface="Times New Roman"/>
                        </a:rPr>
                        <a:t>Tera-</a:t>
                      </a:r>
                      <a:endParaRPr lang="es-MX" sz="2600">
                        <a:latin typeface="Arial"/>
                        <a:ea typeface="SimSun"/>
                      </a:endParaRPr>
                    </a:p>
                    <a:p>
                      <a:pPr algn="just">
                        <a:spcAft>
                          <a:spcPts val="0"/>
                        </a:spcAft>
                        <a:tabLst>
                          <a:tab pos="457200" algn="l"/>
                        </a:tabLst>
                      </a:pPr>
                      <a:r>
                        <a:rPr lang="es-MX" sz="2600">
                          <a:latin typeface="Times New Roman"/>
                          <a:ea typeface="Times New Roman"/>
                        </a:rPr>
                        <a:t>Giga-</a:t>
                      </a:r>
                      <a:endParaRPr lang="es-MX" sz="2600">
                        <a:latin typeface="Arial"/>
                        <a:ea typeface="SimSun"/>
                      </a:endParaRPr>
                    </a:p>
                    <a:p>
                      <a:pPr algn="just">
                        <a:spcAft>
                          <a:spcPts val="0"/>
                        </a:spcAft>
                        <a:tabLst>
                          <a:tab pos="457200" algn="l"/>
                        </a:tabLst>
                      </a:pPr>
                      <a:r>
                        <a:rPr lang="es-MX" sz="2600">
                          <a:latin typeface="Times New Roman"/>
                          <a:ea typeface="Times New Roman"/>
                        </a:rPr>
                        <a:t>Mega-</a:t>
                      </a:r>
                      <a:endParaRPr lang="es-MX" sz="2600">
                        <a:latin typeface="Arial"/>
                        <a:ea typeface="SimSun"/>
                      </a:endParaRPr>
                    </a:p>
                    <a:p>
                      <a:pPr algn="just">
                        <a:spcAft>
                          <a:spcPts val="0"/>
                        </a:spcAft>
                        <a:tabLst>
                          <a:tab pos="457200" algn="l"/>
                        </a:tabLst>
                      </a:pPr>
                      <a:r>
                        <a:rPr lang="es-MX" sz="2600">
                          <a:latin typeface="Times New Roman"/>
                          <a:ea typeface="Times New Roman"/>
                        </a:rPr>
                        <a:t>Kilo-</a:t>
                      </a:r>
                      <a:endParaRPr lang="es-MX" sz="2600">
                        <a:latin typeface="Arial"/>
                        <a:ea typeface="SimSun"/>
                      </a:endParaRPr>
                    </a:p>
                    <a:p>
                      <a:pPr algn="just">
                        <a:spcAft>
                          <a:spcPts val="0"/>
                        </a:spcAft>
                        <a:tabLst>
                          <a:tab pos="457200" algn="l"/>
                        </a:tabLst>
                      </a:pPr>
                      <a:r>
                        <a:rPr lang="es-MX" sz="2600">
                          <a:latin typeface="Times New Roman"/>
                          <a:ea typeface="Times New Roman"/>
                        </a:rPr>
                        <a:t>Hecto-</a:t>
                      </a:r>
                      <a:endParaRPr lang="es-MX" sz="2600">
                        <a:latin typeface="Arial"/>
                        <a:ea typeface="SimSun"/>
                      </a:endParaRPr>
                    </a:p>
                    <a:p>
                      <a:pPr algn="just">
                        <a:spcAft>
                          <a:spcPts val="0"/>
                        </a:spcAft>
                        <a:tabLst>
                          <a:tab pos="457200" algn="l"/>
                        </a:tabLst>
                      </a:pPr>
                      <a:r>
                        <a:rPr lang="es-MX" sz="2600">
                          <a:latin typeface="Times New Roman"/>
                          <a:ea typeface="Times New Roman"/>
                        </a:rPr>
                        <a:t>Deca-</a:t>
                      </a:r>
                      <a:endParaRPr lang="es-MX" sz="2600">
                        <a:latin typeface="Arial"/>
                        <a:ea typeface="SimSu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spcAft>
                          <a:spcPts val="0"/>
                        </a:spcAft>
                        <a:tabLst>
                          <a:tab pos="457200" algn="l"/>
                        </a:tabLst>
                      </a:pPr>
                      <a:r>
                        <a:rPr lang="en-US" sz="2600">
                          <a:latin typeface="Times New Roman"/>
                          <a:ea typeface="Times New Roman"/>
                        </a:rPr>
                        <a:t>T </a:t>
                      </a:r>
                      <a:endParaRPr lang="es-MX" sz="2600">
                        <a:latin typeface="Arial"/>
                        <a:ea typeface="SimSun"/>
                      </a:endParaRPr>
                    </a:p>
                    <a:p>
                      <a:pPr algn="ctr">
                        <a:spcAft>
                          <a:spcPts val="0"/>
                        </a:spcAft>
                        <a:tabLst>
                          <a:tab pos="457200" algn="l"/>
                        </a:tabLst>
                      </a:pPr>
                      <a:r>
                        <a:rPr lang="en-US" sz="2600">
                          <a:latin typeface="Times New Roman"/>
                          <a:ea typeface="Times New Roman"/>
                        </a:rPr>
                        <a:t>G </a:t>
                      </a:r>
                      <a:endParaRPr lang="es-MX" sz="2600">
                        <a:latin typeface="Arial"/>
                        <a:ea typeface="SimSun"/>
                      </a:endParaRPr>
                    </a:p>
                    <a:p>
                      <a:pPr algn="ctr">
                        <a:spcAft>
                          <a:spcPts val="0"/>
                        </a:spcAft>
                        <a:tabLst>
                          <a:tab pos="457200" algn="l"/>
                        </a:tabLst>
                      </a:pPr>
                      <a:r>
                        <a:rPr lang="en-US" sz="2600">
                          <a:latin typeface="Times New Roman"/>
                          <a:ea typeface="Times New Roman"/>
                        </a:rPr>
                        <a:t>M </a:t>
                      </a:r>
                      <a:endParaRPr lang="es-MX" sz="2600">
                        <a:latin typeface="Arial"/>
                        <a:ea typeface="SimSun"/>
                      </a:endParaRPr>
                    </a:p>
                    <a:p>
                      <a:pPr algn="ctr">
                        <a:spcAft>
                          <a:spcPts val="0"/>
                        </a:spcAft>
                        <a:tabLst>
                          <a:tab pos="457200" algn="l"/>
                        </a:tabLst>
                      </a:pPr>
                      <a:r>
                        <a:rPr lang="en-US" sz="2600">
                          <a:latin typeface="Times New Roman"/>
                          <a:ea typeface="Times New Roman"/>
                        </a:rPr>
                        <a:t>K </a:t>
                      </a:r>
                      <a:endParaRPr lang="es-MX" sz="2600">
                        <a:latin typeface="Arial"/>
                        <a:ea typeface="SimSun"/>
                      </a:endParaRPr>
                    </a:p>
                    <a:p>
                      <a:pPr algn="ctr">
                        <a:spcAft>
                          <a:spcPts val="0"/>
                        </a:spcAft>
                        <a:tabLst>
                          <a:tab pos="457200" algn="l"/>
                        </a:tabLst>
                      </a:pPr>
                      <a:r>
                        <a:rPr lang="en-US" sz="2600">
                          <a:latin typeface="Times New Roman"/>
                          <a:ea typeface="Times New Roman"/>
                        </a:rPr>
                        <a:t>H </a:t>
                      </a:r>
                      <a:endParaRPr lang="es-MX" sz="2600">
                        <a:latin typeface="Arial"/>
                        <a:ea typeface="SimSun"/>
                      </a:endParaRPr>
                    </a:p>
                    <a:p>
                      <a:pPr algn="ctr">
                        <a:spcAft>
                          <a:spcPts val="0"/>
                        </a:spcAft>
                        <a:tabLst>
                          <a:tab pos="457200" algn="l"/>
                        </a:tabLst>
                      </a:pPr>
                      <a:r>
                        <a:rPr lang="en-US" sz="2600">
                          <a:latin typeface="Times New Roman"/>
                          <a:ea typeface="Times New Roman"/>
                        </a:rPr>
                        <a:t>D </a:t>
                      </a:r>
                      <a:endParaRPr lang="es-MX" sz="2600">
                        <a:latin typeface="Arial"/>
                        <a:ea typeface="SimSu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spcAft>
                          <a:spcPts val="0"/>
                        </a:spcAft>
                        <a:tabLst>
                          <a:tab pos="457200" algn="l"/>
                        </a:tabLst>
                      </a:pPr>
                      <a:r>
                        <a:rPr lang="en-US" sz="2600">
                          <a:latin typeface="Times New Roman"/>
                          <a:ea typeface="Times New Roman"/>
                        </a:rPr>
                        <a:t> 10</a:t>
                      </a:r>
                      <a:r>
                        <a:rPr lang="en-US" sz="2600" baseline="30000">
                          <a:latin typeface="Times New Roman"/>
                          <a:ea typeface="Times New Roman"/>
                        </a:rPr>
                        <a:t>12</a:t>
                      </a:r>
                      <a:r>
                        <a:rPr lang="en-US" sz="2600">
                          <a:latin typeface="Times New Roman"/>
                          <a:ea typeface="Times New Roman"/>
                        </a:rPr>
                        <a:t> </a:t>
                      </a:r>
                      <a:endParaRPr lang="es-MX" sz="2600">
                        <a:latin typeface="Arial"/>
                        <a:ea typeface="SimSun"/>
                      </a:endParaRPr>
                    </a:p>
                    <a:p>
                      <a:pPr algn="ctr">
                        <a:spcAft>
                          <a:spcPts val="0"/>
                        </a:spcAft>
                        <a:tabLst>
                          <a:tab pos="457200" algn="l"/>
                        </a:tabLst>
                      </a:pPr>
                      <a:r>
                        <a:rPr lang="en-US" sz="2600">
                          <a:latin typeface="Times New Roman"/>
                          <a:ea typeface="Times New Roman"/>
                        </a:rPr>
                        <a:t>10</a:t>
                      </a:r>
                      <a:r>
                        <a:rPr lang="en-US" sz="2600" baseline="30000">
                          <a:latin typeface="Times New Roman"/>
                          <a:ea typeface="Times New Roman"/>
                        </a:rPr>
                        <a:t>9</a:t>
                      </a:r>
                      <a:r>
                        <a:rPr lang="en-US" sz="2600">
                          <a:latin typeface="Times New Roman"/>
                          <a:ea typeface="Times New Roman"/>
                        </a:rPr>
                        <a:t> </a:t>
                      </a:r>
                      <a:endParaRPr lang="es-MX" sz="2600">
                        <a:latin typeface="Arial"/>
                        <a:ea typeface="SimSun"/>
                      </a:endParaRPr>
                    </a:p>
                    <a:p>
                      <a:pPr algn="ctr">
                        <a:spcAft>
                          <a:spcPts val="0"/>
                        </a:spcAft>
                        <a:tabLst>
                          <a:tab pos="457200" algn="l"/>
                        </a:tabLst>
                      </a:pPr>
                      <a:r>
                        <a:rPr lang="en-US" sz="2600">
                          <a:latin typeface="Times New Roman"/>
                          <a:ea typeface="Times New Roman"/>
                        </a:rPr>
                        <a:t>10</a:t>
                      </a:r>
                      <a:r>
                        <a:rPr lang="en-US" sz="2600" baseline="30000">
                          <a:latin typeface="Times New Roman"/>
                          <a:ea typeface="Times New Roman"/>
                        </a:rPr>
                        <a:t>6</a:t>
                      </a:r>
                      <a:r>
                        <a:rPr lang="en-US" sz="2600">
                          <a:latin typeface="Times New Roman"/>
                          <a:ea typeface="Times New Roman"/>
                        </a:rPr>
                        <a:t> </a:t>
                      </a:r>
                      <a:endParaRPr lang="es-MX" sz="2600">
                        <a:latin typeface="Arial"/>
                        <a:ea typeface="SimSun"/>
                      </a:endParaRPr>
                    </a:p>
                    <a:p>
                      <a:pPr algn="ctr">
                        <a:spcAft>
                          <a:spcPts val="0"/>
                        </a:spcAft>
                        <a:tabLst>
                          <a:tab pos="457200" algn="l"/>
                        </a:tabLst>
                      </a:pPr>
                      <a:r>
                        <a:rPr lang="en-US" sz="2600">
                          <a:latin typeface="Times New Roman"/>
                          <a:ea typeface="Times New Roman"/>
                        </a:rPr>
                        <a:t>10</a:t>
                      </a:r>
                      <a:r>
                        <a:rPr lang="en-US" sz="2600" baseline="30000">
                          <a:latin typeface="Times New Roman"/>
                          <a:ea typeface="Times New Roman"/>
                        </a:rPr>
                        <a:t>3</a:t>
                      </a:r>
                      <a:r>
                        <a:rPr lang="en-US" sz="2600">
                          <a:latin typeface="Times New Roman"/>
                          <a:ea typeface="Times New Roman"/>
                        </a:rPr>
                        <a:t> </a:t>
                      </a:r>
                      <a:endParaRPr lang="es-MX" sz="2600">
                        <a:latin typeface="Arial"/>
                        <a:ea typeface="SimSun"/>
                      </a:endParaRPr>
                    </a:p>
                    <a:p>
                      <a:pPr algn="ctr">
                        <a:spcAft>
                          <a:spcPts val="0"/>
                        </a:spcAft>
                        <a:tabLst>
                          <a:tab pos="457200" algn="l"/>
                        </a:tabLst>
                      </a:pPr>
                      <a:r>
                        <a:rPr lang="en-US" sz="2600">
                          <a:latin typeface="Times New Roman"/>
                          <a:ea typeface="Times New Roman"/>
                        </a:rPr>
                        <a:t>10</a:t>
                      </a:r>
                      <a:r>
                        <a:rPr lang="en-US" sz="2600" baseline="30000">
                          <a:latin typeface="Times New Roman"/>
                          <a:ea typeface="Times New Roman"/>
                        </a:rPr>
                        <a:t>2</a:t>
                      </a:r>
                      <a:r>
                        <a:rPr lang="en-US" sz="2600">
                          <a:latin typeface="Times New Roman"/>
                          <a:ea typeface="Times New Roman"/>
                        </a:rPr>
                        <a:t> </a:t>
                      </a:r>
                      <a:endParaRPr lang="es-MX" sz="2600">
                        <a:latin typeface="Arial"/>
                        <a:ea typeface="SimSun"/>
                      </a:endParaRPr>
                    </a:p>
                    <a:p>
                      <a:pPr algn="ctr">
                        <a:spcAft>
                          <a:spcPts val="0"/>
                        </a:spcAft>
                        <a:tabLst>
                          <a:tab pos="457200" algn="l"/>
                        </a:tabLst>
                      </a:pPr>
                      <a:r>
                        <a:rPr lang="en-US" sz="2600">
                          <a:latin typeface="Times New Roman"/>
                          <a:ea typeface="Times New Roman"/>
                        </a:rPr>
                        <a:t>10</a:t>
                      </a:r>
                      <a:r>
                        <a:rPr lang="en-US" sz="2600" baseline="30000">
                          <a:latin typeface="Times New Roman"/>
                          <a:ea typeface="Times New Roman"/>
                        </a:rPr>
                        <a:t>1</a:t>
                      </a:r>
                      <a:r>
                        <a:rPr lang="en-US" sz="2600">
                          <a:latin typeface="Times New Roman"/>
                          <a:ea typeface="Times New Roman"/>
                        </a:rPr>
                        <a:t> </a:t>
                      </a:r>
                      <a:endParaRPr lang="es-MX" sz="2600">
                        <a:latin typeface="Arial"/>
                        <a:ea typeface="SimSu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just">
                        <a:spcAft>
                          <a:spcPts val="0"/>
                        </a:spcAft>
                        <a:tabLst>
                          <a:tab pos="457200" algn="l"/>
                        </a:tabLst>
                      </a:pPr>
                      <a:r>
                        <a:rPr lang="es-MX" sz="2600">
                          <a:latin typeface="Times New Roman"/>
                          <a:ea typeface="Times New Roman"/>
                        </a:rPr>
                        <a:t>deci- </a:t>
                      </a:r>
                      <a:endParaRPr lang="es-MX" sz="2600">
                        <a:latin typeface="Arial"/>
                        <a:ea typeface="SimSun"/>
                      </a:endParaRPr>
                    </a:p>
                    <a:p>
                      <a:pPr algn="just">
                        <a:spcAft>
                          <a:spcPts val="0"/>
                        </a:spcAft>
                        <a:tabLst>
                          <a:tab pos="457200" algn="l"/>
                        </a:tabLst>
                      </a:pPr>
                      <a:r>
                        <a:rPr lang="es-MX" sz="2600">
                          <a:latin typeface="Times New Roman"/>
                          <a:ea typeface="Times New Roman"/>
                        </a:rPr>
                        <a:t>centi- </a:t>
                      </a:r>
                      <a:endParaRPr lang="es-MX" sz="2600">
                        <a:latin typeface="Arial"/>
                        <a:ea typeface="SimSun"/>
                      </a:endParaRPr>
                    </a:p>
                    <a:p>
                      <a:pPr algn="just">
                        <a:spcAft>
                          <a:spcPts val="0"/>
                        </a:spcAft>
                        <a:tabLst>
                          <a:tab pos="457200" algn="l"/>
                        </a:tabLst>
                      </a:pPr>
                      <a:r>
                        <a:rPr lang="es-MX" sz="2600">
                          <a:latin typeface="Times New Roman"/>
                          <a:ea typeface="Times New Roman"/>
                        </a:rPr>
                        <a:t>mili- </a:t>
                      </a:r>
                      <a:endParaRPr lang="es-MX" sz="2600">
                        <a:latin typeface="Arial"/>
                        <a:ea typeface="SimSun"/>
                      </a:endParaRPr>
                    </a:p>
                    <a:p>
                      <a:pPr algn="just">
                        <a:spcAft>
                          <a:spcPts val="0"/>
                        </a:spcAft>
                        <a:tabLst>
                          <a:tab pos="457200" algn="l"/>
                        </a:tabLst>
                      </a:pPr>
                      <a:r>
                        <a:rPr lang="es-MX" sz="2600">
                          <a:latin typeface="Times New Roman"/>
                          <a:ea typeface="Times New Roman"/>
                        </a:rPr>
                        <a:t>micro- </a:t>
                      </a:r>
                      <a:endParaRPr lang="es-MX" sz="2600">
                        <a:latin typeface="Arial"/>
                        <a:ea typeface="SimSun"/>
                      </a:endParaRPr>
                    </a:p>
                    <a:p>
                      <a:pPr algn="just">
                        <a:spcAft>
                          <a:spcPts val="0"/>
                        </a:spcAft>
                        <a:tabLst>
                          <a:tab pos="457200" algn="l"/>
                        </a:tabLst>
                      </a:pPr>
                      <a:r>
                        <a:rPr lang="es-MX" sz="2600">
                          <a:latin typeface="Times New Roman"/>
                          <a:ea typeface="Times New Roman"/>
                        </a:rPr>
                        <a:t>nano-</a:t>
                      </a:r>
                      <a:endParaRPr lang="es-MX" sz="2600">
                        <a:latin typeface="Arial"/>
                        <a:ea typeface="SimSun"/>
                      </a:endParaRPr>
                    </a:p>
                    <a:p>
                      <a:pPr algn="just">
                        <a:spcAft>
                          <a:spcPts val="0"/>
                        </a:spcAft>
                        <a:tabLst>
                          <a:tab pos="457200" algn="l"/>
                        </a:tabLst>
                      </a:pPr>
                      <a:r>
                        <a:rPr lang="es-MX" sz="2600">
                          <a:latin typeface="Times New Roman"/>
                          <a:ea typeface="Times New Roman"/>
                        </a:rPr>
                        <a:t>pico-</a:t>
                      </a:r>
                      <a:endParaRPr lang="es-MX" sz="2600">
                        <a:latin typeface="Arial"/>
                        <a:ea typeface="SimSu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spcAft>
                          <a:spcPts val="0"/>
                        </a:spcAft>
                        <a:tabLst>
                          <a:tab pos="457200" algn="l"/>
                        </a:tabLst>
                      </a:pPr>
                      <a:r>
                        <a:rPr lang="es-MX" sz="2600">
                          <a:latin typeface="Times New Roman"/>
                          <a:ea typeface="Times New Roman"/>
                        </a:rPr>
                        <a:t>d</a:t>
                      </a:r>
                      <a:endParaRPr lang="es-MX" sz="2600">
                        <a:latin typeface="Arial"/>
                        <a:ea typeface="SimSun"/>
                      </a:endParaRPr>
                    </a:p>
                    <a:p>
                      <a:pPr algn="ctr">
                        <a:spcAft>
                          <a:spcPts val="0"/>
                        </a:spcAft>
                        <a:tabLst>
                          <a:tab pos="457200" algn="l"/>
                        </a:tabLst>
                      </a:pPr>
                      <a:r>
                        <a:rPr lang="es-MX" sz="2600">
                          <a:latin typeface="Times New Roman"/>
                          <a:ea typeface="Times New Roman"/>
                        </a:rPr>
                        <a:t>c</a:t>
                      </a:r>
                      <a:endParaRPr lang="es-MX" sz="2600">
                        <a:latin typeface="Arial"/>
                        <a:ea typeface="SimSun"/>
                      </a:endParaRPr>
                    </a:p>
                    <a:p>
                      <a:pPr algn="ctr">
                        <a:spcAft>
                          <a:spcPts val="0"/>
                        </a:spcAft>
                        <a:tabLst>
                          <a:tab pos="457200" algn="l"/>
                        </a:tabLst>
                      </a:pPr>
                      <a:r>
                        <a:rPr lang="es-MX" sz="2600">
                          <a:latin typeface="Times New Roman"/>
                          <a:ea typeface="Times New Roman"/>
                        </a:rPr>
                        <a:t>m</a:t>
                      </a:r>
                      <a:endParaRPr lang="es-MX" sz="2600">
                        <a:latin typeface="Arial"/>
                        <a:ea typeface="SimSun"/>
                      </a:endParaRPr>
                    </a:p>
                    <a:p>
                      <a:pPr algn="ctr">
                        <a:spcAft>
                          <a:spcPts val="0"/>
                        </a:spcAft>
                        <a:tabLst>
                          <a:tab pos="457200" algn="l"/>
                        </a:tabLst>
                      </a:pPr>
                      <a:r>
                        <a:rPr lang="es-MX" sz="2600">
                          <a:latin typeface="Times New Roman"/>
                          <a:ea typeface="Times New Roman"/>
                        </a:rPr>
                        <a:t>μ</a:t>
                      </a:r>
                      <a:endParaRPr lang="es-MX" sz="2600">
                        <a:latin typeface="Arial"/>
                        <a:ea typeface="SimSun"/>
                      </a:endParaRPr>
                    </a:p>
                    <a:p>
                      <a:pPr algn="ctr">
                        <a:spcAft>
                          <a:spcPts val="0"/>
                        </a:spcAft>
                        <a:tabLst>
                          <a:tab pos="457200" algn="l"/>
                        </a:tabLst>
                      </a:pPr>
                      <a:r>
                        <a:rPr lang="es-MX" sz="2600">
                          <a:latin typeface="Times New Roman"/>
                          <a:ea typeface="Times New Roman"/>
                        </a:rPr>
                        <a:t>n</a:t>
                      </a:r>
                      <a:endParaRPr lang="es-MX" sz="2600">
                        <a:latin typeface="Arial"/>
                        <a:ea typeface="SimSun"/>
                      </a:endParaRPr>
                    </a:p>
                    <a:p>
                      <a:pPr algn="ctr">
                        <a:spcAft>
                          <a:spcPts val="0"/>
                        </a:spcAft>
                        <a:tabLst>
                          <a:tab pos="457200" algn="l"/>
                        </a:tabLst>
                      </a:pPr>
                      <a:r>
                        <a:rPr lang="es-MX" sz="2600">
                          <a:latin typeface="Times New Roman"/>
                          <a:ea typeface="Times New Roman"/>
                        </a:rPr>
                        <a:t>p</a:t>
                      </a:r>
                      <a:endParaRPr lang="es-MX" sz="2600">
                        <a:latin typeface="Arial"/>
                        <a:ea typeface="SimSu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spcAft>
                          <a:spcPts val="0"/>
                        </a:spcAft>
                        <a:tabLst>
                          <a:tab pos="457200" algn="l"/>
                        </a:tabLst>
                      </a:pPr>
                      <a:r>
                        <a:rPr lang="es-MX" sz="2600" dirty="0">
                          <a:latin typeface="Times New Roman"/>
                          <a:ea typeface="Times New Roman"/>
                        </a:rPr>
                        <a:t>10</a:t>
                      </a:r>
                      <a:r>
                        <a:rPr lang="es-MX" sz="2600" baseline="30000" dirty="0">
                          <a:latin typeface="Times New Roman"/>
                          <a:ea typeface="Times New Roman"/>
                        </a:rPr>
                        <a:t>-1</a:t>
                      </a:r>
                      <a:endParaRPr lang="es-MX" sz="2600" dirty="0">
                        <a:latin typeface="Arial"/>
                        <a:ea typeface="SimSun"/>
                      </a:endParaRPr>
                    </a:p>
                    <a:p>
                      <a:pPr algn="ctr">
                        <a:spcAft>
                          <a:spcPts val="0"/>
                        </a:spcAft>
                        <a:tabLst>
                          <a:tab pos="457200" algn="l"/>
                        </a:tabLst>
                      </a:pPr>
                      <a:r>
                        <a:rPr lang="es-MX" sz="2600" dirty="0">
                          <a:latin typeface="Times New Roman"/>
                          <a:ea typeface="Times New Roman"/>
                        </a:rPr>
                        <a:t>10</a:t>
                      </a:r>
                      <a:r>
                        <a:rPr lang="es-MX" sz="2600" baseline="30000" dirty="0">
                          <a:latin typeface="Times New Roman"/>
                          <a:ea typeface="Times New Roman"/>
                        </a:rPr>
                        <a:t>-2</a:t>
                      </a:r>
                      <a:endParaRPr lang="es-MX" sz="2600" dirty="0">
                        <a:latin typeface="Arial"/>
                        <a:ea typeface="SimSun"/>
                      </a:endParaRPr>
                    </a:p>
                    <a:p>
                      <a:pPr algn="ctr">
                        <a:spcAft>
                          <a:spcPts val="0"/>
                        </a:spcAft>
                        <a:tabLst>
                          <a:tab pos="457200" algn="l"/>
                        </a:tabLst>
                      </a:pPr>
                      <a:r>
                        <a:rPr lang="es-MX" sz="2600" dirty="0">
                          <a:latin typeface="Times New Roman"/>
                          <a:ea typeface="Times New Roman"/>
                        </a:rPr>
                        <a:t>10</a:t>
                      </a:r>
                      <a:r>
                        <a:rPr lang="es-MX" sz="2600" baseline="30000" dirty="0">
                          <a:latin typeface="Times New Roman"/>
                          <a:ea typeface="Times New Roman"/>
                        </a:rPr>
                        <a:t>-3</a:t>
                      </a:r>
                      <a:endParaRPr lang="es-MX" sz="2600" dirty="0">
                        <a:latin typeface="Arial"/>
                        <a:ea typeface="SimSun"/>
                      </a:endParaRPr>
                    </a:p>
                    <a:p>
                      <a:pPr algn="ctr">
                        <a:spcAft>
                          <a:spcPts val="0"/>
                        </a:spcAft>
                        <a:tabLst>
                          <a:tab pos="457200" algn="l"/>
                        </a:tabLst>
                      </a:pPr>
                      <a:r>
                        <a:rPr lang="es-MX" sz="2600" dirty="0">
                          <a:latin typeface="Times New Roman"/>
                          <a:ea typeface="Times New Roman"/>
                        </a:rPr>
                        <a:t>10</a:t>
                      </a:r>
                      <a:r>
                        <a:rPr lang="es-MX" sz="2600" baseline="30000" dirty="0">
                          <a:latin typeface="Times New Roman"/>
                          <a:ea typeface="Times New Roman"/>
                        </a:rPr>
                        <a:t>-6</a:t>
                      </a:r>
                      <a:endParaRPr lang="es-MX" sz="2600" dirty="0">
                        <a:latin typeface="Arial"/>
                        <a:ea typeface="SimSun"/>
                      </a:endParaRPr>
                    </a:p>
                    <a:p>
                      <a:pPr algn="ctr">
                        <a:spcAft>
                          <a:spcPts val="0"/>
                        </a:spcAft>
                        <a:tabLst>
                          <a:tab pos="457200" algn="l"/>
                        </a:tabLst>
                      </a:pPr>
                      <a:r>
                        <a:rPr lang="es-MX" sz="2600" dirty="0">
                          <a:latin typeface="Times New Roman"/>
                          <a:ea typeface="Times New Roman"/>
                        </a:rPr>
                        <a:t>10</a:t>
                      </a:r>
                      <a:r>
                        <a:rPr lang="es-MX" sz="2600" baseline="30000" dirty="0">
                          <a:latin typeface="Times New Roman"/>
                          <a:ea typeface="Times New Roman"/>
                        </a:rPr>
                        <a:t>-9</a:t>
                      </a:r>
                      <a:endParaRPr lang="es-MX" sz="2600" dirty="0">
                        <a:latin typeface="Arial"/>
                        <a:ea typeface="SimSun"/>
                      </a:endParaRPr>
                    </a:p>
                    <a:p>
                      <a:pPr algn="ctr">
                        <a:spcAft>
                          <a:spcPts val="0"/>
                        </a:spcAft>
                        <a:tabLst>
                          <a:tab pos="457200" algn="l"/>
                        </a:tabLst>
                      </a:pPr>
                      <a:r>
                        <a:rPr lang="es-MX" sz="2600" dirty="0">
                          <a:latin typeface="Times New Roman"/>
                          <a:ea typeface="Times New Roman"/>
                        </a:rPr>
                        <a:t> 10</a:t>
                      </a:r>
                      <a:r>
                        <a:rPr lang="es-MX" sz="2600" baseline="30000" dirty="0">
                          <a:latin typeface="Times New Roman"/>
                          <a:ea typeface="Times New Roman"/>
                        </a:rPr>
                        <a:t>-12</a:t>
                      </a:r>
                      <a:endParaRPr lang="es-MX" sz="2600" dirty="0">
                        <a:latin typeface="Arial"/>
                        <a:ea typeface="SimSu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r>
            </a:tbl>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Notación científica</a:t>
            </a:r>
            <a:endParaRPr lang="es-MX" dirty="0"/>
          </a:p>
        </p:txBody>
      </p:sp>
      <p:sp>
        <p:nvSpPr>
          <p:cNvPr id="3" name="2 Marcador de texto"/>
          <p:cNvSpPr>
            <a:spLocks noGrp="1"/>
          </p:cNvSpPr>
          <p:nvPr>
            <p:ph type="body" idx="1"/>
          </p:nvPr>
        </p:nvSpPr>
        <p:spPr/>
        <p:txBody>
          <a:bodyPr/>
          <a:lstStyle/>
          <a:p>
            <a:endParaRPr lang="es-MX"/>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Ejercicios</a:t>
            </a:r>
            <a:endParaRPr lang="es-MX" dirty="0"/>
          </a:p>
        </p:txBody>
      </p:sp>
      <p:sp>
        <p:nvSpPr>
          <p:cNvPr id="3" name="2 Marcador de contenido"/>
          <p:cNvSpPr>
            <a:spLocks noGrp="1"/>
          </p:cNvSpPr>
          <p:nvPr>
            <p:ph idx="1"/>
          </p:nvPr>
        </p:nvSpPr>
        <p:spPr/>
        <p:txBody>
          <a:bodyPr>
            <a:normAutofit lnSpcReduction="10000"/>
          </a:bodyPr>
          <a:lstStyle/>
          <a:p>
            <a:pPr>
              <a:buNone/>
            </a:pPr>
            <a:r>
              <a:rPr lang="es-ES" dirty="0" smtClean="0"/>
              <a:t>Presentar en notación científica y en la unidad básica las siguientes cantidades.</a:t>
            </a:r>
            <a:endParaRPr lang="es-MX" dirty="0" smtClean="0"/>
          </a:p>
          <a:p>
            <a:pPr marL="514350" indent="-514350">
              <a:buAutoNum type="arabicParenR"/>
            </a:pPr>
            <a:r>
              <a:rPr lang="en-GB" dirty="0" smtClean="0"/>
              <a:t>470ms = 4, 7 * 10</a:t>
            </a:r>
            <a:r>
              <a:rPr lang="en-GB" baseline="30000" dirty="0" smtClean="0"/>
              <a:t>-1</a:t>
            </a:r>
            <a:r>
              <a:rPr lang="en-GB" dirty="0" smtClean="0"/>
              <a:t> s               </a:t>
            </a:r>
          </a:p>
          <a:p>
            <a:pPr marL="514350" indent="-514350">
              <a:buAutoNum type="arabicParenR"/>
            </a:pPr>
            <a:r>
              <a:rPr lang="en-GB" dirty="0" smtClean="0"/>
              <a:t>1200micro H = 1, 2 *10</a:t>
            </a:r>
            <a:r>
              <a:rPr lang="en-GB" baseline="30000" dirty="0" smtClean="0"/>
              <a:t>2  </a:t>
            </a:r>
            <a:r>
              <a:rPr lang="en-GB" dirty="0" smtClean="0"/>
              <a:t>H</a:t>
            </a:r>
            <a:endParaRPr lang="es-MX" baseline="30000" dirty="0" smtClean="0"/>
          </a:p>
          <a:p>
            <a:pPr marL="514350" indent="-514350">
              <a:buAutoNum type="arabicParenR" startAt="3"/>
            </a:pPr>
            <a:r>
              <a:rPr lang="en-GB" dirty="0" smtClean="0"/>
              <a:t>0,002 micro F = 2 * 10</a:t>
            </a:r>
            <a:r>
              <a:rPr lang="en-GB" baseline="30000" dirty="0" smtClean="0"/>
              <a:t>-9</a:t>
            </a:r>
            <a:r>
              <a:rPr lang="en-GB" dirty="0" smtClean="0"/>
              <a:t> F      </a:t>
            </a:r>
          </a:p>
          <a:p>
            <a:pPr marL="514350" indent="-514350">
              <a:buAutoNum type="arabicParenR" startAt="3"/>
            </a:pPr>
            <a:r>
              <a:rPr lang="en-GB" dirty="0" smtClean="0"/>
              <a:t>0, 31 Km = 3, 1 *10</a:t>
            </a:r>
            <a:r>
              <a:rPr lang="en-GB" baseline="30000" dirty="0" smtClean="0"/>
              <a:t>2 </a:t>
            </a:r>
            <a:r>
              <a:rPr lang="en-GB" dirty="0" smtClean="0"/>
              <a:t>m</a:t>
            </a:r>
            <a:endParaRPr lang="es-MX" dirty="0" smtClean="0"/>
          </a:p>
          <a:p>
            <a:pPr>
              <a:buNone/>
            </a:pPr>
            <a:r>
              <a:rPr lang="en-GB" dirty="0" smtClean="0"/>
              <a:t>5</a:t>
            </a:r>
            <a:r>
              <a:rPr lang="es-MX" dirty="0" smtClean="0"/>
              <a:t>) 200*10</a:t>
            </a:r>
            <a:r>
              <a:rPr lang="es-MX" baseline="30000" dirty="0" smtClean="0"/>
              <a:t>-4</a:t>
            </a:r>
            <a:r>
              <a:rPr lang="es-MX" dirty="0" smtClean="0"/>
              <a:t> µs= 2* 10</a:t>
            </a:r>
            <a:r>
              <a:rPr lang="es-MX" baseline="30000" dirty="0" smtClean="0"/>
              <a:t>-9</a:t>
            </a:r>
            <a:r>
              <a:rPr lang="es-MX" dirty="0" smtClean="0"/>
              <a:t> s     </a:t>
            </a:r>
          </a:p>
          <a:p>
            <a:pPr>
              <a:buNone/>
            </a:pPr>
            <a:r>
              <a:rPr lang="es-MX" dirty="0" smtClean="0"/>
              <a:t>6) 0, 00123 GHz = 1236 * 10</a:t>
            </a:r>
            <a:r>
              <a:rPr lang="es-MX" baseline="30000" dirty="0" smtClean="0"/>
              <a:t>3 </a:t>
            </a:r>
            <a:r>
              <a:rPr lang="es-MX" dirty="0" smtClean="0"/>
              <a:t>Hz                   </a:t>
            </a:r>
          </a:p>
          <a:p>
            <a:pPr>
              <a:buNone/>
            </a:pPr>
            <a:r>
              <a:rPr lang="es-MX" dirty="0" smtClean="0"/>
              <a:t> 7)  0, 0723* 10</a:t>
            </a:r>
            <a:r>
              <a:rPr lang="es-MX" baseline="30000" dirty="0" smtClean="0"/>
              <a:t>1 </a:t>
            </a:r>
            <a:r>
              <a:rPr lang="es-MX" dirty="0" smtClean="0"/>
              <a:t> T</a:t>
            </a:r>
            <a:r>
              <a:rPr lang="el-GR" dirty="0" smtClean="0"/>
              <a:t>Ω</a:t>
            </a:r>
            <a:r>
              <a:rPr lang="es-MX" dirty="0" smtClean="0"/>
              <a:t> = 7, 23 *10</a:t>
            </a:r>
            <a:r>
              <a:rPr lang="es-MX" baseline="30000" dirty="0" smtClean="0"/>
              <a:t>11</a:t>
            </a:r>
            <a:r>
              <a:rPr lang="el-GR" dirty="0" smtClean="0"/>
              <a:t> Ω</a:t>
            </a:r>
            <a:endParaRPr lang="es-MX" dirty="0" smtClean="0"/>
          </a:p>
          <a:p>
            <a:pPr>
              <a:buNone/>
            </a:pPr>
            <a:r>
              <a:rPr lang="es-MX" dirty="0" smtClean="0"/>
              <a:t> </a:t>
            </a:r>
          </a:p>
          <a:p>
            <a:endParaRPr lang="es-MX"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Voltaje, potencia y energía</a:t>
            </a:r>
            <a:endParaRPr lang="es-MX" dirty="0"/>
          </a:p>
        </p:txBody>
      </p:sp>
      <p:sp>
        <p:nvSpPr>
          <p:cNvPr id="3" name="2 Subtítulo"/>
          <p:cNvSpPr>
            <a:spLocks noGrp="1"/>
          </p:cNvSpPr>
          <p:nvPr>
            <p:ph type="subTitle" idx="1"/>
          </p:nvPr>
        </p:nvSpPr>
        <p:spPr/>
        <p:txBody>
          <a:bodyPr/>
          <a:lstStyle/>
          <a:p>
            <a:endParaRPr lang="es-MX"/>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Voltaje</a:t>
            </a:r>
            <a:endParaRPr lang="es-MX" dirty="0"/>
          </a:p>
        </p:txBody>
      </p:sp>
      <p:sp>
        <p:nvSpPr>
          <p:cNvPr id="3" name="2 Marcador de contenido"/>
          <p:cNvSpPr>
            <a:spLocks noGrp="1"/>
          </p:cNvSpPr>
          <p:nvPr>
            <p:ph idx="1"/>
          </p:nvPr>
        </p:nvSpPr>
        <p:spPr>
          <a:xfrm>
            <a:off x="457200" y="1935480"/>
            <a:ext cx="8229600" cy="993454"/>
          </a:xfrm>
        </p:spPr>
        <p:txBody>
          <a:bodyPr/>
          <a:lstStyle/>
          <a:p>
            <a:r>
              <a:rPr lang="es-ES" i="1" dirty="0" smtClean="0"/>
              <a:t>Voltaje. </a:t>
            </a:r>
            <a:r>
              <a:rPr lang="es-ES" dirty="0" smtClean="0"/>
              <a:t>Trabajo necesario para trasladar una carga eléctrica positiva y unitaria desde una terminal a otra.</a:t>
            </a:r>
            <a:endParaRPr lang="es-MX" dirty="0" smtClean="0"/>
          </a:p>
          <a:p>
            <a:endParaRPr lang="es-MX" dirty="0"/>
          </a:p>
        </p:txBody>
      </p:sp>
      <p:pic>
        <p:nvPicPr>
          <p:cNvPr id="4" name="3 Imagen"/>
          <p:cNvPicPr/>
          <p:nvPr/>
        </p:nvPicPr>
        <p:blipFill>
          <a:blip r:embed="rId3" cstate="print"/>
          <a:srcRect/>
          <a:stretch>
            <a:fillRect/>
          </a:stretch>
        </p:blipFill>
        <p:spPr bwMode="auto">
          <a:xfrm>
            <a:off x="2214546" y="3071810"/>
            <a:ext cx="2536190" cy="2275205"/>
          </a:xfrm>
          <a:prstGeom prst="rect">
            <a:avLst/>
          </a:prstGeom>
          <a:noFill/>
          <a:ln w="9525">
            <a:noFill/>
            <a:miter lim="800000"/>
            <a:headEnd/>
            <a:tailEnd/>
          </a:ln>
        </p:spPr>
      </p:pic>
      <p:sp>
        <p:nvSpPr>
          <p:cNvPr id="5" name="4 Rectángulo"/>
          <p:cNvSpPr/>
          <p:nvPr/>
        </p:nvSpPr>
        <p:spPr>
          <a:xfrm>
            <a:off x="5072066" y="3571876"/>
            <a:ext cx="1026756" cy="369332"/>
          </a:xfrm>
          <a:prstGeom prst="rect">
            <a:avLst/>
          </a:prstGeom>
        </p:spPr>
        <p:txBody>
          <a:bodyPr wrap="none">
            <a:spAutoFit/>
          </a:bodyPr>
          <a:lstStyle/>
          <a:p>
            <a:r>
              <a:rPr lang="es-ES" dirty="0" err="1" smtClean="0"/>
              <a:t>V</a:t>
            </a:r>
            <a:r>
              <a:rPr lang="es-ES" baseline="-25000" dirty="0" err="1" smtClean="0"/>
              <a:t>ab</a:t>
            </a:r>
            <a:r>
              <a:rPr lang="es-ES" dirty="0" smtClean="0"/>
              <a:t>=-</a:t>
            </a:r>
            <a:r>
              <a:rPr lang="es-ES" dirty="0" err="1" smtClean="0"/>
              <a:t>V</a:t>
            </a:r>
            <a:r>
              <a:rPr lang="es-ES" baseline="-25000" dirty="0" err="1" smtClean="0"/>
              <a:t>ba</a:t>
            </a:r>
            <a:endParaRPr lang="es-MX" baseline="-25000" dirty="0"/>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pic>
        <p:nvPicPr>
          <p:cNvPr id="2049"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5143504" y="4429132"/>
            <a:ext cx="944220" cy="723902"/>
          </a:xfrm>
          <a:prstGeom prst="rect">
            <a:avLst/>
          </a:prstGeom>
          <a:noFill/>
        </p:spPr>
      </p:pic>
      <p:sp>
        <p:nvSpPr>
          <p:cNvPr id="2051" name="Rectangle 3"/>
          <p:cNvSpPr>
            <a:spLocks noChangeArrowheads="1"/>
          </p:cNvSpPr>
          <p:nvPr/>
        </p:nvSpPr>
        <p:spPr bwMode="auto">
          <a:xfrm>
            <a:off x="0" y="895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9 CuadroTexto"/>
          <p:cNvSpPr txBox="1"/>
          <p:nvPr/>
        </p:nvSpPr>
        <p:spPr>
          <a:xfrm>
            <a:off x="6286512" y="4786322"/>
            <a:ext cx="684803" cy="369332"/>
          </a:xfrm>
          <a:prstGeom prst="rect">
            <a:avLst/>
          </a:prstGeom>
          <a:noFill/>
        </p:spPr>
        <p:txBody>
          <a:bodyPr wrap="none" rtlCol="0">
            <a:spAutoFit/>
          </a:bodyPr>
          <a:lstStyle/>
          <a:p>
            <a:r>
              <a:rPr lang="es-MX" dirty="0" smtClean="0"/>
              <a:t>En V</a:t>
            </a:r>
            <a:endParaRPr lang="es-MX"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Potencia</a:t>
            </a:r>
            <a:endParaRPr lang="es-MX" dirty="0"/>
          </a:p>
        </p:txBody>
      </p:sp>
      <p:sp>
        <p:nvSpPr>
          <p:cNvPr id="3" name="2 Marcador de contenido"/>
          <p:cNvSpPr>
            <a:spLocks noGrp="1"/>
          </p:cNvSpPr>
          <p:nvPr>
            <p:ph idx="1"/>
          </p:nvPr>
        </p:nvSpPr>
        <p:spPr>
          <a:xfrm>
            <a:off x="457200" y="1935480"/>
            <a:ext cx="8229600" cy="993454"/>
          </a:xfrm>
        </p:spPr>
        <p:txBody>
          <a:bodyPr>
            <a:normAutofit/>
          </a:bodyPr>
          <a:lstStyle/>
          <a:p>
            <a:r>
              <a:rPr lang="es-ES" dirty="0" smtClean="0"/>
              <a:t>Cantidad de energía entregada o absorbida por unidad de tiempo. </a:t>
            </a:r>
            <a:endParaRPr lang="es-MX" dirty="0" smtClean="0"/>
          </a:p>
          <a:p>
            <a:pPr lvl="8"/>
            <a:endParaRPr lang="es-MX" dirty="0"/>
          </a:p>
        </p:txBody>
      </p:sp>
      <p:pic>
        <p:nvPicPr>
          <p:cNvPr id="4" name="3 Imagen"/>
          <p:cNvPicPr/>
          <p:nvPr/>
        </p:nvPicPr>
        <p:blipFill>
          <a:blip r:embed="rId3" cstate="print"/>
          <a:srcRect/>
          <a:stretch>
            <a:fillRect/>
          </a:stretch>
        </p:blipFill>
        <p:spPr bwMode="auto">
          <a:xfrm>
            <a:off x="1000100" y="2928934"/>
            <a:ext cx="1928826" cy="1575119"/>
          </a:xfrm>
          <a:prstGeom prst="rect">
            <a:avLst/>
          </a:prstGeom>
          <a:noFill/>
          <a:ln w="9525">
            <a:noFill/>
            <a:miter lim="800000"/>
            <a:headEnd/>
            <a:tailEnd/>
          </a:ln>
        </p:spPr>
      </p:pic>
      <p:pic>
        <p:nvPicPr>
          <p:cNvPr id="5" name="4 Imagen"/>
          <p:cNvPicPr/>
          <p:nvPr/>
        </p:nvPicPr>
        <p:blipFill>
          <a:blip r:embed="rId4" cstate="print"/>
          <a:srcRect/>
          <a:stretch>
            <a:fillRect/>
          </a:stretch>
        </p:blipFill>
        <p:spPr bwMode="auto">
          <a:xfrm>
            <a:off x="1000100" y="4714884"/>
            <a:ext cx="1690694" cy="1599573"/>
          </a:xfrm>
          <a:prstGeom prst="rect">
            <a:avLst/>
          </a:prstGeom>
          <a:noFill/>
          <a:ln w="9525">
            <a:noFill/>
            <a:miter lim="800000"/>
            <a:headEnd/>
            <a:tailEnd/>
          </a:ln>
        </p:spPr>
      </p:pic>
      <p:sp>
        <p:nvSpPr>
          <p:cNvPr id="6" name="5 Rectángulo"/>
          <p:cNvSpPr/>
          <p:nvPr/>
        </p:nvSpPr>
        <p:spPr>
          <a:xfrm>
            <a:off x="3071802" y="3286124"/>
            <a:ext cx="2643206" cy="646331"/>
          </a:xfrm>
          <a:prstGeom prst="rect">
            <a:avLst/>
          </a:prstGeom>
        </p:spPr>
        <p:txBody>
          <a:bodyPr wrap="square">
            <a:spAutoFit/>
          </a:bodyPr>
          <a:lstStyle/>
          <a:p>
            <a:r>
              <a:rPr lang="es-ES" dirty="0" smtClean="0"/>
              <a:t>Convención Activa. Potencia Suministrada. </a:t>
            </a:r>
            <a:endParaRPr lang="es-MX" dirty="0"/>
          </a:p>
        </p:txBody>
      </p:sp>
      <p:sp>
        <p:nvSpPr>
          <p:cNvPr id="7" name="6 Rectángulo"/>
          <p:cNvSpPr/>
          <p:nvPr/>
        </p:nvSpPr>
        <p:spPr>
          <a:xfrm>
            <a:off x="3214678" y="5000636"/>
            <a:ext cx="2287806" cy="923330"/>
          </a:xfrm>
          <a:prstGeom prst="rect">
            <a:avLst/>
          </a:prstGeom>
        </p:spPr>
        <p:txBody>
          <a:bodyPr wrap="none">
            <a:spAutoFit/>
          </a:bodyPr>
          <a:lstStyle/>
          <a:p>
            <a:r>
              <a:rPr lang="es-ES" dirty="0" smtClean="0"/>
              <a:t> Convención Pasiva.</a:t>
            </a:r>
          </a:p>
          <a:p>
            <a:r>
              <a:rPr lang="es-ES" dirty="0" smtClean="0"/>
              <a:t> Potencia Absorbida.</a:t>
            </a:r>
            <a:endParaRPr lang="es-MX" dirty="0" smtClean="0"/>
          </a:p>
          <a:p>
            <a:endParaRPr lang="es-MX" dirty="0"/>
          </a:p>
        </p:txBody>
      </p:sp>
      <p:sp>
        <p:nvSpPr>
          <p:cNvPr id="1075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pic>
        <p:nvPicPr>
          <p:cNvPr id="107521" name="Picture 1"/>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6929454" y="3286124"/>
            <a:ext cx="1226870" cy="714380"/>
          </a:xfrm>
          <a:prstGeom prst="rect">
            <a:avLst/>
          </a:prstGeom>
          <a:noFill/>
        </p:spPr>
      </p:pic>
      <p:sp>
        <p:nvSpPr>
          <p:cNvPr id="107523" name="Rectangle 3"/>
          <p:cNvSpPr>
            <a:spLocks noChangeArrowheads="1"/>
          </p:cNvSpPr>
          <p:nvPr/>
        </p:nvSpPr>
        <p:spPr bwMode="auto">
          <a:xfrm>
            <a:off x="0" y="438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zh-CN" sz="1200" b="0" i="0" u="none" strike="noStrike" cap="none" normalizeH="0" baseline="0" smtClean="0">
                <a:ln>
                  <a:noFill/>
                </a:ln>
                <a:solidFill>
                  <a:schemeClr val="tx1"/>
                </a:solidFill>
                <a:effectLst/>
                <a:latin typeface="Arial" pitchFamily="34" charset="0"/>
                <a:ea typeface="SimSun" pitchFamily="2" charset="-122"/>
                <a:cs typeface="Arial" pitchFamily="34" charset="0"/>
              </a:rPr>
              <a:t> </a:t>
            </a:r>
            <a:r>
              <a:rPr kumimoji="0" lang="es-MX" altLang="zh-CN" sz="900" b="0" i="0" u="none" strike="noStrike" cap="none" normalizeH="0" baseline="0" smtClean="0">
                <a:ln>
                  <a:noFill/>
                </a:ln>
                <a:solidFill>
                  <a:schemeClr val="tx1"/>
                </a:solidFill>
                <a:effectLst/>
                <a:latin typeface="Arial" pitchFamily="34" charset="0"/>
                <a:cs typeface="Arial" pitchFamily="34" charset="0"/>
              </a:rPr>
              <a:t> </a:t>
            </a:r>
            <a:endParaRPr kumimoji="0" lang="es-MX" altLang="zh-CN"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10 CuadroTexto"/>
          <p:cNvSpPr txBox="1"/>
          <p:nvPr/>
        </p:nvSpPr>
        <p:spPr>
          <a:xfrm>
            <a:off x="6357950" y="4786322"/>
            <a:ext cx="748923" cy="369332"/>
          </a:xfrm>
          <a:prstGeom prst="rect">
            <a:avLst/>
          </a:prstGeom>
          <a:noFill/>
        </p:spPr>
        <p:txBody>
          <a:bodyPr wrap="none" rtlCol="0">
            <a:spAutoFit/>
          </a:bodyPr>
          <a:lstStyle/>
          <a:p>
            <a:r>
              <a:rPr lang="es-MX" dirty="0" smtClean="0"/>
              <a:t>En W</a:t>
            </a:r>
            <a:endParaRPr lang="es-MX"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Potencia</a:t>
            </a:r>
            <a:endParaRPr lang="es-MX" dirty="0"/>
          </a:p>
        </p:txBody>
      </p:sp>
      <p:sp>
        <p:nvSpPr>
          <p:cNvPr id="10957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altLang="zh-CN" sz="1200" b="0" i="1" u="none" strike="noStrike" cap="none" normalizeH="0" baseline="0" smtClean="0">
                <a:ln>
                  <a:noFill/>
                </a:ln>
                <a:solidFill>
                  <a:schemeClr val="tx1"/>
                </a:solidFill>
                <a:effectLst/>
                <a:latin typeface="Cambria Math" pitchFamily="18" charset="0"/>
                <a:ea typeface="SimSun" pitchFamily="2" charset="-122"/>
                <a:cs typeface="Arial" pitchFamily="34" charset="0"/>
              </a:rPr>
              <a:t/>
            </a:r>
            <a:br>
              <a:rPr kumimoji="0" lang="es-ES" altLang="zh-CN" sz="1200" b="0" i="1" u="none" strike="noStrike" cap="none" normalizeH="0" baseline="0" smtClean="0">
                <a:ln>
                  <a:noFill/>
                </a:ln>
                <a:solidFill>
                  <a:schemeClr val="tx1"/>
                </a:solidFill>
                <a:effectLst/>
                <a:latin typeface="Cambria Math" pitchFamily="18" charset="0"/>
                <a:ea typeface="SimSun" pitchFamily="2" charset="-122"/>
                <a:cs typeface="Arial" pitchFamily="34" charset="0"/>
              </a:rPr>
            </a:br>
            <a:endParaRPr kumimoji="0" lang="es-ES" altLang="zh-CN" sz="1800" b="0" i="0" u="none" strike="noStrike" cap="none" normalizeH="0" baseline="0" smtClean="0">
              <a:ln>
                <a:noFill/>
              </a:ln>
              <a:solidFill>
                <a:schemeClr val="tx1"/>
              </a:solidFill>
              <a:effectLst/>
              <a:latin typeface="Arial" pitchFamily="34" charset="0"/>
              <a:cs typeface="Arial" pitchFamily="34" charset="0"/>
            </a:endParaRPr>
          </a:p>
        </p:txBody>
      </p:sp>
      <p:pic>
        <p:nvPicPr>
          <p:cNvPr id="109569"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928662" y="2714620"/>
            <a:ext cx="7429552" cy="1143008"/>
          </a:xfrm>
          <a:prstGeom prst="rect">
            <a:avLst/>
          </a:prstGeom>
          <a:noFill/>
        </p:spPr>
      </p:pic>
      <p:sp>
        <p:nvSpPr>
          <p:cNvPr id="109571" name="Rectangle 3"/>
          <p:cNvSpPr>
            <a:spLocks noChangeArrowheads="1"/>
          </p:cNvSpPr>
          <p:nvPr/>
        </p:nvSpPr>
        <p:spPr bwMode="auto">
          <a:xfrm>
            <a:off x="0" y="10858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Energía</a:t>
            </a:r>
            <a:endParaRPr lang="es-MX" dirty="0"/>
          </a:p>
        </p:txBody>
      </p:sp>
      <p:sp>
        <p:nvSpPr>
          <p:cNvPr id="3" name="2 Marcador de contenido"/>
          <p:cNvSpPr>
            <a:spLocks noGrp="1"/>
          </p:cNvSpPr>
          <p:nvPr>
            <p:ph idx="1"/>
          </p:nvPr>
        </p:nvSpPr>
        <p:spPr/>
        <p:txBody>
          <a:bodyPr/>
          <a:lstStyle/>
          <a:p>
            <a:r>
              <a:rPr lang="es-MX" dirty="0" smtClean="0"/>
              <a:t>En un circuito eléctrico hay transformación de </a:t>
            </a:r>
            <a:r>
              <a:rPr lang="es-MX" dirty="0" err="1" smtClean="0"/>
              <a:t>energia</a:t>
            </a:r>
            <a:endParaRPr lang="es-MX" dirty="0"/>
          </a:p>
        </p:txBody>
      </p:sp>
      <p:pic>
        <p:nvPicPr>
          <p:cNvPr id="4"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214414" y="2928934"/>
            <a:ext cx="1226870" cy="714380"/>
          </a:xfrm>
          <a:prstGeom prst="rect">
            <a:avLst/>
          </a:prstGeom>
          <a:noFill/>
        </p:spPr>
      </p:pic>
      <p:sp>
        <p:nvSpPr>
          <p:cNvPr id="11161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pic>
        <p:nvPicPr>
          <p:cNvPr id="111617"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357289" y="4071942"/>
            <a:ext cx="3450447" cy="547690"/>
          </a:xfrm>
          <a:prstGeom prst="rect">
            <a:avLst/>
          </a:prstGeom>
          <a:noFill/>
        </p:spPr>
      </p:pic>
      <p:sp>
        <p:nvSpPr>
          <p:cNvPr id="8" name="7 CuadroTexto"/>
          <p:cNvSpPr txBox="1"/>
          <p:nvPr/>
        </p:nvSpPr>
        <p:spPr>
          <a:xfrm>
            <a:off x="5500694" y="4214818"/>
            <a:ext cx="646331" cy="369332"/>
          </a:xfrm>
          <a:prstGeom prst="rect">
            <a:avLst/>
          </a:prstGeom>
          <a:noFill/>
        </p:spPr>
        <p:txBody>
          <a:bodyPr wrap="square" rtlCol="0">
            <a:spAutoFit/>
          </a:bodyPr>
          <a:lstStyle/>
          <a:p>
            <a:r>
              <a:rPr lang="es-MX" dirty="0" smtClean="0"/>
              <a:t>En J</a:t>
            </a:r>
            <a:endParaRPr lang="es-MX"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Ejemplo uno</a:t>
            </a:r>
            <a:endParaRPr lang="es-MX" dirty="0"/>
          </a:p>
        </p:txBody>
      </p:sp>
      <p:sp>
        <p:nvSpPr>
          <p:cNvPr id="3" name="2 Marcador de contenido"/>
          <p:cNvSpPr>
            <a:spLocks noGrp="1"/>
          </p:cNvSpPr>
          <p:nvPr>
            <p:ph idx="1"/>
          </p:nvPr>
        </p:nvSpPr>
        <p:spPr>
          <a:xfrm>
            <a:off x="457200" y="1935480"/>
            <a:ext cx="8229600" cy="2493652"/>
          </a:xfrm>
        </p:spPr>
        <p:txBody>
          <a:bodyPr>
            <a:normAutofit/>
          </a:bodyPr>
          <a:lstStyle/>
          <a:p>
            <a:r>
              <a:rPr lang="es-MX" dirty="0" smtClean="0"/>
              <a:t> </a:t>
            </a:r>
            <a:r>
              <a:rPr lang="es-ES" dirty="0" smtClean="0"/>
              <a:t>Considerando los elementos de la convención pasiva, cuando el voltaje es 4 [V] y la corriente es 10 [A], calcular la potencia y energía absorbida durante el elemento por 10 [s].</a:t>
            </a:r>
            <a:endParaRPr lang="es-MX" dirty="0" smtClean="0"/>
          </a:p>
          <a:p>
            <a:pPr>
              <a:buNone/>
            </a:pPr>
            <a:r>
              <a:rPr lang="es-ES" dirty="0" smtClean="0"/>
              <a:t>P=V*I=4[V]*10[A]=40[W]</a:t>
            </a:r>
            <a:endParaRPr lang="es-MX" dirty="0"/>
          </a:p>
        </p:txBody>
      </p:sp>
      <p:pic>
        <p:nvPicPr>
          <p:cNvPr id="11366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000100" y="4429132"/>
            <a:ext cx="1357322" cy="607967"/>
          </a:xfrm>
          <a:prstGeom prst="rect">
            <a:avLst/>
          </a:prstGeom>
          <a:noFill/>
        </p:spPr>
      </p:pic>
      <p:pic>
        <p:nvPicPr>
          <p:cNvPr id="113666"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928926" y="4572008"/>
            <a:ext cx="2181234" cy="440888"/>
          </a:xfrm>
          <a:prstGeom prst="rect">
            <a:avLst/>
          </a:prstGeom>
          <a:noFill/>
        </p:spPr>
      </p:pic>
      <p:pic>
        <p:nvPicPr>
          <p:cNvPr id="113665" name="Picture 1"/>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5857884" y="4643446"/>
            <a:ext cx="1926061" cy="323851"/>
          </a:xfrm>
          <a:prstGeom prst="rect">
            <a:avLst/>
          </a:prstGeom>
          <a:noFill/>
        </p:spPr>
      </p:pic>
      <p:sp>
        <p:nvSpPr>
          <p:cNvPr id="11366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113669" name="Rectangle 5"/>
          <p:cNvSpPr>
            <a:spLocks noChangeArrowheads="1"/>
          </p:cNvSpPr>
          <p:nvPr/>
        </p:nvSpPr>
        <p:spPr bwMode="auto">
          <a:xfrm>
            <a:off x="0" y="8667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113670" name="Rectangle 6"/>
          <p:cNvSpPr>
            <a:spLocks noChangeArrowheads="1"/>
          </p:cNvSpPr>
          <p:nvPr/>
        </p:nvSpPr>
        <p:spPr bwMode="auto">
          <a:xfrm>
            <a:off x="0" y="15049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11367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pic>
        <p:nvPicPr>
          <p:cNvPr id="113671" name="Picture 7"/>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3357555" y="5429264"/>
            <a:ext cx="1550324" cy="323851"/>
          </a:xfrm>
          <a:prstGeom prst="rect">
            <a:avLst/>
          </a:prstGeom>
          <a:noFill/>
        </p:spPr>
      </p:pic>
      <p:sp>
        <p:nvSpPr>
          <p:cNvPr id="113673" name="Rectangle 9"/>
          <p:cNvSpPr>
            <a:spLocks noChangeArrowheads="1"/>
          </p:cNvSpPr>
          <p:nvPr/>
        </p:nvSpPr>
        <p:spPr bwMode="auto">
          <a:xfrm>
            <a:off x="0" y="180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zh-CN" sz="1200" b="0" i="0" u="none" strike="noStrike" cap="none" normalizeH="0" baseline="0" smtClean="0">
                <a:ln>
                  <a:noFill/>
                </a:ln>
                <a:solidFill>
                  <a:schemeClr val="tx1"/>
                </a:solidFill>
                <a:effectLst/>
                <a:latin typeface="Arial" pitchFamily="34" charset="0"/>
                <a:ea typeface="SimSun" pitchFamily="2" charset="-122"/>
                <a:cs typeface="Arial" pitchFamily="34" charset="0"/>
              </a:rPr>
              <a:t> </a:t>
            </a:r>
            <a:r>
              <a:rPr kumimoji="0" lang="es-MX" altLang="zh-CN" sz="900" b="0" i="0" u="none" strike="noStrike" cap="none" normalizeH="0" baseline="0" smtClean="0">
                <a:ln>
                  <a:noFill/>
                </a:ln>
                <a:solidFill>
                  <a:schemeClr val="tx1"/>
                </a:solidFill>
                <a:effectLst/>
                <a:latin typeface="Arial" pitchFamily="34" charset="0"/>
                <a:cs typeface="Arial" pitchFamily="34" charset="0"/>
              </a:rPr>
              <a:t> </a:t>
            </a:r>
            <a:endParaRPr kumimoji="0" lang="es-MX" altLang="zh-CN"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Título"/>
          <p:cNvSpPr>
            <a:spLocks noGrp="1"/>
          </p:cNvSpPr>
          <p:nvPr>
            <p:ph type="title"/>
          </p:nvPr>
        </p:nvSpPr>
        <p:spPr/>
        <p:txBody>
          <a:bodyPr/>
          <a:lstStyle/>
          <a:p>
            <a:pPr eaLnBrk="1" hangingPunct="1"/>
            <a:r>
              <a:rPr lang="es-MX" smtClean="0"/>
              <a:t>Albores de la ciencia eléctrica</a:t>
            </a:r>
          </a:p>
        </p:txBody>
      </p:sp>
      <p:sp>
        <p:nvSpPr>
          <p:cNvPr id="6147" name="2 Marcador de contenido"/>
          <p:cNvSpPr>
            <a:spLocks noGrp="1"/>
          </p:cNvSpPr>
          <p:nvPr>
            <p:ph idx="1"/>
          </p:nvPr>
        </p:nvSpPr>
        <p:spPr/>
        <p:txBody>
          <a:bodyPr/>
          <a:lstStyle/>
          <a:p>
            <a:pPr eaLnBrk="1" hangingPunct="1"/>
            <a:r>
              <a:rPr lang="es-MX" smtClean="0"/>
              <a:t>Definición de electricidad</a:t>
            </a:r>
          </a:p>
          <a:p>
            <a:pPr eaLnBrk="1" hangingPunct="1"/>
            <a:r>
              <a:rPr lang="es-MX" smtClean="0"/>
              <a:t>Clasificación básica de electricidad</a:t>
            </a:r>
          </a:p>
          <a:p>
            <a:pPr eaLnBrk="1" hangingPunct="1"/>
            <a:r>
              <a:rPr lang="es-MX" smtClean="0"/>
              <a:t>Historia  de la electricidad</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Ejemplo dos</a:t>
            </a:r>
            <a:endParaRPr lang="es-MX" dirty="0"/>
          </a:p>
        </p:txBody>
      </p:sp>
      <p:sp>
        <p:nvSpPr>
          <p:cNvPr id="3" name="2 Marcador de contenido"/>
          <p:cNvSpPr>
            <a:spLocks noGrp="1"/>
          </p:cNvSpPr>
          <p:nvPr>
            <p:ph idx="1"/>
          </p:nvPr>
        </p:nvSpPr>
        <p:spPr>
          <a:xfrm>
            <a:off x="457200" y="1935480"/>
            <a:ext cx="8229600" cy="2565090"/>
          </a:xfrm>
        </p:spPr>
        <p:txBody>
          <a:bodyPr>
            <a:normAutofit fontScale="92500" lnSpcReduction="10000"/>
          </a:bodyPr>
          <a:lstStyle/>
          <a:p>
            <a:r>
              <a:rPr lang="es-ES" dirty="0" smtClean="0"/>
              <a:t>La corriente que pasa por un elemento y el voltaje a través del mismo, varían con el tiempo como se muestra en la figura, graficar la potencia que se entrega al elemento para t&gt;0. Cuál es la energía total entregada al elemento entre 0-25[s]. La corriente y el voltaje se apegan a la convención pasiva.</a:t>
            </a:r>
            <a:endParaRPr lang="es-MX" dirty="0" smtClean="0"/>
          </a:p>
          <a:p>
            <a:r>
              <a:rPr lang="es-ES" dirty="0" smtClean="0"/>
              <a:t> </a:t>
            </a:r>
            <a:endParaRPr lang="es-MX" dirty="0" smtClean="0"/>
          </a:p>
          <a:p>
            <a:endParaRPr lang="es-MX" dirty="0"/>
          </a:p>
        </p:txBody>
      </p:sp>
      <p:pic>
        <p:nvPicPr>
          <p:cNvPr id="115714" name="Imagen 69"/>
          <p:cNvPicPr>
            <a:picLocks noChangeAspect="1" noChangeArrowheads="1"/>
          </p:cNvPicPr>
          <p:nvPr/>
        </p:nvPicPr>
        <p:blipFill>
          <a:blip r:embed="rId3" cstate="print"/>
          <a:srcRect/>
          <a:stretch>
            <a:fillRect/>
          </a:stretch>
        </p:blipFill>
        <p:spPr bwMode="auto">
          <a:xfrm>
            <a:off x="857224" y="4214818"/>
            <a:ext cx="2571768" cy="2028825"/>
          </a:xfrm>
          <a:prstGeom prst="rect">
            <a:avLst/>
          </a:prstGeom>
          <a:noFill/>
        </p:spPr>
      </p:pic>
      <p:pic>
        <p:nvPicPr>
          <p:cNvPr id="115713" name="Imagen 70"/>
          <p:cNvPicPr>
            <a:picLocks noChangeAspect="1" noChangeArrowheads="1"/>
          </p:cNvPicPr>
          <p:nvPr/>
        </p:nvPicPr>
        <p:blipFill>
          <a:blip r:embed="rId4" cstate="print"/>
          <a:srcRect/>
          <a:stretch>
            <a:fillRect/>
          </a:stretch>
        </p:blipFill>
        <p:spPr bwMode="auto">
          <a:xfrm>
            <a:off x="4716016" y="4905375"/>
            <a:ext cx="2857520" cy="1952625"/>
          </a:xfrm>
          <a:prstGeom prst="rect">
            <a:avLst/>
          </a:prstGeom>
          <a:noFill/>
        </p:spPr>
      </p:pic>
      <p:sp>
        <p:nvSpPr>
          <p:cNvPr id="115715"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7" name="6 CuadroTexto"/>
          <p:cNvSpPr txBox="1"/>
          <p:nvPr/>
        </p:nvSpPr>
        <p:spPr>
          <a:xfrm>
            <a:off x="1214414" y="4286256"/>
            <a:ext cx="300082" cy="369332"/>
          </a:xfrm>
          <a:prstGeom prst="rect">
            <a:avLst/>
          </a:prstGeom>
          <a:noFill/>
        </p:spPr>
        <p:txBody>
          <a:bodyPr wrap="none" rtlCol="0">
            <a:spAutoFit/>
          </a:bodyPr>
          <a:lstStyle/>
          <a:p>
            <a:r>
              <a:rPr lang="es-MX" dirty="0" smtClean="0"/>
              <a:t>v</a:t>
            </a:r>
            <a:endParaRPr lang="es-MX" dirty="0"/>
          </a:p>
        </p:txBody>
      </p:sp>
      <p:sp>
        <p:nvSpPr>
          <p:cNvPr id="8" name="7 CuadroTexto"/>
          <p:cNvSpPr txBox="1"/>
          <p:nvPr/>
        </p:nvSpPr>
        <p:spPr>
          <a:xfrm>
            <a:off x="5072066" y="4286256"/>
            <a:ext cx="235962" cy="369332"/>
          </a:xfrm>
          <a:prstGeom prst="rect">
            <a:avLst/>
          </a:prstGeom>
          <a:noFill/>
        </p:spPr>
        <p:txBody>
          <a:bodyPr wrap="none" rtlCol="0">
            <a:spAutoFit/>
          </a:bodyPr>
          <a:lstStyle/>
          <a:p>
            <a:r>
              <a:rPr lang="es-MX" dirty="0" smtClean="0"/>
              <a:t>i</a:t>
            </a:r>
            <a:endParaRPr lang="es-MX"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Solución (0 a 10 s)</a:t>
            </a:r>
            <a:endParaRPr lang="es-MX" dirty="0"/>
          </a:p>
        </p:txBody>
      </p:sp>
      <p:pic>
        <p:nvPicPr>
          <p:cNvPr id="117765"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214678" y="2000240"/>
            <a:ext cx="2808632" cy="395289"/>
          </a:xfrm>
          <a:prstGeom prst="rect">
            <a:avLst/>
          </a:prstGeom>
          <a:noFill/>
        </p:spPr>
      </p:pic>
      <p:pic>
        <p:nvPicPr>
          <p:cNvPr id="117764" name="Picture 4"/>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143240" y="2643182"/>
            <a:ext cx="2537929" cy="357190"/>
          </a:xfrm>
          <a:prstGeom prst="rect">
            <a:avLst/>
          </a:prstGeom>
          <a:noFill/>
        </p:spPr>
      </p:pic>
      <p:pic>
        <p:nvPicPr>
          <p:cNvPr id="117763" name="Picture 3"/>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357554" y="3429000"/>
            <a:ext cx="2274736" cy="357190"/>
          </a:xfrm>
          <a:prstGeom prst="rect">
            <a:avLst/>
          </a:prstGeom>
          <a:noFill/>
        </p:spPr>
      </p:pic>
      <p:pic>
        <p:nvPicPr>
          <p:cNvPr id="117761" name="Picture 1"/>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3643306" y="4572008"/>
            <a:ext cx="1421240" cy="642942"/>
          </a:xfrm>
          <a:prstGeom prst="rect">
            <a:avLst/>
          </a:prstGeom>
          <a:noFill/>
        </p:spPr>
      </p:pic>
      <p:sp>
        <p:nvSpPr>
          <p:cNvPr id="117766"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117767" name="Rectangle 7"/>
          <p:cNvSpPr>
            <a:spLocks noChangeArrowheads="1"/>
          </p:cNvSpPr>
          <p:nvPr/>
        </p:nvSpPr>
        <p:spPr bwMode="auto">
          <a:xfrm>
            <a:off x="0" y="6381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117768" name="Rectangle 8"/>
          <p:cNvSpPr>
            <a:spLocks noChangeArrowheads="1"/>
          </p:cNvSpPr>
          <p:nvPr/>
        </p:nvSpPr>
        <p:spPr bwMode="auto">
          <a:xfrm>
            <a:off x="0" y="12763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117770" name="Rectangle 10"/>
          <p:cNvSpPr>
            <a:spLocks noChangeArrowheads="1"/>
          </p:cNvSpPr>
          <p:nvPr/>
        </p:nvSpPr>
        <p:spPr bwMode="auto">
          <a:xfrm>
            <a:off x="0" y="25527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117771" name="Rectangle 11"/>
          <p:cNvSpPr>
            <a:spLocks noChangeArrowheads="1"/>
          </p:cNvSpPr>
          <p:nvPr/>
        </p:nvSpPr>
        <p:spPr bwMode="auto">
          <a:xfrm>
            <a:off x="0" y="31908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pic>
        <p:nvPicPr>
          <p:cNvPr id="117762" name="Picture 2"/>
          <p:cNvPicPr>
            <a:picLocks noChangeAspect="1" noChangeArrowheads="1"/>
          </p:cNvPicPr>
          <p:nvPr/>
        </p:nvPicPr>
        <p:blipFill>
          <a:blip r:embed="rId7" cstate="print"/>
          <a:stretch>
            <a:fillRect/>
          </a:stretch>
        </p:blipFill>
        <p:spPr bwMode="auto">
          <a:xfrm>
            <a:off x="3786182" y="4000504"/>
            <a:ext cx="1130933" cy="447660"/>
          </a:xfrm>
          <a:prstGeom prst="rect">
            <a:avLst/>
          </a:prstGeom>
          <a:noFill/>
          <a:ln>
            <a:noFill/>
          </a:ln>
        </p:spPr>
      </p:pic>
      <p:sp>
        <p:nvSpPr>
          <p:cNvPr id="16" name="15 CuadroTexto"/>
          <p:cNvSpPr txBox="1"/>
          <p:nvPr/>
        </p:nvSpPr>
        <p:spPr>
          <a:xfrm>
            <a:off x="3786182" y="5214950"/>
            <a:ext cx="729687" cy="369332"/>
          </a:xfrm>
          <a:prstGeom prst="rect">
            <a:avLst/>
          </a:prstGeom>
          <a:noFill/>
        </p:spPr>
        <p:txBody>
          <a:bodyPr wrap="none" rtlCol="0">
            <a:spAutoFit/>
          </a:bodyPr>
          <a:lstStyle/>
          <a:p>
            <a:r>
              <a:rPr lang="es-MX" dirty="0" smtClean="0"/>
              <a:t>V=30</a:t>
            </a:r>
            <a:endParaRPr lang="es-MX"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Solución (10 a 15 s)</a:t>
            </a:r>
            <a:endParaRPr lang="es-MX" dirty="0"/>
          </a:p>
        </p:txBody>
      </p:sp>
      <p:pic>
        <p:nvPicPr>
          <p:cNvPr id="119813"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513844" y="2409837"/>
            <a:ext cx="2301047" cy="323851"/>
          </a:xfrm>
          <a:prstGeom prst="rect">
            <a:avLst/>
          </a:prstGeom>
          <a:noFill/>
        </p:spPr>
      </p:pic>
      <p:pic>
        <p:nvPicPr>
          <p:cNvPr id="119812" name="Picture 4"/>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198014" y="3048012"/>
            <a:ext cx="3016928" cy="323851"/>
          </a:xfrm>
          <a:prstGeom prst="rect">
            <a:avLst/>
          </a:prstGeom>
          <a:noFill/>
        </p:spPr>
      </p:pic>
      <p:pic>
        <p:nvPicPr>
          <p:cNvPr id="119811" name="Picture 3"/>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2589042" y="3686187"/>
            <a:ext cx="2130599" cy="323851"/>
          </a:xfrm>
          <a:prstGeom prst="rect">
            <a:avLst/>
          </a:prstGeom>
          <a:noFill/>
        </p:spPr>
      </p:pic>
      <p:pic>
        <p:nvPicPr>
          <p:cNvPr id="119810" name="Picture 2"/>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2799596" y="4324362"/>
            <a:ext cx="1653345" cy="323851"/>
          </a:xfrm>
          <a:prstGeom prst="rect">
            <a:avLst/>
          </a:prstGeom>
          <a:noFill/>
        </p:spPr>
      </p:pic>
      <p:pic>
        <p:nvPicPr>
          <p:cNvPr id="119809" name="Picture 1"/>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2822156" y="4962537"/>
            <a:ext cx="1602210" cy="323851"/>
          </a:xfrm>
          <a:prstGeom prst="rect">
            <a:avLst/>
          </a:prstGeom>
          <a:noFill/>
        </p:spPr>
      </p:pic>
      <p:sp>
        <p:nvSpPr>
          <p:cNvPr id="119814"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119815" name="Rectangle 7"/>
          <p:cNvSpPr>
            <a:spLocks noChangeArrowheads="1"/>
          </p:cNvSpPr>
          <p:nvPr/>
        </p:nvSpPr>
        <p:spPr bwMode="auto">
          <a:xfrm>
            <a:off x="0" y="6381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119816" name="Rectangle 8"/>
          <p:cNvSpPr>
            <a:spLocks noChangeArrowheads="1"/>
          </p:cNvSpPr>
          <p:nvPr/>
        </p:nvSpPr>
        <p:spPr bwMode="auto">
          <a:xfrm>
            <a:off x="0" y="12763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119817" name="Rectangle 9"/>
          <p:cNvSpPr>
            <a:spLocks noChangeArrowheads="1"/>
          </p:cNvSpPr>
          <p:nvPr/>
        </p:nvSpPr>
        <p:spPr bwMode="auto">
          <a:xfrm>
            <a:off x="0" y="19145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119818" name="Rectangle 10"/>
          <p:cNvSpPr>
            <a:spLocks noChangeArrowheads="1"/>
          </p:cNvSpPr>
          <p:nvPr/>
        </p:nvSpPr>
        <p:spPr bwMode="auto">
          <a:xfrm>
            <a:off x="0" y="25527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119819" name="Rectangle 11"/>
          <p:cNvSpPr>
            <a:spLocks noChangeArrowheads="1"/>
          </p:cNvSpPr>
          <p:nvPr/>
        </p:nvSpPr>
        <p:spPr bwMode="auto">
          <a:xfrm>
            <a:off x="0" y="31908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13 CuadroTexto"/>
          <p:cNvSpPr txBox="1"/>
          <p:nvPr/>
        </p:nvSpPr>
        <p:spPr>
          <a:xfrm>
            <a:off x="5429256" y="4857760"/>
            <a:ext cx="2069797" cy="369332"/>
          </a:xfrm>
          <a:prstGeom prst="rect">
            <a:avLst/>
          </a:prstGeom>
          <a:noFill/>
        </p:spPr>
        <p:txBody>
          <a:bodyPr wrap="none" rtlCol="0">
            <a:spAutoFit/>
          </a:bodyPr>
          <a:lstStyle/>
          <a:p>
            <a:r>
              <a:rPr lang="es-MX" dirty="0" smtClean="0"/>
              <a:t>La i continua en 2t</a:t>
            </a:r>
            <a:endParaRPr lang="es-MX"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Solución</a:t>
            </a:r>
            <a:endParaRPr lang="es-MX" dirty="0"/>
          </a:p>
        </p:txBody>
      </p:sp>
      <p:graphicFrame>
        <p:nvGraphicFramePr>
          <p:cNvPr id="3" name="2 Tabla"/>
          <p:cNvGraphicFramePr>
            <a:graphicFrameLocks noGrp="1"/>
          </p:cNvGraphicFramePr>
          <p:nvPr/>
        </p:nvGraphicFramePr>
        <p:xfrm>
          <a:off x="857224" y="2285992"/>
          <a:ext cx="7286676" cy="1785952"/>
        </p:xfrm>
        <a:graphic>
          <a:graphicData uri="http://schemas.openxmlformats.org/drawingml/2006/table">
            <a:tbl>
              <a:tblPr/>
              <a:tblGrid>
                <a:gridCol w="1821669"/>
                <a:gridCol w="1821669"/>
                <a:gridCol w="1643072"/>
                <a:gridCol w="2000266"/>
              </a:tblGrid>
              <a:tr h="446488">
                <a:tc>
                  <a:txBody>
                    <a:bodyPr/>
                    <a:lstStyle/>
                    <a:p>
                      <a:pPr algn="ctr">
                        <a:spcAft>
                          <a:spcPts val="0"/>
                        </a:spcAft>
                      </a:pPr>
                      <a:r>
                        <a:rPr lang="es-ES" sz="2400" dirty="0">
                          <a:latin typeface="Arial"/>
                          <a:ea typeface="SimSun"/>
                        </a:rPr>
                        <a:t>t</a:t>
                      </a:r>
                      <a:endParaRPr lang="es-MX" sz="2400" dirty="0">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a:latin typeface="Arial"/>
                          <a:ea typeface="SimSun"/>
                        </a:rPr>
                        <a:t>V</a:t>
                      </a:r>
                      <a:endParaRPr lang="es-MX" sz="2400">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a:latin typeface="Arial"/>
                          <a:ea typeface="SimSun"/>
                        </a:rPr>
                        <a:t>I</a:t>
                      </a:r>
                      <a:endParaRPr lang="es-MX" sz="2400">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a:latin typeface="Arial"/>
                          <a:ea typeface="SimSun"/>
                        </a:rPr>
                        <a:t>P</a:t>
                      </a:r>
                      <a:endParaRPr lang="es-MX" sz="2400">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6488">
                <a:tc>
                  <a:txBody>
                    <a:bodyPr/>
                    <a:lstStyle/>
                    <a:p>
                      <a:pPr algn="just">
                        <a:spcAft>
                          <a:spcPts val="0"/>
                        </a:spcAft>
                      </a:pPr>
                      <a:r>
                        <a:rPr lang="es-ES" sz="2400">
                          <a:latin typeface="Arial"/>
                          <a:ea typeface="SimSun"/>
                        </a:rPr>
                        <a:t>0-10</a:t>
                      </a:r>
                      <a:endParaRPr lang="es-MX" sz="2400">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a:latin typeface="Arial"/>
                          <a:ea typeface="SimSun"/>
                        </a:rPr>
                        <a:t>30</a:t>
                      </a:r>
                      <a:endParaRPr lang="es-MX" sz="2400">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a:latin typeface="Arial"/>
                          <a:ea typeface="SimSun"/>
                        </a:rPr>
                        <a:t>2t</a:t>
                      </a:r>
                      <a:endParaRPr lang="es-MX" sz="2400">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a:latin typeface="Arial"/>
                          <a:ea typeface="SimSun"/>
                        </a:rPr>
                        <a:t>60t</a:t>
                      </a:r>
                      <a:endParaRPr lang="es-MX" sz="2400">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6488">
                <a:tc>
                  <a:txBody>
                    <a:bodyPr/>
                    <a:lstStyle/>
                    <a:p>
                      <a:pPr algn="just">
                        <a:spcAft>
                          <a:spcPts val="0"/>
                        </a:spcAft>
                      </a:pPr>
                      <a:r>
                        <a:rPr lang="es-ES" sz="2400">
                          <a:latin typeface="Arial"/>
                          <a:ea typeface="SimSun"/>
                        </a:rPr>
                        <a:t>10-15</a:t>
                      </a:r>
                      <a:endParaRPr lang="es-MX" sz="2400">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a:latin typeface="Arial"/>
                          <a:ea typeface="SimSun"/>
                        </a:rPr>
                        <a:t>-5t+80</a:t>
                      </a:r>
                      <a:endParaRPr lang="es-MX" sz="2400">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a:latin typeface="Arial"/>
                          <a:ea typeface="SimSun"/>
                        </a:rPr>
                        <a:t>2t</a:t>
                      </a:r>
                      <a:endParaRPr lang="es-MX" sz="2400">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dirty="0">
                          <a:latin typeface="Arial"/>
                          <a:ea typeface="SimSun"/>
                        </a:rPr>
                        <a:t>-</a:t>
                      </a:r>
                      <a:r>
                        <a:rPr lang="es-ES" sz="2400" dirty="0" smtClean="0">
                          <a:latin typeface="Arial"/>
                          <a:ea typeface="SimSun"/>
                        </a:rPr>
                        <a:t>10t</a:t>
                      </a:r>
                      <a:r>
                        <a:rPr lang="es-ES" sz="2400" baseline="30000" dirty="0" smtClean="0">
                          <a:latin typeface="Arial"/>
                          <a:ea typeface="SimSun"/>
                        </a:rPr>
                        <a:t>2</a:t>
                      </a:r>
                      <a:r>
                        <a:rPr lang="es-ES" sz="2400" dirty="0" smtClean="0">
                          <a:latin typeface="Arial"/>
                          <a:ea typeface="SimSun"/>
                        </a:rPr>
                        <a:t>+160t</a:t>
                      </a:r>
                      <a:endParaRPr lang="es-MX" sz="2400" dirty="0">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6488">
                <a:tc>
                  <a:txBody>
                    <a:bodyPr/>
                    <a:lstStyle/>
                    <a:p>
                      <a:pPr algn="just">
                        <a:spcAft>
                          <a:spcPts val="0"/>
                        </a:spcAft>
                      </a:pPr>
                      <a:r>
                        <a:rPr lang="es-ES" sz="2400">
                          <a:latin typeface="Arial"/>
                          <a:ea typeface="SimSun"/>
                        </a:rPr>
                        <a:t>15-25</a:t>
                      </a:r>
                      <a:endParaRPr lang="es-MX" sz="2400">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a:latin typeface="Arial"/>
                          <a:ea typeface="SimSun"/>
                        </a:rPr>
                        <a:t>5</a:t>
                      </a:r>
                      <a:endParaRPr lang="es-MX" sz="2400">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a:latin typeface="Arial"/>
                          <a:ea typeface="SimSun"/>
                        </a:rPr>
                        <a:t>-3t+75</a:t>
                      </a:r>
                      <a:endParaRPr lang="es-MX" sz="2400">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2400">
                          <a:latin typeface="Arial"/>
                          <a:ea typeface="SimSun"/>
                        </a:rPr>
                        <a:t>-</a:t>
                      </a:r>
                      <a:r>
                        <a:rPr lang="es-ES" sz="2400" smtClean="0">
                          <a:latin typeface="Arial"/>
                          <a:ea typeface="SimSun"/>
                        </a:rPr>
                        <a:t>15t+375</a:t>
                      </a:r>
                      <a:endParaRPr lang="es-MX" sz="2400" dirty="0">
                        <a:latin typeface="Arial"/>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Solución</a:t>
            </a:r>
            <a:endParaRPr lang="es-MX" dirty="0"/>
          </a:p>
        </p:txBody>
      </p:sp>
      <p:pic>
        <p:nvPicPr>
          <p:cNvPr id="125956"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957401" y="2143116"/>
            <a:ext cx="6973862" cy="628671"/>
          </a:xfrm>
          <a:prstGeom prst="rect">
            <a:avLst/>
          </a:prstGeom>
          <a:noFill/>
        </p:spPr>
      </p:pic>
      <p:pic>
        <p:nvPicPr>
          <p:cNvPr id="125955"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957400" y="3009891"/>
            <a:ext cx="6549875" cy="628671"/>
          </a:xfrm>
          <a:prstGeom prst="rect">
            <a:avLst/>
          </a:prstGeom>
          <a:noFill/>
        </p:spPr>
      </p:pic>
      <p:pic>
        <p:nvPicPr>
          <p:cNvPr id="125954" name="Picture 2"/>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1957401" y="3876666"/>
            <a:ext cx="5818862" cy="628671"/>
          </a:xfrm>
          <a:prstGeom prst="rect">
            <a:avLst/>
          </a:prstGeom>
          <a:noFill/>
        </p:spPr>
      </p:pic>
      <p:pic>
        <p:nvPicPr>
          <p:cNvPr id="125953" name="Picture 1"/>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1957400" y="4865727"/>
            <a:ext cx="3830509" cy="277785"/>
          </a:xfrm>
          <a:prstGeom prst="rect">
            <a:avLst/>
          </a:prstGeom>
          <a:noFill/>
        </p:spPr>
      </p:pic>
      <p:sp>
        <p:nvSpPr>
          <p:cNvPr id="12595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125958" name="Rectangle 6"/>
          <p:cNvSpPr>
            <a:spLocks noChangeArrowheads="1"/>
          </p:cNvSpPr>
          <p:nvPr/>
        </p:nvSpPr>
        <p:spPr bwMode="auto">
          <a:xfrm>
            <a:off x="0" y="8667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125959" name="Rectangle 7"/>
          <p:cNvSpPr>
            <a:spLocks noChangeArrowheads="1"/>
          </p:cNvSpPr>
          <p:nvPr/>
        </p:nvSpPr>
        <p:spPr bwMode="auto">
          <a:xfrm>
            <a:off x="0" y="17335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125960" name="Rectangle 8"/>
          <p:cNvSpPr>
            <a:spLocks noChangeArrowheads="1"/>
          </p:cNvSpPr>
          <p:nvPr/>
        </p:nvSpPr>
        <p:spPr bwMode="auto">
          <a:xfrm>
            <a:off x="0" y="26003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125961" name="Rectangle 9"/>
          <p:cNvSpPr>
            <a:spLocks noChangeArrowheads="1"/>
          </p:cNvSpPr>
          <p:nvPr/>
        </p:nvSpPr>
        <p:spPr bwMode="auto">
          <a:xfrm>
            <a:off x="3286116" y="5572140"/>
            <a:ext cx="2786082"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altLang="zh-CN" sz="2400" b="0" i="0" u="none" strike="noStrike" cap="none" normalizeH="0" baseline="0" dirty="0" smtClean="0">
                <a:ln>
                  <a:noFill/>
                </a:ln>
                <a:solidFill>
                  <a:schemeClr val="tx1"/>
                </a:solidFill>
                <a:effectLst/>
                <a:latin typeface="Arial" pitchFamily="34" charset="0"/>
                <a:ea typeface="SimSun" pitchFamily="2" charset="-122"/>
                <a:cs typeface="Arial" pitchFamily="34" charset="0"/>
              </a:rPr>
              <a:t>5833  |J|</a:t>
            </a:r>
            <a:r>
              <a:rPr kumimoji="0" lang="es-MX" altLang="zh-CN" sz="24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Solución de 15 a 25 s</a:t>
            </a:r>
            <a:endParaRPr lang="es-MX" dirty="0"/>
          </a:p>
        </p:txBody>
      </p:sp>
      <p:pic>
        <p:nvPicPr>
          <p:cNvPr id="121860"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643174" y="2262194"/>
            <a:ext cx="3610993" cy="466727"/>
          </a:xfrm>
          <a:prstGeom prst="rect">
            <a:avLst/>
          </a:prstGeom>
          <a:noFill/>
        </p:spPr>
      </p:pic>
      <p:pic>
        <p:nvPicPr>
          <p:cNvPr id="121859"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643174" y="2900369"/>
            <a:ext cx="3267089" cy="466727"/>
          </a:xfrm>
          <a:prstGeom prst="rect">
            <a:avLst/>
          </a:prstGeom>
          <a:noFill/>
        </p:spPr>
      </p:pic>
      <p:pic>
        <p:nvPicPr>
          <p:cNvPr id="121858" name="Picture 2"/>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2643174" y="3538544"/>
            <a:ext cx="2382764" cy="466727"/>
          </a:xfrm>
          <a:prstGeom prst="rect">
            <a:avLst/>
          </a:prstGeom>
          <a:noFill/>
        </p:spPr>
      </p:pic>
      <p:pic>
        <p:nvPicPr>
          <p:cNvPr id="121857" name="Picture 1"/>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2643174" y="4176719"/>
            <a:ext cx="2309070" cy="466727"/>
          </a:xfrm>
          <a:prstGeom prst="rect">
            <a:avLst/>
          </a:prstGeom>
          <a:noFill/>
        </p:spPr>
      </p:pic>
      <p:sp>
        <p:nvSpPr>
          <p:cNvPr id="12186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MX" sz="1800" b="0" i="0" u="none" strike="noStrike" cap="none" normalizeH="0" baseline="0" smtClean="0">
              <a:ln>
                <a:noFill/>
              </a:ln>
              <a:solidFill>
                <a:schemeClr val="tx1"/>
              </a:solidFill>
              <a:effectLst/>
              <a:latin typeface="Arial" pitchFamily="34" charset="0"/>
              <a:cs typeface="Arial" pitchFamily="34" charset="0"/>
            </a:endParaRPr>
          </a:p>
        </p:txBody>
      </p:sp>
      <p:sp>
        <p:nvSpPr>
          <p:cNvPr id="121862" name="Rectangle 6"/>
          <p:cNvSpPr>
            <a:spLocks noChangeArrowheads="1"/>
          </p:cNvSpPr>
          <p:nvPr/>
        </p:nvSpPr>
        <p:spPr bwMode="auto">
          <a:xfrm>
            <a:off x="0" y="6381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121863" name="Rectangle 7"/>
          <p:cNvSpPr>
            <a:spLocks noChangeArrowheads="1"/>
          </p:cNvSpPr>
          <p:nvPr/>
        </p:nvSpPr>
        <p:spPr bwMode="auto">
          <a:xfrm>
            <a:off x="0" y="12763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121864" name="Rectangle 8"/>
          <p:cNvSpPr>
            <a:spLocks noChangeArrowheads="1"/>
          </p:cNvSpPr>
          <p:nvPr/>
        </p:nvSpPr>
        <p:spPr bwMode="auto">
          <a:xfrm>
            <a:off x="0" y="19145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11" name="10 CuadroTexto"/>
          <p:cNvSpPr txBox="1"/>
          <p:nvPr/>
        </p:nvSpPr>
        <p:spPr>
          <a:xfrm>
            <a:off x="2285984" y="5143512"/>
            <a:ext cx="1620957" cy="369332"/>
          </a:xfrm>
          <a:prstGeom prst="rect">
            <a:avLst/>
          </a:prstGeom>
          <a:noFill/>
        </p:spPr>
        <p:txBody>
          <a:bodyPr wrap="none" rtlCol="0">
            <a:spAutoFit/>
          </a:bodyPr>
          <a:lstStyle/>
          <a:p>
            <a:r>
              <a:rPr lang="es-MX" dirty="0" smtClean="0"/>
              <a:t>El voltaje es 5</a:t>
            </a:r>
            <a:endParaRPr lang="es-MX"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title"/>
          </p:nvPr>
        </p:nvSpPr>
        <p:spPr/>
        <p:txBody>
          <a:bodyPr/>
          <a:lstStyle/>
          <a:p>
            <a:pPr eaLnBrk="1" hangingPunct="1"/>
            <a:r>
              <a:rPr lang="es-MX" smtClean="0"/>
              <a:t>Definición de electricidad</a:t>
            </a:r>
          </a:p>
        </p:txBody>
      </p:sp>
      <p:sp>
        <p:nvSpPr>
          <p:cNvPr id="3" name="2 Marcador de contenido"/>
          <p:cNvSpPr>
            <a:spLocks noGrp="1"/>
          </p:cNvSpPr>
          <p:nvPr>
            <p:ph idx="1"/>
          </p:nvPr>
        </p:nvSpPr>
        <p:spPr/>
        <p:txBody>
          <a:bodyPr rtlCol="0">
            <a:normAutofit fontScale="55000" lnSpcReduction="20000"/>
          </a:bodyPr>
          <a:lstStyle/>
          <a:p>
            <a:pPr eaLnBrk="1" fontAlgn="auto" hangingPunct="1">
              <a:spcAft>
                <a:spcPts val="0"/>
              </a:spcAft>
              <a:buFont typeface="Arial" pitchFamily="34" charset="0"/>
              <a:buChar char="•"/>
              <a:defRPr/>
            </a:pPr>
            <a:r>
              <a:rPr lang="es-ES" sz="4500" b="1" dirty="0" smtClean="0"/>
              <a:t>“LA ELECTRICIDAD</a:t>
            </a:r>
            <a:r>
              <a:rPr lang="es-ES" sz="4500" dirty="0" smtClean="0"/>
              <a:t> es el fenómeno físico que surge de la existencia e interacción de cargas eléctricas”</a:t>
            </a:r>
            <a:r>
              <a:rPr lang="es-ES" sz="4500" baseline="30000" dirty="0" smtClean="0"/>
              <a:t>1</a:t>
            </a:r>
          </a:p>
          <a:p>
            <a:pPr algn="just" eaLnBrk="1" fontAlgn="auto" hangingPunct="1">
              <a:spcAft>
                <a:spcPts val="0"/>
              </a:spcAft>
              <a:buFont typeface="Arial" pitchFamily="34" charset="0"/>
              <a:buChar char="•"/>
              <a:defRPr/>
            </a:pPr>
            <a:r>
              <a:rPr lang="es-MX" sz="4500" dirty="0" smtClean="0"/>
              <a:t>“La </a:t>
            </a:r>
            <a:r>
              <a:rPr lang="es-MX" sz="4500" b="1" dirty="0" smtClean="0"/>
              <a:t>electricidad</a:t>
            </a:r>
            <a:r>
              <a:rPr lang="es-MX" sz="4500" dirty="0" smtClean="0"/>
              <a:t> (del griego </a:t>
            </a:r>
            <a:r>
              <a:rPr lang="es-MX" sz="4500" i="1" dirty="0" err="1" smtClean="0"/>
              <a:t>elektron</a:t>
            </a:r>
            <a:r>
              <a:rPr lang="es-MX" sz="4500" dirty="0" smtClean="0"/>
              <a:t>, cuyo significado es ámbar) es un fenómeno físico cuyo origen son las cargas eléctricas y cuya energía se manifiesta en fenómenos mecánicos, térmicos, luminosos y químicos, entre otros.”</a:t>
            </a:r>
            <a:r>
              <a:rPr lang="es-MX" sz="4500" baseline="30000" dirty="0" smtClean="0"/>
              <a:t>2</a:t>
            </a:r>
            <a:endParaRPr lang="es-ES" sz="4500" baseline="30000" dirty="0" smtClean="0"/>
          </a:p>
          <a:p>
            <a:pPr eaLnBrk="1" fontAlgn="auto" hangingPunct="1">
              <a:spcAft>
                <a:spcPts val="0"/>
              </a:spcAft>
              <a:buFont typeface="Arial" pitchFamily="34" charset="0"/>
              <a:buChar char="•"/>
              <a:defRPr/>
            </a:pPr>
            <a:endParaRPr lang="es-ES" baseline="30000" dirty="0" smtClean="0"/>
          </a:p>
          <a:p>
            <a:pPr eaLnBrk="1" fontAlgn="auto" hangingPunct="1">
              <a:spcAft>
                <a:spcPts val="0"/>
              </a:spcAft>
              <a:buFont typeface="Arial" pitchFamily="34" charset="0"/>
              <a:buChar char="•"/>
              <a:defRPr/>
            </a:pPr>
            <a:endParaRPr lang="es-ES" sz="2900" dirty="0" smtClean="0"/>
          </a:p>
          <a:p>
            <a:pPr eaLnBrk="1" fontAlgn="auto" hangingPunct="1">
              <a:spcAft>
                <a:spcPts val="0"/>
              </a:spcAft>
              <a:buFont typeface="Arial" pitchFamily="34" charset="0"/>
              <a:buChar char="•"/>
              <a:defRPr/>
            </a:pPr>
            <a:endParaRPr lang="es-ES" sz="2900" dirty="0" smtClean="0"/>
          </a:p>
          <a:p>
            <a:pPr eaLnBrk="1" fontAlgn="auto" hangingPunct="1">
              <a:spcAft>
                <a:spcPts val="0"/>
              </a:spcAft>
              <a:buFont typeface="Arial" pitchFamily="34" charset="0"/>
              <a:buNone/>
              <a:defRPr/>
            </a:pPr>
            <a:r>
              <a:rPr lang="es-ES" sz="2900" dirty="0" smtClean="0"/>
              <a:t>1. DORF, Richard. “Circuitos eléctricos”. Sexta edición. </a:t>
            </a:r>
            <a:r>
              <a:rPr lang="es-ES" sz="2900" dirty="0" err="1" smtClean="0"/>
              <a:t>Alfaomega</a:t>
            </a:r>
            <a:r>
              <a:rPr lang="es-ES" sz="2900" dirty="0" smtClean="0"/>
              <a:t>. Mexico.2006. P 2</a:t>
            </a:r>
            <a:endParaRPr lang="es-MX" sz="2900" dirty="0" smtClean="0"/>
          </a:p>
          <a:p>
            <a:pPr eaLnBrk="1" fontAlgn="auto" hangingPunct="1">
              <a:spcAft>
                <a:spcPts val="0"/>
              </a:spcAft>
              <a:buFont typeface="Arial" pitchFamily="34" charset="0"/>
              <a:buNone/>
              <a:defRPr/>
            </a:pPr>
            <a:r>
              <a:rPr lang="es-MX" sz="2900" dirty="0" smtClean="0"/>
              <a:t>2. WIKIPEDIA, LA ENCICLOPEDIA LIBRE. “Electricidad”. [Publicación digital]. Actualizada al 10 de febrero del 2010. Disponible desde internet en </a:t>
            </a:r>
            <a:r>
              <a:rPr lang="es-MX" sz="2900" dirty="0" smtClean="0">
                <a:hlinkClick r:id="rId3"/>
              </a:rPr>
              <a:t>http://es.wikipedia.org/wiki/Electricidad#cite_note-larousse-0</a:t>
            </a:r>
            <a:r>
              <a:rPr lang="es-MX" sz="2900" dirty="0" smtClean="0"/>
              <a:t>. con acceso el 10 de febrero de 2010.</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Título"/>
          <p:cNvSpPr>
            <a:spLocks noGrp="1"/>
          </p:cNvSpPr>
          <p:nvPr>
            <p:ph type="title"/>
          </p:nvPr>
        </p:nvSpPr>
        <p:spPr/>
        <p:txBody>
          <a:bodyPr/>
          <a:lstStyle/>
          <a:p>
            <a:pPr eaLnBrk="1" hangingPunct="1"/>
            <a:r>
              <a:rPr lang="es-MX" smtClean="0"/>
              <a:t>Clasificación de la electricidad</a:t>
            </a:r>
          </a:p>
        </p:txBody>
      </p:sp>
      <p:sp>
        <p:nvSpPr>
          <p:cNvPr id="8195" name="2 Marcador de contenido"/>
          <p:cNvSpPr>
            <a:spLocks noGrp="1"/>
          </p:cNvSpPr>
          <p:nvPr>
            <p:ph idx="1"/>
          </p:nvPr>
        </p:nvSpPr>
        <p:spPr/>
        <p:txBody>
          <a:bodyPr/>
          <a:lstStyle/>
          <a:p>
            <a:pPr eaLnBrk="1" hangingPunct="1"/>
            <a:r>
              <a:rPr lang="es-MX" smtClean="0"/>
              <a:t>Electrostática (Estudio de la carga eléctrica en reposo)</a:t>
            </a:r>
          </a:p>
          <a:p>
            <a:pPr algn="just" eaLnBrk="1" hangingPunct="1"/>
            <a:r>
              <a:rPr lang="es-MX" smtClean="0"/>
              <a:t>Electrodinámica (Estudio de la carga en movimiento continuo)</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Título"/>
          <p:cNvSpPr>
            <a:spLocks noGrp="1"/>
          </p:cNvSpPr>
          <p:nvPr>
            <p:ph type="title"/>
          </p:nvPr>
        </p:nvSpPr>
        <p:spPr/>
        <p:txBody>
          <a:bodyPr/>
          <a:lstStyle/>
          <a:p>
            <a:pPr eaLnBrk="1" hangingPunct="1"/>
            <a:r>
              <a:rPr lang="es-MX" smtClean="0"/>
              <a:t>Electrostática</a:t>
            </a:r>
          </a:p>
        </p:txBody>
      </p:sp>
      <p:sp>
        <p:nvSpPr>
          <p:cNvPr id="3" name="2 Marcador de contenido"/>
          <p:cNvSpPr>
            <a:spLocks noGrp="1"/>
          </p:cNvSpPr>
          <p:nvPr>
            <p:ph idx="1"/>
          </p:nvPr>
        </p:nvSpPr>
        <p:spPr/>
        <p:txBody>
          <a:bodyPr rtlCol="0">
            <a:normAutofit/>
          </a:bodyPr>
          <a:lstStyle/>
          <a:p>
            <a:pPr algn="just" eaLnBrk="1" fontAlgn="auto" hangingPunct="1">
              <a:spcAft>
                <a:spcPts val="0"/>
              </a:spcAft>
              <a:buFont typeface="Arial" pitchFamily="34" charset="0"/>
              <a:buChar char="•"/>
              <a:defRPr/>
            </a:pPr>
            <a:r>
              <a:rPr lang="es-MX" dirty="0" smtClean="0"/>
              <a:t>Carga eléctrica (Q o q): Elemento con defecto  o exceso de electrones, se mide en C (</a:t>
            </a:r>
            <a:r>
              <a:rPr lang="es-MX" dirty="0" err="1" smtClean="0"/>
              <a:t>Coulumbios</a:t>
            </a:r>
            <a:r>
              <a:rPr lang="es-MX" dirty="0" smtClean="0"/>
              <a:t>)</a:t>
            </a:r>
          </a:p>
          <a:p>
            <a:pPr algn="just" eaLnBrk="1" fontAlgn="auto" hangingPunct="1">
              <a:spcAft>
                <a:spcPts val="0"/>
              </a:spcAft>
              <a:buFont typeface="Arial" pitchFamily="34" charset="0"/>
              <a:buChar char="•"/>
              <a:defRPr/>
            </a:pPr>
            <a:r>
              <a:rPr lang="es-MX" dirty="0" smtClean="0"/>
              <a:t>Propiedades de la carga eléctrica:</a:t>
            </a:r>
          </a:p>
          <a:p>
            <a:pPr lvl="1" algn="just" eaLnBrk="1" fontAlgn="auto" hangingPunct="1">
              <a:spcAft>
                <a:spcPts val="0"/>
              </a:spcAft>
              <a:buFont typeface="Arial" pitchFamily="34" charset="0"/>
              <a:buChar char="–"/>
              <a:defRPr/>
            </a:pPr>
            <a:r>
              <a:rPr lang="es-MX" dirty="0" smtClean="0"/>
              <a:t>Repulsión o atracción entre cargas</a:t>
            </a:r>
          </a:p>
          <a:p>
            <a:pPr lvl="1" algn="just" eaLnBrk="1" fontAlgn="auto" hangingPunct="1">
              <a:spcAft>
                <a:spcPts val="0"/>
              </a:spcAft>
              <a:buFont typeface="Arial" pitchFamily="34" charset="0"/>
              <a:buChar char="–"/>
              <a:defRPr/>
            </a:pPr>
            <a:r>
              <a:rPr lang="es-MX" dirty="0" smtClean="0"/>
              <a:t>El electrón tiene una carga eléctrica negativa de -1,6 × 10</a:t>
            </a:r>
            <a:r>
              <a:rPr lang="es-MX" baseline="30000" dirty="0" smtClean="0"/>
              <a:t>−19</a:t>
            </a:r>
            <a:r>
              <a:rPr lang="es-MX" dirty="0" smtClean="0"/>
              <a:t> C y el protón tiene una carga </a:t>
            </a:r>
            <a:r>
              <a:rPr lang="es-MX" dirty="0" err="1" smtClean="0"/>
              <a:t>electrica</a:t>
            </a:r>
            <a:r>
              <a:rPr lang="es-MX" dirty="0" smtClean="0"/>
              <a:t> positiva de 1,6 × 10</a:t>
            </a:r>
            <a:r>
              <a:rPr lang="es-MX" baseline="30000" dirty="0" smtClean="0"/>
              <a:t>−19 </a:t>
            </a:r>
            <a:r>
              <a:rPr lang="es-MX" dirty="0" smtClean="0"/>
              <a:t>C</a:t>
            </a:r>
          </a:p>
          <a:p>
            <a:pPr lvl="1" algn="just" eaLnBrk="1" fontAlgn="auto" hangingPunct="1">
              <a:spcAft>
                <a:spcPts val="0"/>
              </a:spcAft>
              <a:buFont typeface="Arial" pitchFamily="34" charset="0"/>
              <a:buChar char="–"/>
              <a:defRPr/>
            </a:pPr>
            <a:r>
              <a:rPr lang="es-MX" dirty="0" smtClean="0"/>
              <a:t>Un culombio corresponde a 6,24 × 10</a:t>
            </a:r>
            <a:r>
              <a:rPr lang="es-MX" baseline="30000" dirty="0" smtClean="0"/>
              <a:t>18</a:t>
            </a:r>
            <a:r>
              <a:rPr lang="es-MX" dirty="0" smtClean="0"/>
              <a:t> electrones.</a:t>
            </a:r>
          </a:p>
          <a:p>
            <a:pPr eaLnBrk="1" fontAlgn="auto" hangingPunct="1">
              <a:spcAft>
                <a:spcPts val="0"/>
              </a:spcAft>
              <a:buFont typeface="Arial" pitchFamily="34" charset="0"/>
              <a:buChar char="•"/>
              <a:defRPr/>
            </a:pPr>
            <a:endParaRPr lang="es-MX"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Título"/>
          <p:cNvSpPr>
            <a:spLocks noGrp="1"/>
          </p:cNvSpPr>
          <p:nvPr>
            <p:ph type="title"/>
          </p:nvPr>
        </p:nvSpPr>
        <p:spPr/>
        <p:txBody>
          <a:bodyPr/>
          <a:lstStyle/>
          <a:p>
            <a:pPr eaLnBrk="1" hangingPunct="1"/>
            <a:r>
              <a:rPr lang="es-MX" smtClean="0"/>
              <a:t>Electrostática</a:t>
            </a:r>
          </a:p>
        </p:txBody>
      </p:sp>
      <p:sp>
        <p:nvSpPr>
          <p:cNvPr id="10243" name="2 Marcador de contenido"/>
          <p:cNvSpPr>
            <a:spLocks noGrp="1"/>
          </p:cNvSpPr>
          <p:nvPr>
            <p:ph idx="1"/>
          </p:nvPr>
        </p:nvSpPr>
        <p:spPr/>
        <p:txBody>
          <a:bodyPr/>
          <a:lstStyle/>
          <a:p>
            <a:pPr eaLnBrk="1" hangingPunct="1"/>
            <a:r>
              <a:rPr lang="es-MX" dirty="0" smtClean="0"/>
              <a:t>Ley de Coulomb</a:t>
            </a:r>
          </a:p>
          <a:p>
            <a:pPr eaLnBrk="1" hangingPunct="1"/>
            <a:endParaRPr lang="es-MX" b="1" dirty="0" smtClean="0"/>
          </a:p>
          <a:p>
            <a:pPr eaLnBrk="1" hangingPunct="1"/>
            <a:endParaRPr lang="es-MX" b="1" dirty="0" smtClean="0"/>
          </a:p>
          <a:p>
            <a:pPr lvl="1">
              <a:buNone/>
            </a:pPr>
            <a:r>
              <a:rPr lang="es-MX" dirty="0" err="1" smtClean="0"/>
              <a:t>k</a:t>
            </a:r>
            <a:r>
              <a:rPr lang="es-MX" baseline="-25000" dirty="0" err="1" smtClean="0"/>
              <a:t>e</a:t>
            </a:r>
            <a:r>
              <a:rPr lang="es-MX" dirty="0" smtClean="0"/>
              <a:t> = 8.987x10</a:t>
            </a:r>
            <a:r>
              <a:rPr lang="es-MX" baseline="30000" dirty="0" smtClean="0"/>
              <a:t>9</a:t>
            </a:r>
            <a:r>
              <a:rPr lang="es-MX" dirty="0" smtClean="0"/>
              <a:t> Nm</a:t>
            </a:r>
            <a:r>
              <a:rPr lang="es-MX" baseline="30000" dirty="0" smtClean="0"/>
              <a:t>2</a:t>
            </a:r>
            <a:r>
              <a:rPr lang="es-MX" dirty="0" smtClean="0"/>
              <a:t>/C</a:t>
            </a:r>
            <a:r>
              <a:rPr lang="es-MX" baseline="30000" dirty="0" smtClean="0"/>
              <a:t>2</a:t>
            </a:r>
            <a:r>
              <a:rPr lang="es-MX" dirty="0" smtClean="0"/>
              <a:t>.</a:t>
            </a:r>
          </a:p>
          <a:p>
            <a:pPr lvl="1">
              <a:buNone/>
            </a:pPr>
            <a:endParaRPr lang="es-MX" dirty="0" smtClean="0"/>
          </a:p>
          <a:p>
            <a:r>
              <a:rPr lang="es-MX" dirty="0" smtClean="0"/>
              <a:t>Campo eléctrico</a:t>
            </a:r>
          </a:p>
        </p:txBody>
      </p:sp>
      <p:pic>
        <p:nvPicPr>
          <p:cNvPr id="5" name="4 Imagen" descr="formula"/>
          <p:cNvPicPr/>
          <p:nvPr/>
        </p:nvPicPr>
        <p:blipFill>
          <a:blip r:embed="rId3" cstate="print"/>
          <a:srcRect/>
          <a:stretch>
            <a:fillRect/>
          </a:stretch>
        </p:blipFill>
        <p:spPr bwMode="auto">
          <a:xfrm>
            <a:off x="4071934" y="4572008"/>
            <a:ext cx="1357322" cy="1095380"/>
          </a:xfrm>
          <a:prstGeom prst="rect">
            <a:avLst/>
          </a:prstGeom>
          <a:noFill/>
          <a:ln w="9525">
            <a:noFill/>
            <a:miter lim="800000"/>
            <a:headEnd/>
            <a:tailEnd/>
          </a:ln>
        </p:spPr>
      </p:pic>
      <p:pic>
        <p:nvPicPr>
          <p:cNvPr id="6" name="5 Imagen" descr="formula"/>
          <p:cNvPicPr/>
          <p:nvPr/>
        </p:nvPicPr>
        <p:blipFill>
          <a:blip r:embed="rId4" cstate="print"/>
          <a:srcRect/>
          <a:stretch>
            <a:fillRect/>
          </a:stretch>
        </p:blipFill>
        <p:spPr bwMode="auto">
          <a:xfrm>
            <a:off x="4071934" y="2214554"/>
            <a:ext cx="1643074" cy="10477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5914</TotalTime>
  <Words>1647</Words>
  <Application>Microsoft Office PowerPoint</Application>
  <PresentationFormat>Presentación en pantalla (4:3)</PresentationFormat>
  <Paragraphs>412</Paragraphs>
  <Slides>55</Slides>
  <Notes>55</Notes>
  <HiddenSlides>0</HiddenSlides>
  <MMClips>0</MMClips>
  <ScaleCrop>false</ScaleCrop>
  <HeadingPairs>
    <vt:vector size="4" baseType="variant">
      <vt:variant>
        <vt:lpstr>Tema</vt:lpstr>
      </vt:variant>
      <vt:variant>
        <vt:i4>1</vt:i4>
      </vt:variant>
      <vt:variant>
        <vt:lpstr>Títulos de diapositiva</vt:lpstr>
      </vt:variant>
      <vt:variant>
        <vt:i4>55</vt:i4>
      </vt:variant>
    </vt:vector>
  </HeadingPairs>
  <TitlesOfParts>
    <vt:vector size="56" baseType="lpstr">
      <vt:lpstr>Flujo</vt:lpstr>
      <vt:lpstr>Conceptos básicos</vt:lpstr>
      <vt:lpstr>Objetivos</vt:lpstr>
      <vt:lpstr>Conceptos básicos</vt:lpstr>
      <vt:lpstr>Albores de la ciencia eléctrica</vt:lpstr>
      <vt:lpstr>Albores de la ciencia eléctrica</vt:lpstr>
      <vt:lpstr>Definición de electricidad</vt:lpstr>
      <vt:lpstr>Clasificación de la electricidad</vt:lpstr>
      <vt:lpstr>Electrostática</vt:lpstr>
      <vt:lpstr>Electrostática</vt:lpstr>
      <vt:lpstr>Electrostática</vt:lpstr>
      <vt:lpstr>Ejemplo dos</vt:lpstr>
      <vt:lpstr>Solución</vt:lpstr>
      <vt:lpstr>Ejemplo tres</vt:lpstr>
      <vt:lpstr>Solución  (F13)</vt:lpstr>
      <vt:lpstr>Solución F23</vt:lpstr>
      <vt:lpstr>Solución total</vt:lpstr>
      <vt:lpstr>Solución Magnitud</vt:lpstr>
      <vt:lpstr>Solución dirección</vt:lpstr>
      <vt:lpstr>Solución campo eléctrico</vt:lpstr>
      <vt:lpstr>Electrodinámica</vt:lpstr>
      <vt:lpstr>Historia de la electricidad</vt:lpstr>
      <vt:lpstr>Historia de la electricidad</vt:lpstr>
      <vt:lpstr>Historia de la electricidad</vt:lpstr>
      <vt:lpstr>Circuitos eléctricos y flujo de corriente</vt:lpstr>
      <vt:lpstr>Circuitos eléctricos y flujo de corriente</vt:lpstr>
      <vt:lpstr>Circuito eléctrico</vt:lpstr>
      <vt:lpstr>Carga y corriente</vt:lpstr>
      <vt:lpstr>Carga y corriente</vt:lpstr>
      <vt:lpstr>Carga</vt:lpstr>
      <vt:lpstr>SEÑALES USADAS</vt:lpstr>
      <vt:lpstr>Corriente continua</vt:lpstr>
      <vt:lpstr>Corriente alterna</vt:lpstr>
      <vt:lpstr>Exponencial</vt:lpstr>
      <vt:lpstr>Ejemplo uno</vt:lpstr>
      <vt:lpstr>Ejemplo dos</vt:lpstr>
      <vt:lpstr>Ejemplo tres</vt:lpstr>
      <vt:lpstr>Unidades de medición</vt:lpstr>
      <vt:lpstr>Sistema internacional de mediciones</vt:lpstr>
      <vt:lpstr>Unidades básicas</vt:lpstr>
      <vt:lpstr>Algunas unidades derivadas</vt:lpstr>
      <vt:lpstr>Múltiplos y submultiplos</vt:lpstr>
      <vt:lpstr>Notación científica</vt:lpstr>
      <vt:lpstr>Ejercicios</vt:lpstr>
      <vt:lpstr>Voltaje, potencia y energía</vt:lpstr>
      <vt:lpstr>Voltaje</vt:lpstr>
      <vt:lpstr>Potencia</vt:lpstr>
      <vt:lpstr>Potencia</vt:lpstr>
      <vt:lpstr>Energía</vt:lpstr>
      <vt:lpstr>Ejemplo uno</vt:lpstr>
      <vt:lpstr>Ejemplo dos</vt:lpstr>
      <vt:lpstr>Solución (0 a 10 s)</vt:lpstr>
      <vt:lpstr>Solución (10 a 15 s)</vt:lpstr>
      <vt:lpstr>Solución</vt:lpstr>
      <vt:lpstr>Solución</vt:lpstr>
      <vt:lpstr>Solución de 15 a 25 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Conceptos básicos</dc:title>
  <dc:creator>Andres</dc:creator>
  <cp:lastModifiedBy>Jairo</cp:lastModifiedBy>
  <cp:revision>78</cp:revision>
  <dcterms:created xsi:type="dcterms:W3CDTF">2010-02-10T15:44:55Z</dcterms:created>
  <dcterms:modified xsi:type="dcterms:W3CDTF">2012-05-17T17:42:40Z</dcterms:modified>
</cp:coreProperties>
</file>