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7" r:id="rId7"/>
    <p:sldId id="268" r:id="rId8"/>
    <p:sldId id="261" r:id="rId9"/>
    <p:sldId id="263" r:id="rId10"/>
    <p:sldId id="264" r:id="rId11"/>
    <p:sldId id="266" r:id="rId12"/>
    <p:sldId id="262" r:id="rId13"/>
    <p:sldId id="265" r:id="rId14"/>
    <p:sldId id="270" r:id="rId15"/>
    <p:sldId id="272" r:id="rId16"/>
    <p:sldId id="271" r:id="rId17"/>
    <p:sldId id="269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3BB6A-7B6B-4CB9-BB86-F97C09EDC901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EE6B0-B5F1-4B17-B2B8-1F51B58E2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212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EE6B0-B5F1-4B17-B2B8-1F51B58E281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005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0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671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690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137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305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865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031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908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29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274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366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5F4C-BBDE-4A4E-91B8-33A1BAFA81C2}" type="datetimeFigureOut">
              <a:rPr lang="es-CO" smtClean="0"/>
              <a:t>04/05/2012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5D31B-80EB-4917-A140-D4269624C5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230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ropiedad_f%C3%ADsica" TargetMode="External"/><Relationship Id="rId2" Type="http://schemas.openxmlformats.org/officeDocument/2006/relationships/hyperlink" Target="http://es.wikipedia.org/wiki/Materia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Introducción a las mediciones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94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Medidor preciso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O" dirty="0" smtClean="0"/>
              <a:t>Aquel </a:t>
            </a:r>
            <a:r>
              <a:rPr lang="es-CO" dirty="0" smtClean="0"/>
              <a:t>instrumento de medición que tiene la aptitud para proporcionar indicaciones próximas entre sí por aplicaciones repetidas del mismo mensurando bajo las mismas condiciones de medición</a:t>
            </a:r>
          </a:p>
          <a:p>
            <a:r>
              <a:rPr lang="es-CO" dirty="0" err="1" smtClean="0"/>
              <a:t>P.e</a:t>
            </a:r>
            <a:r>
              <a:rPr lang="es-CO" dirty="0" smtClean="0"/>
              <a:t>: Si el valor nominal es de 10 m</a:t>
            </a:r>
          </a:p>
          <a:p>
            <a:pPr lvl="1"/>
            <a:r>
              <a:rPr lang="es-CO" dirty="0" smtClean="0"/>
              <a:t> </a:t>
            </a:r>
            <a:r>
              <a:rPr lang="es-CO" dirty="0" err="1" smtClean="0"/>
              <a:t>Instr</a:t>
            </a:r>
            <a:r>
              <a:rPr lang="es-CO" dirty="0" smtClean="0"/>
              <a:t> 1: 10 m  10 m y 9,8 m  (promedio 9,9333 m) (9,8-10)</a:t>
            </a:r>
          </a:p>
          <a:p>
            <a:pPr lvl="1"/>
            <a:r>
              <a:rPr lang="es-CO" dirty="0" err="1" smtClean="0"/>
              <a:t>Instr</a:t>
            </a:r>
            <a:r>
              <a:rPr lang="es-CO" dirty="0" smtClean="0"/>
              <a:t> 2: 10 m   10,2 m y 9,8 m (promedio 10 m) (9,8-10,2)</a:t>
            </a:r>
          </a:p>
          <a:p>
            <a:r>
              <a:rPr lang="es-CO" dirty="0" smtClean="0"/>
              <a:t>Es más preciso el primero porque repitió 2 veces el mismo valor y su rango es de 0,2 m en el segundo el rango es de 0,4 m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751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Exactitud y precisión</a:t>
            </a:r>
            <a:endParaRPr lang="es-CO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1726" y="1406240"/>
            <a:ext cx="3768506" cy="507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0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Algunas definiciones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b="1" dirty="0" smtClean="0"/>
              <a:t>EXACTITUD DE MEDICIÓN: </a:t>
            </a:r>
            <a:r>
              <a:rPr lang="es-CO" dirty="0" smtClean="0"/>
              <a:t>Proximidad de concordancia entre el resultado de una medición y un valor verdadero del mensurando</a:t>
            </a:r>
          </a:p>
          <a:p>
            <a:pPr algn="just"/>
            <a:r>
              <a:rPr lang="es-CO" b="1" dirty="0" smtClean="0"/>
              <a:t>ERROR MAXIMO PERMITIDO: </a:t>
            </a:r>
            <a:r>
              <a:rPr lang="es-CO" dirty="0" smtClean="0"/>
              <a:t>Límites de error permitidos (de un instrumento de medida) Valores extremos de un error permitido por especificaciones, reglamentos, etc. para un instrumento de medida dado.</a:t>
            </a:r>
            <a:endParaRPr lang="es-CO" b="1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367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es-CO" b="1" dirty="0" smtClean="0"/>
              <a:t>SENSIBILIDAD: </a:t>
            </a:r>
            <a:r>
              <a:rPr lang="es-CO" dirty="0" smtClean="0"/>
              <a:t>Cociente del incremento de la respuesta de un instrumento de medida por el incremento correspondiente de la señal de entrada </a:t>
            </a:r>
          </a:p>
          <a:p>
            <a:pPr algn="just"/>
            <a:endParaRPr lang="es-CO" b="1" dirty="0" smtClean="0"/>
          </a:p>
        </p:txBody>
      </p:sp>
    </p:spTree>
    <p:extLst>
      <p:ext uri="{BB962C8B-B14F-4D97-AF65-F5344CB8AC3E}">
        <p14:creationId xmlns:p14="http://schemas.microsoft.com/office/powerpoint/2010/main" val="3770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Sensibilidad de algunos instrumentos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709738"/>
            <a:ext cx="686752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0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Ejemplos de medición</a:t>
            </a:r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781174"/>
            <a:ext cx="8892480" cy="395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3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b="1" dirty="0" smtClean="0"/>
              <a:t>LINEALIDAD:</a:t>
            </a:r>
            <a:r>
              <a:rPr lang="es-CO" dirty="0" smtClean="0"/>
              <a:t> Capacidad de un instrumento de medición para proporcionar una indicación que tenga una relación lineal con una magnitud determinada distinta de una magnitud de influencia.</a:t>
            </a:r>
            <a:endParaRPr lang="es-CO" b="1" dirty="0" smtClean="0"/>
          </a:p>
          <a:p>
            <a:pPr algn="just"/>
            <a:endParaRPr lang="es-CO" b="1" dirty="0" smtClean="0"/>
          </a:p>
          <a:p>
            <a:pPr algn="just"/>
            <a:r>
              <a:rPr lang="es-CO" b="1" dirty="0" smtClean="0"/>
              <a:t>ESTABILIDAD: </a:t>
            </a:r>
            <a:r>
              <a:rPr lang="es-CO" dirty="0" smtClean="0"/>
              <a:t>Aptitud de un instrumento de medida para conservar constantes sus características metrológicas a lo largo del tiempo</a:t>
            </a:r>
          </a:p>
          <a:p>
            <a:pPr algn="just"/>
            <a:endParaRPr lang="es-CO" dirty="0" smtClean="0"/>
          </a:p>
          <a:p>
            <a:pPr algn="just"/>
            <a:r>
              <a:rPr lang="es-CO" b="1" dirty="0" smtClean="0"/>
              <a:t>HISTERESIS: </a:t>
            </a:r>
            <a:r>
              <a:rPr lang="es-CO" dirty="0" smtClean="0"/>
              <a:t>Tendencia de un </a:t>
            </a:r>
            <a:r>
              <a:rPr lang="es-CO" dirty="0" smtClean="0">
                <a:hlinkClick r:id="rId2" tooltip="Material"/>
              </a:rPr>
              <a:t>material</a:t>
            </a:r>
            <a:r>
              <a:rPr lang="es-CO" dirty="0" smtClean="0"/>
              <a:t> a conservar una de sus </a:t>
            </a:r>
            <a:r>
              <a:rPr lang="es-CO" dirty="0" smtClean="0">
                <a:hlinkClick r:id="rId3" tooltip="Propiedad física"/>
              </a:rPr>
              <a:t>propiedades</a:t>
            </a:r>
            <a:r>
              <a:rPr lang="es-CO" dirty="0" smtClean="0"/>
              <a:t>, en ausencia del estímulo que la ha generado. Podemos encontrar diferentes manifestaciones de este fenómeno. Por extensión se aplica a fenómenos que no dependen sólo de las circunstancias actuales, sino también de cómo se ha llegado a esas circunstancias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780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LA RESOLUCION DE </a:t>
            </a:r>
            <a:r>
              <a:rPr lang="es-CO" dirty="0" smtClean="0"/>
              <a:t>UN INSTRUMENTO </a:t>
            </a:r>
            <a:r>
              <a:rPr lang="es-CO" dirty="0"/>
              <a:t>ES EL </a:t>
            </a:r>
            <a:r>
              <a:rPr lang="es-CO" dirty="0" smtClean="0"/>
              <a:t>MENOR INCREMENTO </a:t>
            </a:r>
            <a:r>
              <a:rPr lang="es-CO" dirty="0"/>
              <a:t>DE LA VARIABLE </a:t>
            </a:r>
            <a:r>
              <a:rPr lang="es-CO" dirty="0" smtClean="0"/>
              <a:t>BAJO MEDICION </a:t>
            </a:r>
            <a:r>
              <a:rPr lang="es-CO" dirty="0"/>
              <a:t>QUE PUEDE </a:t>
            </a:r>
            <a:r>
              <a:rPr lang="es-CO" dirty="0" smtClean="0"/>
              <a:t>SER DETECTADO </a:t>
            </a:r>
            <a:r>
              <a:rPr lang="es-CO" dirty="0"/>
              <a:t>CON </a:t>
            </a:r>
            <a:r>
              <a:rPr lang="es-CO" dirty="0" smtClean="0"/>
              <a:t>CERTIDUMBRE POR </a:t>
            </a:r>
            <a:r>
              <a:rPr lang="es-CO" dirty="0"/>
              <a:t>DICHO INSTRUMENTO</a:t>
            </a:r>
          </a:p>
        </p:txBody>
      </p:sp>
    </p:spTree>
    <p:extLst>
      <p:ext uri="{BB962C8B-B14F-4D97-AF65-F5344CB8AC3E}">
        <p14:creationId xmlns:p14="http://schemas.microsoft.com/office/powerpoint/2010/main" val="1621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Errores en las mediciones</a:t>
            </a:r>
          </a:p>
          <a:p>
            <a:r>
              <a:rPr lang="es-CO" dirty="0" smtClean="0"/>
              <a:t>Aparatos precisos y aparatos exactos</a:t>
            </a:r>
          </a:p>
          <a:p>
            <a:r>
              <a:rPr lang="es-CO" dirty="0" smtClean="0"/>
              <a:t>Definiciones básicas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23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Medición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Autofit/>
          </a:bodyPr>
          <a:lstStyle/>
          <a:p>
            <a:pPr algn="just"/>
            <a:r>
              <a:rPr lang="es-CO" sz="2600" b="1" dirty="0" smtClean="0"/>
              <a:t>Una magnitud física </a:t>
            </a:r>
            <a:r>
              <a:rPr lang="es-CO" sz="2600" dirty="0" smtClean="0"/>
              <a:t>es un atributo de un cuerpo, un fenómeno o una sustancia, que puede determinarse cuantitativamente, es decir, es un atributo susceptible de ser medido. </a:t>
            </a:r>
          </a:p>
          <a:p>
            <a:pPr lvl="1" algn="just"/>
            <a:r>
              <a:rPr lang="es-CO" sz="2500" b="1" dirty="0" smtClean="0"/>
              <a:t>Ejemplos de magnitudes son la longitud, la masa, la potencia, la velocidad, etc. </a:t>
            </a:r>
          </a:p>
          <a:p>
            <a:pPr algn="just"/>
            <a:r>
              <a:rPr lang="es-CO" sz="2600" b="1" dirty="0" smtClean="0"/>
              <a:t>A la magnitud de un objeto específico que estamos interesado en medir, la llamamos  mesurando. </a:t>
            </a:r>
          </a:p>
          <a:p>
            <a:pPr lvl="1" algn="just"/>
            <a:r>
              <a:rPr lang="es-CO" sz="2500" b="1" dirty="0" smtClean="0"/>
              <a:t>Por ejemplo, si estamos interesado en medir la longitud de una barra, esa longitud específica será el mesurando</a:t>
            </a:r>
            <a:endParaRPr lang="es-CO" sz="2500" dirty="0"/>
          </a:p>
        </p:txBody>
      </p:sp>
    </p:spTree>
    <p:extLst>
      <p:ext uri="{BB962C8B-B14F-4D97-AF65-F5344CB8AC3E}">
        <p14:creationId xmlns:p14="http://schemas.microsoft.com/office/powerpoint/2010/main" val="8592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sz="2400" b="1" dirty="0" smtClean="0"/>
              <a:t>Medir: </a:t>
            </a:r>
            <a:r>
              <a:rPr lang="es-CO" sz="2400" dirty="0" smtClean="0"/>
              <a:t>Comparar el mesurado un patrón</a:t>
            </a:r>
          </a:p>
          <a:p>
            <a:pPr algn="just"/>
            <a:r>
              <a:rPr lang="es-CO" sz="2400" b="1" dirty="0" smtClean="0"/>
              <a:t>Medición: la acción de comparar con un patrón para establecer un valor en el mesurado </a:t>
            </a:r>
          </a:p>
          <a:p>
            <a:pPr algn="just"/>
            <a:r>
              <a:rPr lang="es-CO" sz="2400" b="1" dirty="0" smtClean="0"/>
              <a:t>Tipos de medición</a:t>
            </a:r>
          </a:p>
          <a:p>
            <a:pPr lvl="1" algn="just"/>
            <a:r>
              <a:rPr lang="es-CO" sz="2400" b="1" dirty="0" smtClean="0"/>
              <a:t>Directa</a:t>
            </a:r>
          </a:p>
          <a:p>
            <a:pPr lvl="1" algn="just"/>
            <a:r>
              <a:rPr lang="es-CO" sz="2400" b="1" dirty="0" smtClean="0"/>
              <a:t>Indirecta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23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Errores en la medición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O" b="1" dirty="0" smtClean="0"/>
              <a:t>ERROR (de medición): </a:t>
            </a:r>
            <a:r>
              <a:rPr lang="es-CO" dirty="0" smtClean="0"/>
              <a:t>Resultado de un mensurando menos un valor convencionalmente verdadero del mensurando. incerteza en la determinación del resultado de una medición</a:t>
            </a:r>
          </a:p>
          <a:p>
            <a:pPr algn="just"/>
            <a:r>
              <a:rPr lang="es-CO" b="1" u="sng" dirty="0" smtClean="0"/>
              <a:t>Cálculo de errores: error absoluto, error relativo</a:t>
            </a:r>
            <a:r>
              <a:rPr lang="es-CO" dirty="0" smtClean="0"/>
              <a:t>.</a:t>
            </a:r>
          </a:p>
          <a:p>
            <a:pPr lvl="1" algn="just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absoluto</a:t>
            </a:r>
            <a:r>
              <a:rPr lang="es-CO" dirty="0" smtClean="0"/>
              <a:t>. Es la diferencia entre el valor de la medida y el valor tomado como exacto. Puede ser positivo o negativo, según si la medida es superior al valor real o inferior (la resta sale positiva o negativa). Tiene unidades, las mismas que las de la medida.</a:t>
            </a:r>
          </a:p>
          <a:p>
            <a:pPr lvl="1" algn="just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relativo</a:t>
            </a:r>
            <a:r>
              <a:rPr lang="es-CO" dirty="0" smtClean="0"/>
              <a:t>. Es el cociente (la división) entre el error absoluto y el valor exacto. Si se multiplica por 100 se obtiene el tanto por ciento (%) de error. Al igual que el error absoluto puede ser positivo o negativo (según lo sea el error absoluto) porque puede ser por exceso o por defecto. no tiene unidades.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908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Error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E=I-V</a:t>
            </a:r>
          </a:p>
          <a:p>
            <a:r>
              <a:rPr lang="pt-BR" dirty="0" smtClean="0"/>
              <a:t>Donde :</a:t>
            </a:r>
          </a:p>
          <a:p>
            <a:pPr lvl="1"/>
            <a:r>
              <a:rPr lang="pt-BR" dirty="0" smtClean="0"/>
              <a:t>E</a:t>
            </a:r>
            <a:r>
              <a:rPr lang="pt-BR" dirty="0"/>
              <a:t>= </a:t>
            </a:r>
            <a:r>
              <a:rPr lang="pt-BR" dirty="0" err="1" smtClean="0"/>
              <a:t>Error</a:t>
            </a:r>
            <a:endParaRPr lang="pt-BR" dirty="0" smtClean="0"/>
          </a:p>
          <a:p>
            <a:pPr lvl="1"/>
            <a:r>
              <a:rPr lang="pt-BR" dirty="0" smtClean="0"/>
              <a:t>I</a:t>
            </a:r>
            <a:r>
              <a:rPr lang="pt-BR" dirty="0"/>
              <a:t>= valor </a:t>
            </a:r>
            <a:r>
              <a:rPr lang="pt-BR" dirty="0" smtClean="0"/>
              <a:t>indicado</a:t>
            </a:r>
          </a:p>
          <a:p>
            <a:pPr lvl="1"/>
            <a:r>
              <a:rPr lang="pt-BR" dirty="0" smtClean="0"/>
              <a:t>V</a:t>
            </a:r>
            <a:r>
              <a:rPr lang="pt-BR" dirty="0"/>
              <a:t>= valor </a:t>
            </a:r>
            <a:r>
              <a:rPr lang="pt-BR" dirty="0" err="1"/>
              <a:t>verdadero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49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Corrección del error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La corrección se define como </a:t>
            </a:r>
            <a:r>
              <a:rPr lang="es-CO" dirty="0" smtClean="0"/>
              <a:t>la diferencia </a:t>
            </a:r>
            <a:r>
              <a:rPr lang="es-CO" dirty="0"/>
              <a:t>entre el valor </a:t>
            </a:r>
            <a:r>
              <a:rPr lang="es-CO" dirty="0" smtClean="0"/>
              <a:t>verdadero y </a:t>
            </a:r>
            <a:r>
              <a:rPr lang="es-CO" dirty="0"/>
              <a:t>el valor indicado</a:t>
            </a:r>
            <a:r>
              <a:rPr lang="es-CO" dirty="0" smtClean="0"/>
              <a:t>, esto es C=V-I</a:t>
            </a:r>
            <a:endParaRPr lang="es-CO" dirty="0"/>
          </a:p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7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Fuentes de incerteza o error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Los instrumentos usados, </a:t>
            </a:r>
          </a:p>
          <a:p>
            <a:r>
              <a:rPr lang="es-CO" dirty="0" smtClean="0"/>
              <a:t>El método de medición, </a:t>
            </a:r>
          </a:p>
          <a:p>
            <a:r>
              <a:rPr lang="es-CO" dirty="0" smtClean="0"/>
              <a:t>el observador (u observadores) que realizan la medición. </a:t>
            </a:r>
          </a:p>
          <a:p>
            <a:r>
              <a:rPr lang="es-CO" dirty="0" smtClean="0"/>
              <a:t>proceso de medición </a:t>
            </a:r>
          </a:p>
        </p:txBody>
      </p:sp>
    </p:spTree>
    <p:extLst>
      <p:ext uri="{BB962C8B-B14F-4D97-AF65-F5344CB8AC3E}">
        <p14:creationId xmlns:p14="http://schemas.microsoft.com/office/powerpoint/2010/main" val="7355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Medidor Exacto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dirty="0" smtClean="0"/>
              <a:t>El que se aproxima al valor verdadero o nominal al hacer el promedio de varias mediciones</a:t>
            </a:r>
          </a:p>
          <a:p>
            <a:pPr algn="just"/>
            <a:r>
              <a:rPr lang="es-CO" dirty="0" smtClean="0"/>
              <a:t>Ejemplo: se toman tres mediciones y se obtienen en cada caso 10 m, 9,8 m y 10, 2 m si el valor nominal es de 10 m el instrumento de medición es totalmente exacto, mientras que con otros la mediciones fueron 10 m, 9,5 m y 9,7 m el promedio es 9,73333 m. Resulta menos exacto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059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754</Words>
  <Application>Microsoft Office PowerPoint</Application>
  <PresentationFormat>Presentación en pantalla (4:3)</PresentationFormat>
  <Paragraphs>58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Introducción a las mediciones</vt:lpstr>
      <vt:lpstr>Contenido</vt:lpstr>
      <vt:lpstr>Medición</vt:lpstr>
      <vt:lpstr>Presentación de PowerPoint</vt:lpstr>
      <vt:lpstr>Errores en la medición</vt:lpstr>
      <vt:lpstr>Error</vt:lpstr>
      <vt:lpstr>Corrección del error</vt:lpstr>
      <vt:lpstr>Fuentes de incerteza o error</vt:lpstr>
      <vt:lpstr>Medidor Exacto</vt:lpstr>
      <vt:lpstr>Medidor preciso</vt:lpstr>
      <vt:lpstr>Exactitud y precisión</vt:lpstr>
      <vt:lpstr>Algunas definiciones</vt:lpstr>
      <vt:lpstr>Presentación de PowerPoint</vt:lpstr>
      <vt:lpstr>Sensibilidad de algunos instrumentos</vt:lpstr>
      <vt:lpstr>Ejemplos de medición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las mediciones</dc:title>
  <dc:creator>Jairo</dc:creator>
  <cp:lastModifiedBy>Jairo</cp:lastModifiedBy>
  <cp:revision>9</cp:revision>
  <dcterms:created xsi:type="dcterms:W3CDTF">2012-05-04T17:13:28Z</dcterms:created>
  <dcterms:modified xsi:type="dcterms:W3CDTF">2012-05-04T19:59:10Z</dcterms:modified>
</cp:coreProperties>
</file>