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handoutMasterIdLst>
    <p:handoutMasterId r:id="rId24"/>
  </p:handoutMasterIdLst>
  <p:sldIdLst>
    <p:sldId id="256" r:id="rId5"/>
    <p:sldId id="294" r:id="rId6"/>
    <p:sldId id="271" r:id="rId7"/>
    <p:sldId id="279" r:id="rId8"/>
    <p:sldId id="281" r:id="rId9"/>
    <p:sldId id="280" r:id="rId10"/>
    <p:sldId id="257" r:id="rId11"/>
    <p:sldId id="282" r:id="rId12"/>
    <p:sldId id="283" r:id="rId13"/>
    <p:sldId id="284" r:id="rId14"/>
    <p:sldId id="285" r:id="rId15"/>
    <p:sldId id="286" r:id="rId16"/>
    <p:sldId id="287" r:id="rId17"/>
    <p:sldId id="288" r:id="rId18"/>
    <p:sldId id="289" r:id="rId19"/>
    <p:sldId id="291" r:id="rId20"/>
    <p:sldId id="292" r:id="rId21"/>
    <p:sldId id="293" r:id="rId22"/>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1" autoAdjust="0"/>
  </p:normalViewPr>
  <p:slideViewPr>
    <p:cSldViewPr snapToGrid="0" showGuides="1">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20/01/2026</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t>20/01/2026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posición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20/01/2026</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20/01/2026</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mDxcgOihlyI" TargetMode="External"/><Relationship Id="rId2" Type="http://schemas.openxmlformats.org/officeDocument/2006/relationships/hyperlink" Target="https://www.youtube.com/watch?v=L8fZHiOBs80" TargetMode="External"/><Relationship Id="rId1" Type="http://schemas.openxmlformats.org/officeDocument/2006/relationships/slideLayout" Target="../slideLayouts/slideLayout2.xml"/><Relationship Id="rId5" Type="http://schemas.openxmlformats.org/officeDocument/2006/relationships/hyperlink" Target="https://www.youtube.com/watch?v=kVWb-J1P96E" TargetMode="External"/><Relationship Id="rId4" Type="http://schemas.openxmlformats.org/officeDocument/2006/relationships/hyperlink" Target="https://www.youtube.com/watch?v=oXxhwBFYfU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ILuu3lYWFA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73wpqOaowHA,la" TargetMode="External"/><Relationship Id="rId2" Type="http://schemas.openxmlformats.org/officeDocument/2006/relationships/hyperlink" Target="https://es.panampost.com/editor/2019/10/28/latinoamerica-argentina/"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oxfam.org/es/notas-prensa/los-mega-ricos-han-recuperado-las-perdidas-ocasionadas-por-la-pandemia-en-un-tiempo"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LFv949qvxb4"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MuPwwKksWis&amp;t=531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bing.com/videos/riverview/relatedvideo?q=qu%C3%A9%20es%20la%20doctrina%20monroe&amp;mid=5F2DA38A91C657F6B7985F2DA38A91C657F6B798&amp;ajaxhist=0" TargetMode="External"/><Relationship Id="rId3" Type="http://schemas.openxmlformats.org/officeDocument/2006/relationships/hyperlink" Target="https://www.youtube.com/watch?v=NhUdwAGC-Tw" TargetMode="External"/><Relationship Id="rId7" Type="http://schemas.openxmlformats.org/officeDocument/2006/relationships/hyperlink" Target="https://youtu.be/s8CUUK3NtV0?si=EqfuFPMm-c2GdyWO" TargetMode="External"/><Relationship Id="rId2" Type="http://schemas.openxmlformats.org/officeDocument/2006/relationships/hyperlink" Target="https://www.youtube.com/watch?v=zcPj4eEnhyM" TargetMode="External"/><Relationship Id="rId1" Type="http://schemas.openxmlformats.org/officeDocument/2006/relationships/slideLayout" Target="../slideLayouts/slideLayout3.xml"/><Relationship Id="rId6" Type="http://schemas.openxmlformats.org/officeDocument/2006/relationships/hyperlink" Target="https://www.facebook.com/reel/1519943545981744" TargetMode="External"/><Relationship Id="rId5" Type="http://schemas.openxmlformats.org/officeDocument/2006/relationships/hyperlink" Target="https://www.facebook.com/share/v/16xF3MzExz/" TargetMode="External"/><Relationship Id="rId4" Type="http://schemas.openxmlformats.org/officeDocument/2006/relationships/hyperlink" Target="https://www.youtube.com/watch?v=2oPDMVxC1j4"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kQPY2H0d19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sf.org.ar/conocenos/enfermedades-epidemias/colera" TargetMode="External"/><Relationship Id="rId7" Type="http://schemas.openxmlformats.org/officeDocument/2006/relationships/hyperlink" Target="https://www.msf.org.ar/conocenos/enfermedades-epidemias/saramp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msf.org.ar/conocenos/enfermedades-epidemias/meningitis" TargetMode="External"/><Relationship Id="rId5" Type="http://schemas.openxmlformats.org/officeDocument/2006/relationships/hyperlink" Target="https://www.msf.org.ar/conocenos/enfermedades-epidemias/malaria" TargetMode="External"/><Relationship Id="rId4" Type="http://schemas.openxmlformats.org/officeDocument/2006/relationships/hyperlink" Target="https://www.msf.org.ar/conocenos/enfermedades-epidemias/ebol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sf.org.ar/actualidad/honduras/asistimos-mas-de-cinco-mil-personas-por-la-emergencia-deng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txbH4lJC4B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co.video.search.yahoo.com/search/video?fr=mcafee&amp;ei=UTF-8&amp;p=video+jorge+rietcman+y+el+coronavirus&amp;type=E210CO885G0#id=1&amp;vid=7a5e92f17529480aa241ba69b7a104bc&amp;action=clic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2387600"/>
          </a:xfrm>
        </p:spPr>
        <p:txBody>
          <a:bodyPr rtlCol="0" anchor="ctr" anchorCtr="0">
            <a:normAutofit/>
          </a:bodyPr>
          <a:lstStyle/>
          <a:p>
            <a:r>
              <a:rPr lang="es-ES_tradnl" b="1" dirty="0"/>
              <a:t>ACTUALIDAD: CAPITALISMO Y CORONAVIRUS</a:t>
            </a:r>
            <a:br>
              <a:rPr lang="es-CO" dirty="0"/>
            </a:br>
            <a:endParaRPr lang="es-ES" sz="4800" dirty="0">
              <a:solidFill>
                <a:schemeClr val="bg1"/>
              </a:solidFill>
            </a:endParaRPr>
          </a:p>
        </p:txBody>
      </p:sp>
      <p:sp>
        <p:nvSpPr>
          <p:cNvPr id="3" name="Subtítulo 2"/>
          <p:cNvSpPr>
            <a:spLocks noGrp="1"/>
          </p:cNvSpPr>
          <p:nvPr>
            <p:ph type="subTitle" idx="4294967295"/>
          </p:nvPr>
        </p:nvSpPr>
        <p:spPr>
          <a:xfrm>
            <a:off x="855620" y="2933105"/>
            <a:ext cx="9582736" cy="1137793"/>
          </a:xfrm>
        </p:spPr>
        <p:txBody>
          <a:bodyPr rtlCol="0">
            <a:normAutofit/>
          </a:bodyPr>
          <a:lstStyle/>
          <a:p>
            <a:pPr marL="0" indent="0" rtl="0">
              <a:buNone/>
            </a:pPr>
            <a:r>
              <a:rPr lang="es-ES" sz="2400" dirty="0">
                <a:solidFill>
                  <a:schemeClr val="bg1"/>
                </a:solidFill>
                <a:latin typeface="+mj-lt"/>
              </a:rPr>
              <a:t>Jairo Ruiz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 La economía o la vida</a:t>
            </a:r>
            <a:endParaRPr lang="es-CO" dirty="0"/>
          </a:p>
        </p:txBody>
      </p:sp>
      <p:sp>
        <p:nvSpPr>
          <p:cNvPr id="3" name="Marcador de contenido 2"/>
          <p:cNvSpPr>
            <a:spLocks noGrp="1"/>
          </p:cNvSpPr>
          <p:nvPr>
            <p:ph sz="quarter" idx="10"/>
          </p:nvPr>
        </p:nvSpPr>
        <p:spPr>
          <a:xfrm>
            <a:off x="539495" y="1435607"/>
            <a:ext cx="11105109" cy="4517323"/>
          </a:xfrm>
        </p:spPr>
        <p:txBody>
          <a:bodyPr>
            <a:noAutofit/>
          </a:bodyPr>
          <a:lstStyle/>
          <a:p>
            <a:r>
              <a:rPr lang="es-ES" sz="1400" dirty="0"/>
              <a:t>Así que aquí estamos en la encrucijada: </a:t>
            </a:r>
          </a:p>
          <a:p>
            <a:r>
              <a:rPr lang="es-ES" sz="1400" dirty="0"/>
              <a:t>o salvamos la economía, o nos salvamos a nosotros mismos; </a:t>
            </a:r>
          </a:p>
          <a:p>
            <a:r>
              <a:rPr lang="es-ES" sz="1400" dirty="0"/>
              <a:t>o salimos de la economía, o nos dejamos alistar en el “gran ejército de la sombra” de los </a:t>
            </a:r>
            <a:r>
              <a:rPr lang="es-ES" sz="1400" dirty="0" err="1"/>
              <a:t>presacriﬁcados</a:t>
            </a:r>
            <a:r>
              <a:rPr lang="es-ES" sz="1400" dirty="0"/>
              <a:t>; la misma retórica de la época de 1914-1918 no deja absolutamente ninguna duda sobre este punto. </a:t>
            </a:r>
          </a:p>
          <a:p>
            <a:r>
              <a:rPr lang="es-ES" sz="1400" dirty="0">
                <a:hlinkClick r:id="rId2"/>
              </a:rPr>
              <a:t>ASÍ AFECTA EL CORONAVIRUS A LA ECONOMÍA – YouTube</a:t>
            </a:r>
            <a:r>
              <a:rPr lang="es-ES" sz="1400" dirty="0"/>
              <a:t>  (2021)</a:t>
            </a:r>
          </a:p>
          <a:p>
            <a:r>
              <a:rPr lang="es-ES" sz="1400" dirty="0">
                <a:hlinkClick r:id="rId3"/>
              </a:rPr>
              <a:t>Perspectivas de la economía mundial, abril de 2021 – YouTube</a:t>
            </a:r>
            <a:endParaRPr lang="es-ES" sz="1400" dirty="0"/>
          </a:p>
          <a:p>
            <a:r>
              <a:rPr lang="es-ES" sz="1400" dirty="0">
                <a:hlinkClick r:id="rId4"/>
              </a:rPr>
              <a:t>https://www.youtube.com/watch?v=oXxhwBFYfUg</a:t>
            </a:r>
            <a:r>
              <a:rPr lang="es-ES" sz="1400" dirty="0"/>
              <a:t> </a:t>
            </a:r>
          </a:p>
          <a:p>
            <a:r>
              <a:rPr lang="es-ES" sz="1400" dirty="0"/>
              <a:t>Como va la economía hoy: </a:t>
            </a:r>
            <a:r>
              <a:rPr lang="es-ES" sz="1400" dirty="0">
                <a:hlinkClick r:id="rId5"/>
              </a:rPr>
              <a:t>Experto analiza el estados de las economías mundiales (youtube.com)</a:t>
            </a:r>
            <a:endParaRPr lang="es-ES" sz="1400" dirty="0"/>
          </a:p>
          <a:p>
            <a:endParaRPr lang="es-ES" sz="1400" dirty="0"/>
          </a:p>
          <a:p>
            <a:endParaRPr lang="es-ES" sz="1400" dirty="0"/>
          </a:p>
          <a:p>
            <a:endParaRPr lang="es-E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207" y="448056"/>
            <a:ext cx="9656463" cy="640080"/>
          </a:xfrm>
        </p:spPr>
        <p:txBody>
          <a:bodyPr>
            <a:normAutofit fontScale="90000"/>
          </a:bodyPr>
          <a:lstStyle/>
          <a:p>
            <a:r>
              <a:rPr lang="es-ES" dirty="0"/>
              <a:t> La mutación china (O sobre la “</a:t>
            </a:r>
            <a:r>
              <a:rPr lang="es-ES" dirty="0" err="1"/>
              <a:t>desweberianización</a:t>
            </a:r>
            <a:r>
              <a:rPr lang="es-ES" dirty="0"/>
              <a:t>” del capitalismo)</a:t>
            </a:r>
            <a:endParaRPr lang="es-CO" dirty="0"/>
          </a:p>
        </p:txBody>
      </p:sp>
      <p:sp>
        <p:nvSpPr>
          <p:cNvPr id="3" name="Marcador de contenido 2"/>
          <p:cNvSpPr>
            <a:spLocks noGrp="1"/>
          </p:cNvSpPr>
          <p:nvPr>
            <p:ph sz="quarter" idx="10"/>
          </p:nvPr>
        </p:nvSpPr>
        <p:spPr>
          <a:xfrm>
            <a:off x="521207" y="1435608"/>
            <a:ext cx="11034689" cy="4974336"/>
          </a:xfrm>
        </p:spPr>
        <p:txBody>
          <a:bodyPr>
            <a:noAutofit/>
          </a:bodyPr>
          <a:lstStyle/>
          <a:p>
            <a:r>
              <a:rPr lang="es-ES" sz="2400" dirty="0"/>
              <a:t>La mutación del coronavirus constituye un fenómeno menor en comparación con la mutación geopolítica que estamos presenciando. Los EEUU han quedado fuera de juego ante la proyección china que se ha apropiado de la noción de “humanidad” enviando misiones de “ayuda” (junto a rusos y cubanos) a diferentes países para contener la propagación virológica. Hasta ahora, la noción de “humanidad”, término imperial por excelencia, había sido el pivote de toda la articulación imperial por parte de los EEUU. Solo ellos podían decidir resolver un asunto de la “humanidad” y no simplemente de los EEUU. Hoy han sido los chinos quienes se han proyectado salvar a la “humanidad”. </a:t>
            </a:r>
            <a:endParaRPr lang="es-CO"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208" y="1536192"/>
            <a:ext cx="10014270" cy="640080"/>
          </a:xfrm>
        </p:spPr>
        <p:txBody>
          <a:bodyPr>
            <a:normAutofit fontScale="90000"/>
          </a:bodyPr>
          <a:lstStyle/>
          <a:p>
            <a:r>
              <a:rPr lang="es-ES" dirty="0"/>
              <a:t>Cuando la naturaleza jaquea la orgullosa modernidad Enrique Dussel (4 de abril)</a:t>
            </a:r>
            <a:endParaRPr lang="es-CO" dirty="0"/>
          </a:p>
        </p:txBody>
      </p:sp>
      <p:sp>
        <p:nvSpPr>
          <p:cNvPr id="3" name="Marcador de contenido 2"/>
          <p:cNvSpPr>
            <a:spLocks noGrp="1"/>
          </p:cNvSpPr>
          <p:nvPr>
            <p:ph sz="quarter" idx="13"/>
          </p:nvPr>
        </p:nvSpPr>
        <p:spPr/>
        <p:txBody>
          <a:bodyPr>
            <a:noAutofit/>
          </a:bodyPr>
          <a:lstStyle/>
          <a:p>
            <a:r>
              <a:rPr lang="es-ES" sz="1800" dirty="0" err="1"/>
              <a:t>Estamosexperimentandouneventodesigniﬁcaciónhistórica</a:t>
            </a:r>
            <a:r>
              <a:rPr lang="es-ES" sz="1800" dirty="0"/>
              <a:t> mundial del que posiblemente no midamos su abismal sentido como signo del </a:t>
            </a:r>
            <a:r>
              <a:rPr lang="es-ES" sz="1800" dirty="0" err="1"/>
              <a:t>ﬁnal</a:t>
            </a:r>
            <a:r>
              <a:rPr lang="es-ES" sz="1800" dirty="0"/>
              <a:t> de una época de larga duración, y comienzo </a:t>
            </a:r>
            <a:r>
              <a:rPr lang="es-ES" sz="1800" dirty="0" err="1"/>
              <a:t>deotranuevaedadquehemosdenominadolaTransmodernidad</a:t>
            </a:r>
            <a:r>
              <a:rPr lang="es-ES" sz="1800" dirty="0"/>
              <a:t>. El virus que ataca hoy a la humanidad, por primera vez en su milenario desarrollo –en un momento en el que puede tenerse conciencia plena de la simultaneidad (en tiempo real) </a:t>
            </a:r>
            <a:r>
              <a:rPr lang="es-ES" sz="1800" dirty="0" err="1"/>
              <a:t>veriﬁcada</a:t>
            </a:r>
            <a:r>
              <a:rPr lang="es-ES" sz="1800" dirty="0"/>
              <a:t> por los nuevos medios electrónicos– nos da qué pensar en el silencio y aislamiento autoimpuesto de cada ser humano ante un peligro que muestra la vulnerabilidad de un castillo de naipes que vivimos cotidianamente como si tuviera la consistencia de una estructura invulnerable.</a:t>
            </a:r>
          </a:p>
          <a:p>
            <a:r>
              <a:rPr lang="es-CO" sz="1800" dirty="0">
                <a:effectLst/>
                <a:latin typeface="Calibri" panose="020F0502020204030204" pitchFamily="34" charset="0"/>
                <a:ea typeface="Calibri" panose="020F0502020204030204" pitchFamily="34" charset="0"/>
                <a:cs typeface="Times New Roman" panose="02020603050405020304" pitchFamily="18" charset="0"/>
              </a:rPr>
              <a:t>Enrique Dussel. Como será el mundo. </a:t>
            </a:r>
            <a:r>
              <a:rPr lang="es-ES" sz="1400" dirty="0">
                <a:hlinkClick r:id="rId2"/>
              </a:rPr>
              <a:t>2020: La Pandemia con Enrique Dussel. </a:t>
            </a:r>
            <a:r>
              <a:rPr lang="es-ES" sz="1400">
                <a:hlinkClick r:id="rId2"/>
              </a:rPr>
              <a:t>Ética y política - YouTube</a:t>
            </a:r>
            <a:r>
              <a:rPr lang="es-CO" sz="1800">
                <a:effectLst/>
                <a:latin typeface="Calibri" panose="020F0502020204030204" pitchFamily="34" charset="0"/>
                <a:ea typeface="Calibri" panose="020F0502020204030204" pitchFamily="34" charset="0"/>
                <a:cs typeface="Times New Roman" panose="02020603050405020304" pitchFamily="18" charset="0"/>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t> </a:t>
            </a:r>
            <a:endParaRPr lang="es-CO"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496" y="889079"/>
            <a:ext cx="6876288" cy="640080"/>
          </a:xfrm>
        </p:spPr>
        <p:txBody>
          <a:bodyPr>
            <a:normAutofit fontScale="90000"/>
          </a:bodyPr>
          <a:lstStyle/>
          <a:p>
            <a:r>
              <a:rPr lang="es-ES" dirty="0"/>
              <a:t>La sociedad de la disciplina y el control</a:t>
            </a:r>
            <a:endParaRPr lang="es-CO" dirty="0"/>
          </a:p>
        </p:txBody>
      </p:sp>
      <p:sp>
        <p:nvSpPr>
          <p:cNvPr id="3" name="Marcador de contenido 2"/>
          <p:cNvSpPr>
            <a:spLocks noGrp="1"/>
          </p:cNvSpPr>
          <p:nvPr>
            <p:ph sz="quarter" idx="13"/>
          </p:nvPr>
        </p:nvSpPr>
        <p:spPr>
          <a:xfrm>
            <a:off x="539496" y="2152357"/>
            <a:ext cx="10447372" cy="4385603"/>
          </a:xfrm>
        </p:spPr>
        <p:txBody>
          <a:bodyPr>
            <a:normAutofit fontScale="70000" lnSpcReduction="20000"/>
          </a:bodyPr>
          <a:lstStyle/>
          <a:p>
            <a:r>
              <a:rPr lang="es-ES" dirty="0"/>
              <a:t>La columna de </a:t>
            </a:r>
            <a:r>
              <a:rPr lang="es-ES" dirty="0" err="1"/>
              <a:t>Žižek</a:t>
            </a:r>
            <a:r>
              <a:rPr lang="es-ES" dirty="0"/>
              <a:t> causó sensación. La izquierda se entusiasma con facilidad. En Argentina por ejemplo, el hashtag #</a:t>
            </a:r>
            <a:r>
              <a:rPr lang="es-ES" dirty="0" err="1"/>
              <a:t>ElCapitalismoEsElVirus</a:t>
            </a:r>
            <a:r>
              <a:rPr lang="es-ES" dirty="0"/>
              <a:t> rápidamente se convirtió en tendencia. Diversos intelectuales continuaron la discusión: ¿es el coronavirus el proletariado del siglo XXI? En estos mismos días también, </a:t>
            </a:r>
            <a:r>
              <a:rPr lang="es-ES" dirty="0" err="1"/>
              <a:t>Žižek</a:t>
            </a:r>
            <a:r>
              <a:rPr lang="es-ES" dirty="0"/>
              <a:t> aprovechó para lanzar su nuevo libro de 120 páginas, escrito a toda velocidad, titulado </a:t>
            </a:r>
            <a:r>
              <a:rPr lang="es-ES" i="1" dirty="0"/>
              <a:t>Pandemia! Covid-19 sacude el mundo</a:t>
            </a:r>
            <a:r>
              <a:rPr lang="es-ES" dirty="0"/>
              <a:t>, para cuya distribución masiva no llamó a “imaginar” alguna alternativa, sino que se entregó a los brazos del </a:t>
            </a:r>
            <a:r>
              <a:rPr lang="es-ES" dirty="0">
                <a:hlinkClick r:id="rId2"/>
              </a:rPr>
              <a:t>mercado</a:t>
            </a:r>
            <a:r>
              <a:rPr lang="es-ES" dirty="0"/>
              <a:t> capitalista. En efecto, el libro puede comprarse por internet a la editorial OR </a:t>
            </a:r>
            <a:r>
              <a:rPr lang="es-ES" dirty="0" err="1"/>
              <a:t>Books</a:t>
            </a:r>
            <a:r>
              <a:rPr lang="es-ES" dirty="0"/>
              <a:t> en versión papel a 13 euros, y en versión digital, si estás entre los primeros 10.000 clientes, te lo dan gratis; caso contrario, toca pagar 10 euros. Los mercaderes de la revolución son todo, menos estúpidos: ¿quién dijo que ser revolucionario no podía ser un buen negocio?</a:t>
            </a:r>
          </a:p>
          <a:p>
            <a:r>
              <a:rPr lang="es-CO" dirty="0">
                <a:hlinkClick r:id="rId3"/>
              </a:rPr>
              <a:t>https://www.youtube.com/watch?v=73wpqOaowHA,la</a:t>
            </a:r>
            <a:r>
              <a:rPr lang="es-CO" dirty="0"/>
              <a:t> emergencia viral y la sociedad del futuro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Incremento de la desigualdad</a:t>
            </a:r>
          </a:p>
        </p:txBody>
      </p:sp>
      <p:sp>
        <p:nvSpPr>
          <p:cNvPr id="3" name="Marcador de contenido 2"/>
          <p:cNvSpPr>
            <a:spLocks noGrp="1"/>
          </p:cNvSpPr>
          <p:nvPr>
            <p:ph sz="quarter" idx="13"/>
          </p:nvPr>
        </p:nvSpPr>
        <p:spPr/>
        <p:txBody>
          <a:bodyPr/>
          <a:lstStyle/>
          <a:p>
            <a:r>
              <a:rPr lang="es-ES" dirty="0">
                <a:hlinkClick r:id="rId2"/>
              </a:rPr>
              <a:t>Los mega ricos han recuperado las pérdidas ocasionadas por la pandemia en un tiempo récord, mientras que miles de millones de personas vivirán en situación de pobreza al menos una década | Oxfam International</a:t>
            </a:r>
            <a:endParaRPr lang="es-C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El </a:t>
            </a:r>
            <a:r>
              <a:rPr lang="es-CO" dirty="0" err="1"/>
              <a:t>coronoavirus</a:t>
            </a:r>
            <a:r>
              <a:rPr lang="es-CO" dirty="0"/>
              <a:t> y el golpe al ambiente</a:t>
            </a:r>
          </a:p>
        </p:txBody>
      </p:sp>
      <p:sp>
        <p:nvSpPr>
          <p:cNvPr id="3" name="Marcador de contenido 2"/>
          <p:cNvSpPr>
            <a:spLocks noGrp="1"/>
          </p:cNvSpPr>
          <p:nvPr>
            <p:ph sz="quarter" idx="13"/>
          </p:nvPr>
        </p:nvSpPr>
        <p:spPr/>
        <p:txBody>
          <a:bodyPr/>
          <a:lstStyle/>
          <a:p>
            <a:r>
              <a:rPr lang="es-CO" dirty="0">
                <a:hlinkClick r:id="rId2"/>
              </a:rPr>
              <a:t>https://www.youtube.com/watch?v=LFv949qvxb4</a:t>
            </a:r>
            <a:endParaRPr lang="es-CO" dirty="0"/>
          </a:p>
          <a:p>
            <a:endParaRPr lang="es-CO" dirty="0"/>
          </a:p>
          <a:p>
            <a:r>
              <a:rPr lang="es-CO"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La educación y el coronavirus</a:t>
            </a:r>
          </a:p>
        </p:txBody>
      </p:sp>
      <p:sp>
        <p:nvSpPr>
          <p:cNvPr id="3" name="Marcador de contenido 2"/>
          <p:cNvSpPr>
            <a:spLocks noGrp="1"/>
          </p:cNvSpPr>
          <p:nvPr>
            <p:ph sz="quarter" idx="13"/>
          </p:nvPr>
        </p:nvSpPr>
        <p:spPr/>
        <p:txBody>
          <a:bodyPr/>
          <a:lstStyle/>
          <a:p>
            <a:pPr>
              <a:lnSpc>
                <a:spcPct val="100000"/>
              </a:lnSpc>
              <a:spcBef>
                <a:spcPts val="600"/>
              </a:spcBef>
              <a:spcAft>
                <a:spcPts val="600"/>
              </a:spcAft>
            </a:pPr>
            <a:r>
              <a:rPr lang="es-CO" dirty="0"/>
              <a:t>Desafíos para la educación superior:</a:t>
            </a:r>
          </a:p>
          <a:p>
            <a:pPr marL="342900" indent="-342900">
              <a:lnSpc>
                <a:spcPct val="100000"/>
              </a:lnSpc>
              <a:spcBef>
                <a:spcPts val="600"/>
              </a:spcBef>
              <a:spcAft>
                <a:spcPts val="600"/>
              </a:spcAft>
              <a:buFont typeface="Arial" panose="020B0604020202020204" pitchFamily="34" charset="0"/>
              <a:buChar char="•"/>
            </a:pPr>
            <a:r>
              <a:rPr lang="es-CO" dirty="0"/>
              <a:t>La práctica y la teoría</a:t>
            </a:r>
          </a:p>
          <a:p>
            <a:pPr marL="342900" indent="-342900">
              <a:lnSpc>
                <a:spcPct val="100000"/>
              </a:lnSpc>
              <a:spcBef>
                <a:spcPts val="600"/>
              </a:spcBef>
              <a:spcAft>
                <a:spcPts val="600"/>
              </a:spcAft>
              <a:buFont typeface="Arial" panose="020B0604020202020204" pitchFamily="34" charset="0"/>
              <a:buChar char="•"/>
            </a:pPr>
            <a:r>
              <a:rPr lang="es-CO" dirty="0"/>
              <a:t>La universidad privada vs la u. publica</a:t>
            </a:r>
          </a:p>
          <a:p>
            <a:pPr marL="342900" indent="-342900">
              <a:lnSpc>
                <a:spcPct val="100000"/>
              </a:lnSpc>
              <a:spcBef>
                <a:spcPts val="600"/>
              </a:spcBef>
              <a:spcAft>
                <a:spcPts val="600"/>
              </a:spcAft>
              <a:buFont typeface="Arial" panose="020B0604020202020204" pitchFamily="34" charset="0"/>
              <a:buChar char="•"/>
            </a:pPr>
            <a:r>
              <a:rPr lang="es-CO" dirty="0"/>
              <a:t>La investigación a imponerse a la docencia</a:t>
            </a:r>
          </a:p>
          <a:p>
            <a:pPr>
              <a:lnSpc>
                <a:spcPct val="100000"/>
              </a:lnSpc>
              <a:spcBef>
                <a:spcPts val="600"/>
              </a:spcBef>
              <a:spcAft>
                <a:spcPts val="600"/>
              </a:spcAft>
            </a:pPr>
            <a:r>
              <a:rPr lang="es-CO" dirty="0">
                <a:hlinkClick r:id="rId2"/>
              </a:rPr>
              <a:t>https://www.youtube.com/watch?v=MuPwwKksWis&amp;t=531s</a:t>
            </a:r>
            <a:r>
              <a:rPr lang="es-CO"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0773" y="1174451"/>
            <a:ext cx="6876288" cy="640080"/>
          </a:xfrm>
        </p:spPr>
        <p:txBody>
          <a:bodyPr/>
          <a:lstStyle/>
          <a:p>
            <a:r>
              <a:rPr lang="es-CO" dirty="0"/>
              <a:t>La guerra imperialista</a:t>
            </a:r>
          </a:p>
        </p:txBody>
      </p:sp>
      <p:sp>
        <p:nvSpPr>
          <p:cNvPr id="3" name="Marcador de contenido 2"/>
          <p:cNvSpPr>
            <a:spLocks noGrp="1"/>
          </p:cNvSpPr>
          <p:nvPr>
            <p:ph sz="quarter" idx="13"/>
          </p:nvPr>
        </p:nvSpPr>
        <p:spPr>
          <a:xfrm>
            <a:off x="511504" y="2332653"/>
            <a:ext cx="11337657" cy="3860074"/>
          </a:xfrm>
        </p:spPr>
        <p:txBody>
          <a:bodyPr>
            <a:noAutofit/>
          </a:bodyPr>
          <a:lstStyle/>
          <a:p>
            <a:pPr>
              <a:lnSpc>
                <a:spcPct val="100000"/>
              </a:lnSpc>
              <a:spcBef>
                <a:spcPts val="0"/>
              </a:spcBef>
              <a:spcAft>
                <a:spcPts val="0"/>
              </a:spcAft>
            </a:pPr>
            <a:r>
              <a:rPr lang="es-CO" sz="1800" dirty="0"/>
              <a:t>¿Es por petróleo, gas, materiales para la producción de celulares y nuevos productos?</a:t>
            </a:r>
          </a:p>
          <a:p>
            <a:pPr>
              <a:lnSpc>
                <a:spcPct val="100000"/>
              </a:lnSpc>
              <a:spcBef>
                <a:spcPts val="0"/>
              </a:spcBef>
              <a:spcAft>
                <a:spcPts val="0"/>
              </a:spcAft>
            </a:pPr>
            <a:r>
              <a:rPr lang="es-CO" sz="1800" dirty="0"/>
              <a:t>¿Es por acabar el neonazismo?</a:t>
            </a:r>
          </a:p>
          <a:p>
            <a:pPr>
              <a:lnSpc>
                <a:spcPct val="100000"/>
              </a:lnSpc>
              <a:spcBef>
                <a:spcPts val="0"/>
              </a:spcBef>
              <a:spcAft>
                <a:spcPts val="0"/>
              </a:spcAft>
            </a:pPr>
            <a:r>
              <a:rPr lang="es-CO" sz="1800" dirty="0"/>
              <a:t>¿Es por repartirse de otra manera las riquezas del planeta?</a:t>
            </a:r>
          </a:p>
          <a:p>
            <a:pPr>
              <a:lnSpc>
                <a:spcPct val="100000"/>
              </a:lnSpc>
              <a:spcBef>
                <a:spcPts val="0"/>
              </a:spcBef>
              <a:spcAft>
                <a:spcPts val="0"/>
              </a:spcAft>
            </a:pPr>
            <a:r>
              <a:rPr lang="es-CO" sz="1800" dirty="0"/>
              <a:t>¿Es para mostrar cuál es la potencia imperialista real del planeta?</a:t>
            </a:r>
          </a:p>
          <a:p>
            <a:pPr>
              <a:lnSpc>
                <a:spcPct val="100000"/>
              </a:lnSpc>
              <a:spcBef>
                <a:spcPts val="0"/>
              </a:spcBef>
              <a:spcAft>
                <a:spcPts val="0"/>
              </a:spcAft>
            </a:pPr>
            <a:r>
              <a:rPr lang="es-ES" sz="1800" dirty="0">
                <a:hlinkClick r:id="rId2"/>
              </a:rPr>
              <a:t>¿Cuál es el origen del conflicto entre Ucrania y Rusia y por qué tiene relevancia internacional? – YouTube</a:t>
            </a:r>
            <a:endParaRPr lang="es-ES" sz="1800" dirty="0"/>
          </a:p>
          <a:p>
            <a:pPr>
              <a:lnSpc>
                <a:spcPct val="100000"/>
              </a:lnSpc>
              <a:spcBef>
                <a:spcPts val="0"/>
              </a:spcBef>
              <a:spcAft>
                <a:spcPts val="0"/>
              </a:spcAft>
            </a:pPr>
            <a:r>
              <a:rPr lang="es-CO" sz="1800" dirty="0">
                <a:hlinkClick r:id="rId3"/>
              </a:rPr>
              <a:t>Conflicto de Ucrania: bomba de relojería colocada por Gorbachov - YouTube</a:t>
            </a:r>
          </a:p>
          <a:p>
            <a:pPr>
              <a:lnSpc>
                <a:spcPct val="100000"/>
              </a:lnSpc>
              <a:spcBef>
                <a:spcPts val="0"/>
              </a:spcBef>
              <a:spcAft>
                <a:spcPts val="0"/>
              </a:spcAft>
            </a:pPr>
            <a:r>
              <a:rPr lang="es-CO" sz="1800" dirty="0"/>
              <a:t>La guerra en Gaza: </a:t>
            </a:r>
            <a:r>
              <a:rPr lang="es-ES" sz="1800" dirty="0">
                <a:hlinkClick r:id="rId4"/>
              </a:rPr>
              <a:t>¿Por qué hay guerra entre Israel y Palestina? (youtube.com)</a:t>
            </a:r>
            <a:endParaRPr lang="es-CO" sz="1800" dirty="0"/>
          </a:p>
          <a:p>
            <a:pPr>
              <a:lnSpc>
                <a:spcPct val="100000"/>
              </a:lnSpc>
              <a:spcBef>
                <a:spcPts val="0"/>
              </a:spcBef>
              <a:spcAft>
                <a:spcPts val="0"/>
              </a:spcAft>
            </a:pPr>
            <a:r>
              <a:rPr lang="es-ES" sz="1800" dirty="0"/>
              <a:t>La escuela de las Américas: </a:t>
            </a:r>
            <a:r>
              <a:rPr lang="es-ES" sz="1800" dirty="0">
                <a:hlinkClick r:id="rId5"/>
              </a:rPr>
              <a:t>https://www.facebook.com/share/v/16xF3MzExz/</a:t>
            </a:r>
            <a:r>
              <a:rPr lang="es-ES" sz="1800" dirty="0"/>
              <a:t> </a:t>
            </a:r>
          </a:p>
          <a:p>
            <a:pPr>
              <a:lnSpc>
                <a:spcPct val="100000"/>
              </a:lnSpc>
              <a:spcBef>
                <a:spcPts val="0"/>
              </a:spcBef>
              <a:spcAft>
                <a:spcPts val="0"/>
              </a:spcAft>
            </a:pPr>
            <a:r>
              <a:rPr lang="es-ES" sz="1800" dirty="0"/>
              <a:t>La Venezuela de </a:t>
            </a:r>
            <a:r>
              <a:rPr lang="es-ES" sz="1800" dirty="0" err="1"/>
              <a:t>Chavez</a:t>
            </a:r>
            <a:r>
              <a:rPr lang="es-ES" sz="1800" dirty="0"/>
              <a:t>, una versión: </a:t>
            </a:r>
            <a:r>
              <a:rPr lang="es-ES" sz="1800" dirty="0">
                <a:hlinkClick r:id="rId6"/>
              </a:rPr>
              <a:t>https://www.facebook.com/reel/1519943545981744</a:t>
            </a:r>
            <a:r>
              <a:rPr lang="es-ES" sz="1800" dirty="0"/>
              <a:t> </a:t>
            </a:r>
          </a:p>
          <a:p>
            <a:pPr>
              <a:lnSpc>
                <a:spcPct val="100000"/>
              </a:lnSpc>
              <a:spcBef>
                <a:spcPts val="0"/>
              </a:spcBef>
              <a:spcAft>
                <a:spcPts val="0"/>
              </a:spcAft>
            </a:pPr>
            <a:r>
              <a:rPr lang="es-ES" sz="1800" dirty="0"/>
              <a:t>¿Por qué  invade Trump a Venezuela?: </a:t>
            </a:r>
            <a:r>
              <a:rPr lang="es-ES" sz="1800" dirty="0">
                <a:hlinkClick r:id="rId7"/>
              </a:rPr>
              <a:t>https://youtu.be/s8CUUK3NtV0?si=EqfuFPMm-c2GdyWO</a:t>
            </a:r>
            <a:r>
              <a:rPr lang="es-ES" sz="1800" dirty="0"/>
              <a:t> </a:t>
            </a:r>
          </a:p>
          <a:p>
            <a:pPr>
              <a:lnSpc>
                <a:spcPct val="100000"/>
              </a:lnSpc>
              <a:spcBef>
                <a:spcPts val="0"/>
              </a:spcBef>
              <a:spcAft>
                <a:spcPts val="0"/>
              </a:spcAft>
            </a:pPr>
            <a:r>
              <a:rPr lang="es-ES" sz="1800" dirty="0"/>
              <a:t>La doctrina Monroe: </a:t>
            </a:r>
            <a:r>
              <a:rPr lang="es-ES" sz="1800" dirty="0">
                <a:hlinkClick r:id="rId8"/>
              </a:rPr>
              <a:t>https://www.bing.com/videos/riverview/relatedvideo?q=qu%C3%A9%20es%20la%20doctrina%20monroe&amp;mid=5F2DA38A91C657F6B7985F2DA38A91C657F6B798&amp;ajaxhist=0</a:t>
            </a:r>
            <a:r>
              <a:rPr lang="es-ES" sz="1800" dirty="0"/>
              <a:t> </a:t>
            </a:r>
          </a:p>
          <a:p>
            <a:pPr>
              <a:spcBef>
                <a:spcPts val="0"/>
              </a:spcBef>
              <a:spcAft>
                <a:spcPts val="0"/>
              </a:spcAft>
            </a:pPr>
            <a:endParaRPr lang="es-CO" sz="1800" dirty="0"/>
          </a:p>
          <a:p>
            <a:pPr>
              <a:spcBef>
                <a:spcPts val="0"/>
              </a:spcBef>
              <a:spcAft>
                <a:spcPts val="0"/>
              </a:spcAft>
            </a:pPr>
            <a:endParaRPr lang="es-CO" sz="1800" dirty="0"/>
          </a:p>
          <a:p>
            <a:pPr>
              <a:spcBef>
                <a:spcPts val="0"/>
              </a:spcBef>
              <a:spcAft>
                <a:spcPts val="0"/>
              </a:spcAft>
            </a:pPr>
            <a:endParaRPr lang="es-CO"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71D01-E3DC-3581-3887-12E5FF31195F}"/>
              </a:ext>
            </a:extLst>
          </p:cNvPr>
          <p:cNvSpPr>
            <a:spLocks noGrp="1"/>
          </p:cNvSpPr>
          <p:nvPr>
            <p:ph type="title"/>
          </p:nvPr>
        </p:nvSpPr>
        <p:spPr/>
        <p:txBody>
          <a:bodyPr/>
          <a:lstStyle/>
          <a:p>
            <a:r>
              <a:rPr lang="es-CO" dirty="0"/>
              <a:t>La inteligencia artificial</a:t>
            </a:r>
          </a:p>
        </p:txBody>
      </p:sp>
      <p:sp>
        <p:nvSpPr>
          <p:cNvPr id="3" name="Marcador de contenido 2">
            <a:extLst>
              <a:ext uri="{FF2B5EF4-FFF2-40B4-BE49-F238E27FC236}">
                <a16:creationId xmlns:a16="http://schemas.microsoft.com/office/drawing/2014/main" id="{2DE0D5FD-4BA4-5DAE-01DC-183A4CB809EA}"/>
              </a:ext>
            </a:extLst>
          </p:cNvPr>
          <p:cNvSpPr>
            <a:spLocks noGrp="1"/>
          </p:cNvSpPr>
          <p:nvPr>
            <p:ph sz="quarter" idx="13"/>
          </p:nvPr>
        </p:nvSpPr>
        <p:spPr/>
        <p:txBody>
          <a:bodyPr/>
          <a:lstStyle/>
          <a:p>
            <a:r>
              <a:rPr lang="es-CO" dirty="0"/>
              <a:t>Es positivo o negativo el hecho de que exista la IA: </a:t>
            </a:r>
            <a:r>
              <a:rPr lang="es-ES" dirty="0">
                <a:hlinkClick r:id="rId2"/>
              </a:rPr>
              <a:t>Los RIESGOS de la Inteligencia Artificial que no todos te cuentan (youtube.com)</a:t>
            </a:r>
            <a:endParaRPr lang="es-CO" dirty="0"/>
          </a:p>
          <a:p>
            <a:r>
              <a:rPr lang="es-CO" dirty="0"/>
              <a:t>Como aprovechar </a:t>
            </a:r>
            <a:r>
              <a:rPr lang="es-CO"/>
              <a:t>la IA: </a:t>
            </a:r>
            <a:endParaRPr lang="es-CO" dirty="0"/>
          </a:p>
        </p:txBody>
      </p:sp>
    </p:spTree>
    <p:extLst>
      <p:ext uri="{BB962C8B-B14F-4D97-AF65-F5344CB8AC3E}">
        <p14:creationId xmlns:p14="http://schemas.microsoft.com/office/powerpoint/2010/main" val="367435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80BC0E-281C-60BD-3689-21E5ED0FE850}"/>
              </a:ext>
            </a:extLst>
          </p:cNvPr>
          <p:cNvPicPr>
            <a:picLocks noChangeAspect="1"/>
          </p:cNvPicPr>
          <p:nvPr/>
        </p:nvPicPr>
        <p:blipFill>
          <a:blip r:embed="rId2"/>
          <a:stretch>
            <a:fillRect/>
          </a:stretch>
        </p:blipFill>
        <p:spPr>
          <a:xfrm>
            <a:off x="1076326" y="371475"/>
            <a:ext cx="9763124" cy="6210300"/>
          </a:xfrm>
          <a:prstGeom prst="rect">
            <a:avLst/>
          </a:prstGeom>
        </p:spPr>
      </p:pic>
    </p:spTree>
    <p:extLst>
      <p:ext uri="{BB962C8B-B14F-4D97-AF65-F5344CB8AC3E}">
        <p14:creationId xmlns:p14="http://schemas.microsoft.com/office/powerpoint/2010/main" val="40401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a:latin typeface="Segoe UI Light" panose="020B0502040204020203" pitchFamily="34" charset="0"/>
                <a:cs typeface="Segoe UI Light" panose="020B0502040204020203" pitchFamily="34" charset="0"/>
              </a:rPr>
              <a:t>Algunos tópicos</a:t>
            </a:r>
          </a:p>
        </p:txBody>
      </p:sp>
      <p:pic>
        <p:nvPicPr>
          <p:cNvPr id="5" name="Imagen 4" descr="Panel de ideas de diseño en el que se muestran diferentes opciones de diseño"/>
          <p:cNvPicPr>
            <a:picLocks noChangeAspect="1"/>
          </p:cNvPicPr>
          <p:nvPr/>
        </p:nvPicPr>
        <p:blipFill>
          <a:blip r:embed="rId3"/>
          <a:srcRect/>
          <a:stretch>
            <a:fillRect/>
          </a:stretch>
        </p:blipFill>
        <p:spPr>
          <a:xfrm>
            <a:off x="6202017" y="1385113"/>
            <a:ext cx="5287247" cy="4577621"/>
          </a:xfrm>
          <a:prstGeom prst="rect">
            <a:avLst/>
          </a:prstGeom>
        </p:spPr>
      </p:pic>
      <p:sp>
        <p:nvSpPr>
          <p:cNvPr id="38" name="Marcador de posición de contenido 17"/>
          <p:cNvSpPr txBox="1"/>
          <p:nvPr/>
        </p:nvSpPr>
        <p:spPr>
          <a:xfrm>
            <a:off x="541609" y="1524708"/>
            <a:ext cx="5660408" cy="3871518"/>
          </a:xfrm>
          <a:prstGeom prst="rect">
            <a:avLst/>
          </a:prstGeom>
        </p:spPr>
        <p:txBody>
          <a:bodyPr vert="horz" lIns="91440" tIns="45720" rIns="91440" bIns="45720" rtlCol="0">
            <a:normAutofit fontScale="72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s-CO" sz="2400" dirty="0"/>
              <a:t>¿Qué es una pandemia?</a:t>
            </a:r>
          </a:p>
          <a:p>
            <a:pPr marL="457200" lvl="0" indent="-457200">
              <a:buFont typeface="+mj-lt"/>
              <a:buAutoNum type="arabicPeriod"/>
            </a:pPr>
            <a:r>
              <a:rPr lang="es-CO" sz="2400" dirty="0"/>
              <a:t>Implicaciones del coronavirus en el siglo XXI y el futuro de la humanidad</a:t>
            </a:r>
          </a:p>
          <a:p>
            <a:pPr marL="457200" lvl="0" indent="-457200">
              <a:buFont typeface="+mj-lt"/>
              <a:buAutoNum type="arabicPeriod"/>
            </a:pPr>
            <a:r>
              <a:rPr lang="es-CO" sz="2400" dirty="0"/>
              <a:t>Las </a:t>
            </a:r>
            <a:r>
              <a:rPr lang="es-CO" sz="2400" dirty="0" err="1"/>
              <a:t>TICs</a:t>
            </a:r>
            <a:r>
              <a:rPr lang="es-CO" sz="2400" dirty="0"/>
              <a:t> su significado y aplicación</a:t>
            </a:r>
          </a:p>
          <a:p>
            <a:pPr marL="457200" lvl="0" indent="-457200">
              <a:buFont typeface="+mj-lt"/>
              <a:buAutoNum type="arabicPeriod"/>
            </a:pPr>
            <a:r>
              <a:rPr lang="es-CO" sz="2400" dirty="0"/>
              <a:t>Las </a:t>
            </a:r>
            <a:r>
              <a:rPr lang="es-CO" sz="2400" dirty="0" err="1"/>
              <a:t>TICs</a:t>
            </a:r>
            <a:r>
              <a:rPr lang="es-CO" sz="2400" dirty="0"/>
              <a:t> en la educación -caso universidad Distrital Francisco José de Caldas</a:t>
            </a:r>
          </a:p>
          <a:p>
            <a:pPr marL="457200" lvl="0" indent="-457200">
              <a:buFont typeface="+mj-lt"/>
              <a:buAutoNum type="arabicPeriod"/>
            </a:pPr>
            <a:r>
              <a:rPr lang="es-CO" sz="2400" dirty="0"/>
              <a:t>La pandemia y el golpe al ambiente</a:t>
            </a:r>
          </a:p>
          <a:p>
            <a:pPr marL="457200" lvl="0" indent="-457200">
              <a:buFont typeface="+mj-lt"/>
              <a:buAutoNum type="arabicPeriod"/>
            </a:pPr>
            <a:r>
              <a:rPr lang="es-CO" sz="2400" dirty="0"/>
              <a:t>La guerra imperialista y la doctrina Monroe del S XXI</a:t>
            </a:r>
          </a:p>
          <a:p>
            <a:pPr marL="457200" lvl="0" indent="-457200">
              <a:buFont typeface="+mj-lt"/>
              <a:buAutoNum type="arabicPeriod"/>
            </a:pPr>
            <a:r>
              <a:rPr lang="es-CO" sz="2400" dirty="0"/>
              <a:t>La inteligencia artificial </a:t>
            </a:r>
          </a:p>
          <a:p>
            <a:pPr marL="0" lvl="0" indent="0" rtl="0">
              <a:spcAft>
                <a:spcPts val="600"/>
              </a:spcAft>
              <a:buNone/>
              <a:defRPr/>
            </a:pPr>
            <a:endParaRPr lang="es-ES" sz="2400" dirty="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marL="457200" lvl="0" indent="-457200">
              <a:buFont typeface="+mj-lt"/>
              <a:buAutoNum type="arabicPeriod"/>
            </a:pPr>
            <a:r>
              <a:rPr lang="es-CO" dirty="0"/>
              <a:t>¿Qué es una pandemia?</a:t>
            </a:r>
          </a:p>
        </p:txBody>
      </p:sp>
      <p:sp>
        <p:nvSpPr>
          <p:cNvPr id="2" name="CuadroTexto 1"/>
          <p:cNvSpPr txBox="1"/>
          <p:nvPr/>
        </p:nvSpPr>
        <p:spPr>
          <a:xfrm>
            <a:off x="887896" y="2057252"/>
            <a:ext cx="10480689" cy="1384995"/>
          </a:xfrm>
          <a:prstGeom prst="rect">
            <a:avLst/>
          </a:prstGeom>
          <a:noFill/>
        </p:spPr>
        <p:txBody>
          <a:bodyPr wrap="square" rtlCol="0">
            <a:spAutoFit/>
          </a:bodyPr>
          <a:lstStyle/>
          <a:p>
            <a:r>
              <a:rPr lang="es-ES" sz="2800" dirty="0"/>
              <a:t>¿Qué es una epidemia? </a:t>
            </a:r>
          </a:p>
          <a:p>
            <a:r>
              <a:rPr lang="es-ES" sz="2800" dirty="0">
                <a:latin typeface="Atlas Grotesk TF Web"/>
              </a:rPr>
              <a:t>¿Qué es una enfermedad endémica? </a:t>
            </a:r>
          </a:p>
          <a:p>
            <a:r>
              <a:rPr lang="es-CO" sz="2800" dirty="0"/>
              <a:t>¿Qué es una pandemia?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normAutofit/>
          </a:bodyPr>
          <a:lstStyle/>
          <a:p>
            <a:r>
              <a:rPr lang="es-ES" b="1" dirty="0"/>
              <a:t>¿Qué es una epidemia? </a:t>
            </a:r>
            <a:endParaRPr lang="es-ES" dirty="0">
              <a:latin typeface="Segoe UI Light" panose="020B0502040204020203" pitchFamily="34" charset="0"/>
              <a:cs typeface="Segoe UI Light" panose="020B0502040204020203" pitchFamily="34" charset="0"/>
            </a:endParaRPr>
          </a:p>
        </p:txBody>
      </p:sp>
      <p:sp>
        <p:nvSpPr>
          <p:cNvPr id="5" name="Marcador de contenido 4"/>
          <p:cNvSpPr>
            <a:spLocks noGrp="1"/>
          </p:cNvSpPr>
          <p:nvPr>
            <p:ph sz="half" idx="4294967295"/>
          </p:nvPr>
        </p:nvSpPr>
        <p:spPr>
          <a:xfrm>
            <a:off x="541609" y="1431010"/>
            <a:ext cx="11107051" cy="4790886"/>
          </a:xfrm>
        </p:spPr>
        <p:txBody>
          <a:bodyPr vert="horz" lIns="91440" tIns="45720" rIns="91440" bIns="45720" rtlCol="0">
            <a:normAutofit/>
          </a:bodyPr>
          <a:lstStyle/>
          <a:p>
            <a:r>
              <a:rPr lang="es-ES" sz="1600" dirty="0"/>
              <a:t>Una epidemia se produce cuando una enfermedad contagiosa se propaga rápidamente en una población determinada, afectando simultáneamente a un gran número de personas durante un periodo de tiempo concreto. En caso de propagación descontrolada, una epidemia puede colapsar un sistema de salud, como ocurrió en 2014 con el brote de Ébola en África occidental, considerado el peor de la historia. Los países más afectados fueron Sierra Leona, Liberia y Guinea.</a:t>
            </a:r>
          </a:p>
          <a:p>
            <a:r>
              <a:rPr lang="es-ES" sz="1600" dirty="0"/>
              <a:t>En este momento (marzo de 2020) Médicos Sin Fronteras está trabajando en varias epidemias. Por ejemplo, la peor epidemia activa de sarampión del mundo en República Democrática del Congo, que se declaró recién en junio de 2019 y que ya ha matado a más de 6000 personas solo en ese país. </a:t>
            </a:r>
          </a:p>
          <a:p>
            <a:r>
              <a:rPr lang="es-ES" sz="1600" dirty="0"/>
              <a:t>Cada enfermedad epidémica requiere una actuación específica en los ámbitos de prevención y tratamiento. Algunas de las más habituales en nuestros proyectos son </a:t>
            </a:r>
            <a:r>
              <a:rPr lang="es-ES" sz="1600" b="1" u="sng" dirty="0">
                <a:hlinkClick r:id="rId3"/>
              </a:rPr>
              <a:t>cólera</a:t>
            </a:r>
            <a:r>
              <a:rPr lang="es-ES" sz="1600" dirty="0"/>
              <a:t>, </a:t>
            </a:r>
            <a:r>
              <a:rPr lang="es-ES" sz="1600" b="1" u="sng" dirty="0">
                <a:hlinkClick r:id="rId4"/>
              </a:rPr>
              <a:t>ébola</a:t>
            </a:r>
            <a:r>
              <a:rPr lang="es-ES" sz="1600" dirty="0"/>
              <a:t>, </a:t>
            </a:r>
            <a:r>
              <a:rPr lang="es-ES" sz="1600" b="1" u="sng" dirty="0">
                <a:hlinkClick r:id="rId5"/>
              </a:rPr>
              <a:t>malaria</a:t>
            </a:r>
            <a:r>
              <a:rPr lang="es-ES" sz="1600" dirty="0"/>
              <a:t>, </a:t>
            </a:r>
            <a:r>
              <a:rPr lang="es-ES" sz="1600" b="1" u="sng" dirty="0">
                <a:hlinkClick r:id="rId6"/>
              </a:rPr>
              <a:t>meningitis</a:t>
            </a:r>
            <a:r>
              <a:rPr lang="es-ES" sz="1600" dirty="0"/>
              <a:t> y </a:t>
            </a:r>
            <a:r>
              <a:rPr lang="es-ES" sz="1600" b="1" u="sng" dirty="0">
                <a:hlinkClick r:id="rId7"/>
              </a:rPr>
              <a:t>sarampión</a:t>
            </a:r>
            <a:r>
              <a:rPr lang="es-ES" sz="1600" dirty="0"/>
              <a:t>.</a:t>
            </a:r>
          </a:p>
          <a:p>
            <a:pPr marL="0" indent="0" rtl="0">
              <a:lnSpc>
                <a:spcPts val="1800"/>
              </a:lnSpc>
              <a:spcBef>
                <a:spcPts val="1000"/>
              </a:spcBef>
              <a:spcAft>
                <a:spcPts val="600"/>
              </a:spcAft>
              <a:buNone/>
            </a:pPr>
            <a:endParaRPr lang="es-E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r>
              <a:rPr lang="es-ES" b="1" dirty="0">
                <a:solidFill>
                  <a:srgbClr val="444444"/>
                </a:solidFill>
                <a:latin typeface="Atlas Grotesk TF Web"/>
              </a:rPr>
              <a:t>¿Qué es una enfermedad endémica? </a:t>
            </a:r>
          </a:p>
        </p:txBody>
      </p:sp>
      <p:cxnSp>
        <p:nvCxnSpPr>
          <p:cNvPr id="20" name="Conector recto 19" descr="Línea de color gris claro que separa las imágenes del texto de Transformación"/>
          <p:cNvCxnSpPr/>
          <p:nvPr/>
        </p:nvCxnSpPr>
        <p:spPr>
          <a:xfrm>
            <a:off x="6779181"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1166246" y="1577852"/>
            <a:ext cx="9939072" cy="2677656"/>
          </a:xfrm>
          <a:prstGeom prst="rect">
            <a:avLst/>
          </a:prstGeom>
        </p:spPr>
        <p:txBody>
          <a:bodyPr wrap="square">
            <a:spAutoFit/>
          </a:bodyPr>
          <a:lstStyle/>
          <a:p>
            <a:r>
              <a:rPr lang="es-ES" sz="2800" dirty="0">
                <a:solidFill>
                  <a:srgbClr val="444444"/>
                </a:solidFill>
                <a:latin typeface="Atlas Grotesk TF Web"/>
              </a:rPr>
              <a:t>Las enfermedades endémicas son aquellas que persisten de una forma continuada o episódica en una zona determinada. La malaria, el Chagas o el dengue son ejemplos de endemias en zonas muy específicas del planeta. Médicos Sin Fronteras tuvo un proyecto importante en la epidemia de </a:t>
            </a:r>
            <a:r>
              <a:rPr lang="es-ES" sz="2800" b="1" u="sng" dirty="0">
                <a:solidFill>
                  <a:srgbClr val="212121"/>
                </a:solidFill>
                <a:latin typeface="Atlas Grotesk TF Web"/>
                <a:hlinkClick r:id="rId3"/>
              </a:rPr>
              <a:t>dengue en Honduras en 2019</a:t>
            </a:r>
            <a:r>
              <a:rPr lang="es-ES" sz="2800" dirty="0">
                <a:solidFill>
                  <a:srgbClr val="444444"/>
                </a:solidFill>
                <a:latin typeface="Atlas Grotesk TF Web"/>
              </a:rPr>
              <a:t>, en el que hicimos varios hallazgos epidemiológicos. </a:t>
            </a:r>
            <a:endParaRPr lang="es-ES" sz="2800" b="0" i="0" dirty="0">
              <a:solidFill>
                <a:srgbClr val="444444"/>
              </a:solidFill>
              <a:effectLst/>
              <a:latin typeface="Atlas Grotesk TF We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r>
              <a:rPr lang="es-CO" b="1" dirty="0"/>
              <a:t>¿Qué es una pandemia?</a:t>
            </a:r>
          </a:p>
        </p:txBody>
      </p:sp>
      <p:sp>
        <p:nvSpPr>
          <p:cNvPr id="5" name="Marcador de contenido 4"/>
          <p:cNvSpPr>
            <a:spLocks noGrp="1"/>
          </p:cNvSpPr>
          <p:nvPr>
            <p:ph sz="half" idx="4294967295"/>
          </p:nvPr>
        </p:nvSpPr>
        <p:spPr>
          <a:xfrm>
            <a:off x="541611" y="1431010"/>
            <a:ext cx="10987780" cy="5128816"/>
          </a:xfrm>
        </p:spPr>
        <p:txBody>
          <a:bodyPr vert="horz" lIns="91440" tIns="45720" rIns="91440" bIns="45720" rtlCol="0">
            <a:noAutofit/>
          </a:bodyPr>
          <a:lstStyle/>
          <a:p>
            <a:pPr>
              <a:lnSpc>
                <a:spcPct val="100000"/>
              </a:lnSpc>
              <a:spcAft>
                <a:spcPts val="2000"/>
              </a:spcAft>
            </a:pPr>
            <a:r>
              <a:rPr lang="es-ES" sz="2800" dirty="0"/>
              <a:t>Si un brote epidémico afecta a regiones geográficas extensas (por ejemplo, varios continentes) se cataloga como pandemia. Tal es el caso, por ejemplo, del VIH. A pesar de haber conseguido grandes avances en materia de prevención, test y tratamiento del VIH (con acceso constante a los antirretrovirales se vuelve una enfermedad crónica con la que se puede convivir de manera controlada hasta la vejez), aún la pandemia del VIH no ha sido resuelta. Médicos Sin Fronteras trabaja en muchos de los países del sur de África (Mozambique, Zimbabue, Eswatini, Sudáfrica) con mayor incidencia de VIH, donde aún cada día contraen el virus muchísimas personas. </a:t>
            </a:r>
            <a:endParaRPr lang="es-ES" sz="2800" dirty="0">
              <a:solidFill>
                <a:prstClr val="black">
                  <a:lumMod val="75000"/>
                  <a:lumOff val="25000"/>
                </a:prstClr>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208" y="1166191"/>
            <a:ext cx="6876288" cy="1010081"/>
          </a:xfrm>
        </p:spPr>
        <p:txBody>
          <a:bodyPr>
            <a:normAutofit fontScale="90000"/>
          </a:bodyPr>
          <a:lstStyle/>
          <a:p>
            <a:r>
              <a:rPr lang="es-CO" dirty="0"/>
              <a:t>Implicaciones del coronavirus en el siglo XXI y el futuro de la humanidad</a:t>
            </a:r>
          </a:p>
        </p:txBody>
      </p:sp>
      <p:sp>
        <p:nvSpPr>
          <p:cNvPr id="3" name="Marcador de contenido 2"/>
          <p:cNvSpPr>
            <a:spLocks noGrp="1"/>
          </p:cNvSpPr>
          <p:nvPr>
            <p:ph sz="quarter" idx="13"/>
          </p:nvPr>
        </p:nvSpPr>
        <p:spPr>
          <a:xfrm>
            <a:off x="539496" y="2560320"/>
            <a:ext cx="10911606" cy="3977640"/>
          </a:xfrm>
        </p:spPr>
        <p:txBody>
          <a:bodyPr>
            <a:normAutofit fontScale="70000" lnSpcReduction="20000"/>
          </a:bodyPr>
          <a:lstStyle/>
          <a:p>
            <a:pPr marL="457200" indent="-457200">
              <a:lnSpc>
                <a:spcPct val="120000"/>
              </a:lnSpc>
              <a:buFont typeface="+mj-lt"/>
              <a:buAutoNum type="arabicPeriod"/>
            </a:pPr>
            <a:r>
              <a:rPr lang="es-ES" dirty="0"/>
              <a:t>La crisis del coronavirus y nuestros tres niveles de negacionismo Jorge </a:t>
            </a:r>
            <a:r>
              <a:rPr lang="es-ES" dirty="0" err="1"/>
              <a:t>Riechmann</a:t>
            </a:r>
            <a:r>
              <a:rPr lang="es-ES" dirty="0"/>
              <a:t> </a:t>
            </a:r>
          </a:p>
          <a:p>
            <a:pPr marL="457200" indent="-457200">
              <a:lnSpc>
                <a:spcPct val="120000"/>
              </a:lnSpc>
              <a:buFont typeface="+mj-lt"/>
              <a:buAutoNum type="arabicPeriod"/>
            </a:pPr>
            <a:r>
              <a:rPr lang="es-ES" dirty="0"/>
              <a:t> La economía o la vida </a:t>
            </a:r>
          </a:p>
          <a:p>
            <a:pPr marL="457200" indent="-457200">
              <a:lnSpc>
                <a:spcPct val="120000"/>
              </a:lnSpc>
              <a:buFont typeface="+mj-lt"/>
              <a:buAutoNum type="arabicPeriod"/>
            </a:pPr>
            <a:r>
              <a:rPr lang="es-ES" dirty="0"/>
              <a:t> La mutación china (O sobre la “</a:t>
            </a:r>
            <a:r>
              <a:rPr lang="es-ES" dirty="0" err="1"/>
              <a:t>desweberianización</a:t>
            </a:r>
            <a:r>
              <a:rPr lang="es-ES" dirty="0"/>
              <a:t>” del capitalismo)</a:t>
            </a:r>
          </a:p>
          <a:p>
            <a:pPr marL="457200" indent="-457200">
              <a:lnSpc>
                <a:spcPct val="120000"/>
              </a:lnSpc>
              <a:buFont typeface="+mj-lt"/>
              <a:buAutoNum type="arabicPeriod"/>
            </a:pPr>
            <a:r>
              <a:rPr lang="es-ES" dirty="0"/>
              <a:t> La crisis del coronavirus es una oportunidad para construir otro modelo económico Naomi Klein (10 de abril)</a:t>
            </a:r>
          </a:p>
          <a:p>
            <a:pPr marL="457200" indent="-457200">
              <a:lnSpc>
                <a:spcPct val="120000"/>
              </a:lnSpc>
              <a:buFont typeface="+mj-lt"/>
              <a:buAutoNum type="arabicPeriod"/>
            </a:pPr>
            <a:r>
              <a:rPr lang="es-ES" dirty="0"/>
              <a:t>Cuando la naturaleza jaquea la orgullosa modernidad Enrique Dussel (4 de abril)</a:t>
            </a:r>
          </a:p>
          <a:p>
            <a:pPr marL="457200" indent="-457200">
              <a:lnSpc>
                <a:spcPct val="120000"/>
              </a:lnSpc>
              <a:buFont typeface="+mj-lt"/>
              <a:buAutoNum type="arabicPeriod"/>
            </a:pPr>
            <a:r>
              <a:rPr lang="es-ES" dirty="0"/>
              <a:t>La sociedad de la disciplina y el control</a:t>
            </a:r>
          </a:p>
          <a:p>
            <a:pPr>
              <a:lnSpc>
                <a:spcPct val="120000"/>
              </a:lnSpc>
            </a:pPr>
            <a:r>
              <a:rPr lang="es-CO" sz="1800" dirty="0">
                <a:effectLst/>
                <a:latin typeface="Calibri" panose="020F0502020204030204" pitchFamily="34" charset="0"/>
                <a:ea typeface="Calibri" panose="020F0502020204030204" pitchFamily="34" charset="0"/>
                <a:cs typeface="Times New Roman" panose="02020603050405020304" pitchFamily="18" charset="0"/>
              </a:rPr>
              <a:t>Mujica y Noam Chomsky. </a:t>
            </a: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https://www.youtube.com/watch?v=txbH4lJC4Bs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s-ES" dirty="0"/>
          </a:p>
          <a:p>
            <a:pPr marL="457200" indent="-457200">
              <a:buFont typeface="+mj-lt"/>
              <a:buAutoNum type="arabicPeriod"/>
            </a:pPr>
            <a:endParaRPr lang="es-ES" dirty="0"/>
          </a:p>
          <a:p>
            <a:pPr marL="457200" indent="-457200">
              <a:buFont typeface="+mj-lt"/>
              <a:buAutoNum type="arabicPeriod"/>
            </a:pPr>
            <a:endParaRPr lang="es-C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208" y="448056"/>
            <a:ext cx="11295654" cy="640080"/>
          </a:xfrm>
        </p:spPr>
        <p:txBody>
          <a:bodyPr>
            <a:normAutofit fontScale="90000"/>
          </a:bodyPr>
          <a:lstStyle/>
          <a:p>
            <a:r>
              <a:rPr lang="es-ES" dirty="0"/>
              <a:t>La crisis del coronavirus y nuestros tres niveles de negacionismo Jorge </a:t>
            </a:r>
            <a:r>
              <a:rPr lang="es-ES" dirty="0" err="1"/>
              <a:t>Riechmann</a:t>
            </a:r>
            <a:r>
              <a:rPr lang="es-ES" dirty="0"/>
              <a:t> </a:t>
            </a:r>
            <a:endParaRPr lang="es-CO" dirty="0"/>
          </a:p>
        </p:txBody>
      </p:sp>
      <p:sp>
        <p:nvSpPr>
          <p:cNvPr id="3" name="Rectángulo 2"/>
          <p:cNvSpPr/>
          <p:nvPr/>
        </p:nvSpPr>
        <p:spPr>
          <a:xfrm>
            <a:off x="802105" y="1417983"/>
            <a:ext cx="10677131" cy="4816703"/>
          </a:xfrm>
          <a:prstGeom prst="rect">
            <a:avLst/>
          </a:prstGeom>
        </p:spPr>
        <p:txBody>
          <a:bodyPr wrap="square">
            <a:spAutoFit/>
          </a:bodyPr>
          <a:lstStyle/>
          <a:p>
            <a:pPr algn="just"/>
            <a:r>
              <a:rPr lang="es-CO" dirty="0"/>
              <a:t>La cultura dominante padece un problema muy básico de negacionismo. </a:t>
            </a:r>
          </a:p>
          <a:p>
            <a:pPr marL="285750" indent="-285750" algn="just">
              <a:buFont typeface="Arial" panose="020B0604020202020204" pitchFamily="34" charset="0"/>
              <a:buChar char="•"/>
            </a:pPr>
            <a:r>
              <a:rPr lang="es-CO" dirty="0"/>
              <a:t>Pero no en el que era el sentido más habitual de negacionismo hace veinte años (referido al Holocausto, la Shoah), el que podríamos llamar nivel cero. Ni tampoco al más corriente hoy, el negacionismo </a:t>
            </a:r>
            <a:r>
              <a:rPr lang="es-CO" sz="1900" dirty="0">
                <a:latin typeface="Abadi" panose="020B0604020104020204" pitchFamily="34" charset="0"/>
              </a:rPr>
              <a:t>climático</a:t>
            </a:r>
            <a:r>
              <a:rPr lang="es-CO" dirty="0"/>
              <a:t>, </a:t>
            </a:r>
            <a:r>
              <a:rPr lang="es-CO" b="1" dirty="0"/>
              <a:t>nivel uno</a:t>
            </a:r>
            <a:r>
              <a:rPr lang="es-CO" dirty="0"/>
              <a:t>. </a:t>
            </a:r>
          </a:p>
          <a:p>
            <a:pPr marL="285750" indent="-285750" algn="just">
              <a:buFont typeface="Arial" panose="020B0604020202020204" pitchFamily="34" charset="0"/>
              <a:buChar char="•"/>
            </a:pPr>
            <a:endParaRPr lang="es-CO" b="1" dirty="0"/>
          </a:p>
          <a:p>
            <a:pPr marL="285750" indent="-285750" algn="just">
              <a:buFont typeface="Arial" panose="020B0604020202020204" pitchFamily="34" charset="0"/>
              <a:buChar char="•"/>
            </a:pPr>
            <a:r>
              <a:rPr lang="es-CO" b="1" dirty="0"/>
              <a:t>El nivel dos </a:t>
            </a:r>
            <a:r>
              <a:rPr lang="es-CO" dirty="0"/>
              <a:t>es un negacionismo más amplio: el negacionismo que rechaza que somos seres corporales, </a:t>
            </a:r>
            <a:r>
              <a:rPr lang="es-CO" dirty="0" err="1"/>
              <a:t>ﬁnitos</a:t>
            </a:r>
            <a:r>
              <a:rPr lang="es-CO" dirty="0"/>
              <a:t> y vulnerables, seres que han puesto en marcha procesos </a:t>
            </a:r>
            <a:r>
              <a:rPr lang="es-CO" dirty="0" err="1"/>
              <a:t>destructivossistémicos</a:t>
            </a:r>
            <a:r>
              <a:rPr lang="es-CO" dirty="0"/>
              <a:t> de magnitud planetaria, y que hemos desbordado los límites biofísicos del planeta Tierra. Me </a:t>
            </a:r>
            <a:r>
              <a:rPr lang="es-CO" dirty="0" err="1"/>
              <a:t>reﬁero</a:t>
            </a:r>
            <a:r>
              <a:rPr lang="es-CO" dirty="0"/>
              <a:t> al negacionismo que rechaza la </a:t>
            </a:r>
            <a:r>
              <a:rPr lang="es-CO" dirty="0" err="1"/>
              <a:t>ﬁnitud</a:t>
            </a:r>
            <a:r>
              <a:rPr lang="es-CO" dirty="0"/>
              <a:t> humana, nuestra animalidad, nuestra corporalidad, nuestra mortalidad, y esos límites biofísicos que visibiliza, por ejemplo, la famosa investigación (sobre </a:t>
            </a:r>
            <a:r>
              <a:rPr lang="es-CO" dirty="0" err="1"/>
              <a:t>nine</a:t>
            </a:r>
            <a:r>
              <a:rPr lang="es-CO" dirty="0"/>
              <a:t> </a:t>
            </a:r>
            <a:r>
              <a:rPr lang="es-CO" dirty="0" err="1"/>
              <a:t>planetar</a:t>
            </a:r>
            <a:r>
              <a:rPr lang="es-CO" dirty="0"/>
              <a:t> y </a:t>
            </a:r>
            <a:r>
              <a:rPr lang="es-CO" dirty="0" err="1"/>
              <a:t>boundaries</a:t>
            </a:r>
            <a:r>
              <a:rPr lang="es-CO" dirty="0"/>
              <a:t>) de Johan </a:t>
            </a:r>
            <a:r>
              <a:rPr lang="es-CO" dirty="0" err="1"/>
              <a:t>Röckstrom</a:t>
            </a:r>
            <a:r>
              <a:rPr lang="es-CO" dirty="0"/>
              <a:t> y sus colegas en el Instituto de Resiliencia de Estocolmo. </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Y habría, más allá de esto, </a:t>
            </a:r>
            <a:r>
              <a:rPr lang="es-CO" b="1" dirty="0"/>
              <a:t>un tercer nivel </a:t>
            </a:r>
            <a:r>
              <a:rPr lang="es-CO" dirty="0"/>
              <a:t>de negacionismo: el que rechaza la gravedad real de la situación y confía en poder hallar todavía soluciones dentro del sistema, sin </a:t>
            </a:r>
            <a:r>
              <a:rPr lang="es-CO" dirty="0" err="1"/>
              <a:t>desaﬁar</a:t>
            </a:r>
            <a:r>
              <a:rPr lang="es-CO" dirty="0"/>
              <a:t> al capitalismo.</a:t>
            </a:r>
          </a:p>
          <a:p>
            <a:pPr algn="just"/>
            <a:r>
              <a:rPr lang="es-CO" dirty="0">
                <a:hlinkClick r:id="rId2"/>
              </a:rPr>
              <a:t>https://co.video.search.yahoo.com/search/video?fr=mcafee&amp;ei=UTF-8&amp;p=video+jorge+rietcman+y+el+coronavirus&amp;type=E210CO885G0#id=1&amp;vid=7a5e92f17529480aa241ba69b7a104bc&amp;action=click</a:t>
            </a:r>
            <a:r>
              <a:rPr lang="es-CO" dirty="0"/>
              <a:t> </a:t>
            </a:r>
          </a:p>
        </p:txBody>
      </p:sp>
    </p:spTree>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E8C63A-4744-4DE4-BB49-0FF0B5375C60}">
  <ds:schemaRefs/>
</ds:datastoreItem>
</file>

<file path=customXml/itemProps2.xml><?xml version="1.0" encoding="utf-8"?>
<ds:datastoreItem xmlns:ds="http://schemas.openxmlformats.org/officeDocument/2006/customXml" ds:itemID="{FD7FC771-7DFE-49DA-B577-71181BFBCB2E}">
  <ds:schemaRefs/>
</ds:datastoreItem>
</file>

<file path=customXml/itemProps3.xml><?xml version="1.0" encoding="utf-8"?>
<ds:datastoreItem xmlns:ds="http://schemas.openxmlformats.org/officeDocument/2006/customXml" ds:itemID="{950072C5-DDE0-4258-BA7A-4D4B80DFA632}">
  <ds:schemaRefs/>
</ds:datastoreItem>
</file>

<file path=docProps/app.xml><?xml version="1.0" encoding="utf-8"?>
<Properties xmlns="http://schemas.openxmlformats.org/officeDocument/2006/extended-properties" xmlns:vt="http://schemas.openxmlformats.org/officeDocument/2006/docPropsVTypes">
  <Template>{B9B7910E-CF13-4C22-8A88-D89DE531083D}tf10001108</Template>
  <TotalTime>60</TotalTime>
  <Words>1781</Words>
  <Application>Microsoft Office PowerPoint</Application>
  <PresentationFormat>Panorámica</PresentationFormat>
  <Paragraphs>91</Paragraphs>
  <Slides>18</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Abadi</vt:lpstr>
      <vt:lpstr>Arial</vt:lpstr>
      <vt:lpstr>Atlas Grotesk TF Web</vt:lpstr>
      <vt:lpstr>Calibri</vt:lpstr>
      <vt:lpstr>Segoe UI</vt:lpstr>
      <vt:lpstr>Segoe UI Light</vt:lpstr>
      <vt:lpstr>WelcomeDoc</vt:lpstr>
      <vt:lpstr>ACTUALIDAD: CAPITALISMO Y CORONAVIRUS </vt:lpstr>
      <vt:lpstr>Presentación de PowerPoint</vt:lpstr>
      <vt:lpstr>Algunos tópicos</vt:lpstr>
      <vt:lpstr>¿Qué es una pandemia?</vt:lpstr>
      <vt:lpstr>¿Qué es una epidemia? </vt:lpstr>
      <vt:lpstr>¿Qué es una enfermedad endémica? </vt:lpstr>
      <vt:lpstr>¿Qué es una pandemia?</vt:lpstr>
      <vt:lpstr>Implicaciones del coronavirus en el siglo XXI y el futuro de la humanidad</vt:lpstr>
      <vt:lpstr>La crisis del coronavirus y nuestros tres niveles de negacionismo Jorge Riechmann </vt:lpstr>
      <vt:lpstr> La economía o la vida</vt:lpstr>
      <vt:lpstr> La mutación china (O sobre la “desweberianización” del capitalismo)</vt:lpstr>
      <vt:lpstr>Cuando la naturaleza jaquea la orgullosa modernidad Enrique Dussel (4 de abril)</vt:lpstr>
      <vt:lpstr>La sociedad de la disciplina y el control</vt:lpstr>
      <vt:lpstr>Incremento de la desigualdad</vt:lpstr>
      <vt:lpstr>El coronoavirus y el golpe al ambiente</vt:lpstr>
      <vt:lpstr>La educación y el coronavirus</vt:lpstr>
      <vt:lpstr>La guerra imperialista</vt:lpstr>
      <vt:lpstr>La inteligencia artificial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JAIRO RUIZ</dc:creator>
  <cp:lastModifiedBy>JAIRO RUIZ</cp:lastModifiedBy>
  <cp:revision>8</cp:revision>
  <dcterms:created xsi:type="dcterms:W3CDTF">2020-04-26T03:18:00Z</dcterms:created>
  <dcterms:modified xsi:type="dcterms:W3CDTF">2026-01-20T20:08:56Z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9958602BE378446188C81BC823517CB8_12</vt:lpwstr>
  </property>
  <property fmtid="{D5CDD505-2E9C-101B-9397-08002B2CF9AE}" pid="4" name="KSOProductBuildVer">
    <vt:lpwstr>3082-12.2.0.17545</vt:lpwstr>
  </property>
</Properties>
</file>