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9" r:id="rId41"/>
    <p:sldId id="297" r:id="rId42"/>
    <p:sldId id="300" r:id="rId43"/>
    <p:sldId id="301" r:id="rId44"/>
    <p:sldId id="298" r:id="rId45"/>
    <p:sldId id="302" r:id="rId46"/>
    <p:sldId id="259" r:id="rId47"/>
    <p:sldId id="303" r:id="rId48"/>
    <p:sldId id="260" r:id="rId49"/>
    <p:sldId id="304" r:id="rId50"/>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0D4FCC-183F-42D8-9657-8CF0C933316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87F15C86-0215-478C-9D57-84C50746E3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1E977ABB-13AA-4239-982D-4A8419DC135C}"/>
              </a:ext>
            </a:extLst>
          </p:cNvPr>
          <p:cNvSpPr>
            <a:spLocks noGrp="1"/>
          </p:cNvSpPr>
          <p:nvPr>
            <p:ph type="dt" sz="half" idx="10"/>
          </p:nvPr>
        </p:nvSpPr>
        <p:spPr/>
        <p:txBody>
          <a:bodyPr/>
          <a:lstStyle/>
          <a:p>
            <a:fld id="{D0DFEA72-7C67-41C7-A752-46B5C411E62F}" type="datetimeFigureOut">
              <a:rPr lang="es-CO" smtClean="0"/>
              <a:t>28/06/2020</a:t>
            </a:fld>
            <a:endParaRPr lang="es-CO"/>
          </a:p>
        </p:txBody>
      </p:sp>
      <p:sp>
        <p:nvSpPr>
          <p:cNvPr id="5" name="Marcador de pie de página 4">
            <a:extLst>
              <a:ext uri="{FF2B5EF4-FFF2-40B4-BE49-F238E27FC236}">
                <a16:creationId xmlns:a16="http://schemas.microsoft.com/office/drawing/2014/main" id="{44D644C6-7118-4B76-9F9E-1FAF4E8DA3A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D7B0807-EA2E-4935-99F9-7190C13096CB}"/>
              </a:ext>
            </a:extLst>
          </p:cNvPr>
          <p:cNvSpPr>
            <a:spLocks noGrp="1"/>
          </p:cNvSpPr>
          <p:nvPr>
            <p:ph type="sldNum" sz="quarter" idx="12"/>
          </p:nvPr>
        </p:nvSpPr>
        <p:spPr/>
        <p:txBody>
          <a:bodyPr/>
          <a:lstStyle/>
          <a:p>
            <a:fld id="{8D9111D2-5539-45B6-9ED3-DA865CD30574}" type="slidenum">
              <a:rPr lang="es-CO" smtClean="0"/>
              <a:t>‹Nº›</a:t>
            </a:fld>
            <a:endParaRPr lang="es-CO"/>
          </a:p>
        </p:txBody>
      </p:sp>
    </p:spTree>
    <p:extLst>
      <p:ext uri="{BB962C8B-B14F-4D97-AF65-F5344CB8AC3E}">
        <p14:creationId xmlns:p14="http://schemas.microsoft.com/office/powerpoint/2010/main" val="1876048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9CE7BF-CF72-4229-AF8E-15A02970269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2A68E36C-7EBC-49C4-B937-599237FF688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356EC8B-03A8-4CF2-8443-BB9110865BA0}"/>
              </a:ext>
            </a:extLst>
          </p:cNvPr>
          <p:cNvSpPr>
            <a:spLocks noGrp="1"/>
          </p:cNvSpPr>
          <p:nvPr>
            <p:ph type="dt" sz="half" idx="10"/>
          </p:nvPr>
        </p:nvSpPr>
        <p:spPr/>
        <p:txBody>
          <a:bodyPr/>
          <a:lstStyle/>
          <a:p>
            <a:fld id="{D0DFEA72-7C67-41C7-A752-46B5C411E62F}" type="datetimeFigureOut">
              <a:rPr lang="es-CO" smtClean="0"/>
              <a:t>28/06/2020</a:t>
            </a:fld>
            <a:endParaRPr lang="es-CO"/>
          </a:p>
        </p:txBody>
      </p:sp>
      <p:sp>
        <p:nvSpPr>
          <p:cNvPr id="5" name="Marcador de pie de página 4">
            <a:extLst>
              <a:ext uri="{FF2B5EF4-FFF2-40B4-BE49-F238E27FC236}">
                <a16:creationId xmlns:a16="http://schemas.microsoft.com/office/drawing/2014/main" id="{F368CF9E-96A5-4257-A608-D438F64AD8A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774B4AA-8E2D-464F-A0D0-5D6E093476A8}"/>
              </a:ext>
            </a:extLst>
          </p:cNvPr>
          <p:cNvSpPr>
            <a:spLocks noGrp="1"/>
          </p:cNvSpPr>
          <p:nvPr>
            <p:ph type="sldNum" sz="quarter" idx="12"/>
          </p:nvPr>
        </p:nvSpPr>
        <p:spPr/>
        <p:txBody>
          <a:bodyPr/>
          <a:lstStyle/>
          <a:p>
            <a:fld id="{8D9111D2-5539-45B6-9ED3-DA865CD30574}" type="slidenum">
              <a:rPr lang="es-CO" smtClean="0"/>
              <a:t>‹Nº›</a:t>
            </a:fld>
            <a:endParaRPr lang="es-CO"/>
          </a:p>
        </p:txBody>
      </p:sp>
    </p:spTree>
    <p:extLst>
      <p:ext uri="{BB962C8B-B14F-4D97-AF65-F5344CB8AC3E}">
        <p14:creationId xmlns:p14="http://schemas.microsoft.com/office/powerpoint/2010/main" val="267875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72A0D5F-9B11-4900-A0AD-E5997290EC6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89D8008-28D9-4B2A-A18D-299D0B9A2FE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5907311B-A3AD-4503-867C-D062434B766D}"/>
              </a:ext>
            </a:extLst>
          </p:cNvPr>
          <p:cNvSpPr>
            <a:spLocks noGrp="1"/>
          </p:cNvSpPr>
          <p:nvPr>
            <p:ph type="dt" sz="half" idx="10"/>
          </p:nvPr>
        </p:nvSpPr>
        <p:spPr/>
        <p:txBody>
          <a:bodyPr/>
          <a:lstStyle/>
          <a:p>
            <a:fld id="{D0DFEA72-7C67-41C7-A752-46B5C411E62F}" type="datetimeFigureOut">
              <a:rPr lang="es-CO" smtClean="0"/>
              <a:t>28/06/2020</a:t>
            </a:fld>
            <a:endParaRPr lang="es-CO"/>
          </a:p>
        </p:txBody>
      </p:sp>
      <p:sp>
        <p:nvSpPr>
          <p:cNvPr id="5" name="Marcador de pie de página 4">
            <a:extLst>
              <a:ext uri="{FF2B5EF4-FFF2-40B4-BE49-F238E27FC236}">
                <a16:creationId xmlns:a16="http://schemas.microsoft.com/office/drawing/2014/main" id="{FB4C5C52-8C58-4A66-AF2C-C39D5668DD2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A2E6767C-B027-42C4-BF4B-083271C1D622}"/>
              </a:ext>
            </a:extLst>
          </p:cNvPr>
          <p:cNvSpPr>
            <a:spLocks noGrp="1"/>
          </p:cNvSpPr>
          <p:nvPr>
            <p:ph type="sldNum" sz="quarter" idx="12"/>
          </p:nvPr>
        </p:nvSpPr>
        <p:spPr/>
        <p:txBody>
          <a:bodyPr/>
          <a:lstStyle/>
          <a:p>
            <a:fld id="{8D9111D2-5539-45B6-9ED3-DA865CD30574}" type="slidenum">
              <a:rPr lang="es-CO" smtClean="0"/>
              <a:t>‹Nº›</a:t>
            </a:fld>
            <a:endParaRPr lang="es-CO"/>
          </a:p>
        </p:txBody>
      </p:sp>
    </p:spTree>
    <p:extLst>
      <p:ext uri="{BB962C8B-B14F-4D97-AF65-F5344CB8AC3E}">
        <p14:creationId xmlns:p14="http://schemas.microsoft.com/office/powerpoint/2010/main" val="3288616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50E16C-33C6-44EC-AE77-3FA6F02A587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26832070-0413-44E6-B3BB-86F0507540E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7BEF649B-B02D-450F-84E3-B27243DFF7A7}"/>
              </a:ext>
            </a:extLst>
          </p:cNvPr>
          <p:cNvSpPr>
            <a:spLocks noGrp="1"/>
          </p:cNvSpPr>
          <p:nvPr>
            <p:ph type="dt" sz="half" idx="10"/>
          </p:nvPr>
        </p:nvSpPr>
        <p:spPr/>
        <p:txBody>
          <a:bodyPr/>
          <a:lstStyle/>
          <a:p>
            <a:fld id="{D0DFEA72-7C67-41C7-A752-46B5C411E62F}" type="datetimeFigureOut">
              <a:rPr lang="es-CO" smtClean="0"/>
              <a:t>28/06/2020</a:t>
            </a:fld>
            <a:endParaRPr lang="es-CO"/>
          </a:p>
        </p:txBody>
      </p:sp>
      <p:sp>
        <p:nvSpPr>
          <p:cNvPr id="5" name="Marcador de pie de página 4">
            <a:extLst>
              <a:ext uri="{FF2B5EF4-FFF2-40B4-BE49-F238E27FC236}">
                <a16:creationId xmlns:a16="http://schemas.microsoft.com/office/drawing/2014/main" id="{1C054F04-1A6A-4B9F-85AC-C401FB695A8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FFA0BFD-24FB-4449-9044-ADE2B1C34F38}"/>
              </a:ext>
            </a:extLst>
          </p:cNvPr>
          <p:cNvSpPr>
            <a:spLocks noGrp="1"/>
          </p:cNvSpPr>
          <p:nvPr>
            <p:ph type="sldNum" sz="quarter" idx="12"/>
          </p:nvPr>
        </p:nvSpPr>
        <p:spPr/>
        <p:txBody>
          <a:bodyPr/>
          <a:lstStyle/>
          <a:p>
            <a:fld id="{8D9111D2-5539-45B6-9ED3-DA865CD30574}" type="slidenum">
              <a:rPr lang="es-CO" smtClean="0"/>
              <a:t>‹Nº›</a:t>
            </a:fld>
            <a:endParaRPr lang="es-CO"/>
          </a:p>
        </p:txBody>
      </p:sp>
    </p:spTree>
    <p:extLst>
      <p:ext uri="{BB962C8B-B14F-4D97-AF65-F5344CB8AC3E}">
        <p14:creationId xmlns:p14="http://schemas.microsoft.com/office/powerpoint/2010/main" val="131081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650A8-1C79-4C98-99AE-5A5201F24FF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120A0024-4E04-408F-845B-3183ABBA38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2B81E83-14E2-4604-AF79-B21D174621DF}"/>
              </a:ext>
            </a:extLst>
          </p:cNvPr>
          <p:cNvSpPr>
            <a:spLocks noGrp="1"/>
          </p:cNvSpPr>
          <p:nvPr>
            <p:ph type="dt" sz="half" idx="10"/>
          </p:nvPr>
        </p:nvSpPr>
        <p:spPr/>
        <p:txBody>
          <a:bodyPr/>
          <a:lstStyle/>
          <a:p>
            <a:fld id="{D0DFEA72-7C67-41C7-A752-46B5C411E62F}" type="datetimeFigureOut">
              <a:rPr lang="es-CO" smtClean="0"/>
              <a:t>28/06/2020</a:t>
            </a:fld>
            <a:endParaRPr lang="es-CO"/>
          </a:p>
        </p:txBody>
      </p:sp>
      <p:sp>
        <p:nvSpPr>
          <p:cNvPr id="5" name="Marcador de pie de página 4">
            <a:extLst>
              <a:ext uri="{FF2B5EF4-FFF2-40B4-BE49-F238E27FC236}">
                <a16:creationId xmlns:a16="http://schemas.microsoft.com/office/drawing/2014/main" id="{91325574-C614-4077-9D34-CDEE4735D6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F2905F9-1934-4A4B-B7D6-60C21B657A86}"/>
              </a:ext>
            </a:extLst>
          </p:cNvPr>
          <p:cNvSpPr>
            <a:spLocks noGrp="1"/>
          </p:cNvSpPr>
          <p:nvPr>
            <p:ph type="sldNum" sz="quarter" idx="12"/>
          </p:nvPr>
        </p:nvSpPr>
        <p:spPr/>
        <p:txBody>
          <a:bodyPr/>
          <a:lstStyle/>
          <a:p>
            <a:fld id="{8D9111D2-5539-45B6-9ED3-DA865CD30574}" type="slidenum">
              <a:rPr lang="es-CO" smtClean="0"/>
              <a:t>‹Nº›</a:t>
            </a:fld>
            <a:endParaRPr lang="es-CO"/>
          </a:p>
        </p:txBody>
      </p:sp>
    </p:spTree>
    <p:extLst>
      <p:ext uri="{BB962C8B-B14F-4D97-AF65-F5344CB8AC3E}">
        <p14:creationId xmlns:p14="http://schemas.microsoft.com/office/powerpoint/2010/main" val="1348869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7C41C7-5FF6-4C32-81BB-EEBC030BC0BA}"/>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E437A8F7-17F5-4F39-9D27-B1A38019155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9A3A2A68-2DB3-4C16-ABED-2FE85534EF1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23CF1E3F-887D-4872-9CD0-9BB423D2CEA8}"/>
              </a:ext>
            </a:extLst>
          </p:cNvPr>
          <p:cNvSpPr>
            <a:spLocks noGrp="1"/>
          </p:cNvSpPr>
          <p:nvPr>
            <p:ph type="dt" sz="half" idx="10"/>
          </p:nvPr>
        </p:nvSpPr>
        <p:spPr/>
        <p:txBody>
          <a:bodyPr/>
          <a:lstStyle/>
          <a:p>
            <a:fld id="{D0DFEA72-7C67-41C7-A752-46B5C411E62F}" type="datetimeFigureOut">
              <a:rPr lang="es-CO" smtClean="0"/>
              <a:t>28/06/2020</a:t>
            </a:fld>
            <a:endParaRPr lang="es-CO"/>
          </a:p>
        </p:txBody>
      </p:sp>
      <p:sp>
        <p:nvSpPr>
          <p:cNvPr id="6" name="Marcador de pie de página 5">
            <a:extLst>
              <a:ext uri="{FF2B5EF4-FFF2-40B4-BE49-F238E27FC236}">
                <a16:creationId xmlns:a16="http://schemas.microsoft.com/office/drawing/2014/main" id="{240FE4E4-58A0-4492-8BDF-EA3221F924AD}"/>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46957F0-D286-465C-B61A-BB75A1226244}"/>
              </a:ext>
            </a:extLst>
          </p:cNvPr>
          <p:cNvSpPr>
            <a:spLocks noGrp="1"/>
          </p:cNvSpPr>
          <p:nvPr>
            <p:ph type="sldNum" sz="quarter" idx="12"/>
          </p:nvPr>
        </p:nvSpPr>
        <p:spPr/>
        <p:txBody>
          <a:bodyPr/>
          <a:lstStyle/>
          <a:p>
            <a:fld id="{8D9111D2-5539-45B6-9ED3-DA865CD30574}" type="slidenum">
              <a:rPr lang="es-CO" smtClean="0"/>
              <a:t>‹Nº›</a:t>
            </a:fld>
            <a:endParaRPr lang="es-CO"/>
          </a:p>
        </p:txBody>
      </p:sp>
    </p:spTree>
    <p:extLst>
      <p:ext uri="{BB962C8B-B14F-4D97-AF65-F5344CB8AC3E}">
        <p14:creationId xmlns:p14="http://schemas.microsoft.com/office/powerpoint/2010/main" val="3976709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9E7F9E-250D-4F75-9E29-1BB9DF0F05D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039F554-39E5-43E4-806C-0D6BBCACF5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5F5CFE4-FCE2-4E26-A77F-F7739C63498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C39DB4A4-24D1-42DC-8A5B-A2D2A240B9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71A7617-CC75-4C0A-BAE9-E8036FA2492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9D3D59B6-3BF8-4627-A8F5-DD9F37AA7811}"/>
              </a:ext>
            </a:extLst>
          </p:cNvPr>
          <p:cNvSpPr>
            <a:spLocks noGrp="1"/>
          </p:cNvSpPr>
          <p:nvPr>
            <p:ph type="dt" sz="half" idx="10"/>
          </p:nvPr>
        </p:nvSpPr>
        <p:spPr/>
        <p:txBody>
          <a:bodyPr/>
          <a:lstStyle/>
          <a:p>
            <a:fld id="{D0DFEA72-7C67-41C7-A752-46B5C411E62F}" type="datetimeFigureOut">
              <a:rPr lang="es-CO" smtClean="0"/>
              <a:t>28/06/2020</a:t>
            </a:fld>
            <a:endParaRPr lang="es-CO"/>
          </a:p>
        </p:txBody>
      </p:sp>
      <p:sp>
        <p:nvSpPr>
          <p:cNvPr id="8" name="Marcador de pie de página 7">
            <a:extLst>
              <a:ext uri="{FF2B5EF4-FFF2-40B4-BE49-F238E27FC236}">
                <a16:creationId xmlns:a16="http://schemas.microsoft.com/office/drawing/2014/main" id="{6D681FAF-5D71-4ED8-89DD-C8E01901076A}"/>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B21458D1-1CB9-429B-BDE7-61A22C3ED103}"/>
              </a:ext>
            </a:extLst>
          </p:cNvPr>
          <p:cNvSpPr>
            <a:spLocks noGrp="1"/>
          </p:cNvSpPr>
          <p:nvPr>
            <p:ph type="sldNum" sz="quarter" idx="12"/>
          </p:nvPr>
        </p:nvSpPr>
        <p:spPr/>
        <p:txBody>
          <a:bodyPr/>
          <a:lstStyle/>
          <a:p>
            <a:fld id="{8D9111D2-5539-45B6-9ED3-DA865CD30574}" type="slidenum">
              <a:rPr lang="es-CO" smtClean="0"/>
              <a:t>‹Nº›</a:t>
            </a:fld>
            <a:endParaRPr lang="es-CO"/>
          </a:p>
        </p:txBody>
      </p:sp>
    </p:spTree>
    <p:extLst>
      <p:ext uri="{BB962C8B-B14F-4D97-AF65-F5344CB8AC3E}">
        <p14:creationId xmlns:p14="http://schemas.microsoft.com/office/powerpoint/2010/main" val="215016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A5A3BE-A6D8-4A57-BA2C-8FA082ED0F5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760E21C-7AA4-40A6-BFE0-60281B25847F}"/>
              </a:ext>
            </a:extLst>
          </p:cNvPr>
          <p:cNvSpPr>
            <a:spLocks noGrp="1"/>
          </p:cNvSpPr>
          <p:nvPr>
            <p:ph type="dt" sz="half" idx="10"/>
          </p:nvPr>
        </p:nvSpPr>
        <p:spPr/>
        <p:txBody>
          <a:bodyPr/>
          <a:lstStyle/>
          <a:p>
            <a:fld id="{D0DFEA72-7C67-41C7-A752-46B5C411E62F}" type="datetimeFigureOut">
              <a:rPr lang="es-CO" smtClean="0"/>
              <a:t>28/06/2020</a:t>
            </a:fld>
            <a:endParaRPr lang="es-CO"/>
          </a:p>
        </p:txBody>
      </p:sp>
      <p:sp>
        <p:nvSpPr>
          <p:cNvPr id="4" name="Marcador de pie de página 3">
            <a:extLst>
              <a:ext uri="{FF2B5EF4-FFF2-40B4-BE49-F238E27FC236}">
                <a16:creationId xmlns:a16="http://schemas.microsoft.com/office/drawing/2014/main" id="{2E699320-CF95-410C-A4D5-FAC6DE0D8E88}"/>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FF477FE6-69F8-4C38-8E7E-A0DF415E2AC7}"/>
              </a:ext>
            </a:extLst>
          </p:cNvPr>
          <p:cNvSpPr>
            <a:spLocks noGrp="1"/>
          </p:cNvSpPr>
          <p:nvPr>
            <p:ph type="sldNum" sz="quarter" idx="12"/>
          </p:nvPr>
        </p:nvSpPr>
        <p:spPr/>
        <p:txBody>
          <a:bodyPr/>
          <a:lstStyle/>
          <a:p>
            <a:fld id="{8D9111D2-5539-45B6-9ED3-DA865CD30574}" type="slidenum">
              <a:rPr lang="es-CO" smtClean="0"/>
              <a:t>‹Nº›</a:t>
            </a:fld>
            <a:endParaRPr lang="es-CO"/>
          </a:p>
        </p:txBody>
      </p:sp>
    </p:spTree>
    <p:extLst>
      <p:ext uri="{BB962C8B-B14F-4D97-AF65-F5344CB8AC3E}">
        <p14:creationId xmlns:p14="http://schemas.microsoft.com/office/powerpoint/2010/main" val="723966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6FCFDCE-B6B4-47C7-86F3-2D7604FE412D}"/>
              </a:ext>
            </a:extLst>
          </p:cNvPr>
          <p:cNvSpPr>
            <a:spLocks noGrp="1"/>
          </p:cNvSpPr>
          <p:nvPr>
            <p:ph type="dt" sz="half" idx="10"/>
          </p:nvPr>
        </p:nvSpPr>
        <p:spPr/>
        <p:txBody>
          <a:bodyPr/>
          <a:lstStyle/>
          <a:p>
            <a:fld id="{D0DFEA72-7C67-41C7-A752-46B5C411E62F}" type="datetimeFigureOut">
              <a:rPr lang="es-CO" smtClean="0"/>
              <a:t>28/06/2020</a:t>
            </a:fld>
            <a:endParaRPr lang="es-CO"/>
          </a:p>
        </p:txBody>
      </p:sp>
      <p:sp>
        <p:nvSpPr>
          <p:cNvPr id="3" name="Marcador de pie de página 2">
            <a:extLst>
              <a:ext uri="{FF2B5EF4-FFF2-40B4-BE49-F238E27FC236}">
                <a16:creationId xmlns:a16="http://schemas.microsoft.com/office/drawing/2014/main" id="{15BAC852-47D1-4FB5-AAF6-AA3251A1F5C2}"/>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5CD273DE-7142-4C7D-89A3-E26AEE61605D}"/>
              </a:ext>
            </a:extLst>
          </p:cNvPr>
          <p:cNvSpPr>
            <a:spLocks noGrp="1"/>
          </p:cNvSpPr>
          <p:nvPr>
            <p:ph type="sldNum" sz="quarter" idx="12"/>
          </p:nvPr>
        </p:nvSpPr>
        <p:spPr/>
        <p:txBody>
          <a:bodyPr/>
          <a:lstStyle/>
          <a:p>
            <a:fld id="{8D9111D2-5539-45B6-9ED3-DA865CD30574}" type="slidenum">
              <a:rPr lang="es-CO" smtClean="0"/>
              <a:t>‹Nº›</a:t>
            </a:fld>
            <a:endParaRPr lang="es-CO"/>
          </a:p>
        </p:txBody>
      </p:sp>
    </p:spTree>
    <p:extLst>
      <p:ext uri="{BB962C8B-B14F-4D97-AF65-F5344CB8AC3E}">
        <p14:creationId xmlns:p14="http://schemas.microsoft.com/office/powerpoint/2010/main" val="2454489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2F19E8-0040-477D-A19F-CA751825773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DF325A8-1139-492E-8103-9B8811F5A4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08DB575E-188F-4618-8E4C-E68A7C9D9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777E729-C811-4322-AA83-5E9A7297AF32}"/>
              </a:ext>
            </a:extLst>
          </p:cNvPr>
          <p:cNvSpPr>
            <a:spLocks noGrp="1"/>
          </p:cNvSpPr>
          <p:nvPr>
            <p:ph type="dt" sz="half" idx="10"/>
          </p:nvPr>
        </p:nvSpPr>
        <p:spPr/>
        <p:txBody>
          <a:bodyPr/>
          <a:lstStyle/>
          <a:p>
            <a:fld id="{D0DFEA72-7C67-41C7-A752-46B5C411E62F}" type="datetimeFigureOut">
              <a:rPr lang="es-CO" smtClean="0"/>
              <a:t>28/06/2020</a:t>
            </a:fld>
            <a:endParaRPr lang="es-CO"/>
          </a:p>
        </p:txBody>
      </p:sp>
      <p:sp>
        <p:nvSpPr>
          <p:cNvPr id="6" name="Marcador de pie de página 5">
            <a:extLst>
              <a:ext uri="{FF2B5EF4-FFF2-40B4-BE49-F238E27FC236}">
                <a16:creationId xmlns:a16="http://schemas.microsoft.com/office/drawing/2014/main" id="{4917FE82-4314-496A-A0B5-E58BF2B34216}"/>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DFBDCB5E-B492-4576-8E3B-32BDC8CAAACA}"/>
              </a:ext>
            </a:extLst>
          </p:cNvPr>
          <p:cNvSpPr>
            <a:spLocks noGrp="1"/>
          </p:cNvSpPr>
          <p:nvPr>
            <p:ph type="sldNum" sz="quarter" idx="12"/>
          </p:nvPr>
        </p:nvSpPr>
        <p:spPr/>
        <p:txBody>
          <a:bodyPr/>
          <a:lstStyle/>
          <a:p>
            <a:fld id="{8D9111D2-5539-45B6-9ED3-DA865CD30574}" type="slidenum">
              <a:rPr lang="es-CO" smtClean="0"/>
              <a:t>‹Nº›</a:t>
            </a:fld>
            <a:endParaRPr lang="es-CO"/>
          </a:p>
        </p:txBody>
      </p:sp>
    </p:spTree>
    <p:extLst>
      <p:ext uri="{BB962C8B-B14F-4D97-AF65-F5344CB8AC3E}">
        <p14:creationId xmlns:p14="http://schemas.microsoft.com/office/powerpoint/2010/main" val="3083945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C31AAF-CCC0-4DD3-9753-70C812ECA4B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DA824E57-5BB0-4F10-B108-2434532E19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43EE3D05-CC85-4B71-90DD-8EB1A7D45C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31144F0-9145-4417-B881-91A15B67E1F7}"/>
              </a:ext>
            </a:extLst>
          </p:cNvPr>
          <p:cNvSpPr>
            <a:spLocks noGrp="1"/>
          </p:cNvSpPr>
          <p:nvPr>
            <p:ph type="dt" sz="half" idx="10"/>
          </p:nvPr>
        </p:nvSpPr>
        <p:spPr/>
        <p:txBody>
          <a:bodyPr/>
          <a:lstStyle/>
          <a:p>
            <a:fld id="{D0DFEA72-7C67-41C7-A752-46B5C411E62F}" type="datetimeFigureOut">
              <a:rPr lang="es-CO" smtClean="0"/>
              <a:t>28/06/2020</a:t>
            </a:fld>
            <a:endParaRPr lang="es-CO"/>
          </a:p>
        </p:txBody>
      </p:sp>
      <p:sp>
        <p:nvSpPr>
          <p:cNvPr id="6" name="Marcador de pie de página 5">
            <a:extLst>
              <a:ext uri="{FF2B5EF4-FFF2-40B4-BE49-F238E27FC236}">
                <a16:creationId xmlns:a16="http://schemas.microsoft.com/office/drawing/2014/main" id="{51132B5F-FC7F-4156-81D2-4C1D91D81B99}"/>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31F3785C-DEE4-48F7-8EA4-16A4A17CAC89}"/>
              </a:ext>
            </a:extLst>
          </p:cNvPr>
          <p:cNvSpPr>
            <a:spLocks noGrp="1"/>
          </p:cNvSpPr>
          <p:nvPr>
            <p:ph type="sldNum" sz="quarter" idx="12"/>
          </p:nvPr>
        </p:nvSpPr>
        <p:spPr/>
        <p:txBody>
          <a:bodyPr/>
          <a:lstStyle/>
          <a:p>
            <a:fld id="{8D9111D2-5539-45B6-9ED3-DA865CD30574}" type="slidenum">
              <a:rPr lang="es-CO" smtClean="0"/>
              <a:t>‹Nº›</a:t>
            </a:fld>
            <a:endParaRPr lang="es-CO"/>
          </a:p>
        </p:txBody>
      </p:sp>
    </p:spTree>
    <p:extLst>
      <p:ext uri="{BB962C8B-B14F-4D97-AF65-F5344CB8AC3E}">
        <p14:creationId xmlns:p14="http://schemas.microsoft.com/office/powerpoint/2010/main" val="560220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B74E9B0-5515-45EE-AC9C-511781DA53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43AF3789-93AD-48C0-BA20-D276F4D963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16610BE7-D36D-45C2-BCC1-5A18ED963C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DFEA72-7C67-41C7-A752-46B5C411E62F}" type="datetimeFigureOut">
              <a:rPr lang="es-CO" smtClean="0"/>
              <a:t>28/06/2020</a:t>
            </a:fld>
            <a:endParaRPr lang="es-CO"/>
          </a:p>
        </p:txBody>
      </p:sp>
      <p:sp>
        <p:nvSpPr>
          <p:cNvPr id="5" name="Marcador de pie de página 4">
            <a:extLst>
              <a:ext uri="{FF2B5EF4-FFF2-40B4-BE49-F238E27FC236}">
                <a16:creationId xmlns:a16="http://schemas.microsoft.com/office/drawing/2014/main" id="{4387024F-CC4C-47FA-99E6-5297207BF9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0F5CEA77-812E-49D9-8C36-0759296476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9111D2-5539-45B6-9ED3-DA865CD30574}" type="slidenum">
              <a:rPr lang="es-CO" smtClean="0"/>
              <a:t>‹Nº›</a:t>
            </a:fld>
            <a:endParaRPr lang="es-CO"/>
          </a:p>
        </p:txBody>
      </p:sp>
    </p:spTree>
    <p:extLst>
      <p:ext uri="{BB962C8B-B14F-4D97-AF65-F5344CB8AC3E}">
        <p14:creationId xmlns:p14="http://schemas.microsoft.com/office/powerpoint/2010/main" val="3115264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602ED2-A788-442B-B668-9799544B348A}"/>
              </a:ext>
            </a:extLst>
          </p:cNvPr>
          <p:cNvSpPr>
            <a:spLocks noGrp="1"/>
          </p:cNvSpPr>
          <p:nvPr>
            <p:ph type="ctrTitle"/>
          </p:nvPr>
        </p:nvSpPr>
        <p:spPr/>
        <p:txBody>
          <a:bodyPr>
            <a:normAutofit fontScale="90000"/>
          </a:bodyPr>
          <a:lstStyle/>
          <a:p>
            <a:r>
              <a:rPr lang="es-ES" dirty="0"/>
              <a:t>DIFERENTES APROXIMACIONES A LA SOCIEDAD CONTEMPORÁNEA.</a:t>
            </a:r>
            <a:endParaRPr lang="es-CO" dirty="0"/>
          </a:p>
        </p:txBody>
      </p:sp>
      <p:sp>
        <p:nvSpPr>
          <p:cNvPr id="3" name="Subtítulo 2">
            <a:extLst>
              <a:ext uri="{FF2B5EF4-FFF2-40B4-BE49-F238E27FC236}">
                <a16:creationId xmlns:a16="http://schemas.microsoft.com/office/drawing/2014/main" id="{106ACE93-B5F8-45AD-A034-3E51DE5A9DF6}"/>
              </a:ext>
            </a:extLst>
          </p:cNvPr>
          <p:cNvSpPr>
            <a:spLocks noGrp="1"/>
          </p:cNvSpPr>
          <p:nvPr>
            <p:ph type="subTitle" idx="1"/>
          </p:nvPr>
        </p:nvSpPr>
        <p:spPr/>
        <p:txBody>
          <a:bodyPr/>
          <a:lstStyle/>
          <a:p>
            <a:endParaRPr lang="es-CO"/>
          </a:p>
        </p:txBody>
      </p:sp>
    </p:spTree>
    <p:extLst>
      <p:ext uri="{BB962C8B-B14F-4D97-AF65-F5344CB8AC3E}">
        <p14:creationId xmlns:p14="http://schemas.microsoft.com/office/powerpoint/2010/main" val="4100596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2B76CA-6909-48B5-A7C2-36BC3988164B}"/>
              </a:ext>
            </a:extLst>
          </p:cNvPr>
          <p:cNvSpPr>
            <a:spLocks noGrp="1"/>
          </p:cNvSpPr>
          <p:nvPr>
            <p:ph type="title"/>
          </p:nvPr>
        </p:nvSpPr>
        <p:spPr/>
        <p:txBody>
          <a:bodyPr/>
          <a:lstStyle/>
          <a:p>
            <a:r>
              <a:rPr lang="es-ES" dirty="0"/>
              <a:t>Conclusión</a:t>
            </a:r>
            <a:endParaRPr lang="es-CO" dirty="0"/>
          </a:p>
        </p:txBody>
      </p:sp>
      <p:sp>
        <p:nvSpPr>
          <p:cNvPr id="3" name="Marcador de contenido 2">
            <a:extLst>
              <a:ext uri="{FF2B5EF4-FFF2-40B4-BE49-F238E27FC236}">
                <a16:creationId xmlns:a16="http://schemas.microsoft.com/office/drawing/2014/main" id="{2AE44AA5-4F8A-45C1-89B9-0DA4B6F6F0E8}"/>
              </a:ext>
            </a:extLst>
          </p:cNvPr>
          <p:cNvSpPr>
            <a:spLocks noGrp="1"/>
          </p:cNvSpPr>
          <p:nvPr>
            <p:ph idx="1"/>
          </p:nvPr>
        </p:nvSpPr>
        <p:spPr/>
        <p:txBody>
          <a:bodyPr>
            <a:normAutofit fontScale="92500" lnSpcReduction="10000"/>
          </a:bodyPr>
          <a:lstStyle/>
          <a:p>
            <a:r>
              <a:rPr lang="es-ES" dirty="0"/>
              <a:t>Las configuraciones productivas pueden encontrar sus límites para incrementar la productividad por factores estructurales externos o internos a las empresas, pero también por las relaciones de fuerzas entre los sujetos. La pregunta que cabe profundizar es sí las configuraciones productivas establecidas a raíz de la reestructuración iniciada en América Latina y el mundo en la década del ochenta llegaron a su límite con la crisis mundial actual. Sin embargo, el fin de una configuración productiva no es puramente por presiones estructurales; si no surgen sujetos alternativos con la fuerza y las concepciones que las revolucionen, los peligros de la restauración productiva pueden presentarse y las clases dominantes intentar insistir en las palancas de las antiguas configuraciones para salir de la crisis, aunque tuvieran que cambiar también el contexto, sobre todo político, a su favor.</a:t>
            </a:r>
            <a:endParaRPr lang="es-CO" dirty="0"/>
          </a:p>
        </p:txBody>
      </p:sp>
    </p:spTree>
    <p:extLst>
      <p:ext uri="{BB962C8B-B14F-4D97-AF65-F5344CB8AC3E}">
        <p14:creationId xmlns:p14="http://schemas.microsoft.com/office/powerpoint/2010/main" val="2560256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EBF68B-7F3C-4E3C-9EDD-7E42F549F48D}"/>
              </a:ext>
            </a:extLst>
          </p:cNvPr>
          <p:cNvSpPr>
            <a:spLocks noGrp="1"/>
          </p:cNvSpPr>
          <p:nvPr>
            <p:ph type="title"/>
          </p:nvPr>
        </p:nvSpPr>
        <p:spPr/>
        <p:txBody>
          <a:bodyPr/>
          <a:lstStyle/>
          <a:p>
            <a:r>
              <a:rPr lang="es-ES" dirty="0"/>
              <a:t>Caso Mexicano</a:t>
            </a:r>
            <a:endParaRPr lang="es-CO" dirty="0"/>
          </a:p>
        </p:txBody>
      </p:sp>
      <p:sp>
        <p:nvSpPr>
          <p:cNvPr id="3" name="Marcador de contenido 2">
            <a:extLst>
              <a:ext uri="{FF2B5EF4-FFF2-40B4-BE49-F238E27FC236}">
                <a16:creationId xmlns:a16="http://schemas.microsoft.com/office/drawing/2014/main" id="{86E7BB72-EFB7-4BFE-8B9D-175495755E36}"/>
              </a:ext>
            </a:extLst>
          </p:cNvPr>
          <p:cNvSpPr>
            <a:spLocks noGrp="1"/>
          </p:cNvSpPr>
          <p:nvPr>
            <p:ph idx="1"/>
          </p:nvPr>
        </p:nvSpPr>
        <p:spPr/>
        <p:txBody>
          <a:bodyPr>
            <a:normAutofit fontScale="92500" lnSpcReduction="10000"/>
          </a:bodyPr>
          <a:lstStyle/>
          <a:p>
            <a:r>
              <a:rPr lang="es-ES" dirty="0"/>
              <a:t>De la configuración de sustitución de importaciones a la neoliberal.</a:t>
            </a:r>
          </a:p>
          <a:p>
            <a:pPr lvl="1"/>
            <a:r>
              <a:rPr lang="es-ES" dirty="0"/>
              <a:t>Entre 1940 y 1982 se estableció en México el modelo denominado por la Comisión Económica para América Latina y el Caribe (CEPAL) de sustitución de importaciones, aunque a partir de 1976 se avizoró su crisis sin estar clara la alternativa que vendría recién a inicios de los ochenta (De la Garza Toledo, 1988). </a:t>
            </a:r>
          </a:p>
          <a:p>
            <a:pPr lvl="1"/>
            <a:r>
              <a:rPr lang="es-ES" dirty="0"/>
              <a:t>El modelo de sustitución de importaciones concibió al Estado como eje articulador de la acumulación de capital y el orden social, es decir, fue un Estado interventor en la economía y, a la vez, benefactor, un Estado social con las limitaciones del subdesarrollo.</a:t>
            </a:r>
          </a:p>
          <a:p>
            <a:pPr lvl="1"/>
            <a:r>
              <a:rPr lang="es-ES" dirty="0"/>
              <a:t>El pacto corporativo implicó después de la revolución mexicana que el Estado reconocía que la sociedad estaba dividida en clases sociales y que cada una podía moverse por sus propios intereses; en esta medida, no sería el libre mercado el que coordinaría a los diferentes actores –clases sociales para nuestro caso– sino un pacto explícito dirigido por el Estado.</a:t>
            </a:r>
            <a:endParaRPr lang="es-CO" dirty="0"/>
          </a:p>
        </p:txBody>
      </p:sp>
    </p:spTree>
    <p:extLst>
      <p:ext uri="{BB962C8B-B14F-4D97-AF65-F5344CB8AC3E}">
        <p14:creationId xmlns:p14="http://schemas.microsoft.com/office/powerpoint/2010/main" val="1247735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D95C7BD-4D87-413C-95F6-E4CE4887DA07}"/>
              </a:ext>
            </a:extLst>
          </p:cNvPr>
          <p:cNvSpPr>
            <a:spLocks noGrp="1"/>
          </p:cNvSpPr>
          <p:nvPr>
            <p:ph idx="1"/>
          </p:nvPr>
        </p:nvSpPr>
        <p:spPr>
          <a:xfrm>
            <a:off x="838200" y="842963"/>
            <a:ext cx="10515600" cy="5334000"/>
          </a:xfrm>
        </p:spPr>
        <p:txBody>
          <a:bodyPr>
            <a:normAutofit fontScale="92500" lnSpcReduction="10000"/>
          </a:bodyPr>
          <a:lstStyle/>
          <a:p>
            <a:pPr lvl="1"/>
            <a:r>
              <a:rPr lang="es-ES" dirty="0"/>
              <a:t>En cuanto a las relaciones laborales, fue el predominio del control corporativo de la capa alta del proletariado, aquella que vio incrementar sus salarios reales de 1955 a 1976 y crecer sus contratos colectivos de trabajo con más prestaciones, y de culturas laborales que complementaron el panorama de protección laboral con control político sindical de tipo patrimonial e instrumentalista, no preocupadas por la productividad ni por la calidad en una intervención sindical en los procesos productivos no comprometida con la productividad.</a:t>
            </a:r>
          </a:p>
          <a:p>
            <a:pPr lvl="1"/>
            <a:r>
              <a:rPr lang="es-ES" dirty="0"/>
              <a:t>La reestructuración productiva en México se inició a principios de los ochenta como cambio tecnológico duro en las nuevas empresas automotrices del norte (Ford de Hermosillo, Ford de Chihuahua, GM y Chrysler de Ramos Arizpe, seguidas de la Nissan de Aguascalientes y Toluca), plantas modernas para su época con tecnología de punta, nuevas formas de organización del trabajo y nuevas relaciones de trabajo y calificaciones de la mano de obra.</a:t>
            </a:r>
          </a:p>
          <a:p>
            <a:pPr lvl="1"/>
            <a:r>
              <a:rPr lang="es-ES" dirty="0"/>
              <a:t>Esta reestructuración de las nuevas plantas norteamericanas empezaba a operar acorde con una nueva división internacional del trabajo, sobre los escombros de la configuración de sustitución de importaciones que se abría al mercado externo, con mercado interno mexicano deprimido y salarios reales a la baja; ahora se producirían en países subdesarrollados productos manufacturados para el mercado internacional con altos estándares de productividad y calidad</a:t>
            </a:r>
            <a:endParaRPr lang="es-CO" dirty="0"/>
          </a:p>
        </p:txBody>
      </p:sp>
    </p:spTree>
    <p:extLst>
      <p:ext uri="{BB962C8B-B14F-4D97-AF65-F5344CB8AC3E}">
        <p14:creationId xmlns:p14="http://schemas.microsoft.com/office/powerpoint/2010/main" val="3947732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260922-AB14-4BAD-AC72-1A2CD1765F40}"/>
              </a:ext>
            </a:extLst>
          </p:cNvPr>
          <p:cNvSpPr>
            <a:spLocks noGrp="1"/>
          </p:cNvSpPr>
          <p:nvPr>
            <p:ph type="title"/>
          </p:nvPr>
        </p:nvSpPr>
        <p:spPr>
          <a:xfrm>
            <a:off x="838200" y="365126"/>
            <a:ext cx="10515600" cy="1163638"/>
          </a:xfrm>
        </p:spPr>
        <p:txBody>
          <a:bodyPr>
            <a:normAutofit/>
          </a:bodyPr>
          <a:lstStyle/>
          <a:p>
            <a:r>
              <a:rPr lang="es-ES" sz="3600" dirty="0"/>
              <a:t>Consecuencias de la configuración neoliberal en el mercado de trabajo y las relaciones laborales</a:t>
            </a:r>
            <a:endParaRPr lang="es-CO" sz="3600" dirty="0"/>
          </a:p>
        </p:txBody>
      </p:sp>
      <p:sp>
        <p:nvSpPr>
          <p:cNvPr id="3" name="Marcador de contenido 2">
            <a:extLst>
              <a:ext uri="{FF2B5EF4-FFF2-40B4-BE49-F238E27FC236}">
                <a16:creationId xmlns:a16="http://schemas.microsoft.com/office/drawing/2014/main" id="{12B4A734-C92F-4F81-AD5B-40EC47AEBC90}"/>
              </a:ext>
            </a:extLst>
          </p:cNvPr>
          <p:cNvSpPr>
            <a:spLocks noGrp="1"/>
          </p:cNvSpPr>
          <p:nvPr>
            <p:ph idx="1"/>
          </p:nvPr>
        </p:nvSpPr>
        <p:spPr>
          <a:xfrm>
            <a:off x="600074" y="1528764"/>
            <a:ext cx="11015663" cy="4964111"/>
          </a:xfrm>
        </p:spPr>
        <p:txBody>
          <a:bodyPr>
            <a:noAutofit/>
          </a:bodyPr>
          <a:lstStyle/>
          <a:p>
            <a:r>
              <a:rPr lang="es-ES" sz="2100" dirty="0"/>
              <a:t>En cuanto al cambio en el mercado de trabajo, la constitución del modelo secundario exportador no se tradujo en modificaciones importantes en la distribución de la población ocupada hacia la industria, e incluso a partir del año 2000, punto máximo de este modelo, el porcentaje de la población ocupada en el sector secundario tendió a disminuir de 32,5% en 2000 a 28,6% en 2009</a:t>
            </a:r>
          </a:p>
          <a:p>
            <a:r>
              <a:rPr lang="es-ES" sz="2100" dirty="0"/>
              <a:t>Asimismo, el salario mínimo real no ha recuperado las pérdidas producidas por los ajustes económicos de los ochenta y los que siguieron; entre 1990 y 2008, este perdió un 33,4% de su valor.</a:t>
            </a:r>
          </a:p>
          <a:p>
            <a:r>
              <a:rPr lang="es-ES" sz="2100" dirty="0"/>
              <a:t>En cuanto a las relaciones laborales, la tasa de sindicalización medida como número de sindicalizados sobre la población económicamente activa (PEA) ha caído de 13,6% en 1992 a 10% en 2002. Pero el cambio más dramático ha sido en la industria, en donde el porcentaje de sindicalizados sobre trabajadores asalariados en el sector de más de 14 años (mínimo de edad según la ley para formar parte de un sindicato) cayó de 22,1% en 1992 a 11,6% en 2002</a:t>
            </a:r>
          </a:p>
          <a:p>
            <a:r>
              <a:rPr lang="es-ES" sz="2100" dirty="0"/>
              <a:t>Por su parte, el porcentaje de trabajadores con contrato por tiempo indeterminado ha tendido a disminuir en los primeros años de este siglo y el de trabajadores sin prestaciones primero aumentó y luego se estabilizó en el nivel del año 2000</a:t>
            </a:r>
          </a:p>
          <a:p>
            <a:r>
              <a:rPr lang="es-ES" sz="2100" dirty="0"/>
              <a:t>Avance del sindicalismo corporativo</a:t>
            </a:r>
            <a:endParaRPr lang="es-CO" sz="2100" dirty="0"/>
          </a:p>
        </p:txBody>
      </p:sp>
    </p:spTree>
    <p:extLst>
      <p:ext uri="{BB962C8B-B14F-4D97-AF65-F5344CB8AC3E}">
        <p14:creationId xmlns:p14="http://schemas.microsoft.com/office/powerpoint/2010/main" val="1247964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157EF0-F4D8-478D-8B26-2EAF615AFC6E}"/>
              </a:ext>
            </a:extLst>
          </p:cNvPr>
          <p:cNvSpPr>
            <a:spLocks noGrp="1"/>
          </p:cNvSpPr>
          <p:nvPr>
            <p:ph type="title"/>
          </p:nvPr>
        </p:nvSpPr>
        <p:spPr/>
        <p:txBody>
          <a:bodyPr/>
          <a:lstStyle/>
          <a:p>
            <a:r>
              <a:rPr lang="es-ES" dirty="0"/>
              <a:t>Las configuraciones productivas en la industria manufacturera</a:t>
            </a:r>
            <a:endParaRPr lang="es-CO" dirty="0"/>
          </a:p>
        </p:txBody>
      </p:sp>
      <p:sp>
        <p:nvSpPr>
          <p:cNvPr id="3" name="Marcador de contenido 2">
            <a:extLst>
              <a:ext uri="{FF2B5EF4-FFF2-40B4-BE49-F238E27FC236}">
                <a16:creationId xmlns:a16="http://schemas.microsoft.com/office/drawing/2014/main" id="{28A9DF03-735F-4FC6-A8BF-3AFE085B6FDD}"/>
              </a:ext>
            </a:extLst>
          </p:cNvPr>
          <p:cNvSpPr>
            <a:spLocks noGrp="1"/>
          </p:cNvSpPr>
          <p:nvPr>
            <p:ph idx="1"/>
          </p:nvPr>
        </p:nvSpPr>
        <p:spPr/>
        <p:txBody>
          <a:bodyPr/>
          <a:lstStyle/>
          <a:p>
            <a:r>
              <a:rPr lang="es-ES" dirty="0"/>
              <a:t>La importancia de la industria manufacturera en el modelo neoliberal mexicano está fuera de duda. La antigua industria de sustitución de importaciones fue en parte transformada desde la década del ochenta para insertar sus productos en los mercados internacionales, principalmente el norteamericano.</a:t>
            </a:r>
          </a:p>
          <a:p>
            <a:r>
              <a:rPr lang="es-ES" dirty="0"/>
              <a:t>La manufactura, desde inicios de los noventa, ha representado un porcentaje importante del PIB, que llegó a su máximo en el año 2000. De igual modo, el crecimiento medio anual real del PIB manufacturero fue elevado en los noventa, aunque ha disminuido en el siglo XXI.</a:t>
            </a:r>
          </a:p>
          <a:p>
            <a:endParaRPr lang="es-CO" dirty="0"/>
          </a:p>
        </p:txBody>
      </p:sp>
    </p:spTree>
    <p:extLst>
      <p:ext uri="{BB962C8B-B14F-4D97-AF65-F5344CB8AC3E}">
        <p14:creationId xmlns:p14="http://schemas.microsoft.com/office/powerpoint/2010/main" val="1168546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12DD48C2-A87C-471C-80D3-94002250604F}"/>
              </a:ext>
            </a:extLst>
          </p:cNvPr>
          <p:cNvPicPr>
            <a:picLocks noGrp="1" noChangeAspect="1"/>
          </p:cNvPicPr>
          <p:nvPr>
            <p:ph sz="half" idx="1"/>
          </p:nvPr>
        </p:nvPicPr>
        <p:blipFill>
          <a:blip r:embed="rId2"/>
          <a:stretch>
            <a:fillRect/>
          </a:stretch>
        </p:blipFill>
        <p:spPr>
          <a:xfrm>
            <a:off x="544750" y="1031132"/>
            <a:ext cx="5416324" cy="5145831"/>
          </a:xfrm>
          <a:prstGeom prst="rect">
            <a:avLst/>
          </a:prstGeom>
        </p:spPr>
      </p:pic>
      <p:sp>
        <p:nvSpPr>
          <p:cNvPr id="4" name="Marcador de contenido 3">
            <a:extLst>
              <a:ext uri="{FF2B5EF4-FFF2-40B4-BE49-F238E27FC236}">
                <a16:creationId xmlns:a16="http://schemas.microsoft.com/office/drawing/2014/main" id="{F3F8EC0D-BE67-4E0F-9E81-7121B53F2840}"/>
              </a:ext>
            </a:extLst>
          </p:cNvPr>
          <p:cNvSpPr>
            <a:spLocks noGrp="1"/>
          </p:cNvSpPr>
          <p:nvPr>
            <p:ph sz="half" idx="2"/>
          </p:nvPr>
        </p:nvSpPr>
        <p:spPr>
          <a:xfrm>
            <a:off x="6172200" y="1031132"/>
            <a:ext cx="5181600" cy="2771775"/>
          </a:xfrm>
        </p:spPr>
        <p:txBody>
          <a:bodyPr>
            <a:normAutofit/>
          </a:bodyPr>
          <a:lstStyle/>
          <a:p>
            <a:r>
              <a:rPr lang="es-ES" sz="2400" dirty="0"/>
              <a:t>En general, la dependencia del valor agregado con respecto del costo laboral se ha mantenido en todo el período considerado (1990 a la fecha) en niveles altos, para la manufactura en general, incluyendo los establecimientos grandes y, en especial, para las maquiladoras.</a:t>
            </a:r>
            <a:endParaRPr lang="es-CO" sz="2400" dirty="0"/>
          </a:p>
        </p:txBody>
      </p:sp>
      <p:pic>
        <p:nvPicPr>
          <p:cNvPr id="6" name="Imagen 5">
            <a:extLst>
              <a:ext uri="{FF2B5EF4-FFF2-40B4-BE49-F238E27FC236}">
                <a16:creationId xmlns:a16="http://schemas.microsoft.com/office/drawing/2014/main" id="{41DC2492-B7D8-4203-A2BE-2FC94E7EF2A8}"/>
              </a:ext>
            </a:extLst>
          </p:cNvPr>
          <p:cNvPicPr>
            <a:picLocks noChangeAspect="1"/>
          </p:cNvPicPr>
          <p:nvPr/>
        </p:nvPicPr>
        <p:blipFill>
          <a:blip r:embed="rId3"/>
          <a:stretch>
            <a:fillRect/>
          </a:stretch>
        </p:blipFill>
        <p:spPr>
          <a:xfrm>
            <a:off x="6172200" y="3971925"/>
            <a:ext cx="5765862" cy="2205038"/>
          </a:xfrm>
          <a:prstGeom prst="rect">
            <a:avLst/>
          </a:prstGeom>
        </p:spPr>
      </p:pic>
    </p:spTree>
    <p:extLst>
      <p:ext uri="{BB962C8B-B14F-4D97-AF65-F5344CB8AC3E}">
        <p14:creationId xmlns:p14="http://schemas.microsoft.com/office/powerpoint/2010/main" val="1488372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9A94DB5-697A-4935-A02F-2D821B180B3B}"/>
              </a:ext>
            </a:extLst>
          </p:cNvPr>
          <p:cNvSpPr>
            <a:spLocks noGrp="1"/>
          </p:cNvSpPr>
          <p:nvPr>
            <p:ph sz="half" idx="1"/>
          </p:nvPr>
        </p:nvSpPr>
        <p:spPr>
          <a:xfrm>
            <a:off x="723900" y="639762"/>
            <a:ext cx="5181600" cy="4351338"/>
          </a:xfrm>
        </p:spPr>
        <p:txBody>
          <a:bodyPr>
            <a:normAutofit fontScale="70000" lnSpcReduction="20000"/>
          </a:bodyPr>
          <a:lstStyle/>
          <a:p>
            <a:r>
              <a:rPr lang="es-ES" dirty="0"/>
              <a:t>El 95,5% de los establecimientos manufactureros no maquiladores en 2004 no eran sucursales de otras matrices (de los grandes, sólo el 48,6% no lo eran), pero el capital extranjero tenía participación en el 34,3% de los establecimientos manufactureros no maquiladores y representaba el 26,7% del capital invertido en este sector.</a:t>
            </a:r>
          </a:p>
          <a:p>
            <a:r>
              <a:rPr lang="es-ES" dirty="0"/>
              <a:t>Sin embargo, los vínculos más importantes diferentes de los encadenamientos productivos son de los más sencillos. Las formas principales son utilización conjunta de maquinaria y equipo (4% de los establecimientos), ventas (3,6%), acceso a crédito (3,7%).</a:t>
            </a:r>
            <a:endParaRPr lang="es-CO" dirty="0"/>
          </a:p>
        </p:txBody>
      </p:sp>
      <p:sp>
        <p:nvSpPr>
          <p:cNvPr id="4" name="Marcador de contenido 3">
            <a:extLst>
              <a:ext uri="{FF2B5EF4-FFF2-40B4-BE49-F238E27FC236}">
                <a16:creationId xmlns:a16="http://schemas.microsoft.com/office/drawing/2014/main" id="{08AB3215-251B-43A2-9666-FE10809BB314}"/>
              </a:ext>
            </a:extLst>
          </p:cNvPr>
          <p:cNvSpPr>
            <a:spLocks noGrp="1"/>
          </p:cNvSpPr>
          <p:nvPr>
            <p:ph sz="half" idx="2"/>
          </p:nvPr>
        </p:nvSpPr>
        <p:spPr>
          <a:xfrm>
            <a:off x="6096000" y="639762"/>
            <a:ext cx="5372100" cy="5708029"/>
          </a:xfrm>
        </p:spPr>
        <p:txBody>
          <a:bodyPr>
            <a:normAutofit fontScale="70000" lnSpcReduction="20000"/>
          </a:bodyPr>
          <a:lstStyle/>
          <a:p>
            <a:r>
              <a:rPr lang="es-ES" dirty="0"/>
              <a:t>La dependencia de la importación de insumos y maquinaria y equipo del exterior se refleja en la deficitaria balanza comercial de la manufactura</a:t>
            </a:r>
          </a:p>
          <a:p>
            <a:r>
              <a:rPr lang="es-ES" dirty="0"/>
              <a:t>En cuanto a los niveles tecnológicos predominantes en estas configuraciones productivas manufactureras, el porcentaje de los ingresos dedicados a investigación y desarrollo es sumamente bajo, independientemente del tamaño del establecimiento, situación que no ha cambiado ni con el auge ni con la crisis de la configuración industrial.</a:t>
            </a:r>
          </a:p>
          <a:p>
            <a:r>
              <a:rPr lang="es-ES" dirty="0"/>
              <a:t>Para la manufactura en general, luego de analizar las configuraciones productivas por dimensiones, se podría concluir: una minoría tiene tecnología elevada; una mayoría han hecho cambios sencillos de organización del trabajo; la mayoría no están sindicalizadas y no cuentan con protecciones en contratos, prestaciones, jornada y estabilidad en el empleo, y con bajos salarios aun en los establecimientos sindicalizados; y la mano de obra en su mayoría no es calificada, tiene poca antigüedad en la empresa y no cuenta con alta escolaridad</a:t>
            </a:r>
            <a:endParaRPr lang="es-CO" dirty="0"/>
          </a:p>
        </p:txBody>
      </p:sp>
      <p:pic>
        <p:nvPicPr>
          <p:cNvPr id="5" name="Imagen 4">
            <a:extLst>
              <a:ext uri="{FF2B5EF4-FFF2-40B4-BE49-F238E27FC236}">
                <a16:creationId xmlns:a16="http://schemas.microsoft.com/office/drawing/2014/main" id="{64B805F8-B33E-4089-868F-71FC1A3550DF}"/>
              </a:ext>
            </a:extLst>
          </p:cNvPr>
          <p:cNvPicPr>
            <a:picLocks noChangeAspect="1"/>
          </p:cNvPicPr>
          <p:nvPr/>
        </p:nvPicPr>
        <p:blipFill>
          <a:blip r:embed="rId2"/>
          <a:stretch>
            <a:fillRect/>
          </a:stretch>
        </p:blipFill>
        <p:spPr>
          <a:xfrm>
            <a:off x="289891" y="4349010"/>
            <a:ext cx="6049617" cy="1284179"/>
          </a:xfrm>
          <a:prstGeom prst="rect">
            <a:avLst/>
          </a:prstGeom>
        </p:spPr>
      </p:pic>
    </p:spTree>
    <p:extLst>
      <p:ext uri="{BB962C8B-B14F-4D97-AF65-F5344CB8AC3E}">
        <p14:creationId xmlns:p14="http://schemas.microsoft.com/office/powerpoint/2010/main" val="3489225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1BCCD0-0899-439A-A16E-612B9111C1B2}"/>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C03B3F8C-C195-4871-A9C7-D9146298AA65}"/>
              </a:ext>
            </a:extLst>
          </p:cNvPr>
          <p:cNvSpPr>
            <a:spLocks noGrp="1"/>
          </p:cNvSpPr>
          <p:nvPr>
            <p:ph idx="1"/>
          </p:nvPr>
        </p:nvSpPr>
        <p:spPr/>
        <p:txBody>
          <a:bodyPr/>
          <a:lstStyle/>
          <a:p>
            <a:r>
              <a:rPr lang="es-ES" dirty="0"/>
              <a:t>Se puede concluir que la reestructuración productiva avanzó en México, especialmente durante la década pasada, pero el camino principal seguido no fue el cambio tecnológico en su nivel más alto, sino el cambio en la organización del trabajo, sin flexibilidad numérica ni salarial importante (De la Garza Toledo y </a:t>
            </a:r>
            <a:r>
              <a:rPr lang="es-ES" dirty="0" err="1"/>
              <a:t>Bouzas</a:t>
            </a:r>
            <a:r>
              <a:rPr lang="es-ES" dirty="0"/>
              <a:t>, 1998); no obstante la implantación de bonos de productividad, estos no representaron mucho en el total de las remuneraciones (De la Garza Toledo, 2006a; 2006b). La flexibilidad avanzó mas al nivel de los contratos colectivos de trabajo en lo funcional, permitiendo la movilidad interna, la polivalencia, el ascenso por capacidad.</a:t>
            </a:r>
            <a:endParaRPr lang="es-CO" dirty="0"/>
          </a:p>
        </p:txBody>
      </p:sp>
    </p:spTree>
    <p:extLst>
      <p:ext uri="{BB962C8B-B14F-4D97-AF65-F5344CB8AC3E}">
        <p14:creationId xmlns:p14="http://schemas.microsoft.com/office/powerpoint/2010/main" val="340311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5FF2A4-ACB6-4D67-B07E-277D866BA038}"/>
              </a:ext>
            </a:extLst>
          </p:cNvPr>
          <p:cNvSpPr>
            <a:spLocks noGrp="1"/>
          </p:cNvSpPr>
          <p:nvPr>
            <p:ph type="title"/>
          </p:nvPr>
        </p:nvSpPr>
        <p:spPr/>
        <p:txBody>
          <a:bodyPr/>
          <a:lstStyle/>
          <a:p>
            <a:r>
              <a:rPr lang="es-ES" dirty="0"/>
              <a:t>La maquila, evidencias a partir de datos globales</a:t>
            </a:r>
            <a:endParaRPr lang="es-CO" dirty="0"/>
          </a:p>
        </p:txBody>
      </p:sp>
      <p:sp>
        <p:nvSpPr>
          <p:cNvPr id="3" name="Marcador de contenido 2">
            <a:extLst>
              <a:ext uri="{FF2B5EF4-FFF2-40B4-BE49-F238E27FC236}">
                <a16:creationId xmlns:a16="http://schemas.microsoft.com/office/drawing/2014/main" id="{6D1F8BA9-6427-4592-8DF5-CC0D4C47A406}"/>
              </a:ext>
            </a:extLst>
          </p:cNvPr>
          <p:cNvSpPr>
            <a:spLocks noGrp="1"/>
          </p:cNvSpPr>
          <p:nvPr>
            <p:ph idx="1"/>
          </p:nvPr>
        </p:nvSpPr>
        <p:spPr/>
        <p:txBody>
          <a:bodyPr>
            <a:normAutofit fontScale="77500" lnSpcReduction="20000"/>
          </a:bodyPr>
          <a:lstStyle/>
          <a:p>
            <a:r>
              <a:rPr lang="es-ES" dirty="0"/>
              <a:t>La industria maquiladora inició operaciones en México hacia los años sesenta. Sin embargo, no fue hasta los ochenta y noventa cuando creció aceleradamente, al grado de convertirse en parte del núcleo central de la configuración industrial manufacturera exportadora</a:t>
            </a:r>
          </a:p>
          <a:p>
            <a:r>
              <a:rPr lang="es-ES" dirty="0"/>
              <a:t>la maquila ha tendido a transformarse, a partir de la década del ochenta, en una actividad que no se reduce al ensamble sino que incorpora procesos propiamente de manufactura, con tecnología automatizada, nuevas formas de organización del trabajo, obreros más calificados y un incremento en el porcentaje de técnicos de producción (CEPAL, 1998). Estas dos últimas circunstancias, y con una tendencia a la masculinización de la fuerza de trabajo, ha implicado mayor aprendizaje tecnológico y la formación de </a:t>
            </a:r>
            <a:r>
              <a:rPr lang="es-ES" dirty="0" err="1"/>
              <a:t>clusters</a:t>
            </a:r>
            <a:r>
              <a:rPr lang="es-ES" dirty="0"/>
              <a:t> y otros encadenamientos productivos y de servicios (Carrillo y Hualde, 2002; Lara, 1998; </a:t>
            </a:r>
            <a:r>
              <a:rPr lang="es-ES" dirty="0" err="1"/>
              <a:t>Gereffi</a:t>
            </a:r>
            <a:r>
              <a:rPr lang="es-ES" dirty="0"/>
              <a:t> et al., 2002).</a:t>
            </a:r>
          </a:p>
          <a:p>
            <a:r>
              <a:rPr lang="es-ES" dirty="0"/>
              <a:t>La maquila es un sector volcado hacia el exterior, la mayoría de las maquilas son de capital extranjero y de estas, la gran mayoría son subsidiarias de grandes corporaciones, en especial de los Estados Unidos. Asimismo, la mayoría de las exportaciones van a los Estados Unidos y las importaciones vienen de ese país.</a:t>
            </a:r>
            <a:endParaRPr lang="es-CO" dirty="0"/>
          </a:p>
        </p:txBody>
      </p:sp>
    </p:spTree>
    <p:extLst>
      <p:ext uri="{BB962C8B-B14F-4D97-AF65-F5344CB8AC3E}">
        <p14:creationId xmlns:p14="http://schemas.microsoft.com/office/powerpoint/2010/main" val="1900221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CE2A8BB-4145-4C5C-8220-F14AE614D97D}"/>
              </a:ext>
            </a:extLst>
          </p:cNvPr>
          <p:cNvSpPr>
            <a:spLocks noGrp="1"/>
          </p:cNvSpPr>
          <p:nvPr>
            <p:ph idx="1"/>
          </p:nvPr>
        </p:nvSpPr>
        <p:spPr>
          <a:xfrm>
            <a:off x="838200" y="490330"/>
            <a:ext cx="10515600" cy="5686633"/>
          </a:xfrm>
        </p:spPr>
        <p:txBody>
          <a:bodyPr/>
          <a:lstStyle/>
          <a:p>
            <a:r>
              <a:rPr lang="es-ES" dirty="0"/>
              <a:t>Diversos factores pueden influir en esta incapacidad de la maquila para establecer encadenamientos productivos amplios en México:</a:t>
            </a:r>
          </a:p>
          <a:p>
            <a:pPr lvl="1"/>
            <a:r>
              <a:rPr lang="es-ES" dirty="0"/>
              <a:t>En primer lugar, las políticas de las matrices que obligan a la importación de insumos de la matriz o entre filiales como estrategia global o multinacional que mira hacia la rentabilidad de la cadena internacional y no hacia un segmento ubicado en un país en particular, mucho menos hacia el desarrollo del tejido industrial de una nación. </a:t>
            </a:r>
          </a:p>
          <a:p>
            <a:pPr lvl="1"/>
            <a:r>
              <a:rPr lang="es-ES" dirty="0"/>
              <a:t>En segundo término, las deficiencias nacionales de las empresas para producir justo a tiempo, con calidad y productividad homogéneas y sostenidas en el tiempo, así como con costos competitivos. </a:t>
            </a:r>
          </a:p>
          <a:p>
            <a:pPr lvl="1"/>
            <a:r>
              <a:rPr lang="es-ES" dirty="0"/>
              <a:t>finalmente, el propio régimen jurídico de la maquila, que proporciona exención de impuesto para la importación de insumos y que con esto no propicia la sustitución de proveedores con empresas dentro del territorio nacional</a:t>
            </a:r>
            <a:endParaRPr lang="es-CO" dirty="0"/>
          </a:p>
        </p:txBody>
      </p:sp>
    </p:spTree>
    <p:extLst>
      <p:ext uri="{BB962C8B-B14F-4D97-AF65-F5344CB8AC3E}">
        <p14:creationId xmlns:p14="http://schemas.microsoft.com/office/powerpoint/2010/main" val="1584780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6B0F7E-B4B3-4AC1-8414-A3736F10E72B}"/>
              </a:ext>
            </a:extLst>
          </p:cNvPr>
          <p:cNvSpPr>
            <a:spLocks noGrp="1"/>
          </p:cNvSpPr>
          <p:nvPr>
            <p:ph type="title"/>
          </p:nvPr>
        </p:nvSpPr>
        <p:spPr/>
        <p:txBody>
          <a:bodyPr/>
          <a:lstStyle/>
          <a:p>
            <a:r>
              <a:rPr lang="es-ES" dirty="0"/>
              <a:t>Grandes ejes</a:t>
            </a:r>
            <a:endParaRPr lang="es-CO" dirty="0"/>
          </a:p>
        </p:txBody>
      </p:sp>
      <p:sp>
        <p:nvSpPr>
          <p:cNvPr id="3" name="Marcador de contenido 2">
            <a:extLst>
              <a:ext uri="{FF2B5EF4-FFF2-40B4-BE49-F238E27FC236}">
                <a16:creationId xmlns:a16="http://schemas.microsoft.com/office/drawing/2014/main" id="{42C8C82B-CEA6-44CC-BA25-03AC55FC739D}"/>
              </a:ext>
            </a:extLst>
          </p:cNvPr>
          <p:cNvSpPr>
            <a:spLocks noGrp="1"/>
          </p:cNvSpPr>
          <p:nvPr>
            <p:ph idx="1"/>
          </p:nvPr>
        </p:nvSpPr>
        <p:spPr/>
        <p:txBody>
          <a:bodyPr>
            <a:normAutofit/>
          </a:bodyPr>
          <a:lstStyle/>
          <a:p>
            <a:pPr marL="342900" lvl="0" indent="-342900" algn="just">
              <a:lnSpc>
                <a:spcPct val="115000"/>
              </a:lnSpc>
              <a:spcAft>
                <a:spcPts val="0"/>
              </a:spcAft>
              <a:buFont typeface="Symbol" panose="05050102010706020507" pitchFamily="18" charset="2"/>
              <a:buChar char=""/>
              <a:tabLst>
                <a:tab pos="457200" algn="l"/>
              </a:tabLst>
            </a:pPr>
            <a:r>
              <a:rPr lang="es-CO" sz="2400" dirty="0">
                <a:effectLst/>
                <a:latin typeface="Arial" panose="020B0604020202020204" pitchFamily="34" charset="0"/>
                <a:ea typeface="Times New Roman" panose="02020603050405020304" pitchFamily="18" charset="0"/>
                <a:cs typeface="Times New Roman" panose="02020603050405020304" pitchFamily="18" charset="0"/>
              </a:rPr>
              <a:t>Aproximación económica: modelos económicos del capitalismo. </a:t>
            </a:r>
            <a:endParaRPr lang="es-CO"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457200" algn="l"/>
              </a:tabLst>
            </a:pPr>
            <a:r>
              <a:rPr lang="es-CO" sz="2400" dirty="0">
                <a:effectLst/>
                <a:latin typeface="Arial" panose="020B0604020202020204" pitchFamily="34" charset="0"/>
                <a:ea typeface="Times New Roman" panose="02020603050405020304" pitchFamily="18" charset="0"/>
                <a:cs typeface="Times New Roman" panose="02020603050405020304" pitchFamily="18" charset="0"/>
              </a:rPr>
              <a:t>Aproximación económica: neoliberalismo y neoliberalismo tardío.</a:t>
            </a:r>
            <a:endParaRPr lang="es-CO"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457200" algn="l"/>
              </a:tabLst>
            </a:pPr>
            <a:r>
              <a:rPr lang="es-CO" sz="2400" dirty="0">
                <a:effectLst/>
                <a:latin typeface="Arial" panose="020B0604020202020204" pitchFamily="34" charset="0"/>
                <a:ea typeface="Times New Roman" panose="02020603050405020304" pitchFamily="18" charset="0"/>
                <a:cs typeface="Times New Roman" panose="02020603050405020304" pitchFamily="18" charset="0"/>
              </a:rPr>
              <a:t>Aproximación desde lo social: Sociedad de la información.</a:t>
            </a:r>
            <a:endParaRPr lang="es-CO"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457200" algn="l"/>
              </a:tabLst>
            </a:pPr>
            <a:r>
              <a:rPr lang="es-CO" sz="2400" dirty="0">
                <a:effectLst/>
                <a:latin typeface="Arial" panose="020B0604020202020204" pitchFamily="34" charset="0"/>
                <a:ea typeface="Times New Roman" panose="02020603050405020304" pitchFamily="18" charset="0"/>
                <a:cs typeface="Times New Roman" panose="02020603050405020304" pitchFamily="18" charset="0"/>
              </a:rPr>
              <a:t>Aproximación desde lo social: sociedad líquida.</a:t>
            </a:r>
            <a:endParaRPr lang="es-CO"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457200" algn="l"/>
              </a:tabLst>
            </a:pPr>
            <a:r>
              <a:rPr lang="es-CO" sz="2400" dirty="0">
                <a:effectLst/>
                <a:latin typeface="Arial" panose="020B0604020202020204" pitchFamily="34" charset="0"/>
                <a:ea typeface="Times New Roman" panose="02020603050405020304" pitchFamily="18" charset="0"/>
                <a:cs typeface="Times New Roman" panose="02020603050405020304" pitchFamily="18" charset="0"/>
              </a:rPr>
              <a:t>Aproximación desde lo social: sociedad del control y vigilancia.</a:t>
            </a:r>
            <a:endParaRPr lang="es-CO"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457200" algn="l"/>
              </a:tabLst>
            </a:pPr>
            <a:r>
              <a:rPr lang="es-CO" sz="2400" dirty="0">
                <a:effectLst/>
                <a:latin typeface="Arial" panose="020B0604020202020204" pitchFamily="34" charset="0"/>
                <a:ea typeface="Times New Roman" panose="02020603050405020304" pitchFamily="18" charset="0"/>
                <a:cs typeface="Times New Roman" panose="02020603050405020304" pitchFamily="18" charset="0"/>
              </a:rPr>
              <a:t>Aproximación desde lo social: sociedad del cansancio y la transparencia.</a:t>
            </a:r>
            <a:endParaRPr lang="es-CO"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s-CO" sz="2400" dirty="0"/>
          </a:p>
        </p:txBody>
      </p:sp>
    </p:spTree>
    <p:extLst>
      <p:ext uri="{BB962C8B-B14F-4D97-AF65-F5344CB8AC3E}">
        <p14:creationId xmlns:p14="http://schemas.microsoft.com/office/powerpoint/2010/main" val="101087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52DC76-821F-421A-ACE1-894065E23362}"/>
              </a:ext>
            </a:extLst>
          </p:cNvPr>
          <p:cNvSpPr>
            <a:spLocks noGrp="1"/>
          </p:cNvSpPr>
          <p:nvPr>
            <p:ph type="title"/>
          </p:nvPr>
        </p:nvSpPr>
        <p:spPr/>
        <p:txBody>
          <a:bodyPr>
            <a:normAutofit fontScale="90000"/>
          </a:bodyPr>
          <a:lstStyle/>
          <a:p>
            <a:r>
              <a:rPr lang="es-ES" dirty="0"/>
              <a:t>Los límites del toyotismo precario y la restauración del corporativismo sindical en México</a:t>
            </a:r>
            <a:endParaRPr lang="es-CO" dirty="0"/>
          </a:p>
        </p:txBody>
      </p:sp>
      <p:sp>
        <p:nvSpPr>
          <p:cNvPr id="3" name="Marcador de contenido 2">
            <a:extLst>
              <a:ext uri="{FF2B5EF4-FFF2-40B4-BE49-F238E27FC236}">
                <a16:creationId xmlns:a16="http://schemas.microsoft.com/office/drawing/2014/main" id="{0B8CF492-AA9C-49E4-9B64-DAB7EDD0B5B7}"/>
              </a:ext>
            </a:extLst>
          </p:cNvPr>
          <p:cNvSpPr>
            <a:spLocks noGrp="1"/>
          </p:cNvSpPr>
          <p:nvPr>
            <p:ph idx="1"/>
          </p:nvPr>
        </p:nvSpPr>
        <p:spPr/>
        <p:txBody>
          <a:bodyPr>
            <a:normAutofit fontScale="62500" lnSpcReduction="20000"/>
          </a:bodyPr>
          <a:lstStyle/>
          <a:p>
            <a:r>
              <a:rPr lang="es-ES" dirty="0"/>
              <a:t>El concepto de límite de una configuración productiva se empezó a utilizar desde finales de los setenta, referido al del taylorismo-fordismo, aunque en esa época no se lo denominaba modelo de producción propiamente dicho, sino forma de organización del trabajo o bien régimen de acumulación.</a:t>
            </a:r>
          </a:p>
          <a:p>
            <a:r>
              <a:rPr lang="es-ES" dirty="0"/>
              <a:t>En esa época se cuestionaron las bondades de los principios del taylorismo-fordismo: la segmentación de tareas en forma minuciosa, para tener operaciones simplificadas, estandarizadas y medidas con tiempos y movimientos; la división del trabajo por puestos individualizados organizados en secuencias lineales y, por tanto, el empleo de mano de obra no calificada.</a:t>
            </a:r>
          </a:p>
          <a:p>
            <a:r>
              <a:rPr lang="es-ES" dirty="0"/>
              <a:t>La visión </a:t>
            </a:r>
            <a:r>
              <a:rPr lang="es-ES" dirty="0" err="1"/>
              <a:t>regulacionista</a:t>
            </a:r>
            <a:r>
              <a:rPr lang="es-ES" dirty="0"/>
              <a:t>, con su concepto alterno de fordismo, como régimen de acumulación, añadió el componente de articulación entre producción en masa y consumo en masa, componente muy importante porque permitió relacionarlo con niveles de la economía y la política que rebasaban al proceso productivo (Boyer y </a:t>
            </a:r>
            <a:r>
              <a:rPr lang="es-ES" dirty="0" err="1"/>
              <a:t>Saillard</a:t>
            </a:r>
            <a:r>
              <a:rPr lang="es-ES" dirty="0"/>
              <a:t>, 1997; </a:t>
            </a:r>
            <a:r>
              <a:rPr lang="es-ES" dirty="0" err="1"/>
              <a:t>Saillard</a:t>
            </a:r>
            <a:r>
              <a:rPr lang="es-ES" dirty="0"/>
              <a:t>, 1998).</a:t>
            </a:r>
          </a:p>
          <a:p>
            <a:r>
              <a:rPr lang="es-ES" dirty="0"/>
              <a:t>De cualquier forma, de manera sistemática, en los inicios de los ochenta, las nuevas doctrinas gerenciales, una parte de la academia, de los gobiernos y de organismos internacionales plantearon como salida de la crisis de productividad de los setenta la implantación del toyotismo con sus principios de reintegración de tareas vs. segmentación del taylorismo; polivalencia vs. trabajo simplificado y rutinario; movilidad interna entre puestos, categorías y departamentos vs. un puesto, un hombre; participación e involucramiento del trabajador para poner a disposición de la empresa el saber hacer tácito acumulado por éste vs. un trabajador que se reduce a obedecer reglas; la creación de una cultura propiamente organizacional, es decir, compartida por directivos y trabajadores y una identidad del trabajador con la empresa y con su trabajo vs. la actitud instrumental del trabajador (Boyer, 1988).</a:t>
            </a:r>
          </a:p>
          <a:p>
            <a:endParaRPr lang="es-CO" dirty="0"/>
          </a:p>
        </p:txBody>
      </p:sp>
    </p:spTree>
    <p:extLst>
      <p:ext uri="{BB962C8B-B14F-4D97-AF65-F5344CB8AC3E}">
        <p14:creationId xmlns:p14="http://schemas.microsoft.com/office/powerpoint/2010/main" val="654649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819E745-BD69-443D-B950-7C25429FF7B9}"/>
              </a:ext>
            </a:extLst>
          </p:cNvPr>
          <p:cNvSpPr>
            <a:spLocks noGrp="1"/>
          </p:cNvSpPr>
          <p:nvPr>
            <p:ph idx="1"/>
          </p:nvPr>
        </p:nvSpPr>
        <p:spPr>
          <a:xfrm>
            <a:off x="702365" y="596348"/>
            <a:ext cx="10651435" cy="5923722"/>
          </a:xfrm>
        </p:spPr>
        <p:txBody>
          <a:bodyPr>
            <a:normAutofit fontScale="70000" lnSpcReduction="20000"/>
          </a:bodyPr>
          <a:lstStyle/>
          <a:p>
            <a:r>
              <a:rPr lang="es-ES" dirty="0"/>
              <a:t>Pero el nuevo toyotismo, como antes el taylorismo, se asentó inevitablemente en contextos locales. Para países como México, con una abundante mano de obra en busca de empleo, no calificada, de bajo nivel educativo, joven, sin experiencia laboral; dispuesta a aceptar bajos salarios; con sindicatos corporativos poco representativos, dispuesto a aceptar condiciones laborales a la baja; y con un gobierno controlador de las relaciones de trabajo a favor de las empresas que avala, protege y contribuye junto con los sindicatos a erradicar la disidencia.</a:t>
            </a:r>
          </a:p>
          <a:p>
            <a:r>
              <a:rPr lang="es-ES" dirty="0"/>
              <a:t>El toyotismo precario se extendió con cierto éxito durante la década del noventa, especialmente en el sector estrella del modelo neoliberal en México, el manufacturero. Pero desde el inicio del presente siglo –así como en el segundo quinquenio de los setenta para el taylorismo-fordismo–, la coyuntura de recesión en la economía en los Estado Unidos bajó la demanda de productos manufacturados mexicanos y la nueva competencia en las inversiones extranjeras directas de países como China, especialmente en el área de las manufacturas, conformaron parte del marco externo de la crisis.</a:t>
            </a:r>
          </a:p>
          <a:p>
            <a:r>
              <a:rPr lang="es-ES" dirty="0"/>
              <a:t>la crisis económica de los primeros años de este siglo y de fines de esta primera década en México tiene en su centro no al sector financiero, como en la de 1995, sino al aparato productivo, especialmente, al eje del modelo: la manufactura. Esta crisis, a la fecha, no ha sido remontada y han influido factores externos a las empresas como los mencionados más otros internos que contribuyen a convertirla en crisis de la productividad, al menos en la parte en que predomina el toyotismo precario.</a:t>
            </a:r>
          </a:p>
          <a:p>
            <a:r>
              <a:rPr lang="es-ES" dirty="0"/>
              <a:t>A la crisis del toyotismo en México han contribuido también, como aspectos específicos: la contraposición entre crisis en la economía, especialmente, en la manufactura en los primeros años de este siglo y aumentos salariales reales limitados en este sector como parte de la política laboral del actual gobierno, que contribuyeron a convertir a la crisis de productividad en una de rentabilidad, sobre todo, manifiesta en la maquila de exportación.</a:t>
            </a:r>
            <a:endParaRPr lang="es-CO" dirty="0"/>
          </a:p>
        </p:txBody>
      </p:sp>
    </p:spTree>
    <p:extLst>
      <p:ext uri="{BB962C8B-B14F-4D97-AF65-F5344CB8AC3E}">
        <p14:creationId xmlns:p14="http://schemas.microsoft.com/office/powerpoint/2010/main" val="1968826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4D37EB5-EF8E-4627-AC4C-0A2F2EBA1785}"/>
              </a:ext>
            </a:extLst>
          </p:cNvPr>
          <p:cNvSpPr>
            <a:spLocks noGrp="1"/>
          </p:cNvSpPr>
          <p:nvPr>
            <p:ph idx="1"/>
          </p:nvPr>
        </p:nvSpPr>
        <p:spPr>
          <a:xfrm>
            <a:off x="838200" y="887896"/>
            <a:ext cx="10515600" cy="5289067"/>
          </a:xfrm>
        </p:spPr>
        <p:txBody>
          <a:bodyPr>
            <a:normAutofit fontScale="85000" lnSpcReduction="20000"/>
          </a:bodyPr>
          <a:lstStyle/>
          <a:p>
            <a:r>
              <a:rPr lang="es-ES" dirty="0"/>
              <a:t>La crisis del toyotismo precario contribuyó al estancamiento o lento crecimiento de la economía, especialmente, del sector manufacturero, incluyendo a la maquila de exportación. Sólo las macro corporaciones, como las 500 más grandes de México, que no formaban en general parte del toyotismo precario, que sí habían introducido desde los noventas nuevas formas de organización del trabajo, parecerían reconocer recientemente algunos de los límites mencionados e iniciado otra reestructuración basada más en tecnología dura y la informatización de su administración y del propio proceso productivo. Economía del conocimiento, diagnosticará algún académico, pero en términos más sencillos, compra de tecnología, compra de sistemas informáticos, con algunas innovaciones en las propias empresas, que no eliminan la diferencia entre el conocimiento requerido para la creación de un nuevo equipo controlado por computadora o un software, con la operación del mismo. De cualquier forma, cómo se conceptualice este posible cambio en los gigantes empresariales en México permite prever nuevas polarizaciones con las otras grandes empresas y, sobre todo, con las de menores tamaños, y abre la interrogante de cuáles serían los modelos de producción alternativos al toyotismo precario en el siglo XXI que permitirían un desarrollo más sostenido y justo.</a:t>
            </a:r>
            <a:endParaRPr lang="es-CO" dirty="0"/>
          </a:p>
        </p:txBody>
      </p:sp>
    </p:spTree>
    <p:extLst>
      <p:ext uri="{BB962C8B-B14F-4D97-AF65-F5344CB8AC3E}">
        <p14:creationId xmlns:p14="http://schemas.microsoft.com/office/powerpoint/2010/main" val="1653621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FDA6BF-6207-42D7-8B69-F11927139198}"/>
              </a:ext>
            </a:extLst>
          </p:cNvPr>
          <p:cNvSpPr>
            <a:spLocks noGrp="1"/>
          </p:cNvSpPr>
          <p:nvPr>
            <p:ph type="title"/>
          </p:nvPr>
        </p:nvSpPr>
        <p:spPr/>
        <p:txBody>
          <a:bodyPr/>
          <a:lstStyle/>
          <a:p>
            <a:r>
              <a:rPr lang="es-ES" dirty="0"/>
              <a:t>Caso colombiano</a:t>
            </a:r>
            <a:endParaRPr lang="es-CO" dirty="0"/>
          </a:p>
        </p:txBody>
      </p:sp>
      <p:sp>
        <p:nvSpPr>
          <p:cNvPr id="3" name="Marcador de contenido 2">
            <a:extLst>
              <a:ext uri="{FF2B5EF4-FFF2-40B4-BE49-F238E27FC236}">
                <a16:creationId xmlns:a16="http://schemas.microsoft.com/office/drawing/2014/main" id="{98B398F5-7080-40A4-B3E9-3BAB1A41E97F}"/>
              </a:ext>
            </a:extLst>
          </p:cNvPr>
          <p:cNvSpPr>
            <a:spLocks noGrp="1"/>
          </p:cNvSpPr>
          <p:nvPr>
            <p:ph idx="1"/>
          </p:nvPr>
        </p:nvSpPr>
        <p:spPr>
          <a:xfrm>
            <a:off x="556591" y="1690688"/>
            <a:ext cx="11092070" cy="5014912"/>
          </a:xfrm>
        </p:spPr>
        <p:txBody>
          <a:bodyPr>
            <a:normAutofit fontScale="85000" lnSpcReduction="20000"/>
          </a:bodyPr>
          <a:lstStyle/>
          <a:p>
            <a:r>
              <a:rPr lang="es-ES" dirty="0"/>
              <a:t>Características del capitalismo colombiano: un patrón de sustitución de importaciones con escaso desarrollo del sector de bienes de capital, una limitada presencia económica del Estado y una reducida capacidad de reformas sociales</a:t>
            </a:r>
          </a:p>
          <a:p>
            <a:pPr lvl="1"/>
            <a:r>
              <a:rPr lang="es-ES" dirty="0"/>
              <a:t>La sociedad colombiana en los años cincuenta, a diferencia de otros países de la región, se ha caracterizado</a:t>
            </a:r>
          </a:p>
          <a:p>
            <a:pPr lvl="2"/>
            <a:r>
              <a:rPr lang="es-ES" dirty="0"/>
              <a:t>primero, por desarrollar un modelo sustitutivo de importaciones sin mayores reformas sociales que hayan conllevado a una redistribución del ingreso y, sobre todo, a la posibilidad de una representación nacional de una sociedad incluyente para todos los grupos sociales</a:t>
            </a:r>
          </a:p>
          <a:p>
            <a:pPr lvl="2"/>
            <a:r>
              <a:rPr lang="es-ES" dirty="0"/>
              <a:t>Segundo, el paso de dicho modelo a un desarrollo productivo volcado cada vez más hacia los mercados externos se ha basado en el control del orden socioeconómico que reproduce una polarización social excluyente. </a:t>
            </a:r>
          </a:p>
          <a:p>
            <a:pPr lvl="2"/>
            <a:r>
              <a:rPr lang="es-ES" dirty="0"/>
              <a:t>Tercero, la existencia de varias olas de conflicto armado en los últimos sesenta años, que combinan varios componentes diferenciados: desde bandas armadas conservadoras y liberales, guerrillas campesinas y guerrillas más ideologizadas de izquierda hasta grupos paramilitares de extrema derecha, pasando por las fuerzas de seguridad del Estado, que se han comportado como agentes del conflicto en alianza con los grupos paramilitares como factor acelerador del fenómeno precedente, se ha dado la presencia de la economía de la droga desde los años setenta, la cual ha jugado un papel fundamental en el financiamiento del conflicto armado a favor de todos los ejércitos y, en un determinado período histórico, como componente de la demanda agregada de los hogares, el financiamiento de actividades inmobiliarias rurales y urbanas y sobre todo de una contrarreforma agraria bajo la alianza narcotráfico-paramilitares y grandes terratenientes, nuevos grupos industriales y en algunos casos empresas multinacionales. </a:t>
            </a:r>
            <a:endParaRPr lang="es-CO" dirty="0"/>
          </a:p>
        </p:txBody>
      </p:sp>
    </p:spTree>
    <p:extLst>
      <p:ext uri="{BB962C8B-B14F-4D97-AF65-F5344CB8AC3E}">
        <p14:creationId xmlns:p14="http://schemas.microsoft.com/office/powerpoint/2010/main" val="1548969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6EFAFB-90FB-449B-B40E-F30805E18F32}"/>
              </a:ext>
            </a:extLst>
          </p:cNvPr>
          <p:cNvSpPr>
            <a:spLocks noGrp="1"/>
          </p:cNvSpPr>
          <p:nvPr>
            <p:ph type="title"/>
          </p:nvPr>
        </p:nvSpPr>
        <p:spPr/>
        <p:txBody>
          <a:bodyPr/>
          <a:lstStyle/>
          <a:p>
            <a:r>
              <a:rPr lang="es-ES" dirty="0"/>
              <a:t>Características del capitalismo colombiano:</a:t>
            </a:r>
            <a:endParaRPr lang="es-CO" dirty="0"/>
          </a:p>
        </p:txBody>
      </p:sp>
      <p:sp>
        <p:nvSpPr>
          <p:cNvPr id="3" name="Marcador de contenido 2">
            <a:extLst>
              <a:ext uri="{FF2B5EF4-FFF2-40B4-BE49-F238E27FC236}">
                <a16:creationId xmlns:a16="http://schemas.microsoft.com/office/drawing/2014/main" id="{2951FED7-3AC1-4B0C-B081-E3169D17738C}"/>
              </a:ext>
            </a:extLst>
          </p:cNvPr>
          <p:cNvSpPr>
            <a:spLocks noGrp="1"/>
          </p:cNvSpPr>
          <p:nvPr>
            <p:ph idx="1"/>
          </p:nvPr>
        </p:nvSpPr>
        <p:spPr/>
        <p:txBody>
          <a:bodyPr>
            <a:normAutofit fontScale="85000" lnSpcReduction="20000"/>
          </a:bodyPr>
          <a:lstStyle/>
          <a:p>
            <a:r>
              <a:rPr lang="es-ES" dirty="0"/>
              <a:t>Colombia en 1951 tenía una población mayoritariamente rural, en medio de una intensa inestabilidad institucional bajo un régimen conservador de derecha y un levantamiento popular generalizado en las áreas rurales que hereda el fracaso del proyecto populista </a:t>
            </a:r>
            <a:r>
              <a:rPr lang="es-ES" dirty="0" err="1"/>
              <a:t>gaitanista</a:t>
            </a:r>
            <a:r>
              <a:rPr lang="es-ES" dirty="0"/>
              <a:t> mediante las guerrillas liberales y un enfrentamiento bipartidista liberal/conservador que polariza al país.</a:t>
            </a:r>
          </a:p>
          <a:p>
            <a:r>
              <a:rPr lang="es-ES" dirty="0"/>
              <a:t>La crisis política que se desata por la persecución conservadora lleva al poder al general Rojas Pinilla, apoyado por el Partido Liberal y la fracción ideológica más moderada del Partido Conservador. La dictadura militar bajo Rojas Pinilla se caracterizó en lo político por un doble juego: la negociación con la guerrilla liberal más moderada y controlada por los barones liberales y su desmovilización, junto con una intensa represión a los movimientos campesinos bajo la dirección del Partido Comunista y de las guerrillas liberales de izquierda.</a:t>
            </a:r>
          </a:p>
          <a:p>
            <a:r>
              <a:rPr lang="es-ES" dirty="0"/>
              <a:t>En el campo económico, Rojas Pinilla prosigue la política de sustitución de importaciones, con fuertes aranceles y apoyo a los empresarios nacionales y a las empresas multinacionales que se orientan al mercado interior.</a:t>
            </a:r>
            <a:endParaRPr lang="es-CO" dirty="0"/>
          </a:p>
        </p:txBody>
      </p:sp>
    </p:spTree>
    <p:extLst>
      <p:ext uri="{BB962C8B-B14F-4D97-AF65-F5344CB8AC3E}">
        <p14:creationId xmlns:p14="http://schemas.microsoft.com/office/powerpoint/2010/main" val="3295636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7D9B28D-CD06-4738-B843-4C486F0BF14A}"/>
              </a:ext>
            </a:extLst>
          </p:cNvPr>
          <p:cNvSpPr>
            <a:spLocks noGrp="1"/>
          </p:cNvSpPr>
          <p:nvPr>
            <p:ph idx="1"/>
          </p:nvPr>
        </p:nvSpPr>
        <p:spPr>
          <a:xfrm>
            <a:off x="838200" y="596348"/>
            <a:ext cx="10515600" cy="5580615"/>
          </a:xfrm>
        </p:spPr>
        <p:txBody>
          <a:bodyPr>
            <a:normAutofit fontScale="92500" lnSpcReduction="10000"/>
          </a:bodyPr>
          <a:lstStyle/>
          <a:p>
            <a:r>
              <a:rPr lang="es-ES" dirty="0"/>
              <a:t>Con la caída de Rojas Pinilla se inaugura así el período del Frente Nacional (1957-1974) o de gobiernos de concertación y repartición bipartidista entre liberales y conservadores para todos los niveles y escalas de empleos públicos.</a:t>
            </a:r>
          </a:p>
          <a:p>
            <a:r>
              <a:rPr lang="es-ES" dirty="0"/>
              <a:t>El Frente Nacional, a pesar de su carácter clientelar en la distribución de los cargos públicos, facilitó tres fenómenos bien importantes: </a:t>
            </a:r>
          </a:p>
          <a:p>
            <a:pPr lvl="1"/>
            <a:r>
              <a:rPr lang="es-ES" dirty="0"/>
              <a:t>primero, una pacificación política, reduciéndose la tasa de muertes violentas debida al conflicto bipartidista, gozando el país de un primer período de </a:t>
            </a:r>
            <a:r>
              <a:rPr lang="es-ES" dirty="0" err="1"/>
              <a:t>post-conflicto</a:t>
            </a:r>
            <a:r>
              <a:rPr lang="es-ES" dirty="0"/>
              <a:t> después de la sangrienta etapa de violencia entre 1946 y 1957; </a:t>
            </a:r>
          </a:p>
          <a:p>
            <a:pPr lvl="1"/>
            <a:r>
              <a:rPr lang="es-ES" dirty="0"/>
              <a:t>segundo, para lograr una amplia legitimidad, el Frente Nacional garantiza las libertades políticas (se legaliza al Partido Comunista) y sindicales de todas las tendencias, lo cual permite un fuerte movimiento de sindicalización en todo el país, especialmente liderado por la izquierda ; </a:t>
            </a:r>
          </a:p>
          <a:p>
            <a:pPr lvl="1"/>
            <a:r>
              <a:rPr lang="es-ES" dirty="0"/>
              <a:t>tercero, una organización moderna del sector público, especialmente durante la administración de Lleras Restrepo, bajo un esquema tecnocrático con una ética del funcionario público, por segunda vez en la historia del siglo XX, cuando la República Liberal hizo los primeros intentos entre 1936 y 1946.</a:t>
            </a:r>
            <a:endParaRPr lang="es-CO" dirty="0"/>
          </a:p>
        </p:txBody>
      </p:sp>
    </p:spTree>
    <p:extLst>
      <p:ext uri="{BB962C8B-B14F-4D97-AF65-F5344CB8AC3E}">
        <p14:creationId xmlns:p14="http://schemas.microsoft.com/office/powerpoint/2010/main" val="418083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1E74902-CA0B-45BA-BBCF-074517E6FEFF}"/>
              </a:ext>
            </a:extLst>
          </p:cNvPr>
          <p:cNvSpPr>
            <a:spLocks noGrp="1"/>
          </p:cNvSpPr>
          <p:nvPr>
            <p:ph idx="1"/>
          </p:nvPr>
        </p:nvSpPr>
        <p:spPr>
          <a:xfrm>
            <a:off x="838200" y="503583"/>
            <a:ext cx="10515600" cy="5673380"/>
          </a:xfrm>
        </p:spPr>
        <p:txBody>
          <a:bodyPr>
            <a:normAutofit fontScale="77500" lnSpcReduction="20000"/>
          </a:bodyPr>
          <a:lstStyle/>
          <a:p>
            <a:r>
              <a:rPr lang="es-ES" dirty="0"/>
              <a:t>El considerable crecimiento del gasto público en el PIB total desde 1990, al superar el 15% su participación, ha tenido que ver con cuatro factores. </a:t>
            </a:r>
          </a:p>
          <a:p>
            <a:pPr lvl="1"/>
            <a:r>
              <a:rPr lang="es-ES" dirty="0"/>
              <a:t>Primero, el incremento del gasto público social (salud, seguridad social y educación) a raíz de la Constitución de 1991, lo cual ha llevado a que defensores y algunos críticos de la Constitución (Restrepo, 2003; Carrasquilla, 2009) denominen las dos décadas como la “constitucionalización de la vida cotidiana”, debido a la expansión de los derechos con efectos económicos sobre el gasto social a diferentes ámbitos de la vida social. </a:t>
            </a:r>
          </a:p>
          <a:p>
            <a:pPr lvl="1"/>
            <a:r>
              <a:rPr lang="es-ES" dirty="0"/>
              <a:t>Segundo, el fuerte incremento del gasto militar en las administraciones de Andrés Pastrana y Álvaro Uribe Vélez (1999-2002; 2002- 2008). Este incremento se hace más visible a raíz del Plan Colombia con la administración Pastrana y la política de “seguridad democrática” que instaura la presidencia de Uribe para enfrentar el conflicto armado. Para el año 2007, el gasto público total llega a moverse cerca del 30% del PIB y con él el social, por el orden del 18% del PIB, mientras que el gasto no social es el 11,5%, del cual el 56,5% era gasto militar10. </a:t>
            </a:r>
          </a:p>
          <a:p>
            <a:pPr lvl="1"/>
            <a:r>
              <a:rPr lang="es-ES" dirty="0"/>
              <a:t>Tercero, un relativo aumento de la participación de otros rubros en el gasto público total, como el pago de la deuda pública externa. Sin embargo, el significativo incremento del gasto público durante la década del noventa y de la primera del siglo XXI se apoya sustancialmente en un modelo de tributación al consumidor (impuesto al valor agregado), perdiendo considerablemente peso el impuesto de renta, al igual que se sostiene con recursos de crédito externo y mediante cooperación internacional (Plan Colombia a través de la USAID), y particularmente mediante privatizaciones de las entidades públicas. La débil capacidad tributaria del Estado para capturar rentas de capital y de los propietarios de la tierra se articula históricamente con la ausencia de voluntad política de llevar a cabo reformas sociales redistributivas e incluyentes para los amplios sectores de la población, con excepción de una importante expansión del sistema educativo desde el período del Frente Nacional, la tímida reforma agraria de los años sesenta, y luego en la década del noventa del sistema de seguridad social, lo cual tiene que ver con el efecto de la Constitución de 1991, pero sin afectar los intereses del gran capital y las clases terratenientes</a:t>
            </a:r>
            <a:endParaRPr lang="es-CO" dirty="0"/>
          </a:p>
        </p:txBody>
      </p:sp>
    </p:spTree>
    <p:extLst>
      <p:ext uri="{BB962C8B-B14F-4D97-AF65-F5344CB8AC3E}">
        <p14:creationId xmlns:p14="http://schemas.microsoft.com/office/powerpoint/2010/main" val="1379526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6A250F5-332E-4C82-B601-13652E3CA935}"/>
              </a:ext>
            </a:extLst>
          </p:cNvPr>
          <p:cNvSpPr>
            <a:spLocks noGrp="1"/>
          </p:cNvSpPr>
          <p:nvPr>
            <p:ph idx="1"/>
          </p:nvPr>
        </p:nvSpPr>
        <p:spPr>
          <a:xfrm>
            <a:off x="838200" y="357809"/>
            <a:ext cx="10515600" cy="5819154"/>
          </a:xfrm>
        </p:spPr>
        <p:txBody>
          <a:bodyPr>
            <a:normAutofit lnSpcReduction="10000"/>
          </a:bodyPr>
          <a:lstStyle/>
          <a:p>
            <a:r>
              <a:rPr lang="es-ES" dirty="0"/>
              <a:t>Aunque la política económica durante el Frente Nacional era francamente proteccionista, soportada en los intereses de los grandes grupos económicos y centrada en el mercado interior en materia de la producción industrial, la administración Lleras Restrepo impulsó un primer proyecto de exportaciones industriales y agroindustriales pero sobre la base de enormes subsidios públicos. </a:t>
            </a:r>
          </a:p>
          <a:p>
            <a:r>
              <a:rPr lang="es-ES" dirty="0"/>
              <a:t>Los años sesenta y setenta fueron de importante movilización sindical en el país. Hacia mediados de la década del setenta la industria manufacturera colombiana había alcanzado su mayor participación histórica porcentual en la formación del PIB total, en el contexto de un modelo económico de sustitución de importaciones con participación moderada o débil del Estado. </a:t>
            </a:r>
          </a:p>
          <a:p>
            <a:r>
              <a:rPr lang="es-ES" dirty="0"/>
              <a:t>Es en este período (1964-1975) que el país alcanza la mayor tasa de sindicalización, entre un 12% y un 14% (ver Gráfico 3), aunque es hacia mediados y finales de los años sesenta que se alcanzan las más altas tasas, cercanas al 14%. </a:t>
            </a:r>
            <a:endParaRPr lang="es-CO" dirty="0"/>
          </a:p>
        </p:txBody>
      </p:sp>
    </p:spTree>
    <p:extLst>
      <p:ext uri="{BB962C8B-B14F-4D97-AF65-F5344CB8AC3E}">
        <p14:creationId xmlns:p14="http://schemas.microsoft.com/office/powerpoint/2010/main" val="21864868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0FAFCE89-C44E-4493-8CD1-450B4FB8C1FE}"/>
              </a:ext>
            </a:extLst>
          </p:cNvPr>
          <p:cNvPicPr>
            <a:picLocks noGrp="1" noChangeAspect="1"/>
          </p:cNvPicPr>
          <p:nvPr>
            <p:ph sz="half" idx="1"/>
          </p:nvPr>
        </p:nvPicPr>
        <p:blipFill>
          <a:blip r:embed="rId2"/>
          <a:stretch>
            <a:fillRect/>
          </a:stretch>
        </p:blipFill>
        <p:spPr>
          <a:xfrm>
            <a:off x="453887" y="896257"/>
            <a:ext cx="5125897" cy="5065485"/>
          </a:xfrm>
          <a:prstGeom prst="rect">
            <a:avLst/>
          </a:prstGeom>
        </p:spPr>
      </p:pic>
      <p:pic>
        <p:nvPicPr>
          <p:cNvPr id="6" name="Imagen 5">
            <a:extLst>
              <a:ext uri="{FF2B5EF4-FFF2-40B4-BE49-F238E27FC236}">
                <a16:creationId xmlns:a16="http://schemas.microsoft.com/office/drawing/2014/main" id="{AFED9E5B-CA9E-4897-B118-AE54400C92D0}"/>
              </a:ext>
            </a:extLst>
          </p:cNvPr>
          <p:cNvPicPr>
            <a:picLocks noChangeAspect="1"/>
          </p:cNvPicPr>
          <p:nvPr/>
        </p:nvPicPr>
        <p:blipFill>
          <a:blip r:embed="rId3"/>
          <a:stretch>
            <a:fillRect/>
          </a:stretch>
        </p:blipFill>
        <p:spPr>
          <a:xfrm>
            <a:off x="6096001" y="972457"/>
            <a:ext cx="5486400" cy="4692395"/>
          </a:xfrm>
          <a:prstGeom prst="rect">
            <a:avLst/>
          </a:prstGeom>
        </p:spPr>
      </p:pic>
    </p:spTree>
    <p:extLst>
      <p:ext uri="{BB962C8B-B14F-4D97-AF65-F5344CB8AC3E}">
        <p14:creationId xmlns:p14="http://schemas.microsoft.com/office/powerpoint/2010/main" val="2904691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A6EF388E-B754-4DEE-A130-C7DA305F5283}"/>
              </a:ext>
            </a:extLst>
          </p:cNvPr>
          <p:cNvPicPr>
            <a:picLocks noGrp="1" noChangeAspect="1"/>
          </p:cNvPicPr>
          <p:nvPr>
            <p:ph sz="half" idx="1"/>
          </p:nvPr>
        </p:nvPicPr>
        <p:blipFill>
          <a:blip r:embed="rId2"/>
          <a:stretch>
            <a:fillRect/>
          </a:stretch>
        </p:blipFill>
        <p:spPr>
          <a:xfrm>
            <a:off x="1436914" y="977255"/>
            <a:ext cx="9446833" cy="4988115"/>
          </a:xfrm>
          <a:prstGeom prst="rect">
            <a:avLst/>
          </a:prstGeom>
        </p:spPr>
      </p:pic>
    </p:spTree>
    <p:extLst>
      <p:ext uri="{BB962C8B-B14F-4D97-AF65-F5344CB8AC3E}">
        <p14:creationId xmlns:p14="http://schemas.microsoft.com/office/powerpoint/2010/main" val="2035011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6854F5-3393-40A9-97DD-9FC06EE07CB7}"/>
              </a:ext>
            </a:extLst>
          </p:cNvPr>
          <p:cNvSpPr>
            <a:spLocks noGrp="1"/>
          </p:cNvSpPr>
          <p:nvPr>
            <p:ph type="title"/>
          </p:nvPr>
        </p:nvSpPr>
        <p:spPr/>
        <p:txBody>
          <a:bodyPr/>
          <a:lstStyle/>
          <a:p>
            <a:r>
              <a:rPr lang="es-CO" sz="6000" dirty="0">
                <a:effectLst/>
                <a:latin typeface="Arial" panose="020B0604020202020204" pitchFamily="34" charset="0"/>
                <a:ea typeface="Times New Roman" panose="02020603050405020304" pitchFamily="18" charset="0"/>
                <a:cs typeface="Times New Roman" panose="02020603050405020304" pitchFamily="18" charset="0"/>
              </a:rPr>
              <a:t>Aproximación económica: modelos económicos del capitalismo</a:t>
            </a:r>
            <a:endParaRPr lang="es-CO" dirty="0"/>
          </a:p>
        </p:txBody>
      </p:sp>
      <p:sp>
        <p:nvSpPr>
          <p:cNvPr id="3" name="Marcador de texto 2">
            <a:extLst>
              <a:ext uri="{FF2B5EF4-FFF2-40B4-BE49-F238E27FC236}">
                <a16:creationId xmlns:a16="http://schemas.microsoft.com/office/drawing/2014/main" id="{F2092E9F-A288-439C-8404-D84047291659}"/>
              </a:ext>
            </a:extLst>
          </p:cNvPr>
          <p:cNvSpPr>
            <a:spLocks noGrp="1"/>
          </p:cNvSpPr>
          <p:nvPr>
            <p:ph type="body" idx="1"/>
          </p:nvPr>
        </p:nvSpPr>
        <p:spPr/>
        <p:txBody>
          <a:bodyPr/>
          <a:lstStyle/>
          <a:p>
            <a:r>
              <a:rPr lang="es-CO" sz="1800" dirty="0">
                <a:effectLst/>
                <a:latin typeface="Arial" panose="020B0604020202020204" pitchFamily="34" charset="0"/>
                <a:ea typeface="Calibri" panose="020F0502020204030204" pitchFamily="34" charset="0"/>
              </a:rPr>
              <a:t>de la Garza Toledo, Enrique y Neffa ,Julio César (2010). </a:t>
            </a:r>
            <a:r>
              <a:rPr lang="es-ES_tradnl" sz="1800" i="1" dirty="0">
                <a:effectLst/>
                <a:latin typeface="Arial" panose="020B0604020202020204" pitchFamily="34" charset="0"/>
                <a:ea typeface="Times New Roman" panose="02020603050405020304" pitchFamily="18" charset="0"/>
              </a:rPr>
              <a:t>Trabajo y modelos productivos en América Latina. </a:t>
            </a:r>
            <a:r>
              <a:rPr lang="es-ES_tradnl" sz="1800" i="1" dirty="0" err="1">
                <a:latin typeface="Arial" panose="020B0604020202020204" pitchFamily="34" charset="0"/>
                <a:ea typeface="Times New Roman" panose="02020603050405020304" pitchFamily="18" charset="0"/>
              </a:rPr>
              <a:t>Clacso</a:t>
            </a:r>
            <a:r>
              <a:rPr lang="es-ES_tradnl" sz="1800" i="1" dirty="0">
                <a:latin typeface="Arial" panose="020B0604020202020204" pitchFamily="34" charset="0"/>
                <a:ea typeface="Times New Roman" panose="02020603050405020304" pitchFamily="18" charset="0"/>
              </a:rPr>
              <a:t>. </a:t>
            </a:r>
            <a:endParaRPr lang="es-CO" dirty="0"/>
          </a:p>
        </p:txBody>
      </p:sp>
    </p:spTree>
    <p:extLst>
      <p:ext uri="{BB962C8B-B14F-4D97-AF65-F5344CB8AC3E}">
        <p14:creationId xmlns:p14="http://schemas.microsoft.com/office/powerpoint/2010/main" val="32479164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C39D68-B6DC-4AEA-B6A6-26C24C49B327}"/>
              </a:ext>
            </a:extLst>
          </p:cNvPr>
          <p:cNvSpPr>
            <a:spLocks noGrp="1"/>
          </p:cNvSpPr>
          <p:nvPr>
            <p:ph type="title"/>
          </p:nvPr>
        </p:nvSpPr>
        <p:spPr/>
        <p:txBody>
          <a:bodyPr/>
          <a:lstStyle/>
          <a:p>
            <a:r>
              <a:rPr lang="es-ES" dirty="0"/>
              <a:t>Conflicto armado y modelo capitalista desregulador</a:t>
            </a:r>
            <a:endParaRPr lang="es-CO" dirty="0"/>
          </a:p>
        </p:txBody>
      </p:sp>
      <p:sp>
        <p:nvSpPr>
          <p:cNvPr id="3" name="Marcador de contenido 2">
            <a:extLst>
              <a:ext uri="{FF2B5EF4-FFF2-40B4-BE49-F238E27FC236}">
                <a16:creationId xmlns:a16="http://schemas.microsoft.com/office/drawing/2014/main" id="{B4EB8C38-381C-4A31-93FD-47EBEFF4F0AE}"/>
              </a:ext>
            </a:extLst>
          </p:cNvPr>
          <p:cNvSpPr>
            <a:spLocks noGrp="1"/>
          </p:cNvSpPr>
          <p:nvPr>
            <p:ph sz="half" idx="1"/>
          </p:nvPr>
        </p:nvSpPr>
        <p:spPr>
          <a:xfrm>
            <a:off x="636104" y="1825625"/>
            <a:ext cx="5383696" cy="4351338"/>
          </a:xfrm>
        </p:spPr>
        <p:txBody>
          <a:bodyPr>
            <a:noAutofit/>
          </a:bodyPr>
          <a:lstStyle/>
          <a:p>
            <a:r>
              <a:rPr lang="es-ES" sz="1800" dirty="0"/>
              <a:t>la reactivación de la lucha armada guerrillera a raíz de la radicalización de sectores del campesinado vinculados al Partido Comunista, que ya venían desde los años sesenta, y la aparición de nuevos grupos armados de izquierda de corriente procubana y </a:t>
            </a:r>
            <a:r>
              <a:rPr lang="es-ES" sz="1800" dirty="0" err="1"/>
              <a:t>prochina</a:t>
            </a:r>
            <a:r>
              <a:rPr lang="es-ES" sz="1800" dirty="0"/>
              <a:t> hacia los años </a:t>
            </a:r>
            <a:r>
              <a:rPr lang="es-CO" sz="1800" dirty="0"/>
              <a:t>sesenta y setenta. </a:t>
            </a:r>
          </a:p>
          <a:p>
            <a:r>
              <a:rPr lang="es-ES" sz="1800" dirty="0"/>
              <a:t>Al lado de este fenómeno guerrillero versus paramilitar, la economía de la droga adquiere una fuerza inusitada.</a:t>
            </a:r>
          </a:p>
          <a:p>
            <a:pPr lvl="1"/>
            <a:r>
              <a:rPr lang="es-ES" sz="1600" dirty="0"/>
              <a:t>Los ingresos repatriados del narcotráfico tuvieron una considerable importancia en el período 1982-1992, cuando pasan de tener una participación del 3,5% del PIB (1982) hasta alcanzar su punto más alto en 1987, con casi el 7,0% del PIB, y llegar en 1992 a un poco menos del 6%. Luego, viene un descenso paulatino entre 1995 y 2007, cuando Kalmanovitz estima un peso del 1% en la generación del PIB para los años 2006 y 2007 (2010: 316)</a:t>
            </a:r>
            <a:endParaRPr lang="es-CO" sz="1600" dirty="0"/>
          </a:p>
        </p:txBody>
      </p:sp>
      <p:sp>
        <p:nvSpPr>
          <p:cNvPr id="4" name="Marcador de contenido 3">
            <a:extLst>
              <a:ext uri="{FF2B5EF4-FFF2-40B4-BE49-F238E27FC236}">
                <a16:creationId xmlns:a16="http://schemas.microsoft.com/office/drawing/2014/main" id="{7EE3EFD8-C49C-4C2C-934A-E4785799C540}"/>
              </a:ext>
            </a:extLst>
          </p:cNvPr>
          <p:cNvSpPr>
            <a:spLocks noGrp="1"/>
          </p:cNvSpPr>
          <p:nvPr>
            <p:ph sz="half" idx="2"/>
          </p:nvPr>
        </p:nvSpPr>
        <p:spPr>
          <a:xfrm>
            <a:off x="6172200" y="1825625"/>
            <a:ext cx="5383696" cy="4508914"/>
          </a:xfrm>
        </p:spPr>
        <p:txBody>
          <a:bodyPr>
            <a:normAutofit fontScale="62500" lnSpcReduction="20000"/>
          </a:bodyPr>
          <a:lstStyle/>
          <a:p>
            <a:r>
              <a:rPr lang="es-ES" dirty="0"/>
              <a:t>Es necesario tener en cuenta los efectos de un desplazamiento forzado de más de 3 millones de personas desde el sector rural entre 1990 y la fecha de hoy, lo cual ha transformado la propiedad agraria y el tipo de cultivos y explotaciones ganaderas e impactado los servicios sociales de las cabeceras municipales y los mercados urbanos de trabajo.</a:t>
            </a:r>
          </a:p>
          <a:p>
            <a:r>
              <a:rPr lang="es-ES" dirty="0"/>
              <a:t>Otra característica es que los diferentes actores sociales organizados de las clases subalternas (obreros, empleados asalariados, campesinos, indígenas, afrodescendientes, clases medias asalariadas urbanas y otros sectores sociales), mediante sindicatos, asociaciones rurales y urbanas, organizaciones étnicas, etc., han pagado una cuota muy grande vía asesinatos masivos y selectivos por parte de los grupos </a:t>
            </a:r>
            <a:r>
              <a:rPr lang="es-ES" dirty="0" err="1"/>
              <a:t>narcoparamilitares</a:t>
            </a:r>
            <a:r>
              <a:rPr lang="es-ES" dirty="0"/>
              <a:t>, las fuerzas armadas y de policía y también las mismas organizaciones guerrilleras envueltas en la economía de la droga y de su lógica militarista que desprecia procesos políticos democráticos al obligar, por ejemplo, a sectores del movimiento campesino, indígena y sindical a plegarse a la estrategia militar.</a:t>
            </a:r>
            <a:endParaRPr lang="es-CO" dirty="0"/>
          </a:p>
        </p:txBody>
      </p:sp>
    </p:spTree>
    <p:extLst>
      <p:ext uri="{BB962C8B-B14F-4D97-AF65-F5344CB8AC3E}">
        <p14:creationId xmlns:p14="http://schemas.microsoft.com/office/powerpoint/2010/main" val="16704601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892880D-900F-4B42-8748-E1F4889BE785}"/>
              </a:ext>
            </a:extLst>
          </p:cNvPr>
          <p:cNvSpPr>
            <a:spLocks noGrp="1"/>
          </p:cNvSpPr>
          <p:nvPr>
            <p:ph idx="1"/>
          </p:nvPr>
        </p:nvSpPr>
        <p:spPr>
          <a:xfrm>
            <a:off x="838200" y="834887"/>
            <a:ext cx="5431971" cy="5342076"/>
          </a:xfrm>
        </p:spPr>
        <p:txBody>
          <a:bodyPr>
            <a:normAutofit fontScale="85000" lnSpcReduction="20000"/>
          </a:bodyPr>
          <a:lstStyle/>
          <a:p>
            <a:r>
              <a:rPr lang="es-ES" dirty="0"/>
              <a:t>La debilidad del movimiento sindical además se manifiesta en la reducidísima cobertura de las convenciones colectivas en las empresas colombianas. Esto puede apreciarse en el Cuadro 3. Obsérvese el número reducido de convenciones entre 2002 y 2008. Solamente en 2002 se llegó al número de 700, en 2003 caen a 284, hay una relativa recuperación en 2004 con 620 convenciones y luego descienden nuevamente sin llegar a alcanzar hasta 2008 las 500 convenciones por año. Igualmente, la cobertura de estas convenciones colectivas para el año 2008 no llegó a alcanzar ni siquiera el 1,5% de la población ocupada del sector formal del empleo en Colombia y en el año de mayor cobertura, 2002, estuvo por debajo del 3,0%.</a:t>
            </a:r>
            <a:endParaRPr lang="es-CO" dirty="0"/>
          </a:p>
        </p:txBody>
      </p:sp>
      <p:pic>
        <p:nvPicPr>
          <p:cNvPr id="4" name="Imagen 3">
            <a:extLst>
              <a:ext uri="{FF2B5EF4-FFF2-40B4-BE49-F238E27FC236}">
                <a16:creationId xmlns:a16="http://schemas.microsoft.com/office/drawing/2014/main" id="{676965B6-6DB6-4A18-B9FB-9D4D41993E41}"/>
              </a:ext>
            </a:extLst>
          </p:cNvPr>
          <p:cNvPicPr>
            <a:picLocks noChangeAspect="1"/>
          </p:cNvPicPr>
          <p:nvPr/>
        </p:nvPicPr>
        <p:blipFill>
          <a:blip r:embed="rId2"/>
          <a:stretch>
            <a:fillRect/>
          </a:stretch>
        </p:blipFill>
        <p:spPr>
          <a:xfrm>
            <a:off x="6820712" y="834887"/>
            <a:ext cx="4533366" cy="3635514"/>
          </a:xfrm>
          <a:prstGeom prst="rect">
            <a:avLst/>
          </a:prstGeom>
        </p:spPr>
      </p:pic>
      <p:pic>
        <p:nvPicPr>
          <p:cNvPr id="5" name="Imagen 4">
            <a:extLst>
              <a:ext uri="{FF2B5EF4-FFF2-40B4-BE49-F238E27FC236}">
                <a16:creationId xmlns:a16="http://schemas.microsoft.com/office/drawing/2014/main" id="{8BF5A000-C83F-4E20-B663-A9ADDA19F895}"/>
              </a:ext>
            </a:extLst>
          </p:cNvPr>
          <p:cNvPicPr>
            <a:picLocks noChangeAspect="1"/>
          </p:cNvPicPr>
          <p:nvPr/>
        </p:nvPicPr>
        <p:blipFill>
          <a:blip r:embed="rId3"/>
          <a:stretch>
            <a:fillRect/>
          </a:stretch>
        </p:blipFill>
        <p:spPr>
          <a:xfrm>
            <a:off x="7635680" y="4470400"/>
            <a:ext cx="3663138" cy="1677199"/>
          </a:xfrm>
          <a:prstGeom prst="rect">
            <a:avLst/>
          </a:prstGeom>
        </p:spPr>
      </p:pic>
    </p:spTree>
    <p:extLst>
      <p:ext uri="{BB962C8B-B14F-4D97-AF65-F5344CB8AC3E}">
        <p14:creationId xmlns:p14="http://schemas.microsoft.com/office/powerpoint/2010/main" val="29691163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7CE26-A06E-4CAE-970A-A399C7378787}"/>
              </a:ext>
            </a:extLst>
          </p:cNvPr>
          <p:cNvSpPr>
            <a:spLocks noGrp="1"/>
          </p:cNvSpPr>
          <p:nvPr>
            <p:ph type="title"/>
          </p:nvPr>
        </p:nvSpPr>
        <p:spPr/>
        <p:txBody>
          <a:bodyPr>
            <a:noAutofit/>
          </a:bodyPr>
          <a:lstStyle/>
          <a:p>
            <a:r>
              <a:rPr lang="es-ES" sz="3600" dirty="0"/>
              <a:t>Elementos de la reestructuración productiva, consolidados a partir de 1990, y sus correlatos sociales en el conjunto de la sociedad colombiana</a:t>
            </a:r>
            <a:endParaRPr lang="es-CO" sz="3600" dirty="0"/>
          </a:p>
        </p:txBody>
      </p:sp>
      <p:sp>
        <p:nvSpPr>
          <p:cNvPr id="3" name="Marcador de contenido 2">
            <a:extLst>
              <a:ext uri="{FF2B5EF4-FFF2-40B4-BE49-F238E27FC236}">
                <a16:creationId xmlns:a16="http://schemas.microsoft.com/office/drawing/2014/main" id="{6A69584F-412A-4CB8-8837-C64405DD359E}"/>
              </a:ext>
            </a:extLst>
          </p:cNvPr>
          <p:cNvSpPr>
            <a:spLocks noGrp="1"/>
          </p:cNvSpPr>
          <p:nvPr>
            <p:ph idx="1"/>
          </p:nvPr>
        </p:nvSpPr>
        <p:spPr>
          <a:xfrm>
            <a:off x="838200" y="4851399"/>
            <a:ext cx="10515600" cy="1325563"/>
          </a:xfrm>
        </p:spPr>
        <p:txBody>
          <a:bodyPr>
            <a:normAutofit fontScale="85000" lnSpcReduction="10000"/>
          </a:bodyPr>
          <a:lstStyle/>
          <a:p>
            <a:r>
              <a:rPr lang="es-ES" dirty="0"/>
              <a:t>Durante las dos últimas décadas la exposición de la economía colombiana al mercado externo ha sido considerable, aunque otros países de la región tengan aperturas mayores (como Chile y Costa Rica). La industria manufacturera se acopló a las nuevas exigencias en su proceso de reestructuración</a:t>
            </a:r>
            <a:endParaRPr lang="es-CO" dirty="0"/>
          </a:p>
        </p:txBody>
      </p:sp>
      <p:pic>
        <p:nvPicPr>
          <p:cNvPr id="4" name="Imagen 3">
            <a:extLst>
              <a:ext uri="{FF2B5EF4-FFF2-40B4-BE49-F238E27FC236}">
                <a16:creationId xmlns:a16="http://schemas.microsoft.com/office/drawing/2014/main" id="{50AEAEDD-B3C9-403E-94E6-CA230EDC7A3A}"/>
              </a:ext>
            </a:extLst>
          </p:cNvPr>
          <p:cNvPicPr>
            <a:picLocks noChangeAspect="1"/>
          </p:cNvPicPr>
          <p:nvPr/>
        </p:nvPicPr>
        <p:blipFill>
          <a:blip r:embed="rId2"/>
          <a:stretch>
            <a:fillRect/>
          </a:stretch>
        </p:blipFill>
        <p:spPr>
          <a:xfrm>
            <a:off x="2597426" y="1889678"/>
            <a:ext cx="6427304" cy="2854600"/>
          </a:xfrm>
          <a:prstGeom prst="rect">
            <a:avLst/>
          </a:prstGeom>
        </p:spPr>
      </p:pic>
    </p:spTree>
    <p:extLst>
      <p:ext uri="{BB962C8B-B14F-4D97-AF65-F5344CB8AC3E}">
        <p14:creationId xmlns:p14="http://schemas.microsoft.com/office/powerpoint/2010/main" val="11704005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EAE429B2-FCD6-4604-8A9F-680DCA9FF2F6}"/>
              </a:ext>
            </a:extLst>
          </p:cNvPr>
          <p:cNvPicPr>
            <a:picLocks noChangeAspect="1"/>
          </p:cNvPicPr>
          <p:nvPr/>
        </p:nvPicPr>
        <p:blipFill>
          <a:blip r:embed="rId2"/>
          <a:stretch>
            <a:fillRect/>
          </a:stretch>
        </p:blipFill>
        <p:spPr>
          <a:xfrm>
            <a:off x="3203861" y="450575"/>
            <a:ext cx="4535409" cy="2003866"/>
          </a:xfrm>
          <a:prstGeom prst="rect">
            <a:avLst/>
          </a:prstGeom>
        </p:spPr>
      </p:pic>
      <p:pic>
        <p:nvPicPr>
          <p:cNvPr id="5" name="Imagen 4">
            <a:extLst>
              <a:ext uri="{FF2B5EF4-FFF2-40B4-BE49-F238E27FC236}">
                <a16:creationId xmlns:a16="http://schemas.microsoft.com/office/drawing/2014/main" id="{F4624EEF-E876-437E-BD02-4EAA129C4123}"/>
              </a:ext>
            </a:extLst>
          </p:cNvPr>
          <p:cNvPicPr>
            <a:picLocks noChangeAspect="1"/>
          </p:cNvPicPr>
          <p:nvPr/>
        </p:nvPicPr>
        <p:blipFill>
          <a:blip r:embed="rId3"/>
          <a:stretch>
            <a:fillRect/>
          </a:stretch>
        </p:blipFill>
        <p:spPr>
          <a:xfrm>
            <a:off x="3260035" y="2494063"/>
            <a:ext cx="4731026" cy="4013115"/>
          </a:xfrm>
          <a:prstGeom prst="rect">
            <a:avLst/>
          </a:prstGeom>
        </p:spPr>
      </p:pic>
    </p:spTree>
    <p:extLst>
      <p:ext uri="{BB962C8B-B14F-4D97-AF65-F5344CB8AC3E}">
        <p14:creationId xmlns:p14="http://schemas.microsoft.com/office/powerpoint/2010/main" val="1921876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0915C0-FF96-4704-9A01-60F16DD9E750}"/>
              </a:ext>
            </a:extLst>
          </p:cNvPr>
          <p:cNvSpPr>
            <a:spLocks noGrp="1"/>
          </p:cNvSpPr>
          <p:nvPr>
            <p:ph type="title"/>
          </p:nvPr>
        </p:nvSpPr>
        <p:spPr/>
        <p:txBody>
          <a:bodyPr>
            <a:noAutofit/>
          </a:bodyPr>
          <a:lstStyle/>
          <a:p>
            <a:r>
              <a:rPr lang="es-ES" sz="3600" dirty="0"/>
              <a:t>La polarización social en el sector rural a favor de las empresas agroindustriales y la gran explotación ganadera</a:t>
            </a:r>
            <a:endParaRPr lang="es-CO" sz="3600" dirty="0"/>
          </a:p>
        </p:txBody>
      </p:sp>
      <p:sp>
        <p:nvSpPr>
          <p:cNvPr id="3" name="Marcador de contenido 2">
            <a:extLst>
              <a:ext uri="{FF2B5EF4-FFF2-40B4-BE49-F238E27FC236}">
                <a16:creationId xmlns:a16="http://schemas.microsoft.com/office/drawing/2014/main" id="{2DBE18D0-83CC-4354-A712-59AD53EF7A32}"/>
              </a:ext>
            </a:extLst>
          </p:cNvPr>
          <p:cNvSpPr>
            <a:spLocks noGrp="1"/>
          </p:cNvSpPr>
          <p:nvPr>
            <p:ph idx="1"/>
          </p:nvPr>
        </p:nvSpPr>
        <p:spPr/>
        <p:txBody>
          <a:bodyPr>
            <a:normAutofit fontScale="92500" lnSpcReduction="20000"/>
          </a:bodyPr>
          <a:lstStyle/>
          <a:p>
            <a:r>
              <a:rPr lang="es-ES" dirty="0"/>
              <a:t>Se observa que la economía campesina, conformada por tres grupos heterogéneos (microfundio, minifundio y pequeños propietarios), pasó de poseer el 14,9% de la tierra agropecuaria en 1984 al 9,2% en 2000, a pesar de su incremento demográfico, del 85,2% de propietarios al 86,3% entre los dos años, también en términos absolutos (de 2 millones a 3,1 millones).</a:t>
            </a:r>
          </a:p>
          <a:p>
            <a:r>
              <a:rPr lang="es-ES" dirty="0"/>
              <a:t>Por el contrario, la gran propiedad pasó de detentar el 47,1% de la tierra agropecuaria en 1984 al 68,3% en 2000. Sin embargo, este sector redujo su participación porcentual demográfica, del 1,5% al 1,3%, si bien en términos absolutos aumentaron en 10 mil nuevos propietarios. </a:t>
            </a:r>
          </a:p>
          <a:p>
            <a:r>
              <a:rPr lang="es-ES" dirty="0"/>
              <a:t>En el caso de la mediana propiedad, también se produce un efecto similar al de la economía campesina: pasan de detentar el 38,0% de las tierras agropecuarias en 1984 al 22,5% en 2000, pero tienen una disminución porcentual en su peso demográfico</a:t>
            </a:r>
            <a:endParaRPr lang="es-CO" dirty="0"/>
          </a:p>
        </p:txBody>
      </p:sp>
    </p:spTree>
    <p:extLst>
      <p:ext uri="{BB962C8B-B14F-4D97-AF65-F5344CB8AC3E}">
        <p14:creationId xmlns:p14="http://schemas.microsoft.com/office/powerpoint/2010/main" val="13706033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C5916DAC-FBB4-46B5-8F47-7EA1C0BD8CF0}"/>
              </a:ext>
            </a:extLst>
          </p:cNvPr>
          <p:cNvPicPr>
            <a:picLocks noChangeAspect="1"/>
          </p:cNvPicPr>
          <p:nvPr/>
        </p:nvPicPr>
        <p:blipFill>
          <a:blip r:embed="rId2"/>
          <a:stretch>
            <a:fillRect/>
          </a:stretch>
        </p:blipFill>
        <p:spPr>
          <a:xfrm>
            <a:off x="3207657" y="2215260"/>
            <a:ext cx="5921829" cy="4441372"/>
          </a:xfrm>
          <a:prstGeom prst="rect">
            <a:avLst/>
          </a:prstGeom>
        </p:spPr>
      </p:pic>
      <p:pic>
        <p:nvPicPr>
          <p:cNvPr id="5" name="Imagen 4">
            <a:extLst>
              <a:ext uri="{FF2B5EF4-FFF2-40B4-BE49-F238E27FC236}">
                <a16:creationId xmlns:a16="http://schemas.microsoft.com/office/drawing/2014/main" id="{F3F04F99-9B61-4549-8F60-68376F036F37}"/>
              </a:ext>
            </a:extLst>
          </p:cNvPr>
          <p:cNvPicPr>
            <a:picLocks noChangeAspect="1"/>
          </p:cNvPicPr>
          <p:nvPr/>
        </p:nvPicPr>
        <p:blipFill>
          <a:blip r:embed="rId3"/>
          <a:stretch>
            <a:fillRect/>
          </a:stretch>
        </p:blipFill>
        <p:spPr>
          <a:xfrm>
            <a:off x="3207657" y="259424"/>
            <a:ext cx="5921829" cy="2144486"/>
          </a:xfrm>
          <a:prstGeom prst="rect">
            <a:avLst/>
          </a:prstGeom>
        </p:spPr>
      </p:pic>
    </p:spTree>
    <p:extLst>
      <p:ext uri="{BB962C8B-B14F-4D97-AF65-F5344CB8AC3E}">
        <p14:creationId xmlns:p14="http://schemas.microsoft.com/office/powerpoint/2010/main" val="11734168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86006E-7EF1-44D2-9396-DBB449A9C85E}"/>
              </a:ext>
            </a:extLst>
          </p:cNvPr>
          <p:cNvSpPr>
            <a:spLocks noGrp="1"/>
          </p:cNvSpPr>
          <p:nvPr>
            <p:ph type="title"/>
          </p:nvPr>
        </p:nvSpPr>
        <p:spPr/>
        <p:txBody>
          <a:bodyPr>
            <a:normAutofit fontScale="90000"/>
          </a:bodyPr>
          <a:lstStyle/>
          <a:p>
            <a:r>
              <a:rPr lang="es-ES" dirty="0"/>
              <a:t>Transformaciones en la estructura ocupacional de Colombia en las últimas cuatro décadas</a:t>
            </a:r>
            <a:endParaRPr lang="es-CO" dirty="0"/>
          </a:p>
        </p:txBody>
      </p:sp>
      <p:pic>
        <p:nvPicPr>
          <p:cNvPr id="4" name="Marcador de contenido 3">
            <a:extLst>
              <a:ext uri="{FF2B5EF4-FFF2-40B4-BE49-F238E27FC236}">
                <a16:creationId xmlns:a16="http://schemas.microsoft.com/office/drawing/2014/main" id="{87B71DDF-D507-4A56-BC17-F14AD9A5EAF3}"/>
              </a:ext>
            </a:extLst>
          </p:cNvPr>
          <p:cNvPicPr>
            <a:picLocks noGrp="1" noChangeAspect="1"/>
          </p:cNvPicPr>
          <p:nvPr>
            <p:ph idx="1"/>
          </p:nvPr>
        </p:nvPicPr>
        <p:blipFill>
          <a:blip r:embed="rId2"/>
          <a:stretch>
            <a:fillRect/>
          </a:stretch>
        </p:blipFill>
        <p:spPr>
          <a:xfrm>
            <a:off x="2835966" y="1792508"/>
            <a:ext cx="6056244" cy="4700368"/>
          </a:xfrm>
          <a:prstGeom prst="rect">
            <a:avLst/>
          </a:prstGeom>
        </p:spPr>
      </p:pic>
    </p:spTree>
    <p:extLst>
      <p:ext uri="{BB962C8B-B14F-4D97-AF65-F5344CB8AC3E}">
        <p14:creationId xmlns:p14="http://schemas.microsoft.com/office/powerpoint/2010/main" val="22173413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7A4451FE-8DF7-4585-B72F-6436D070965D}"/>
              </a:ext>
            </a:extLst>
          </p:cNvPr>
          <p:cNvPicPr>
            <a:picLocks noGrp="1" noChangeAspect="1"/>
          </p:cNvPicPr>
          <p:nvPr>
            <p:ph idx="1"/>
          </p:nvPr>
        </p:nvPicPr>
        <p:blipFill>
          <a:blip r:embed="rId2"/>
          <a:stretch>
            <a:fillRect/>
          </a:stretch>
        </p:blipFill>
        <p:spPr>
          <a:xfrm>
            <a:off x="1351722" y="845610"/>
            <a:ext cx="8977573" cy="5419794"/>
          </a:xfrm>
          <a:prstGeom prst="rect">
            <a:avLst/>
          </a:prstGeom>
        </p:spPr>
      </p:pic>
    </p:spTree>
    <p:extLst>
      <p:ext uri="{BB962C8B-B14F-4D97-AF65-F5344CB8AC3E}">
        <p14:creationId xmlns:p14="http://schemas.microsoft.com/office/powerpoint/2010/main" val="24178688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A01DE7-0938-4A24-BE18-476ECDD0A518}"/>
              </a:ext>
            </a:extLst>
          </p:cNvPr>
          <p:cNvSpPr>
            <a:spLocks noGrp="1"/>
          </p:cNvSpPr>
          <p:nvPr>
            <p:ph type="title"/>
          </p:nvPr>
        </p:nvSpPr>
        <p:spPr/>
        <p:txBody>
          <a:bodyPr>
            <a:normAutofit fontScale="90000"/>
          </a:bodyPr>
          <a:lstStyle/>
          <a:p>
            <a:r>
              <a:rPr lang="es-ES" dirty="0"/>
              <a:t>Empleo, reestructuración productiva, dinámica de acumulación de capital y desregulación laboral</a:t>
            </a:r>
            <a:endParaRPr lang="es-CO" dirty="0"/>
          </a:p>
        </p:txBody>
      </p:sp>
      <p:pic>
        <p:nvPicPr>
          <p:cNvPr id="4" name="Imagen 3">
            <a:extLst>
              <a:ext uri="{FF2B5EF4-FFF2-40B4-BE49-F238E27FC236}">
                <a16:creationId xmlns:a16="http://schemas.microsoft.com/office/drawing/2014/main" id="{9ABA8880-2F02-4735-94EA-85F2998AB053}"/>
              </a:ext>
            </a:extLst>
          </p:cNvPr>
          <p:cNvPicPr>
            <a:picLocks noChangeAspect="1"/>
          </p:cNvPicPr>
          <p:nvPr/>
        </p:nvPicPr>
        <p:blipFill>
          <a:blip r:embed="rId2"/>
          <a:stretch>
            <a:fillRect/>
          </a:stretch>
        </p:blipFill>
        <p:spPr>
          <a:xfrm>
            <a:off x="2233716" y="1690734"/>
            <a:ext cx="7029554" cy="4998794"/>
          </a:xfrm>
          <a:prstGeom prst="rect">
            <a:avLst/>
          </a:prstGeom>
        </p:spPr>
      </p:pic>
    </p:spTree>
    <p:extLst>
      <p:ext uri="{BB962C8B-B14F-4D97-AF65-F5344CB8AC3E}">
        <p14:creationId xmlns:p14="http://schemas.microsoft.com/office/powerpoint/2010/main" val="42857062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46FEE133-5D33-4B50-A50A-D678D856ABA0}"/>
              </a:ext>
            </a:extLst>
          </p:cNvPr>
          <p:cNvPicPr>
            <a:picLocks noGrp="1" noChangeAspect="1"/>
          </p:cNvPicPr>
          <p:nvPr>
            <p:ph idx="1"/>
          </p:nvPr>
        </p:nvPicPr>
        <p:blipFill>
          <a:blip r:embed="rId2"/>
          <a:stretch>
            <a:fillRect/>
          </a:stretch>
        </p:blipFill>
        <p:spPr>
          <a:xfrm>
            <a:off x="1936900" y="1179443"/>
            <a:ext cx="7548790" cy="4760885"/>
          </a:xfrm>
          <a:prstGeom prst="rect">
            <a:avLst/>
          </a:prstGeom>
        </p:spPr>
      </p:pic>
    </p:spTree>
    <p:extLst>
      <p:ext uri="{BB962C8B-B14F-4D97-AF65-F5344CB8AC3E}">
        <p14:creationId xmlns:p14="http://schemas.microsoft.com/office/powerpoint/2010/main" val="2784113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CB02E8-6E15-459F-8572-F4C93733081B}"/>
              </a:ext>
            </a:extLst>
          </p:cNvPr>
          <p:cNvSpPr>
            <a:spLocks noGrp="1"/>
          </p:cNvSpPr>
          <p:nvPr>
            <p:ph type="title"/>
          </p:nvPr>
        </p:nvSpPr>
        <p:spPr/>
        <p:txBody>
          <a:bodyPr>
            <a:normAutofit/>
          </a:bodyPr>
          <a:lstStyle/>
          <a:p>
            <a:r>
              <a:rPr lang="es-ES" sz="3600" dirty="0"/>
              <a:t>Modelos económicos, modelo productivo y estrategias de ganancia: conceptos y problematización</a:t>
            </a:r>
            <a:endParaRPr lang="es-CO" sz="3600" dirty="0"/>
          </a:p>
        </p:txBody>
      </p:sp>
      <p:sp>
        <p:nvSpPr>
          <p:cNvPr id="3" name="Marcador de contenido 2">
            <a:extLst>
              <a:ext uri="{FF2B5EF4-FFF2-40B4-BE49-F238E27FC236}">
                <a16:creationId xmlns:a16="http://schemas.microsoft.com/office/drawing/2014/main" id="{8E971728-3B93-4382-B1D0-E51ABF357778}"/>
              </a:ext>
            </a:extLst>
          </p:cNvPr>
          <p:cNvSpPr>
            <a:spLocks noGrp="1"/>
          </p:cNvSpPr>
          <p:nvPr>
            <p:ph idx="1"/>
          </p:nvPr>
        </p:nvSpPr>
        <p:spPr/>
        <p:txBody>
          <a:bodyPr>
            <a:normAutofit fontScale="62500" lnSpcReduction="20000"/>
          </a:bodyPr>
          <a:lstStyle/>
          <a:p>
            <a:r>
              <a:rPr lang="es-ES" dirty="0"/>
              <a:t>La primera fase, de producción de tipo artesanal que predominó en esos países hasta comienzos del siglo XIX, se caracterizó por una gran variedad de mercancías poco sofisticadas producidas de manera diferenciada por obreros de oficio que organizaban su propio trabajo para satisfacer la demanda de las categorías sociales superiores, las únicas que en ese entonces eran capaces de acceder a bienes de consumo durable. Este período se correspondió con lo que Marx denominó la etapa “manufacturera”, en la que los obreros no estaban sometidos al ritmo de la máquina sino que la subordinación era formal, pues los trabajadores calificados conservaban el control de su proceso de trabajo. </a:t>
            </a:r>
          </a:p>
          <a:p>
            <a:r>
              <a:rPr lang="es-ES" dirty="0"/>
              <a:t>La segunda etapa corresponde a lo que Marx llamó la fase de la “gran industria”, caracterizada por la introducción del maquinismo, el obrero es parcializado y sometido al ritmo de las máquinas, todavía sin introducirse la administración científica del trabajo, y la subordinación continuaba siendo formal. </a:t>
            </a:r>
          </a:p>
          <a:p>
            <a:r>
              <a:rPr lang="es-ES" dirty="0"/>
              <a:t>En una tercera etapa, desde fines del siglo XIX, se generaron nuevas formas de organizar la producción y el trabajo inspiradas por la organización científica del trabajo utilizando las técnicas y métodos </a:t>
            </a:r>
            <a:r>
              <a:rPr lang="es-ES" dirty="0" err="1"/>
              <a:t>taylorianos</a:t>
            </a:r>
            <a:r>
              <a:rPr lang="es-ES" dirty="0"/>
              <a:t>, primero en el sector industrial y posteriormente en los servicios, impulsadas por </a:t>
            </a:r>
            <a:r>
              <a:rPr lang="es-ES" dirty="0" err="1"/>
              <a:t>Heny</a:t>
            </a:r>
            <a:r>
              <a:rPr lang="es-ES" dirty="0"/>
              <a:t> Fayol. La penetración y difusión de la división social y técnica del trabajo, la estandarización de los insumos u objetos de trabajo y de los medios de trabajo y la especialización de los trabajadores hicieron posible una subordinación real de los trabajadores, y permitieron que las empresas grandes incrementaran progresivamente la producción y la productividad sin requerir mayores inversiones en capital físico, debido a los sistemas de producción en series, la racionalización de la producción, la estandarización de los medios de producción y de los insumos, la intensificación del trabajo procurando el ahorro del tiempo muerto recurriendo a un cambio en los sistemas de remuneración, pagando los salarios según el rendimiento.</a:t>
            </a:r>
            <a:endParaRPr lang="es-CO" dirty="0"/>
          </a:p>
        </p:txBody>
      </p:sp>
    </p:spTree>
    <p:extLst>
      <p:ext uri="{BB962C8B-B14F-4D97-AF65-F5344CB8AC3E}">
        <p14:creationId xmlns:p14="http://schemas.microsoft.com/office/powerpoint/2010/main" val="34928962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4">
            <a:extLst>
              <a:ext uri="{FF2B5EF4-FFF2-40B4-BE49-F238E27FC236}">
                <a16:creationId xmlns:a16="http://schemas.microsoft.com/office/drawing/2014/main" id="{F7726503-00B4-4849-918C-94DA6CDF8165}"/>
              </a:ext>
            </a:extLst>
          </p:cNvPr>
          <p:cNvPicPr>
            <a:picLocks noChangeAspect="1"/>
          </p:cNvPicPr>
          <p:nvPr/>
        </p:nvPicPr>
        <p:blipFill>
          <a:blip r:embed="rId2"/>
          <a:stretch>
            <a:fillRect/>
          </a:stretch>
        </p:blipFill>
        <p:spPr>
          <a:xfrm>
            <a:off x="1065162" y="423404"/>
            <a:ext cx="9271534" cy="5881198"/>
          </a:xfrm>
          <a:prstGeom prst="rect">
            <a:avLst/>
          </a:prstGeom>
        </p:spPr>
      </p:pic>
    </p:spTree>
    <p:extLst>
      <p:ext uri="{BB962C8B-B14F-4D97-AF65-F5344CB8AC3E}">
        <p14:creationId xmlns:p14="http://schemas.microsoft.com/office/powerpoint/2010/main" val="25548234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2D5767-8EF2-4B36-B0C8-DEC2047E0F9D}"/>
              </a:ext>
            </a:extLst>
          </p:cNvPr>
          <p:cNvSpPr>
            <a:spLocks noGrp="1"/>
          </p:cNvSpPr>
          <p:nvPr>
            <p:ph type="title"/>
          </p:nvPr>
        </p:nvSpPr>
        <p:spPr/>
        <p:txBody>
          <a:bodyPr>
            <a:normAutofit/>
          </a:bodyPr>
          <a:lstStyle/>
          <a:p>
            <a:r>
              <a:rPr lang="es-ES" sz="3600" dirty="0"/>
              <a:t>Desregulación laboral vía las Cooperativas de Trabajo Asociado y crecimiento del empleo temporal</a:t>
            </a:r>
            <a:endParaRPr lang="es-CO" sz="3600" dirty="0"/>
          </a:p>
        </p:txBody>
      </p:sp>
      <p:pic>
        <p:nvPicPr>
          <p:cNvPr id="8" name="Marcador de contenido 7">
            <a:extLst>
              <a:ext uri="{FF2B5EF4-FFF2-40B4-BE49-F238E27FC236}">
                <a16:creationId xmlns:a16="http://schemas.microsoft.com/office/drawing/2014/main" id="{5A6AA458-42F5-4CEE-821B-A4F169DBD532}"/>
              </a:ext>
            </a:extLst>
          </p:cNvPr>
          <p:cNvPicPr>
            <a:picLocks noGrp="1" noChangeAspect="1"/>
          </p:cNvPicPr>
          <p:nvPr>
            <p:ph idx="1"/>
          </p:nvPr>
        </p:nvPicPr>
        <p:blipFill>
          <a:blip r:embed="rId2"/>
          <a:stretch>
            <a:fillRect/>
          </a:stretch>
        </p:blipFill>
        <p:spPr>
          <a:xfrm>
            <a:off x="2268798" y="1987827"/>
            <a:ext cx="7808203" cy="3949148"/>
          </a:xfrm>
          <a:prstGeom prst="rect">
            <a:avLst/>
          </a:prstGeom>
        </p:spPr>
      </p:pic>
    </p:spTree>
    <p:extLst>
      <p:ext uri="{BB962C8B-B14F-4D97-AF65-F5344CB8AC3E}">
        <p14:creationId xmlns:p14="http://schemas.microsoft.com/office/powerpoint/2010/main" val="2784989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9B4A3FF-B8B7-414B-BF60-61E24A724A98}"/>
              </a:ext>
            </a:extLst>
          </p:cNvPr>
          <p:cNvPicPr>
            <a:picLocks noChangeAspect="1"/>
          </p:cNvPicPr>
          <p:nvPr/>
        </p:nvPicPr>
        <p:blipFill>
          <a:blip r:embed="rId2"/>
          <a:stretch>
            <a:fillRect/>
          </a:stretch>
        </p:blipFill>
        <p:spPr>
          <a:xfrm>
            <a:off x="2815771" y="856072"/>
            <a:ext cx="6502400" cy="5192216"/>
          </a:xfrm>
          <a:prstGeom prst="rect">
            <a:avLst/>
          </a:prstGeom>
        </p:spPr>
      </p:pic>
    </p:spTree>
    <p:extLst>
      <p:ext uri="{BB962C8B-B14F-4D97-AF65-F5344CB8AC3E}">
        <p14:creationId xmlns:p14="http://schemas.microsoft.com/office/powerpoint/2010/main" val="2911931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65890F-F96D-4BD6-A888-50B0B43BC264}"/>
              </a:ext>
            </a:extLst>
          </p:cNvPr>
          <p:cNvSpPr>
            <a:spLocks noGrp="1"/>
          </p:cNvSpPr>
          <p:nvPr>
            <p:ph type="title"/>
          </p:nvPr>
        </p:nvSpPr>
        <p:spPr/>
        <p:txBody>
          <a:bodyPr/>
          <a:lstStyle/>
          <a:p>
            <a:r>
              <a:rPr lang="es-ES" dirty="0"/>
              <a:t>Evolución y características del mercado laboral urbano</a:t>
            </a:r>
            <a:endParaRPr lang="es-CO" dirty="0"/>
          </a:p>
        </p:txBody>
      </p:sp>
      <p:pic>
        <p:nvPicPr>
          <p:cNvPr id="4" name="Marcador de contenido 3">
            <a:extLst>
              <a:ext uri="{FF2B5EF4-FFF2-40B4-BE49-F238E27FC236}">
                <a16:creationId xmlns:a16="http://schemas.microsoft.com/office/drawing/2014/main" id="{59ED8901-DE08-4771-967F-EEF737FA4D48}"/>
              </a:ext>
            </a:extLst>
          </p:cNvPr>
          <p:cNvPicPr>
            <a:picLocks noGrp="1" noChangeAspect="1"/>
          </p:cNvPicPr>
          <p:nvPr>
            <p:ph idx="1"/>
          </p:nvPr>
        </p:nvPicPr>
        <p:blipFill>
          <a:blip r:embed="rId2"/>
          <a:stretch>
            <a:fillRect/>
          </a:stretch>
        </p:blipFill>
        <p:spPr>
          <a:xfrm>
            <a:off x="1974574" y="2438400"/>
            <a:ext cx="8102380" cy="3180935"/>
          </a:xfrm>
          <a:prstGeom prst="rect">
            <a:avLst/>
          </a:prstGeom>
        </p:spPr>
      </p:pic>
    </p:spTree>
    <p:extLst>
      <p:ext uri="{BB962C8B-B14F-4D97-AF65-F5344CB8AC3E}">
        <p14:creationId xmlns:p14="http://schemas.microsoft.com/office/powerpoint/2010/main" val="1187155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50463A45-B255-46F2-B1CD-546A82558A8A}"/>
              </a:ext>
            </a:extLst>
          </p:cNvPr>
          <p:cNvPicPr>
            <a:picLocks noChangeAspect="1"/>
          </p:cNvPicPr>
          <p:nvPr/>
        </p:nvPicPr>
        <p:blipFill>
          <a:blip r:embed="rId2"/>
          <a:stretch>
            <a:fillRect/>
          </a:stretch>
        </p:blipFill>
        <p:spPr>
          <a:xfrm>
            <a:off x="2875721" y="795129"/>
            <a:ext cx="6535973" cy="5486401"/>
          </a:xfrm>
          <a:prstGeom prst="rect">
            <a:avLst/>
          </a:prstGeom>
        </p:spPr>
      </p:pic>
    </p:spTree>
    <p:extLst>
      <p:ext uri="{BB962C8B-B14F-4D97-AF65-F5344CB8AC3E}">
        <p14:creationId xmlns:p14="http://schemas.microsoft.com/office/powerpoint/2010/main" val="13870578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BFB21E-386A-41DE-BDE0-0B261803779D}"/>
              </a:ext>
            </a:extLst>
          </p:cNvPr>
          <p:cNvSpPr>
            <a:spLocks noGrp="1"/>
          </p:cNvSpPr>
          <p:nvPr>
            <p:ph type="title"/>
          </p:nvPr>
        </p:nvSpPr>
        <p:spPr/>
        <p:txBody>
          <a:bodyPr/>
          <a:lstStyle/>
          <a:p>
            <a:endParaRPr lang="es-CO"/>
          </a:p>
        </p:txBody>
      </p:sp>
      <p:sp>
        <p:nvSpPr>
          <p:cNvPr id="3" name="Marcador de texto 2">
            <a:extLst>
              <a:ext uri="{FF2B5EF4-FFF2-40B4-BE49-F238E27FC236}">
                <a16:creationId xmlns:a16="http://schemas.microsoft.com/office/drawing/2014/main" id="{DDEC7E42-F1A1-437D-978A-F3C2128BDA2C}"/>
              </a:ext>
            </a:extLst>
          </p:cNvPr>
          <p:cNvSpPr>
            <a:spLocks noGrp="1"/>
          </p:cNvSpPr>
          <p:nvPr>
            <p:ph type="body" idx="1"/>
          </p:nvPr>
        </p:nvSpPr>
        <p:spPr/>
        <p:txBody>
          <a:bodyPr/>
          <a:lstStyle/>
          <a:p>
            <a:r>
              <a:rPr lang="es-CO" dirty="0"/>
              <a:t>Caso brasilero</a:t>
            </a:r>
          </a:p>
        </p:txBody>
      </p:sp>
      <p:sp>
        <p:nvSpPr>
          <p:cNvPr id="4" name="Marcador de contenido 3">
            <a:extLst>
              <a:ext uri="{FF2B5EF4-FFF2-40B4-BE49-F238E27FC236}">
                <a16:creationId xmlns:a16="http://schemas.microsoft.com/office/drawing/2014/main" id="{4CC4056E-820D-4599-BA7E-60373B8889AA}"/>
              </a:ext>
            </a:extLst>
          </p:cNvPr>
          <p:cNvSpPr>
            <a:spLocks noGrp="1"/>
          </p:cNvSpPr>
          <p:nvPr>
            <p:ph sz="half" idx="2"/>
          </p:nvPr>
        </p:nvSpPr>
        <p:spPr/>
        <p:txBody>
          <a:bodyPr/>
          <a:lstStyle/>
          <a:p>
            <a:endParaRPr lang="es-CO" dirty="0"/>
          </a:p>
        </p:txBody>
      </p:sp>
      <p:sp>
        <p:nvSpPr>
          <p:cNvPr id="5" name="Marcador de texto 4">
            <a:extLst>
              <a:ext uri="{FF2B5EF4-FFF2-40B4-BE49-F238E27FC236}">
                <a16:creationId xmlns:a16="http://schemas.microsoft.com/office/drawing/2014/main" id="{A5A6D6B2-15B0-4FD2-B86B-5021B92F7262}"/>
              </a:ext>
            </a:extLst>
          </p:cNvPr>
          <p:cNvSpPr>
            <a:spLocks noGrp="1"/>
          </p:cNvSpPr>
          <p:nvPr>
            <p:ph type="body" sz="quarter" idx="3"/>
          </p:nvPr>
        </p:nvSpPr>
        <p:spPr/>
        <p:txBody>
          <a:bodyPr/>
          <a:lstStyle/>
          <a:p>
            <a:r>
              <a:rPr lang="es-CO" dirty="0"/>
              <a:t>Caso Argentino</a:t>
            </a:r>
          </a:p>
        </p:txBody>
      </p:sp>
      <p:sp>
        <p:nvSpPr>
          <p:cNvPr id="6" name="Marcador de contenido 5">
            <a:extLst>
              <a:ext uri="{FF2B5EF4-FFF2-40B4-BE49-F238E27FC236}">
                <a16:creationId xmlns:a16="http://schemas.microsoft.com/office/drawing/2014/main" id="{6BB5FEB8-9EA2-457D-BA75-46E2638712E3}"/>
              </a:ext>
            </a:extLst>
          </p:cNvPr>
          <p:cNvSpPr>
            <a:spLocks noGrp="1"/>
          </p:cNvSpPr>
          <p:nvPr>
            <p:ph sz="quarter" idx="4"/>
          </p:nvPr>
        </p:nvSpPr>
        <p:spPr/>
        <p:txBody>
          <a:bodyPr/>
          <a:lstStyle/>
          <a:p>
            <a:endParaRPr lang="es-CO"/>
          </a:p>
        </p:txBody>
      </p:sp>
    </p:spTree>
    <p:extLst>
      <p:ext uri="{BB962C8B-B14F-4D97-AF65-F5344CB8AC3E}">
        <p14:creationId xmlns:p14="http://schemas.microsoft.com/office/powerpoint/2010/main" val="16245582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AC46E7-30BC-4FD2-83A9-06CAB142ABA4}"/>
              </a:ext>
            </a:extLst>
          </p:cNvPr>
          <p:cNvSpPr>
            <a:spLocks noGrp="1"/>
          </p:cNvSpPr>
          <p:nvPr>
            <p:ph type="title"/>
          </p:nvPr>
        </p:nvSpPr>
        <p:spPr/>
        <p:txBody>
          <a:bodyPr>
            <a:normAutofit/>
          </a:bodyPr>
          <a:lstStyle/>
          <a:p>
            <a:r>
              <a:rPr lang="es-CO" sz="6000" dirty="0">
                <a:effectLst/>
                <a:latin typeface="Arial" panose="020B0604020202020204" pitchFamily="34" charset="0"/>
                <a:ea typeface="Times New Roman" panose="02020603050405020304" pitchFamily="18" charset="0"/>
                <a:cs typeface="Times New Roman" panose="02020603050405020304" pitchFamily="18" charset="0"/>
              </a:rPr>
              <a:t>Aproximación económica: neoliberalismo y neoliberalismo tardío.</a:t>
            </a:r>
            <a:endParaRPr lang="es-CO" dirty="0"/>
          </a:p>
        </p:txBody>
      </p:sp>
      <p:sp>
        <p:nvSpPr>
          <p:cNvPr id="3" name="Marcador de texto 2">
            <a:extLst>
              <a:ext uri="{FF2B5EF4-FFF2-40B4-BE49-F238E27FC236}">
                <a16:creationId xmlns:a16="http://schemas.microsoft.com/office/drawing/2014/main" id="{1F86C1AF-AB57-4710-97C7-AB4231A29B60}"/>
              </a:ext>
            </a:extLst>
          </p:cNvPr>
          <p:cNvSpPr>
            <a:spLocks noGrp="1"/>
          </p:cNvSpPr>
          <p:nvPr>
            <p:ph type="body" idx="1"/>
          </p:nvPr>
        </p:nvSpPr>
        <p:spPr/>
        <p:txBody>
          <a:bodyPr/>
          <a:lstStyle/>
          <a:p>
            <a:r>
              <a:rPr lang="es-ES_tradnl" sz="1800" i="1" dirty="0">
                <a:effectLst/>
                <a:latin typeface="Arial" panose="020B0604020202020204" pitchFamily="34" charset="0"/>
                <a:ea typeface="Times New Roman" panose="02020603050405020304" pitchFamily="18" charset="0"/>
              </a:rPr>
              <a:t>García, Daniel. </a:t>
            </a:r>
            <a:r>
              <a:rPr lang="es-ES_tradnl" sz="1800" i="1" dirty="0" err="1">
                <a:effectLst/>
                <a:latin typeface="Arial" panose="020B0604020202020204" pitchFamily="34" charset="0"/>
                <a:ea typeface="Times New Roman" panose="02020603050405020304" pitchFamily="18" charset="0"/>
              </a:rPr>
              <a:t>Gradin</a:t>
            </a:r>
            <a:r>
              <a:rPr lang="es-ES_tradnl" sz="1800" i="1" dirty="0">
                <a:effectLst/>
                <a:latin typeface="Arial" panose="020B0604020202020204" pitchFamily="34" charset="0"/>
                <a:ea typeface="Times New Roman" panose="02020603050405020304" pitchFamily="18" charset="0"/>
              </a:rPr>
              <a:t>, Agustina</a:t>
            </a:r>
            <a:endParaRPr lang="es-CO" dirty="0"/>
          </a:p>
        </p:txBody>
      </p:sp>
    </p:spTree>
    <p:extLst>
      <p:ext uri="{BB962C8B-B14F-4D97-AF65-F5344CB8AC3E}">
        <p14:creationId xmlns:p14="http://schemas.microsoft.com/office/powerpoint/2010/main" val="21820476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5FBF7C-B867-4443-A78F-93AB580AB0F1}"/>
              </a:ext>
            </a:extLst>
          </p:cNvPr>
          <p:cNvSpPr>
            <a:spLocks noGrp="1"/>
          </p:cNvSpPr>
          <p:nvPr>
            <p:ph type="title"/>
          </p:nvPr>
        </p:nvSpPr>
        <p:spPr>
          <a:xfrm>
            <a:off x="838200" y="365126"/>
            <a:ext cx="10515600" cy="854074"/>
          </a:xfrm>
        </p:spPr>
        <p:txBody>
          <a:bodyPr/>
          <a:lstStyle/>
          <a:p>
            <a:r>
              <a:rPr lang="es-CO" dirty="0"/>
              <a:t>Debates</a:t>
            </a:r>
          </a:p>
        </p:txBody>
      </p:sp>
      <p:sp>
        <p:nvSpPr>
          <p:cNvPr id="3" name="Marcador de contenido 2">
            <a:extLst>
              <a:ext uri="{FF2B5EF4-FFF2-40B4-BE49-F238E27FC236}">
                <a16:creationId xmlns:a16="http://schemas.microsoft.com/office/drawing/2014/main" id="{7CB71EC3-98D8-4E18-8D1F-EB2F6673E8F9}"/>
              </a:ext>
            </a:extLst>
          </p:cNvPr>
          <p:cNvSpPr>
            <a:spLocks noGrp="1"/>
          </p:cNvSpPr>
          <p:nvPr>
            <p:ph idx="1"/>
          </p:nvPr>
        </p:nvSpPr>
        <p:spPr>
          <a:xfrm>
            <a:off x="384313" y="1497496"/>
            <a:ext cx="11343861" cy="4995378"/>
          </a:xfrm>
        </p:spPr>
        <p:txBody>
          <a:bodyPr>
            <a:normAutofit fontScale="62500" lnSpcReduction="20000"/>
          </a:bodyPr>
          <a:lstStyle/>
          <a:p>
            <a:r>
              <a:rPr lang="es-ES" dirty="0"/>
              <a:t>Neoliberalismo tardío: Entre la hegemonía y la inviabilidad. El cambio de ciclo en la Argentina. Por Daniel García Delgado y Agustina </a:t>
            </a:r>
            <a:r>
              <a:rPr lang="es-ES" dirty="0" err="1"/>
              <a:t>Gradin</a:t>
            </a:r>
            <a:r>
              <a:rPr lang="es-ES" dirty="0"/>
              <a:t> </a:t>
            </a:r>
          </a:p>
          <a:p>
            <a:r>
              <a:rPr lang="es-ES" dirty="0"/>
              <a:t>Primera Parte: Economía y sustentabilidad en el Neoliberalismo tardío.</a:t>
            </a:r>
          </a:p>
          <a:p>
            <a:pPr lvl="1"/>
            <a:r>
              <a:rPr lang="es-ES" dirty="0"/>
              <a:t>El proceso neoliberal de larga duración y los gobiernos progresistas en América Latina. Por Eduardo Crespo y Javier </a:t>
            </a:r>
            <a:r>
              <a:rPr lang="es-ES" dirty="0" err="1"/>
              <a:t>Ghibaudi</a:t>
            </a:r>
            <a:r>
              <a:rPr lang="es-ES" dirty="0"/>
              <a:t> </a:t>
            </a:r>
          </a:p>
          <a:p>
            <a:pPr lvl="1"/>
            <a:r>
              <a:rPr lang="es-ES" dirty="0"/>
              <a:t>La deuda externa en el Neoliberalismo tardío. Por Martín Burgos y Estanislao </a:t>
            </a:r>
            <a:r>
              <a:rPr lang="es-ES" dirty="0" err="1"/>
              <a:t>Malic</a:t>
            </a:r>
            <a:r>
              <a:rPr lang="es-ES" dirty="0"/>
              <a:t> </a:t>
            </a:r>
          </a:p>
          <a:p>
            <a:pPr lvl="1"/>
            <a:r>
              <a:rPr lang="es-ES" dirty="0"/>
              <a:t>Trump y la ilusión de la desglobalización. Por Alejandro </a:t>
            </a:r>
            <a:r>
              <a:rPr lang="es-ES" dirty="0" err="1"/>
              <a:t>Pelfini</a:t>
            </a:r>
            <a:r>
              <a:rPr lang="es-ES" dirty="0"/>
              <a:t> </a:t>
            </a:r>
          </a:p>
          <a:p>
            <a:pPr lvl="1"/>
            <a:r>
              <a:rPr lang="es-ES" dirty="0"/>
              <a:t>Una burguesía nacional rentista y subordinada al capitalismo internacional. Por Horacio </a:t>
            </a:r>
            <a:r>
              <a:rPr lang="es-ES" dirty="0" err="1"/>
              <a:t>Rovelli</a:t>
            </a:r>
            <a:r>
              <a:rPr lang="es-ES" dirty="0"/>
              <a:t> </a:t>
            </a:r>
          </a:p>
          <a:p>
            <a:r>
              <a:rPr lang="es-ES" dirty="0"/>
              <a:t>Segunda Parte: Gestión y bienes públicos en el Neoliberalismo tardío. </a:t>
            </a:r>
          </a:p>
          <a:p>
            <a:pPr lvl="1"/>
            <a:r>
              <a:rPr lang="es-ES" dirty="0"/>
              <a:t>Modernización y reforma del Estado en el Neoliberalismo tardío: Hacia el Estado pre-Social. Por Daniel García Delgado </a:t>
            </a:r>
          </a:p>
          <a:p>
            <a:pPr lvl="1"/>
            <a:r>
              <a:rPr lang="es-ES" dirty="0"/>
              <a:t>La política social en la Argentina tras el cambio de ciclo: Una mirada desde la Seguridad Social y la Asistencia Social. Por Cynthia Gisselle Ferrari Mango y Jorge </a:t>
            </a:r>
            <a:r>
              <a:rPr lang="es-ES" dirty="0" err="1"/>
              <a:t>Tirenni</a:t>
            </a:r>
            <a:r>
              <a:rPr lang="es-ES" dirty="0"/>
              <a:t> </a:t>
            </a:r>
          </a:p>
          <a:p>
            <a:pPr lvl="1"/>
            <a:r>
              <a:rPr lang="es-ES" dirty="0"/>
              <a:t>Tiempos de incertidumbre para la educación en América Latina. Por Ana María </a:t>
            </a:r>
            <a:r>
              <a:rPr lang="es-ES" dirty="0" err="1"/>
              <a:t>Cambours</a:t>
            </a:r>
            <a:r>
              <a:rPr lang="es-ES" dirty="0"/>
              <a:t> de </a:t>
            </a:r>
            <a:r>
              <a:rPr lang="es-ES" dirty="0" err="1"/>
              <a:t>Donini</a:t>
            </a:r>
            <a:r>
              <a:rPr lang="es-ES" dirty="0"/>
              <a:t> y Mónica Pini </a:t>
            </a:r>
          </a:p>
          <a:p>
            <a:pPr lvl="1"/>
            <a:r>
              <a:rPr lang="es-ES" dirty="0"/>
              <a:t>Minería y modelo de desarrollo: Sustentabilidad y capacidades estatales. Por Alejandro </a:t>
            </a:r>
            <a:r>
              <a:rPr lang="es-ES" dirty="0" err="1"/>
              <a:t>Casalis</a:t>
            </a:r>
            <a:r>
              <a:rPr lang="es-ES" dirty="0"/>
              <a:t> y Arturo </a:t>
            </a:r>
            <a:r>
              <a:rPr lang="es-ES" dirty="0" err="1"/>
              <a:t>Trinelli</a:t>
            </a:r>
            <a:r>
              <a:rPr lang="es-ES" dirty="0"/>
              <a:t> </a:t>
            </a:r>
          </a:p>
          <a:p>
            <a:r>
              <a:rPr lang="es-ES" dirty="0"/>
              <a:t>Tercera Parte: Política y subjetividad en el Neoliberalismo tardío. </a:t>
            </a:r>
          </a:p>
          <a:p>
            <a:pPr lvl="1"/>
            <a:r>
              <a:rPr lang="es-ES" dirty="0"/>
              <a:t>Las máscaras de la democracia: Figuras </a:t>
            </a:r>
            <a:r>
              <a:rPr lang="es-ES" dirty="0" err="1"/>
              <a:t>posfundacionales</a:t>
            </a:r>
            <a:r>
              <a:rPr lang="es-ES" dirty="0"/>
              <a:t> de la democracia en el contexto del tardo-capitalismo contemporáneo. Por Cristina Ruiz del Ferrier </a:t>
            </a:r>
          </a:p>
          <a:p>
            <a:pPr lvl="1"/>
            <a:r>
              <a:rPr lang="es-ES" dirty="0"/>
              <a:t>La “pesada herencia”, inversión y normalización: Tres ideas de Macri que reflejan la utopía del mercado total. Por Verónica Soto Pimentel</a:t>
            </a:r>
          </a:p>
          <a:p>
            <a:pPr lvl="1"/>
            <a:r>
              <a:rPr lang="es-ES" dirty="0"/>
              <a:t>Libertad, inversión, sensibilidad. (¿Hacia dónde quiere ir Cambiemos?). Por Gabriel </a:t>
            </a:r>
            <a:r>
              <a:rPr lang="es-ES" dirty="0" err="1"/>
              <a:t>Vommaro</a:t>
            </a:r>
            <a:r>
              <a:rPr lang="es-ES" dirty="0"/>
              <a:t> </a:t>
            </a:r>
          </a:p>
          <a:p>
            <a:pPr lvl="1"/>
            <a:r>
              <a:rPr lang="es-ES" dirty="0"/>
              <a:t>Cambiemos y una nueva forma de elitismo: el político - empresarial. Por Martín Astarita y Sergio De Piero </a:t>
            </a:r>
          </a:p>
          <a:p>
            <a:pPr lvl="1"/>
            <a:r>
              <a:rPr lang="es-ES" dirty="0"/>
              <a:t>Judicialización de la política y legitimidad democrática. Por Luciano </a:t>
            </a:r>
            <a:r>
              <a:rPr lang="es-ES" dirty="0" err="1"/>
              <a:t>Nosetto</a:t>
            </a:r>
            <a:r>
              <a:rPr lang="es-ES" dirty="0"/>
              <a:t> Los movimientos sociales en el Neoliberalismo tardío: Entre la potencialidad p</a:t>
            </a:r>
            <a:endParaRPr lang="es-CO" dirty="0"/>
          </a:p>
        </p:txBody>
      </p:sp>
    </p:spTree>
    <p:extLst>
      <p:ext uri="{BB962C8B-B14F-4D97-AF65-F5344CB8AC3E}">
        <p14:creationId xmlns:p14="http://schemas.microsoft.com/office/powerpoint/2010/main" val="33284335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7DE2B6-E856-4A0C-9163-4222D39C8D1A}"/>
              </a:ext>
            </a:extLst>
          </p:cNvPr>
          <p:cNvSpPr>
            <a:spLocks noGrp="1"/>
          </p:cNvSpPr>
          <p:nvPr>
            <p:ph type="title"/>
          </p:nvPr>
        </p:nvSpPr>
        <p:spPr/>
        <p:txBody>
          <a:bodyPr/>
          <a:lstStyle/>
          <a:p>
            <a:r>
              <a:rPr lang="es-CO" sz="6000" dirty="0">
                <a:effectLst/>
                <a:latin typeface="Arial" panose="020B0604020202020204" pitchFamily="34" charset="0"/>
                <a:ea typeface="Times New Roman" panose="02020603050405020304" pitchFamily="18" charset="0"/>
                <a:cs typeface="Times New Roman" panose="02020603050405020304" pitchFamily="18" charset="0"/>
              </a:rPr>
              <a:t>Aproximación desde lo social: Sociedad de la información.</a:t>
            </a:r>
            <a:endParaRPr lang="es-CO" dirty="0"/>
          </a:p>
        </p:txBody>
      </p:sp>
      <p:sp>
        <p:nvSpPr>
          <p:cNvPr id="3" name="Marcador de texto 2">
            <a:extLst>
              <a:ext uri="{FF2B5EF4-FFF2-40B4-BE49-F238E27FC236}">
                <a16:creationId xmlns:a16="http://schemas.microsoft.com/office/drawing/2014/main" id="{8DE33719-8B86-4DFB-9914-B04CF7E854AA}"/>
              </a:ext>
            </a:extLst>
          </p:cNvPr>
          <p:cNvSpPr>
            <a:spLocks noGrp="1"/>
          </p:cNvSpPr>
          <p:nvPr>
            <p:ph type="body" idx="1"/>
          </p:nvPr>
        </p:nvSpPr>
        <p:spPr/>
        <p:txBody>
          <a:bodyPr/>
          <a:lstStyle/>
          <a:p>
            <a:endParaRPr lang="es-CO"/>
          </a:p>
        </p:txBody>
      </p:sp>
    </p:spTree>
    <p:extLst>
      <p:ext uri="{BB962C8B-B14F-4D97-AF65-F5344CB8AC3E}">
        <p14:creationId xmlns:p14="http://schemas.microsoft.com/office/powerpoint/2010/main" val="3442751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A06438-D64D-4B7F-8C4E-2E2F95DCAC0E}"/>
              </a:ext>
            </a:extLst>
          </p:cNvPr>
          <p:cNvSpPr>
            <a:spLocks noGrp="1"/>
          </p:cNvSpPr>
          <p:nvPr>
            <p:ph type="title"/>
          </p:nvPr>
        </p:nvSpPr>
        <p:spPr/>
        <p:txBody>
          <a:bodyPr/>
          <a:lstStyle/>
          <a:p>
            <a:r>
              <a:rPr lang="es-CO" dirty="0"/>
              <a:t>Debates</a:t>
            </a:r>
          </a:p>
        </p:txBody>
      </p:sp>
      <p:sp>
        <p:nvSpPr>
          <p:cNvPr id="3" name="Marcador de contenido 2">
            <a:extLst>
              <a:ext uri="{FF2B5EF4-FFF2-40B4-BE49-F238E27FC236}">
                <a16:creationId xmlns:a16="http://schemas.microsoft.com/office/drawing/2014/main" id="{C93FD0D8-29D5-4EDB-B0C7-AC303E548E24}"/>
              </a:ext>
            </a:extLst>
          </p:cNvPr>
          <p:cNvSpPr>
            <a:spLocks noGrp="1"/>
          </p:cNvSpPr>
          <p:nvPr>
            <p:ph idx="1"/>
          </p:nvPr>
        </p:nvSpPr>
        <p:spPr/>
        <p:txBody>
          <a:bodyPr>
            <a:normAutofit fontScale="92500" lnSpcReduction="20000"/>
          </a:bodyPr>
          <a:lstStyle/>
          <a:p>
            <a:r>
              <a:rPr lang="es-CO" dirty="0"/>
              <a:t>¿Qué es revolución?</a:t>
            </a:r>
          </a:p>
          <a:p>
            <a:r>
              <a:rPr lang="es-CO" dirty="0"/>
              <a:t>Lecciones de la Revolución Industrial</a:t>
            </a:r>
          </a:p>
          <a:p>
            <a:r>
              <a:rPr lang="es-CO" dirty="0"/>
              <a:t>Las secuencias históricas de la revolución de la tecnología de la información</a:t>
            </a:r>
          </a:p>
          <a:p>
            <a:pPr lvl="1"/>
            <a:r>
              <a:rPr lang="es-CO" dirty="0"/>
              <a:t>La </a:t>
            </a:r>
            <a:r>
              <a:rPr lang="es-CO" dirty="0" err="1"/>
              <a:t>micro-ingenieria</a:t>
            </a:r>
            <a:r>
              <a:rPr lang="es-CO" dirty="0"/>
              <a:t> de los macrobios: electrónica e informática</a:t>
            </a:r>
          </a:p>
          <a:p>
            <a:pPr lvl="1"/>
            <a:r>
              <a:rPr lang="es-CO" dirty="0"/>
              <a:t>La constitución del internet</a:t>
            </a:r>
          </a:p>
          <a:p>
            <a:pPr lvl="1"/>
            <a:r>
              <a:rPr lang="es-CO" dirty="0"/>
              <a:t>Tecnologías de red y ubicuidad informática</a:t>
            </a:r>
          </a:p>
          <a:p>
            <a:pPr lvl="1"/>
            <a:r>
              <a:rPr lang="es-CO" dirty="0"/>
              <a:t>La divisoria tecnológica de los años setenta</a:t>
            </a:r>
          </a:p>
          <a:p>
            <a:pPr lvl="1"/>
            <a:r>
              <a:rPr lang="es-CO" dirty="0"/>
              <a:t>Las tecnologías de la vida</a:t>
            </a:r>
          </a:p>
          <a:p>
            <a:pPr lvl="1"/>
            <a:r>
              <a:rPr lang="es-CO" dirty="0"/>
              <a:t>El contexto social y la dinámica del cambio tecnológico</a:t>
            </a:r>
          </a:p>
          <a:p>
            <a:r>
              <a:rPr lang="es-CO" dirty="0"/>
              <a:t>Modelos, centros y actores de la revolución de la tecnología de la información</a:t>
            </a:r>
          </a:p>
          <a:p>
            <a:r>
              <a:rPr lang="es-CO" dirty="0"/>
              <a:t>El paradigma de la tecnología de </a:t>
            </a:r>
            <a:r>
              <a:rPr lang="es-CO"/>
              <a:t>la información</a:t>
            </a:r>
            <a:endParaRPr lang="es-CO" dirty="0"/>
          </a:p>
        </p:txBody>
      </p:sp>
    </p:spTree>
    <p:extLst>
      <p:ext uri="{BB962C8B-B14F-4D97-AF65-F5344CB8AC3E}">
        <p14:creationId xmlns:p14="http://schemas.microsoft.com/office/powerpoint/2010/main" val="3074252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17354A7-09BE-4B61-82E2-7D6A5D7DC000}"/>
              </a:ext>
            </a:extLst>
          </p:cNvPr>
          <p:cNvSpPr>
            <a:spLocks noGrp="1"/>
          </p:cNvSpPr>
          <p:nvPr>
            <p:ph idx="1"/>
          </p:nvPr>
        </p:nvSpPr>
        <p:spPr>
          <a:xfrm>
            <a:off x="838200" y="814388"/>
            <a:ext cx="10515600" cy="5362575"/>
          </a:xfrm>
        </p:spPr>
        <p:txBody>
          <a:bodyPr>
            <a:normAutofit fontScale="62500" lnSpcReduction="20000"/>
          </a:bodyPr>
          <a:lstStyle/>
          <a:p>
            <a:r>
              <a:rPr lang="es-ES" dirty="0"/>
              <a:t>Durante la década del ochenta –cuando para salir de la crisis todos los países llevan a cabo una profunda racionalización y reestructuración de sus sistemas productivos– se observa la consolidación de una cuarta fase, denominada por algunos “modelo japonés” y que otros simplifican y llaman genéricamente “toyotismo”, sin percibir que dentro de aquel país no existía uno, sino una gran diversidad de modelos productivos. El trabajo en grupos, el sistema justo a tiempo, el control total de la calidad, la búsqueda del perfeccionamiento continuo de la producción y la polivalencia funcional fueron logrados gracias al involucramiento de los asalariados, la garantía de estabilidad en el empleo, los sistemas de remuneración variables en función de la antigüedad y la performance de los trabajadores y a una relación más estrecha y amigable con los proveedores y subcontratistas. En este modelo, la producción masiva ya no es de productos homogéneos, sino cada vez más de productos diversificados, introduciendo la novedad dentro de un mismo modelo tomando en cuenta la variación de la demanda para tratar de satisfacerla en el momento oportuno, y tratando de satisfacer con productos baratos y de calidad a un mercado competitivo y mundializado. Las diversas modalidades del “modelo japonés” tienen en común que dejan parcialmente de lado la división del trabajo técnica (en tareas) y social (entre tareas de concepción y ejecución) de origen </a:t>
            </a:r>
            <a:r>
              <a:rPr lang="es-ES" dirty="0" err="1"/>
              <a:t>tayloriano</a:t>
            </a:r>
            <a:r>
              <a:rPr lang="es-ES" dirty="0"/>
              <a:t>. Miembros del Instituto Tecnológico de Massachusetts (MIT) realizaron una importante investigación para descubrir el secreto de la competitividad japonesa, y como resultado teorizaron este sistema con el nombre de lean </a:t>
            </a:r>
            <a:r>
              <a:rPr lang="es-ES" dirty="0" err="1"/>
              <a:t>production</a:t>
            </a:r>
            <a:r>
              <a:rPr lang="es-ES" dirty="0"/>
              <a:t> o “producción adelgazada” (IMVP, International Motor </a:t>
            </a:r>
            <a:r>
              <a:rPr lang="es-ES" dirty="0" err="1"/>
              <a:t>Vehicle</a:t>
            </a:r>
            <a:r>
              <a:rPr lang="es-ES" dirty="0"/>
              <a:t> </a:t>
            </a:r>
            <a:r>
              <a:rPr lang="es-ES" dirty="0" err="1"/>
              <a:t>Program</a:t>
            </a:r>
            <a:r>
              <a:rPr lang="es-ES" dirty="0"/>
              <a:t>). </a:t>
            </a:r>
            <a:r>
              <a:rPr lang="es-ES" dirty="0" err="1"/>
              <a:t>Womack</a:t>
            </a:r>
            <a:r>
              <a:rPr lang="es-ES" dirty="0"/>
              <a:t> et al. (1992) estuvieron en el origen de una moda que prevaleció durante una década en los medios científicos y del </a:t>
            </a:r>
            <a:r>
              <a:rPr lang="es-ES" dirty="0" err="1"/>
              <a:t>management</a:t>
            </a:r>
            <a:r>
              <a:rPr lang="es-ES" dirty="0"/>
              <a:t> postulando que ese nuevo proceso de trabajo “iba a cambiar el mundo”. Pero en la década del noventa, Japón entró en una crisis recesiva, que mostró los Trabajo y modelos productivos en América Latina 18 límites del nuevo sistema, redujo el potencial exportador y dio lugar a una deslocalización internacional de sus grandes empresas y al establecimiento de alianzas con sectores y ramas donde predominaban formas más tradicionales de producir e hizo aparecer las limitaciones existentes para que ese modelo, tan idiosincrásico, se tratara de difundir de manera generalizada a escala planetaria, aun cuando en varios países no estaban reunidas todas las condiciones para ello. La hibridación fue la norma en todos los casos de deslocalización.</a:t>
            </a:r>
            <a:endParaRPr lang="es-CO" dirty="0"/>
          </a:p>
        </p:txBody>
      </p:sp>
    </p:spTree>
    <p:extLst>
      <p:ext uri="{BB962C8B-B14F-4D97-AF65-F5344CB8AC3E}">
        <p14:creationId xmlns:p14="http://schemas.microsoft.com/office/powerpoint/2010/main" val="2065475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FFE0DD-C067-401D-8EE6-154C04532080}"/>
              </a:ext>
            </a:extLst>
          </p:cNvPr>
          <p:cNvSpPr>
            <a:spLocks noGrp="1"/>
          </p:cNvSpPr>
          <p:nvPr>
            <p:ph type="title"/>
          </p:nvPr>
        </p:nvSpPr>
        <p:spPr/>
        <p:txBody>
          <a:bodyPr/>
          <a:lstStyle/>
          <a:p>
            <a:r>
              <a:rPr lang="es-ES" dirty="0"/>
              <a:t>¿Qué se entiende por un modelo económico?</a:t>
            </a:r>
            <a:endParaRPr lang="es-CO" dirty="0"/>
          </a:p>
        </p:txBody>
      </p:sp>
      <p:sp>
        <p:nvSpPr>
          <p:cNvPr id="3" name="Marcador de contenido 2">
            <a:extLst>
              <a:ext uri="{FF2B5EF4-FFF2-40B4-BE49-F238E27FC236}">
                <a16:creationId xmlns:a16="http://schemas.microsoft.com/office/drawing/2014/main" id="{C2485220-B5B4-4578-8025-E24ACFFA7777}"/>
              </a:ext>
            </a:extLst>
          </p:cNvPr>
          <p:cNvSpPr>
            <a:spLocks noGrp="1"/>
          </p:cNvSpPr>
          <p:nvPr>
            <p:ph idx="1"/>
          </p:nvPr>
        </p:nvSpPr>
        <p:spPr/>
        <p:txBody>
          <a:bodyPr>
            <a:normAutofit lnSpcReduction="10000"/>
          </a:bodyPr>
          <a:lstStyle/>
          <a:p>
            <a:r>
              <a:rPr lang="es-ES" dirty="0"/>
              <a:t>Generalmente, se habla de modelo económico cuando se trata de formalizar la estructura y el funcionamiento de un sistema productivo nacional, para mostrar la lógica o la racionalidad con las que funcionan, se articulan e interaccionan las variables macroeconómicas. Interpretándolo con la ayuda de un marco teórico-conceptual, el modelo sintetiza cuáles son los objetivos buscados por los actores económicos, cuál es su comportamiento y cuáles pueden ser sus resultados</a:t>
            </a:r>
          </a:p>
          <a:p>
            <a:r>
              <a:rPr lang="es-ES" dirty="0"/>
              <a:t>Algunos en el capitalismo son:</a:t>
            </a:r>
          </a:p>
          <a:p>
            <a:pPr lvl="1"/>
            <a:r>
              <a:rPr lang="es-ES" dirty="0"/>
              <a:t>El modo “internamente competitivo y sometido a la competencia externa” fue el que predominó en la mayoría de los países europeos industrializados antes de la Primera Guerra Mundial.</a:t>
            </a:r>
            <a:endParaRPr lang="es-CO" dirty="0"/>
          </a:p>
        </p:txBody>
      </p:sp>
    </p:spTree>
    <p:extLst>
      <p:ext uri="{BB962C8B-B14F-4D97-AF65-F5344CB8AC3E}">
        <p14:creationId xmlns:p14="http://schemas.microsoft.com/office/powerpoint/2010/main" val="1937330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AB7A590-3C32-4791-AC61-39EF93228749}"/>
              </a:ext>
            </a:extLst>
          </p:cNvPr>
          <p:cNvSpPr>
            <a:spLocks noGrp="1"/>
          </p:cNvSpPr>
          <p:nvPr>
            <p:ph idx="1"/>
          </p:nvPr>
        </p:nvSpPr>
        <p:spPr>
          <a:xfrm>
            <a:off x="838200" y="971550"/>
            <a:ext cx="10515600" cy="5205413"/>
          </a:xfrm>
        </p:spPr>
        <p:txBody>
          <a:bodyPr>
            <a:normAutofit fontScale="85000" lnSpcReduction="10000"/>
          </a:bodyPr>
          <a:lstStyle/>
          <a:p>
            <a:r>
              <a:rPr lang="es-ES" dirty="0"/>
              <a:t>El modelo “internamente competitivo y basado en un consumo interno limitado” está caracterizado por un crecimiento impulsado por el consumo interno y por una distribución del ingreso concentrada. Fue el modelo aplicado en Estados Unidos y en algunos países europeos en el período de entreguerras.</a:t>
            </a:r>
          </a:p>
          <a:p>
            <a:r>
              <a:rPr lang="es-ES" dirty="0"/>
              <a:t>El modelo “competitivo y exportador/precio” fue el característico de ciertos países asiáticos que desde los años 1970 estaban desprovistos o poco dotados de materias primas, pero con suficiente mano de obra formada, que eran receptivos de conocimientos científicos, investigadores y tecnólogos extranjeros y fueron fortalecidos por los países occidentales que formaban la OTAN (Organización del Tratado del Atlántico Norte) por razones históricas y geoestratégicas muy especiales (para contener la extensión del campo socialista)</a:t>
            </a:r>
          </a:p>
          <a:p>
            <a:r>
              <a:rPr lang="es-ES" dirty="0"/>
              <a:t>El modelo “nacionalmente coordinado y basado en el consumo masivo” fue el modelo de crecimiento y distribución de ingresos vigente en los Estados Unidos, desde los años 1940 hasta comienzos de los años 1980, y en Francia e Italia de los años 1950 hasta mediados de los años 1980. Comúnmente se lo denomina “fordista</a:t>
            </a:r>
            <a:endParaRPr lang="es-CO" dirty="0"/>
          </a:p>
        </p:txBody>
      </p:sp>
    </p:spTree>
    <p:extLst>
      <p:ext uri="{BB962C8B-B14F-4D97-AF65-F5344CB8AC3E}">
        <p14:creationId xmlns:p14="http://schemas.microsoft.com/office/powerpoint/2010/main" val="1330763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92F92B5-7402-4C94-B6F1-DDB44430398C}"/>
              </a:ext>
            </a:extLst>
          </p:cNvPr>
          <p:cNvSpPr>
            <a:spLocks noGrp="1"/>
          </p:cNvSpPr>
          <p:nvPr>
            <p:ph idx="1"/>
          </p:nvPr>
        </p:nvSpPr>
        <p:spPr>
          <a:xfrm>
            <a:off x="838200" y="800100"/>
            <a:ext cx="10515600" cy="5376863"/>
          </a:xfrm>
        </p:spPr>
        <p:txBody>
          <a:bodyPr>
            <a:normAutofit fontScale="85000" lnSpcReduction="10000"/>
          </a:bodyPr>
          <a:lstStyle/>
          <a:p>
            <a:r>
              <a:rPr lang="es-ES" dirty="0"/>
              <a:t>El modelo “coordinado internamente y exportador especializado de productos con altas tecnologías y de calidad” fue el que se puso en evidencia en Alemania desde los años 1950 y se mantuvo hasta comienzos del siglo XXI, y el de Suecia también desde los años 1950 hasta fines de los años 1980, cuando comenzó a atravesar una crisis de su modo de distribución del ingreso.</a:t>
            </a:r>
          </a:p>
          <a:p>
            <a:r>
              <a:rPr lang="es-ES" dirty="0"/>
              <a:t>El modelo “coordinado internamente y exportador/precio de productos industriales”: el crecimiento está impulsado por las exportaciones de productos manufacturados estandarizados, producidos masivamente, de calidad y competitivos por sus precios –Japón-</a:t>
            </a:r>
          </a:p>
          <a:p>
            <a:r>
              <a:rPr lang="es-ES" dirty="0"/>
              <a:t>El modelo caracterizado por “la escasez y la prioridad a la inversión” predominó en varios países del Este Europeo durante los períodos de movilización política, militar y económica de la segunda posguerra, ya sea para sentar las bases del desarrollo económico, prepararse para la guerra, o para reparar sus daños</a:t>
            </a:r>
          </a:p>
          <a:p>
            <a:r>
              <a:rPr lang="es-ES" dirty="0"/>
              <a:t>El modelo “arrastrado por las finanzas”, que acaba de colapsar en 2007, es el que surgió como resultado del Consenso de Washington en los años ochenta y que predominó sobre todo en Estados Unidos y Gran Bretaña.</a:t>
            </a:r>
            <a:endParaRPr lang="es-CO" dirty="0"/>
          </a:p>
        </p:txBody>
      </p:sp>
    </p:spTree>
    <p:extLst>
      <p:ext uri="{BB962C8B-B14F-4D97-AF65-F5344CB8AC3E}">
        <p14:creationId xmlns:p14="http://schemas.microsoft.com/office/powerpoint/2010/main" val="2945998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39D0916-4487-4448-806B-8BB9A740A62D}"/>
              </a:ext>
            </a:extLst>
          </p:cNvPr>
          <p:cNvSpPr>
            <a:spLocks noGrp="1"/>
          </p:cNvSpPr>
          <p:nvPr>
            <p:ph idx="1"/>
          </p:nvPr>
        </p:nvSpPr>
        <p:spPr>
          <a:xfrm>
            <a:off x="838200" y="785812"/>
            <a:ext cx="10515600" cy="5500687"/>
          </a:xfrm>
        </p:spPr>
        <p:txBody>
          <a:bodyPr>
            <a:normAutofit fontScale="77500" lnSpcReduction="20000"/>
          </a:bodyPr>
          <a:lstStyle/>
          <a:p>
            <a:r>
              <a:rPr lang="es-ES" dirty="0"/>
              <a:t>El modelo “heterogéneo, desigual y rentista” se caracteriza por un crecimiento impulsado por la exportación de materias primas (minerales, petróleo, gas) y/o productos agrícolas poco o nada manufacturados y por una distribución de los excedentes concentrada, fuertemente desigual y de tendencia clientelista.</a:t>
            </a:r>
          </a:p>
          <a:p>
            <a:r>
              <a:rPr lang="es-ES" dirty="0"/>
              <a:t>El modelo “arrastrado por la inversión extranjera directa” implica la incorporación de bienes de producción e insumos con innovaciones científicas y tecnológicas incorporadas y su difusión dentro de ciertos sectores o ramas del sistema productivo nacional donde se encuentran recursos naturales y se obtienen facilidades y ventajas impositivas</a:t>
            </a:r>
          </a:p>
          <a:p>
            <a:r>
              <a:rPr lang="es-ES" dirty="0"/>
              <a:t>El modelo orientado a la “exportación de productos agropecuarios poco o nada elaborados”, que predomina en numerosos países en desarrollo de pequeña dimensión, se caracteriza por una concentración y especialización de la producción primaria en una reducida cantidad de bienes generados por empresas que usan tecnologías avanzadas pero con poco trabajo incorporado y bajos costos unitarios, para lograr economías de escala.</a:t>
            </a:r>
          </a:p>
          <a:p>
            <a:r>
              <a:rPr lang="es-ES" dirty="0"/>
              <a:t>El modelo de “desarrollo basado en la industrialización sustitutiva de importaciones (ISI)”, ha sido el más frecuente en los grandes países latinoamericanos. La ISI promueve la producción manufacturera nacional especializada en bienes poco sofisticados de consumo –tanto básicos como durables–, pero depende fuertemente de la importación de tecnología, insumos estratégicos y bienes de producción modernos; el riesgo para el país que lo adopte y no avance hacia la integración vertical de la industria es el de quedar distanciado de la frontera tecnológica</a:t>
            </a:r>
            <a:endParaRPr lang="es-CO" dirty="0"/>
          </a:p>
        </p:txBody>
      </p:sp>
    </p:spTree>
    <p:extLst>
      <p:ext uri="{BB962C8B-B14F-4D97-AF65-F5344CB8AC3E}">
        <p14:creationId xmlns:p14="http://schemas.microsoft.com/office/powerpoint/2010/main" val="332081948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6805</Words>
  <Application>Microsoft Office PowerPoint</Application>
  <PresentationFormat>Panorámica</PresentationFormat>
  <Paragraphs>148</Paragraphs>
  <Slides>49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49</vt:i4>
      </vt:variant>
    </vt:vector>
  </HeadingPairs>
  <TitlesOfParts>
    <vt:vector size="54" baseType="lpstr">
      <vt:lpstr>Arial</vt:lpstr>
      <vt:lpstr>Calibri</vt:lpstr>
      <vt:lpstr>Calibri Light</vt:lpstr>
      <vt:lpstr>Symbol</vt:lpstr>
      <vt:lpstr>Tema de Office</vt:lpstr>
      <vt:lpstr>DIFERENTES APROXIMACIONES A LA SOCIEDAD CONTEMPORÁNEA.</vt:lpstr>
      <vt:lpstr>Grandes ejes</vt:lpstr>
      <vt:lpstr>Aproximación económica: modelos económicos del capitalismo</vt:lpstr>
      <vt:lpstr>Modelos económicos, modelo productivo y estrategias de ganancia: conceptos y problematización</vt:lpstr>
      <vt:lpstr>Presentación de PowerPoint</vt:lpstr>
      <vt:lpstr>¿Qué se entiende por un modelo económico?</vt:lpstr>
      <vt:lpstr>Presentación de PowerPoint</vt:lpstr>
      <vt:lpstr>Presentación de PowerPoint</vt:lpstr>
      <vt:lpstr>Presentación de PowerPoint</vt:lpstr>
      <vt:lpstr>Conclusión</vt:lpstr>
      <vt:lpstr>Caso Mexicano</vt:lpstr>
      <vt:lpstr>Presentación de PowerPoint</vt:lpstr>
      <vt:lpstr>Consecuencias de la configuración neoliberal en el mercado de trabajo y las relaciones laborales</vt:lpstr>
      <vt:lpstr>Las configuraciones productivas en la industria manufacturera</vt:lpstr>
      <vt:lpstr>Presentación de PowerPoint</vt:lpstr>
      <vt:lpstr>Presentación de PowerPoint</vt:lpstr>
      <vt:lpstr>Presentación de PowerPoint</vt:lpstr>
      <vt:lpstr>La maquila, evidencias a partir de datos globales</vt:lpstr>
      <vt:lpstr>Presentación de PowerPoint</vt:lpstr>
      <vt:lpstr>Los límites del toyotismo precario y la restauración del corporativismo sindical en México</vt:lpstr>
      <vt:lpstr>Presentación de PowerPoint</vt:lpstr>
      <vt:lpstr>Presentación de PowerPoint</vt:lpstr>
      <vt:lpstr>Caso colombiano</vt:lpstr>
      <vt:lpstr>Características del capitalismo colombiano:</vt:lpstr>
      <vt:lpstr>Presentación de PowerPoint</vt:lpstr>
      <vt:lpstr>Presentación de PowerPoint</vt:lpstr>
      <vt:lpstr>Presentación de PowerPoint</vt:lpstr>
      <vt:lpstr>Presentación de PowerPoint</vt:lpstr>
      <vt:lpstr>Presentación de PowerPoint</vt:lpstr>
      <vt:lpstr>Conflicto armado y modelo capitalista desregulador</vt:lpstr>
      <vt:lpstr>Presentación de PowerPoint</vt:lpstr>
      <vt:lpstr>Elementos de la reestructuración productiva, consolidados a partir de 1990, y sus correlatos sociales en el conjunto de la sociedad colombiana</vt:lpstr>
      <vt:lpstr>Presentación de PowerPoint</vt:lpstr>
      <vt:lpstr>La polarización social en el sector rural a favor de las empresas agroindustriales y la gran explotación ganadera</vt:lpstr>
      <vt:lpstr>Presentación de PowerPoint</vt:lpstr>
      <vt:lpstr>Transformaciones en la estructura ocupacional de Colombia en las últimas cuatro décadas</vt:lpstr>
      <vt:lpstr>Presentación de PowerPoint</vt:lpstr>
      <vt:lpstr>Empleo, reestructuración productiva, dinámica de acumulación de capital y desregulación laboral</vt:lpstr>
      <vt:lpstr>Presentación de PowerPoint</vt:lpstr>
      <vt:lpstr>Presentación de PowerPoint</vt:lpstr>
      <vt:lpstr>Desregulación laboral vía las Cooperativas de Trabajo Asociado y crecimiento del empleo temporal</vt:lpstr>
      <vt:lpstr>Presentación de PowerPoint</vt:lpstr>
      <vt:lpstr>Evolución y características del mercado laboral urbano</vt:lpstr>
      <vt:lpstr>Presentación de PowerPoint</vt:lpstr>
      <vt:lpstr>Presentación de PowerPoint</vt:lpstr>
      <vt:lpstr>Aproximación económica: neoliberalismo y neoliberalismo tardío.</vt:lpstr>
      <vt:lpstr>Debates</vt:lpstr>
      <vt:lpstr>Aproximación desde lo social: Sociedad de la información.</vt:lpstr>
      <vt:lpstr>Debates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DIFERENTES APROXIMACIONES A LA SOCIEDAD CONTEMPORÁNEA.</dc:title>
  <dc:creator>JAIRO RUIZ</dc:creator>
  <cp:lastModifiedBy>JAIRO RUIZ</cp:lastModifiedBy>
  <cp:revision>36</cp:revision>
  <dcterms:created xsi:type="dcterms:W3CDTF">2020-06-28T14:26:57Z</dcterms:created>
  <dcterms:modified xsi:type="dcterms:W3CDTF">2020-06-29T16:35:14Z</dcterms:modified>
</cp:coreProperties>
</file>