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256" r:id="rId2"/>
    <p:sldId id="288" r:id="rId3"/>
    <p:sldId id="257" r:id="rId4"/>
    <p:sldId id="259" r:id="rId5"/>
    <p:sldId id="258" r:id="rId6"/>
    <p:sldId id="262" r:id="rId7"/>
    <p:sldId id="271" r:id="rId8"/>
    <p:sldId id="270"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6" r:id="rId23"/>
    <p:sldId id="260" r:id="rId24"/>
    <p:sldId id="263" r:id="rId25"/>
    <p:sldId id="264" r:id="rId26"/>
    <p:sldId id="265" r:id="rId27"/>
    <p:sldId id="266" r:id="rId28"/>
    <p:sldId id="267" r:id="rId29"/>
    <p:sldId id="268" r:id="rId30"/>
    <p:sldId id="269" r:id="rId31"/>
    <p:sldId id="261" r:id="rId32"/>
    <p:sldId id="28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15" autoAdjust="0"/>
    <p:restoredTop sz="94660"/>
  </p:normalViewPr>
  <p:slideViewPr>
    <p:cSldViewPr snapToGrid="0">
      <p:cViewPr varScale="1">
        <p:scale>
          <a:sx n="60" d="100"/>
          <a:sy n="60" d="100"/>
        </p:scale>
        <p:origin x="13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FD438-E2EC-4960-A1F4-9BEF4156D2B2}" type="datetimeFigureOut">
              <a:rPr lang="es-CO" smtClean="0"/>
              <a:t>12/03/2023</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CE7CB-6EC2-48F2-B3E1-4BA0CB7B7045}" type="slidenum">
              <a:rPr lang="es-CO" smtClean="0"/>
              <a:t>‹Nº›</a:t>
            </a:fld>
            <a:endParaRPr lang="es-CO"/>
          </a:p>
        </p:txBody>
      </p:sp>
    </p:spTree>
    <p:extLst>
      <p:ext uri="{BB962C8B-B14F-4D97-AF65-F5344CB8AC3E}">
        <p14:creationId xmlns:p14="http://schemas.microsoft.com/office/powerpoint/2010/main" val="77635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F5EB433F-E5C6-4E8D-82E5-3D359E2C0E58}" type="slidenum">
              <a:rPr lang="es-ES" smtClean="0"/>
              <a:t>2</a:t>
            </a:fld>
            <a:endParaRPr lang="es-ES" dirty="0"/>
          </a:p>
        </p:txBody>
      </p:sp>
    </p:spTree>
    <p:extLst>
      <p:ext uri="{BB962C8B-B14F-4D97-AF65-F5344CB8AC3E}">
        <p14:creationId xmlns:p14="http://schemas.microsoft.com/office/powerpoint/2010/main" val="903951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ontenido e imagen">
    <p:bg>
      <p:bgPr>
        <a:solidFill>
          <a:schemeClr val="bg1"/>
        </a:solidFill>
        <a:effectLst/>
      </p:bgPr>
    </p:bg>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4E9223F-721F-47BF-9FD5-0F8D12FF0DE1}"/>
              </a:ext>
            </a:extLst>
          </p:cNvPr>
          <p:cNvSpPr>
            <a:spLocks noGrp="1"/>
          </p:cNvSpPr>
          <p:nvPr>
            <p:ph type="dt" sz="half" idx="10"/>
          </p:nvPr>
        </p:nvSpPr>
        <p:spPr/>
        <p:txBody>
          <a:bodyPr rtlCol="0"/>
          <a:lstStyle/>
          <a:p>
            <a:pPr rtl="0"/>
            <a:fld id="{B3CE9BF4-02AB-424C-9F06-A12797AAC7EF}" type="datetime1">
              <a:rPr lang="es-ES" noProof="0" smtClean="0"/>
              <a:t>12/03/2023</a:t>
            </a:fld>
            <a:endParaRPr lang="es-ES" noProof="0" dirty="0"/>
          </a:p>
        </p:txBody>
      </p:sp>
      <p:sp>
        <p:nvSpPr>
          <p:cNvPr id="3" name="Marcador de pie de página 2">
            <a:extLst>
              <a:ext uri="{FF2B5EF4-FFF2-40B4-BE49-F238E27FC236}">
                <a16:creationId xmlns:a16="http://schemas.microsoft.com/office/drawing/2014/main" id="{05915714-6BBA-4593-8591-4E26F7D58D9F}"/>
              </a:ext>
            </a:extLst>
          </p:cNvPr>
          <p:cNvSpPr>
            <a:spLocks noGrp="1"/>
          </p:cNvSpPr>
          <p:nvPr>
            <p:ph type="ftr" sz="quarter" idx="11"/>
          </p:nvPr>
        </p:nvSpPr>
        <p:spPr/>
        <p:txBody>
          <a:bodyPr rtlCol="0"/>
          <a:lstStyle/>
          <a:p>
            <a:pPr rtl="0"/>
            <a:endParaRPr lang="es-ES" noProof="0" dirty="0"/>
          </a:p>
        </p:txBody>
      </p:sp>
      <p:sp>
        <p:nvSpPr>
          <p:cNvPr id="4" name="Marcador de número de diapositiva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rtlCol="0"/>
          <a:lstStyle/>
          <a:p>
            <a:pPr rtl="0"/>
            <a:fld id="{3A98EE3D-8CD1-4C3F-BD1C-C98C9596463C}" type="slidenum">
              <a:rPr lang="es-ES" noProof="0" smtClean="0"/>
              <a:t>‹Nº›</a:t>
            </a:fld>
            <a:endParaRPr lang="es-ES" noProof="0" dirty="0"/>
          </a:p>
        </p:txBody>
      </p:sp>
      <p:sp>
        <p:nvSpPr>
          <p:cNvPr id="5" name="Rectángulo">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rtlCol="0" anchor="ctr"/>
          <a:lstStyle/>
          <a:p>
            <a:pPr rtl="0">
              <a:defRPr sz="3200" b="0">
                <a:solidFill>
                  <a:srgbClr val="FFFFFF"/>
                </a:solidFill>
                <a:latin typeface="+mn-lt"/>
                <a:ea typeface="+mn-ea"/>
                <a:cs typeface="+mn-cs"/>
                <a:sym typeface="Helvetica Neue Medium"/>
              </a:defRPr>
            </a:pPr>
            <a:endParaRPr lang="es-ES" sz="1600" noProof="0" dirty="0"/>
          </a:p>
        </p:txBody>
      </p:sp>
      <p:sp>
        <p:nvSpPr>
          <p:cNvPr id="6" name="Rectángulo">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rtlCol="0" anchor="ctr"/>
          <a:lstStyle/>
          <a:p>
            <a:pPr rtl="0">
              <a:defRPr sz="3200" b="0">
                <a:solidFill>
                  <a:srgbClr val="E8ECF2"/>
                </a:solidFill>
                <a:latin typeface="+mn-lt"/>
                <a:ea typeface="+mn-ea"/>
                <a:cs typeface="+mn-cs"/>
                <a:sym typeface="Helvetica Neue Medium"/>
              </a:defRPr>
            </a:pPr>
            <a:endParaRPr lang="es-ES" sz="1600" noProof="0" dirty="0"/>
          </a:p>
        </p:txBody>
      </p:sp>
      <p:sp>
        <p:nvSpPr>
          <p:cNvPr id="10" name="Marcador de posición de imagen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rtlCol="0" anchor="ctr"/>
          <a:lstStyle>
            <a:lvl1pPr algn="ctr">
              <a:defRPr>
                <a:solidFill>
                  <a:schemeClr val="bg1"/>
                </a:solidFill>
              </a:defRPr>
            </a:lvl1pPr>
          </a:lstStyle>
          <a:p>
            <a:pPr rtl="0"/>
            <a:r>
              <a:rPr lang="es-ES" noProof="0"/>
              <a:t>Haga clic en el icono para agregar una imagen</a:t>
            </a:r>
            <a:endParaRPr lang="es-ES" noProof="0" dirty="0"/>
          </a:p>
        </p:txBody>
      </p:sp>
      <p:sp>
        <p:nvSpPr>
          <p:cNvPr id="11" name="Marcador de título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pPr rtl="0"/>
            <a:r>
              <a:rPr lang="es-ES" noProof="0" dirty="0"/>
              <a:t>El título se escribe aquí</a:t>
            </a:r>
          </a:p>
        </p:txBody>
      </p:sp>
      <p:sp>
        <p:nvSpPr>
          <p:cNvPr id="12" name="Marcador de contenido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rtlCol="0">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Tree>
    <p:extLst>
      <p:ext uri="{BB962C8B-B14F-4D97-AF65-F5344CB8AC3E}">
        <p14:creationId xmlns:p14="http://schemas.microsoft.com/office/powerpoint/2010/main" val="149944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3/12/2023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3/12/2023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bKZf6PWKP0Q" TargetMode="External"/><Relationship Id="rId2" Type="http://schemas.openxmlformats.org/officeDocument/2006/relationships/hyperlink" Target="https://comunidad.udistrital.edu.co/jruiz/files/2013/05/QUE-ES-TECNOLOGIA-PARA-LA-FACULTAD-TECNOLOGICA.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rizi9iF4NmE" TargetMode="External"/><Relationship Id="rId2" Type="http://schemas.openxmlformats.org/officeDocument/2006/relationships/hyperlink" Target="https://www.youtube.com/watch?v=NN5Uq6lqlvg&amp;t=32s" TargetMode="External"/><Relationship Id="rId1" Type="http://schemas.openxmlformats.org/officeDocument/2006/relationships/slideLayout" Target="../slideLayouts/slideLayout2.xml"/><Relationship Id="rId4" Type="http://schemas.openxmlformats.org/officeDocument/2006/relationships/hyperlink" Target="https://co.video.search.yahoo.com/search/video?fr=mcafee&amp;ei=UTF-8&amp;p=video+historia+de+la+ingenieria&amp;type=E210CO885G0#id=1&amp;vid=5f5c8f1fcf616a8caf4642c60339a8c8&amp;action=click"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7nw5aZIUcQI" TargetMode="External"/><Relationship Id="rId2" Type="http://schemas.openxmlformats.org/officeDocument/2006/relationships/hyperlink" Target="https://www.youtube.com/watch?v=PLqUqO3I_Ww"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s://www.youtube.com/watch?v=B3oL3McrEl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1672D4-B437-41A5-8F42-4582B6803141}"/>
              </a:ext>
            </a:extLst>
          </p:cNvPr>
          <p:cNvSpPr>
            <a:spLocks noGrp="1"/>
          </p:cNvSpPr>
          <p:nvPr>
            <p:ph type="ctrTitle"/>
          </p:nvPr>
        </p:nvSpPr>
        <p:spPr/>
        <p:txBody>
          <a:bodyPr>
            <a:normAutofit fontScale="90000"/>
          </a:bodyPr>
          <a:lstStyle/>
          <a:p>
            <a:r>
              <a:rPr lang="es-CO" b="1" dirty="0"/>
              <a:t>ESTUDIOS SOCIALES DE LA CIENCIA Y LA TECNOLOGÍA</a:t>
            </a:r>
            <a:endParaRPr lang="es-CO" dirty="0"/>
          </a:p>
        </p:txBody>
      </p:sp>
      <p:sp>
        <p:nvSpPr>
          <p:cNvPr id="5" name="Subtítulo 4">
            <a:extLst>
              <a:ext uri="{FF2B5EF4-FFF2-40B4-BE49-F238E27FC236}">
                <a16:creationId xmlns:a16="http://schemas.microsoft.com/office/drawing/2014/main" id="{EAE1A10C-507A-B2A7-11AF-DA7049CDBBF3}"/>
              </a:ext>
            </a:extLst>
          </p:cNvPr>
          <p:cNvSpPr>
            <a:spLocks noGrp="1"/>
          </p:cNvSpPr>
          <p:nvPr>
            <p:ph type="subTitle" idx="1"/>
          </p:nvPr>
        </p:nvSpPr>
        <p:spPr/>
        <p:txBody>
          <a:bodyPr/>
          <a:lstStyle/>
          <a:p>
            <a:r>
              <a:rPr lang="es-CO"/>
              <a:t>Jairo ruiz</a:t>
            </a:r>
          </a:p>
        </p:txBody>
      </p:sp>
    </p:spTree>
    <p:extLst>
      <p:ext uri="{BB962C8B-B14F-4D97-AF65-F5344CB8AC3E}">
        <p14:creationId xmlns:p14="http://schemas.microsoft.com/office/powerpoint/2010/main" val="3927266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6E042A-F886-4440-9A59-3A1C3EFDBCAE}"/>
              </a:ext>
            </a:extLst>
          </p:cNvPr>
          <p:cNvSpPr>
            <a:spLocks noGrp="1"/>
          </p:cNvSpPr>
          <p:nvPr>
            <p:ph idx="1"/>
          </p:nvPr>
        </p:nvSpPr>
        <p:spPr>
          <a:xfrm>
            <a:off x="1451579" y="622852"/>
            <a:ext cx="9603275" cy="4843493"/>
          </a:xfrm>
        </p:spPr>
        <p:txBody>
          <a:bodyPr/>
          <a:lstStyle/>
          <a:p>
            <a:r>
              <a:rPr lang="es-ES" dirty="0"/>
              <a:t>La </a:t>
            </a:r>
            <a:r>
              <a:rPr lang="es-ES" dirty="0" err="1"/>
              <a:t>téchne</a:t>
            </a:r>
            <a:r>
              <a:rPr lang="es-ES" dirty="0"/>
              <a:t> no consistía en «hacer» las cosas, sino en «saber hacerlas». Por ejemplo, saber que un fármaco ha curado a alguien, es un saber por experiencia. Sin embargo, saber que este fármaco cura a los biliosos ya no es experiencia sino </a:t>
            </a:r>
            <a:r>
              <a:rPr lang="es-ES" dirty="0" err="1"/>
              <a:t>téchne</a:t>
            </a:r>
            <a:r>
              <a:rPr lang="es-ES" dirty="0"/>
              <a:t> (cf. Metafísica, 981a 10). Esta última es una forma de saber, que se distingue de la experiencia, en que </a:t>
            </a:r>
            <a:r>
              <a:rPr lang="es-ES" dirty="0" err="1"/>
              <a:t>empeiria</a:t>
            </a:r>
            <a:r>
              <a:rPr lang="es-ES" dirty="0"/>
              <a:t> es conocimiento de cosas particulares, mientras la </a:t>
            </a:r>
            <a:r>
              <a:rPr lang="es-ES" dirty="0" err="1"/>
              <a:t>téchne</a:t>
            </a:r>
            <a:r>
              <a:rPr lang="es-ES" dirty="0"/>
              <a:t> es conocimiento de lo general y de la causa.</a:t>
            </a:r>
          </a:p>
          <a:p>
            <a:r>
              <a:rPr lang="es-ES" dirty="0"/>
              <a:t>Quien posee este saber puede comunicarlo y enseñarlo (cf. Metafísica, 981a 5 y 982a 29). La </a:t>
            </a:r>
            <a:r>
              <a:rPr lang="es-ES" dirty="0" err="1"/>
              <a:t>téchne</a:t>
            </a:r>
            <a:r>
              <a:rPr lang="es-ES" dirty="0"/>
              <a:t> es, por estas razones, superior a la experiencia. Quien posee este saber es llamado </a:t>
            </a:r>
            <a:r>
              <a:rPr lang="es-ES" dirty="0" err="1"/>
              <a:t>technites</a:t>
            </a:r>
            <a:r>
              <a:rPr lang="es-ES" dirty="0"/>
              <a:t> (el técnico o artesano)</a:t>
            </a:r>
            <a:endParaRPr lang="es-CO" dirty="0"/>
          </a:p>
        </p:txBody>
      </p:sp>
    </p:spTree>
    <p:extLst>
      <p:ext uri="{BB962C8B-B14F-4D97-AF65-F5344CB8AC3E}">
        <p14:creationId xmlns:p14="http://schemas.microsoft.com/office/powerpoint/2010/main" val="1745591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7C86C0-EE9C-4FFA-AD1B-28B76998E240}"/>
              </a:ext>
            </a:extLst>
          </p:cNvPr>
          <p:cNvSpPr>
            <a:spLocks noGrp="1"/>
          </p:cNvSpPr>
          <p:nvPr>
            <p:ph type="title"/>
          </p:nvPr>
        </p:nvSpPr>
        <p:spPr/>
        <p:txBody>
          <a:bodyPr/>
          <a:lstStyle/>
          <a:p>
            <a:r>
              <a:rPr lang="es-ES" dirty="0"/>
              <a:t>LA NUEVA TÉCNICA EN LA ÉPOCA MODERNA</a:t>
            </a:r>
            <a:br>
              <a:rPr lang="es-ES" dirty="0"/>
            </a:br>
            <a:endParaRPr lang="es-CO" dirty="0"/>
          </a:p>
        </p:txBody>
      </p:sp>
      <p:sp>
        <p:nvSpPr>
          <p:cNvPr id="3" name="Marcador de contenido 2">
            <a:extLst>
              <a:ext uri="{FF2B5EF4-FFF2-40B4-BE49-F238E27FC236}">
                <a16:creationId xmlns:a16="http://schemas.microsoft.com/office/drawing/2014/main" id="{86CBCBDA-125B-4DE5-AA5A-05DF224E3A71}"/>
              </a:ext>
            </a:extLst>
          </p:cNvPr>
          <p:cNvSpPr>
            <a:spLocks noGrp="1"/>
          </p:cNvSpPr>
          <p:nvPr>
            <p:ph idx="1"/>
          </p:nvPr>
        </p:nvSpPr>
        <p:spPr/>
        <p:txBody>
          <a:bodyPr>
            <a:normAutofit lnSpcReduction="10000"/>
          </a:bodyPr>
          <a:lstStyle/>
          <a:p>
            <a:r>
              <a:rPr lang="es-ES" dirty="0"/>
              <a:t>Algunos de los procedimientos de que se sirven los hombres para producir objetos de uso corriente o para construir máquinas, para </a:t>
            </a:r>
            <a:r>
              <a:rPr lang="es-ES" dirty="0" err="1"/>
              <a:t>modiﬁcar</a:t>
            </a:r>
            <a:r>
              <a:rPr lang="es-ES" dirty="0"/>
              <a:t> y alterar la naturaleza mediante la labor de las manos, ayudaban a lograr un conocimiento efectivo de la naturaleza bastante más que aquellas construcciones intelectuales o aquellos sistemas </a:t>
            </a:r>
            <a:r>
              <a:rPr lang="es-ES" dirty="0" err="1"/>
              <a:t>ﬁlosóﬁcosque</a:t>
            </a:r>
            <a:r>
              <a:rPr lang="es-ES" dirty="0"/>
              <a:t> acaban por impedir o limitar la exploración activa, por el hombre, de las cosas naturales (Rossi, 1970, 24).</a:t>
            </a:r>
          </a:p>
          <a:p>
            <a:r>
              <a:rPr lang="es-ES" dirty="0"/>
              <a:t>La fundamentación del saber comienza por eliminar todas aquellas fuentes, prejuicios o falsos ídolos que impiden un auténtico conocimiento de la naturaleza (cf. </a:t>
            </a:r>
            <a:r>
              <a:rPr lang="es-ES" dirty="0" err="1"/>
              <a:t>Novum</a:t>
            </a:r>
            <a:r>
              <a:rPr lang="es-ES" dirty="0"/>
              <a:t> </a:t>
            </a:r>
            <a:r>
              <a:rPr lang="es-ES" dirty="0" err="1"/>
              <a:t>Organon</a:t>
            </a:r>
            <a:r>
              <a:rPr lang="es-ES" dirty="0"/>
              <a:t> I, XXXVIII-LXXI)</a:t>
            </a:r>
            <a:endParaRPr lang="es-CO" dirty="0"/>
          </a:p>
        </p:txBody>
      </p:sp>
    </p:spTree>
    <p:extLst>
      <p:ext uri="{BB962C8B-B14F-4D97-AF65-F5344CB8AC3E}">
        <p14:creationId xmlns:p14="http://schemas.microsoft.com/office/powerpoint/2010/main" val="2027663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C00F97-E5C2-4849-B896-B142FEDDAA1B}"/>
              </a:ext>
            </a:extLst>
          </p:cNvPr>
          <p:cNvSpPr>
            <a:spLocks noGrp="1"/>
          </p:cNvSpPr>
          <p:nvPr>
            <p:ph type="title"/>
          </p:nvPr>
        </p:nvSpPr>
        <p:spPr/>
        <p:txBody>
          <a:bodyPr/>
          <a:lstStyle/>
          <a:p>
            <a:r>
              <a:rPr lang="es-CO" dirty="0"/>
              <a:t>Concepción de Bacon</a:t>
            </a:r>
          </a:p>
        </p:txBody>
      </p:sp>
      <p:sp>
        <p:nvSpPr>
          <p:cNvPr id="3" name="Marcador de contenido 2">
            <a:extLst>
              <a:ext uri="{FF2B5EF4-FFF2-40B4-BE49-F238E27FC236}">
                <a16:creationId xmlns:a16="http://schemas.microsoft.com/office/drawing/2014/main" id="{F1B915C9-9382-495B-A426-7DB81FF770F8}"/>
              </a:ext>
            </a:extLst>
          </p:cNvPr>
          <p:cNvSpPr>
            <a:spLocks noGrp="1"/>
          </p:cNvSpPr>
          <p:nvPr>
            <p:ph idx="1"/>
          </p:nvPr>
        </p:nvSpPr>
        <p:spPr/>
        <p:txBody>
          <a:bodyPr>
            <a:normAutofit fontScale="92500" lnSpcReduction="20000"/>
          </a:bodyPr>
          <a:lstStyle/>
          <a:p>
            <a:r>
              <a:rPr lang="es-ES" dirty="0"/>
              <a:t>… en las artes mecánicas el primer inventor produjo lo menos, y el tiempo agregó y perfeccionó el invento, en las ciencias liberales, el primer autor es el que va más lejos y el tiempo pierde y corrompe su obra. De este modo vemos que la artillería, navegación, impresión y cosas semejantes, fueron muy groseramente manejadas al principio y, con el tiempo, se acomodaron a las necesidades y se perfeccionaron; mas, por el contrario, la </a:t>
            </a:r>
            <a:r>
              <a:rPr lang="es-ES" dirty="0" err="1"/>
              <a:t>ﬁlosofía</a:t>
            </a:r>
            <a:r>
              <a:rPr lang="es-ES" dirty="0"/>
              <a:t> y la ciencia de Aristóteles, Platón, Demócrito, Hipócrates, Euclides, Arquímedes, de mayor vigor al comienzo, con el tiempo degeneraron y rebajaron; la razón no es otra que, en el primer caso, muchas inteligencias e industrias han contribuido para un solo </a:t>
            </a:r>
            <a:r>
              <a:rPr lang="es-ES" dirty="0" err="1"/>
              <a:t>ﬁn</a:t>
            </a:r>
            <a:r>
              <a:rPr lang="es-ES" dirty="0"/>
              <a:t>; y en el último, muchas inteligencias e industrias se han consumido alrededor de una inteligencia, y aun estas inteligencias e industrias, muchas veces, han depravado sus producciones más bien que ilustrarlas (Bacon, 1947, 136).</a:t>
            </a:r>
          </a:p>
          <a:p>
            <a:endParaRPr lang="es-CO" dirty="0"/>
          </a:p>
        </p:txBody>
      </p:sp>
    </p:spTree>
    <p:extLst>
      <p:ext uri="{BB962C8B-B14F-4D97-AF65-F5344CB8AC3E}">
        <p14:creationId xmlns:p14="http://schemas.microsoft.com/office/powerpoint/2010/main" val="2691197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FFBF44-A3B6-4C8C-9C50-A46238E79A82}"/>
              </a:ext>
            </a:extLst>
          </p:cNvPr>
          <p:cNvSpPr>
            <a:spLocks noGrp="1"/>
          </p:cNvSpPr>
          <p:nvPr>
            <p:ph type="title"/>
          </p:nvPr>
        </p:nvSpPr>
        <p:spPr/>
        <p:txBody>
          <a:bodyPr/>
          <a:lstStyle/>
          <a:p>
            <a:r>
              <a:rPr lang="es-CO" dirty="0" err="1"/>
              <a:t>Novum</a:t>
            </a:r>
            <a:r>
              <a:rPr lang="es-CO" dirty="0"/>
              <a:t> </a:t>
            </a:r>
            <a:r>
              <a:rPr lang="es-CO" dirty="0" err="1"/>
              <a:t>Organon</a:t>
            </a:r>
            <a:endParaRPr lang="es-CO" dirty="0"/>
          </a:p>
        </p:txBody>
      </p:sp>
      <p:sp>
        <p:nvSpPr>
          <p:cNvPr id="3" name="Marcador de contenido 2">
            <a:extLst>
              <a:ext uri="{FF2B5EF4-FFF2-40B4-BE49-F238E27FC236}">
                <a16:creationId xmlns:a16="http://schemas.microsoft.com/office/drawing/2014/main" id="{7E47D063-6843-490A-AD2C-869DF615A8FD}"/>
              </a:ext>
            </a:extLst>
          </p:cNvPr>
          <p:cNvSpPr>
            <a:spLocks noGrp="1"/>
          </p:cNvSpPr>
          <p:nvPr>
            <p:ph idx="1"/>
          </p:nvPr>
        </p:nvSpPr>
        <p:spPr/>
        <p:txBody>
          <a:bodyPr/>
          <a:lstStyle/>
          <a:p>
            <a:r>
              <a:rPr lang="es-ES" dirty="0"/>
              <a:t>La técnica tiene que estar al servicio de todo el género humano (</a:t>
            </a:r>
            <a:r>
              <a:rPr lang="es-ES" dirty="0" err="1"/>
              <a:t>Novum</a:t>
            </a:r>
            <a:r>
              <a:rPr lang="es-ES" dirty="0"/>
              <a:t> </a:t>
            </a:r>
            <a:r>
              <a:rPr lang="es-ES" dirty="0" err="1"/>
              <a:t>Organon</a:t>
            </a:r>
            <a:r>
              <a:rPr lang="es-ES" dirty="0"/>
              <a:t> I, CXXIX). De ahí su propuesta de «renovación de la magia», esto es, continuar con los </a:t>
            </a:r>
            <a:r>
              <a:rPr lang="es-ES" dirty="0" err="1"/>
              <a:t>ﬁnes</a:t>
            </a:r>
            <a:r>
              <a:rPr lang="es-ES" dirty="0"/>
              <a:t> de la magia y la alquimia, pero </a:t>
            </a:r>
            <a:r>
              <a:rPr lang="es-ES" dirty="0" err="1"/>
              <a:t>puriﬁcar</a:t>
            </a:r>
            <a:r>
              <a:rPr lang="es-ES" dirty="0"/>
              <a:t> los medios empleados por éstas, es decir, sacar de ella los errores, la vanidad y la ostentación (cf. Bacon, 1947, 210-211 y 225). Más allá de sus errores metodológicos, en ella se ha articulado un saber que es capaz de operar. En la medida en que se perfeccione el medio utilizado, se alcanzarán mayores obras y se volverá la sociedad más poderosa. Para ello «se ha de cambiar, pues, a Vulcano por Minerva si se pretende traer a la luz las verdaderas conexiones y esquematismos de los cuerpos…» (</a:t>
            </a:r>
            <a:r>
              <a:rPr lang="es-ES" dirty="0" err="1"/>
              <a:t>Novum</a:t>
            </a:r>
            <a:r>
              <a:rPr lang="es-ES" dirty="0"/>
              <a:t> </a:t>
            </a:r>
            <a:r>
              <a:rPr lang="es-ES" dirty="0" err="1"/>
              <a:t>Organon</a:t>
            </a:r>
            <a:r>
              <a:rPr lang="es-ES" dirty="0"/>
              <a:t> II, VII).</a:t>
            </a:r>
            <a:endParaRPr lang="es-CO" dirty="0"/>
          </a:p>
        </p:txBody>
      </p:sp>
    </p:spTree>
    <p:extLst>
      <p:ext uri="{BB962C8B-B14F-4D97-AF65-F5344CB8AC3E}">
        <p14:creationId xmlns:p14="http://schemas.microsoft.com/office/powerpoint/2010/main" val="3350653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9D2852-0590-4844-ABF8-8A9A106B6225}"/>
              </a:ext>
            </a:extLst>
          </p:cNvPr>
          <p:cNvSpPr>
            <a:spLocks noGrp="1"/>
          </p:cNvSpPr>
          <p:nvPr>
            <p:ph type="title"/>
          </p:nvPr>
        </p:nvSpPr>
        <p:spPr/>
        <p:txBody>
          <a:bodyPr/>
          <a:lstStyle/>
          <a:p>
            <a:r>
              <a:rPr lang="es-CO" dirty="0"/>
              <a:t>Valor de la técnica que avanza mas allá de la ciencia y que si misma</a:t>
            </a:r>
          </a:p>
        </p:txBody>
      </p:sp>
      <p:sp>
        <p:nvSpPr>
          <p:cNvPr id="3" name="Marcador de contenido 2">
            <a:extLst>
              <a:ext uri="{FF2B5EF4-FFF2-40B4-BE49-F238E27FC236}">
                <a16:creationId xmlns:a16="http://schemas.microsoft.com/office/drawing/2014/main" id="{B30B5ADF-EAE1-4359-B18A-FD61F2EBD160}"/>
              </a:ext>
            </a:extLst>
          </p:cNvPr>
          <p:cNvSpPr>
            <a:spLocks noGrp="1"/>
          </p:cNvSpPr>
          <p:nvPr>
            <p:ph idx="1"/>
          </p:nvPr>
        </p:nvSpPr>
        <p:spPr>
          <a:xfrm>
            <a:off x="1258957" y="2015732"/>
            <a:ext cx="9795897" cy="3775468"/>
          </a:xfrm>
        </p:spPr>
        <p:txBody>
          <a:bodyPr>
            <a:normAutofit fontScale="77500" lnSpcReduction="20000"/>
          </a:bodyPr>
          <a:lstStyle/>
          <a:p>
            <a:r>
              <a:rPr lang="es-ES" dirty="0"/>
              <a:t>La valoración del carácter operativo de la actividad técnica sentó las bases del nuevo órgano operativo del conocimiento, el cual no sólo debe ser verdadero, sino que, además, tiene que ser útil. La verdad se alcanza al tratar con las cosas mismas, esto es, al experimentar sistemáticamente en la naturaleza. La utilidad se expresa en los frutos u obras surgidas del contacto con la realidad tangible y la ordenación de las experiencias. El ideal de ciencia como contemplación de las esencias fue sustituido por otro en el que se unen la verdad y la utilidad, de manera tal que no existe subordinación entre estos elementos, sino una relación de complemento (cf. Bacon, 1947, 210-211 y </a:t>
            </a:r>
            <a:r>
              <a:rPr lang="es-ES" dirty="0" err="1"/>
              <a:t>Novum</a:t>
            </a:r>
            <a:r>
              <a:rPr lang="es-ES" dirty="0"/>
              <a:t> </a:t>
            </a:r>
            <a:r>
              <a:rPr lang="es-ES" dirty="0" err="1"/>
              <a:t>OrganonI</a:t>
            </a:r>
            <a:r>
              <a:rPr lang="es-ES" dirty="0"/>
              <a:t>, CXXIV). </a:t>
            </a:r>
          </a:p>
          <a:p>
            <a:r>
              <a:rPr lang="es-ES" dirty="0"/>
              <a:t>La valoración del carácter operativo de la actividad técnica sentó las bases del nuevo órgano operativo del conocimiento, el cual no sólo debe ser verdadero, sino que, además, tiene que ser útil. La verdad se alcanza al tratar con las cosas mismas, esto es, al experimentar sistemáticamente en la naturaleza. La utilidad se expresa en los frutos u obras surgidas del contacto con la realidad tangible y la ordenación de las experiencias. El ideal de ciencia como contemplación de las esencias fue sustituido por otro en el que se unen la verdad y la utilidad, de manera tal que no existe subordinación entre estos elementos, sino una relación de complemento (cf. Bacon, 1947, 210-211 y </a:t>
            </a:r>
            <a:r>
              <a:rPr lang="es-ES" dirty="0" err="1"/>
              <a:t>Novum</a:t>
            </a:r>
            <a:r>
              <a:rPr lang="es-ES" dirty="0"/>
              <a:t> </a:t>
            </a:r>
            <a:r>
              <a:rPr lang="es-ES" dirty="0" err="1"/>
              <a:t>OrganonI</a:t>
            </a:r>
            <a:r>
              <a:rPr lang="es-ES" dirty="0"/>
              <a:t>, CXXIV). </a:t>
            </a:r>
            <a:endParaRPr lang="es-CO" dirty="0"/>
          </a:p>
        </p:txBody>
      </p:sp>
    </p:spTree>
    <p:extLst>
      <p:ext uri="{BB962C8B-B14F-4D97-AF65-F5344CB8AC3E}">
        <p14:creationId xmlns:p14="http://schemas.microsoft.com/office/powerpoint/2010/main" val="3174711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10CE3-5CC8-4C71-8863-83AF8F258B8F}"/>
              </a:ext>
            </a:extLst>
          </p:cNvPr>
          <p:cNvSpPr>
            <a:spLocks noGrp="1"/>
          </p:cNvSpPr>
          <p:nvPr>
            <p:ph type="title"/>
          </p:nvPr>
        </p:nvSpPr>
        <p:spPr/>
        <p:txBody>
          <a:bodyPr/>
          <a:lstStyle/>
          <a:p>
            <a:r>
              <a:rPr lang="es-CO" dirty="0"/>
              <a:t>Concepto de técnica</a:t>
            </a:r>
          </a:p>
        </p:txBody>
      </p:sp>
      <p:sp>
        <p:nvSpPr>
          <p:cNvPr id="3" name="Marcador de contenido 2">
            <a:extLst>
              <a:ext uri="{FF2B5EF4-FFF2-40B4-BE49-F238E27FC236}">
                <a16:creationId xmlns:a16="http://schemas.microsoft.com/office/drawing/2014/main" id="{A208B9DA-E0E5-415A-9F8A-1F42C7525A59}"/>
              </a:ext>
            </a:extLst>
          </p:cNvPr>
          <p:cNvSpPr>
            <a:spLocks noGrp="1"/>
          </p:cNvSpPr>
          <p:nvPr>
            <p:ph idx="1"/>
          </p:nvPr>
        </p:nvSpPr>
        <p:spPr>
          <a:xfrm>
            <a:off x="1152939" y="2015732"/>
            <a:ext cx="9901915" cy="4037749"/>
          </a:xfrm>
        </p:spPr>
        <p:txBody>
          <a:bodyPr>
            <a:normAutofit fontScale="92500" lnSpcReduction="20000"/>
          </a:bodyPr>
          <a:lstStyle/>
          <a:p>
            <a:r>
              <a:rPr lang="es-ES" dirty="0"/>
              <a:t>En la </a:t>
            </a:r>
            <a:r>
              <a:rPr lang="es-ES" dirty="0" err="1"/>
              <a:t>ﬁgura</a:t>
            </a:r>
            <a:r>
              <a:rPr lang="es-ES" dirty="0"/>
              <a:t> de Galileo, quien integra el empirismo de Bacon y el racionalismo de Descartes, puede apreciarse claramente la nueva alianza entre técnica y ciencia. Las primeras líneas de su Discurso y demostraciones matemáticas en torno a dos nuevas ciencias reconocen cuán valiosas son las obras realizadas por los artesanos, en las cuales se acumula la experiencia de generaciones que han colaborado en la investigación:</a:t>
            </a:r>
          </a:p>
          <a:p>
            <a:r>
              <a:rPr lang="es-ES" dirty="0"/>
              <a:t>Extenso campo de investigación ofrece a los entendimientos estudiosos la constante actividad de vuestro famoso arsenal, venecianos, y muy particularmente en lo que a la mecánica se </a:t>
            </a:r>
            <a:r>
              <a:rPr lang="es-ES" dirty="0" err="1"/>
              <a:t>reﬁere</a:t>
            </a:r>
            <a:r>
              <a:rPr lang="es-ES" dirty="0"/>
              <a:t>; puesto que aquí se halla, entregado constantemente a la construcción de toda clase de artefactos y de máquinas, un gran número de artesanos, entre los cuales forzosamente ha de haber algunos muy peritos y con gran habilidad en la exposición no sólo a causa de las observaciones realizadas por sus antecesores, sino también en virtud de las que ellos mismos van continuamente haciendo (Galileo, 2003, 27).</a:t>
            </a:r>
          </a:p>
          <a:p>
            <a:endParaRPr lang="es-CO" dirty="0"/>
          </a:p>
        </p:txBody>
      </p:sp>
    </p:spTree>
    <p:extLst>
      <p:ext uri="{BB962C8B-B14F-4D97-AF65-F5344CB8AC3E}">
        <p14:creationId xmlns:p14="http://schemas.microsoft.com/office/powerpoint/2010/main" val="234760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Definición de galileo</a:t>
            </a:r>
          </a:p>
        </p:txBody>
      </p:sp>
      <p:sp>
        <p:nvSpPr>
          <p:cNvPr id="3" name="Marcador de contenido 2"/>
          <p:cNvSpPr>
            <a:spLocks noGrp="1"/>
          </p:cNvSpPr>
          <p:nvPr>
            <p:ph idx="1"/>
          </p:nvPr>
        </p:nvSpPr>
        <p:spPr/>
        <p:txBody>
          <a:bodyPr>
            <a:normAutofit/>
          </a:bodyPr>
          <a:lstStyle/>
          <a:p>
            <a:r>
              <a:rPr lang="es-CO" dirty="0"/>
              <a:t>Extenso campo de investigación ofrece a los entendimientos estudiosos la constante actividad de vuestro famoso arsenal, venecianos, y muy particularmente en lo que a la mecánica se refiere; puesto que aquí se halla, entregado constantemente a la construcción de toda clase de artefactos y de máquinas, un gran número de artesanos, entre los cuales forzosamente ha de haber algunos muy peritos y con gran habilidad en la exposición no sólo a causa de las observaciones realizadas por sus antecesores, sino también en virtud de las que ellos mismos van continuamente haciendo (Galileo, 2003, 27).</a:t>
            </a:r>
          </a:p>
        </p:txBody>
      </p:sp>
    </p:spTree>
    <p:extLst>
      <p:ext uri="{BB962C8B-B14F-4D97-AF65-F5344CB8AC3E}">
        <p14:creationId xmlns:p14="http://schemas.microsoft.com/office/powerpoint/2010/main" val="3402646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DE LA TÉCNICA A LA TECNOLOGÍA</a:t>
            </a:r>
          </a:p>
        </p:txBody>
      </p:sp>
      <p:sp>
        <p:nvSpPr>
          <p:cNvPr id="3" name="Marcador de contenido 2"/>
          <p:cNvSpPr>
            <a:spLocks noGrp="1"/>
          </p:cNvSpPr>
          <p:nvPr>
            <p:ph idx="1"/>
          </p:nvPr>
        </p:nvSpPr>
        <p:spPr/>
        <p:txBody>
          <a:bodyPr>
            <a:normAutofit/>
          </a:bodyPr>
          <a:lstStyle/>
          <a:p>
            <a:r>
              <a:rPr lang="es-CO" dirty="0"/>
              <a:t>… si atendemos a la relación consciente de los seres humanos con su técnica, es decir, con la «función técnica general», se pueden articular tres estadios del desarrollo de la técnica: 1) la técnica del azar, propia de los primitivos, pre- y protohistórico y del actual salvaje, 2) la técnica del artesano, desarrollada en la Grecia antigua, la Roma </a:t>
            </a:r>
            <a:r>
              <a:rPr lang="es-CO" dirty="0" err="1"/>
              <a:t>preimperial</a:t>
            </a:r>
            <a:r>
              <a:rPr lang="es-CO" dirty="0"/>
              <a:t> y la Edad Media y 3) la técnica del técnico o ingeniero, que va desde el Renacimiento hasta nuestros días (Ortega y Gasset, 1968, 82-83)</a:t>
            </a:r>
          </a:p>
        </p:txBody>
      </p:sp>
    </p:spTree>
    <p:extLst>
      <p:ext uri="{BB962C8B-B14F-4D97-AF65-F5344CB8AC3E}">
        <p14:creationId xmlns:p14="http://schemas.microsoft.com/office/powerpoint/2010/main" val="77675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presupuestos filosóficos intelectuales novedosos</a:t>
            </a:r>
          </a:p>
        </p:txBody>
      </p:sp>
      <p:sp>
        <p:nvSpPr>
          <p:cNvPr id="3" name="Marcador de contenido 2"/>
          <p:cNvSpPr>
            <a:spLocks noGrp="1"/>
          </p:cNvSpPr>
          <p:nvPr>
            <p:ph idx="1"/>
          </p:nvPr>
        </p:nvSpPr>
        <p:spPr/>
        <p:txBody>
          <a:bodyPr/>
          <a:lstStyle/>
          <a:p>
            <a:r>
              <a:rPr lang="es-CO" dirty="0"/>
              <a:t>fueron: 1) la valoración del trabajo manual y su sistematización, 2) la concepción mecánica de la naturaleza, 3) la interpretación de la caída de Adán, 4) la concepción empirista o clásica </a:t>
            </a:r>
            <a:r>
              <a:rPr lang="es-CO" dirty="0" err="1"/>
              <a:t>inductivista</a:t>
            </a:r>
            <a:r>
              <a:rPr lang="es-CO" dirty="0"/>
              <a:t> del conocimiento, 5) la concepción colaborativa en la metodología de la ciencia y 6) la </a:t>
            </a:r>
            <a:r>
              <a:rPr lang="es-CO" dirty="0" err="1"/>
              <a:t>transvalorización</a:t>
            </a:r>
            <a:r>
              <a:rPr lang="es-CO" dirty="0"/>
              <a:t> de la relación entre técnica y ciencia</a:t>
            </a:r>
          </a:p>
        </p:txBody>
      </p:sp>
    </p:spTree>
    <p:extLst>
      <p:ext uri="{BB962C8B-B14F-4D97-AF65-F5344CB8AC3E}">
        <p14:creationId xmlns:p14="http://schemas.microsoft.com/office/powerpoint/2010/main" val="3888816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ALGUNAS ASCEPCIONES</a:t>
            </a:r>
          </a:p>
        </p:txBody>
      </p:sp>
      <p:sp>
        <p:nvSpPr>
          <p:cNvPr id="3" name="Marcador de contenido 2"/>
          <p:cNvSpPr>
            <a:spLocks noGrp="1"/>
          </p:cNvSpPr>
          <p:nvPr>
            <p:ph idx="1"/>
          </p:nvPr>
        </p:nvSpPr>
        <p:spPr>
          <a:xfrm>
            <a:off x="1102659" y="1853754"/>
            <a:ext cx="9952196" cy="4237764"/>
          </a:xfrm>
        </p:spPr>
        <p:txBody>
          <a:bodyPr>
            <a:normAutofit fontScale="85000" lnSpcReduction="20000"/>
          </a:bodyPr>
          <a:lstStyle/>
          <a:p>
            <a:r>
              <a:rPr lang="es-CO" dirty="0"/>
              <a:t>Unos sostienen que «la tecnología es siempre una técnica guiada por la ciencia hacia el control de una entidad o proceso», de donde deducen que «si no hubo ciencia antes de la Edad Moderna, tampoco pudo haber tecnología» (Sanmartín 2001, 84). </a:t>
            </a:r>
          </a:p>
          <a:p>
            <a:r>
              <a:rPr lang="es-CO" dirty="0"/>
              <a:t>Otros ofrecen una concepción equivalente. La tecnología sería ahora «un conjunto de conocimientos de base científica que permiten describir, explicar, diseñar y aplicar soluciones técnicas a problemas prácticos de forma sistemática y racional» (Quintanilla, 1998, 56).</a:t>
            </a:r>
          </a:p>
          <a:p>
            <a:r>
              <a:rPr lang="es-CO" dirty="0"/>
              <a:t>Lo que no está lejos de la posición según la cual «la tecnología no puede venir sin ciencia, pues no es sino </a:t>
            </a:r>
            <a:r>
              <a:rPr lang="es-CO" i="1" dirty="0"/>
              <a:t>ciencia aplicada </a:t>
            </a:r>
            <a:r>
              <a:rPr lang="es-CO" dirty="0"/>
              <a:t>a finalidades prácticas» (Bunge, 1963, 69). Aun otros sostienen que la tecnología «constituye aquella forma (y desarrollo histórico) de la técnica que se  basa estructuralmente en la existencia de la ciencia» (</a:t>
            </a:r>
            <a:r>
              <a:rPr lang="es-CO" dirty="0" err="1"/>
              <a:t>Agazzi</a:t>
            </a:r>
            <a:r>
              <a:rPr lang="es-CO" dirty="0"/>
              <a:t>, 1996, 95).</a:t>
            </a:r>
          </a:p>
          <a:p>
            <a:r>
              <a:rPr lang="es-CO" dirty="0"/>
              <a:t>Estas variantes de la concepción de la tecnología como ciencia aplicada destacan sólo la dimensión conceptual, epistemológica y metodológica de la tecnología, quedando ausentes, entre otras, las dimensiones antropológica y sociológica, que proporcionan novedosos e importantes elementos para comprender el fenómeno en cuestión. </a:t>
            </a:r>
          </a:p>
        </p:txBody>
      </p:sp>
    </p:spTree>
    <p:extLst>
      <p:ext uri="{BB962C8B-B14F-4D97-AF65-F5344CB8AC3E}">
        <p14:creationId xmlns:p14="http://schemas.microsoft.com/office/powerpoint/2010/main" val="83672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C8891B2F-FBF6-4822-94A7-BD2881D05B15}"/>
              </a:ext>
            </a:extLst>
          </p:cNvPr>
          <p:cNvPicPr>
            <a:picLocks noChangeAspect="1"/>
          </p:cNvPicPr>
          <p:nvPr/>
        </p:nvPicPr>
        <p:blipFill>
          <a:blip r:embed="rId3"/>
          <a:stretch>
            <a:fillRect/>
          </a:stretch>
        </p:blipFill>
        <p:spPr>
          <a:xfrm>
            <a:off x="1311963" y="326186"/>
            <a:ext cx="12789048" cy="6115071"/>
          </a:xfrm>
          <a:prstGeom prst="rect">
            <a:avLst/>
          </a:prstGeom>
        </p:spPr>
      </p:pic>
      <p:sp>
        <p:nvSpPr>
          <p:cNvPr id="2" name="Rectángulo: esquinas redondeadas 1">
            <a:extLst>
              <a:ext uri="{FF2B5EF4-FFF2-40B4-BE49-F238E27FC236}">
                <a16:creationId xmlns:a16="http://schemas.microsoft.com/office/drawing/2014/main" id="{4CEA23B3-D066-7457-67B5-B46DE981E6E6}"/>
              </a:ext>
            </a:extLst>
          </p:cNvPr>
          <p:cNvSpPr/>
          <p:nvPr/>
        </p:nvSpPr>
        <p:spPr>
          <a:xfrm>
            <a:off x="1636295" y="3192379"/>
            <a:ext cx="2069431" cy="673768"/>
          </a:xfrm>
          <a:prstGeom prst="roundRect">
            <a:avLst/>
          </a:prstGeom>
          <a:solidFill>
            <a:srgbClr val="876F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300" dirty="0">
                <a:solidFill>
                  <a:schemeClr val="tx1"/>
                </a:solidFill>
              </a:rPr>
              <a:t>Capitalismo, coronavirus y guerra imperialista</a:t>
            </a:r>
          </a:p>
        </p:txBody>
      </p:sp>
      <p:sp>
        <p:nvSpPr>
          <p:cNvPr id="4" name="Rectángulo 3">
            <a:extLst>
              <a:ext uri="{FF2B5EF4-FFF2-40B4-BE49-F238E27FC236}">
                <a16:creationId xmlns:a16="http://schemas.microsoft.com/office/drawing/2014/main" id="{63827C18-6480-AF57-4EFD-D07D2D907AB8}"/>
              </a:ext>
            </a:extLst>
          </p:cNvPr>
          <p:cNvSpPr/>
          <p:nvPr/>
        </p:nvSpPr>
        <p:spPr>
          <a:xfrm>
            <a:off x="1732546" y="5406190"/>
            <a:ext cx="1828799" cy="30480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ln w="0"/>
                <a:solidFill>
                  <a:schemeClr val="tx1"/>
                </a:solidFill>
                <a:effectLst>
                  <a:outerShdw blurRad="38100" dist="19050" dir="2700000" algn="tl" rotWithShape="0">
                    <a:schemeClr val="dk1">
                      <a:alpha val="40000"/>
                    </a:schemeClr>
                  </a:outerShdw>
                </a:effectLst>
              </a:rPr>
              <a:t>Guerra </a:t>
            </a:r>
            <a:r>
              <a:rPr lang="es-CO" sz="1400" dirty="0" err="1">
                <a:ln w="0"/>
                <a:solidFill>
                  <a:schemeClr val="tx1"/>
                </a:solidFill>
                <a:effectLst>
                  <a:outerShdw blurRad="38100" dist="19050" dir="2700000" algn="tl" rotWithShape="0">
                    <a:schemeClr val="dk1">
                      <a:alpha val="40000"/>
                    </a:schemeClr>
                  </a:outerShdw>
                </a:effectLst>
              </a:rPr>
              <a:t>Imper</a:t>
            </a:r>
            <a:endParaRPr lang="es-CO" sz="1400" dirty="0"/>
          </a:p>
        </p:txBody>
      </p:sp>
      <p:sp>
        <p:nvSpPr>
          <p:cNvPr id="5" name="Rectángulo 4">
            <a:extLst>
              <a:ext uri="{FF2B5EF4-FFF2-40B4-BE49-F238E27FC236}">
                <a16:creationId xmlns:a16="http://schemas.microsoft.com/office/drawing/2014/main" id="{00C2A5DD-6F08-2D00-6401-684A103DDC76}"/>
              </a:ext>
            </a:extLst>
          </p:cNvPr>
          <p:cNvSpPr/>
          <p:nvPr/>
        </p:nvSpPr>
        <p:spPr>
          <a:xfrm>
            <a:off x="11373853" y="2438400"/>
            <a:ext cx="2727158" cy="3785937"/>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255359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51579" y="726142"/>
            <a:ext cx="9603275" cy="4740204"/>
          </a:xfrm>
        </p:spPr>
        <p:txBody>
          <a:bodyPr>
            <a:normAutofit/>
          </a:bodyPr>
          <a:lstStyle/>
          <a:p>
            <a:r>
              <a:rPr lang="es-CO" dirty="0"/>
              <a:t>El tecnicismo de la técnica moderna se diferencia radicalmente del que ha inspirado todas las anteriores. Surge en las mismas fechas que la ciencia física y es hijo de la misma matriz histórica. […] En el siglo XVI llega a la madurez una nueva manera de funcionar las cabezas que se manifiesta a la par en la técnica y en la más pura teoría. Más aún, es característico de esta nueva manera de pensar que no pueda decidirse dónde empieza, si en la solución de problemas prácticos o en la construcción de meras ideas (Ortega y Gasset, 1968, 101).</a:t>
            </a:r>
          </a:p>
          <a:p>
            <a:r>
              <a:rPr lang="es-CO" dirty="0"/>
              <a:t>Es en este ejercicio de explicación y sistematización de los procedimientos técnicos donde surge la moderna noción de tecnología. Ahora bien, el paso decisivo sigue siendo la sistematización de dichos procedimientos, aquello a lo que apunta Ortega cuando señala la dificultad de precisar el origen de esta «nueva manera de funcionar las cabezas» (Ortega y Gasset, 1968, 101).</a:t>
            </a:r>
          </a:p>
        </p:txBody>
      </p:sp>
    </p:spTree>
    <p:extLst>
      <p:ext uri="{BB962C8B-B14F-4D97-AF65-F5344CB8AC3E}">
        <p14:creationId xmlns:p14="http://schemas.microsoft.com/office/powerpoint/2010/main" val="66941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Tecnología para la facultad tecnológica</a:t>
            </a:r>
          </a:p>
        </p:txBody>
      </p:sp>
      <p:sp>
        <p:nvSpPr>
          <p:cNvPr id="3" name="Marcador de contenido 2"/>
          <p:cNvSpPr>
            <a:spLocks noGrp="1"/>
          </p:cNvSpPr>
          <p:nvPr>
            <p:ph idx="1"/>
          </p:nvPr>
        </p:nvSpPr>
        <p:spPr>
          <a:xfrm>
            <a:off x="1008529" y="1750689"/>
            <a:ext cx="10046325" cy="4143021"/>
          </a:xfrm>
        </p:spPr>
        <p:txBody>
          <a:bodyPr>
            <a:normAutofit fontScale="77500" lnSpcReduction="20000"/>
          </a:bodyPr>
          <a:lstStyle/>
          <a:p>
            <a:r>
              <a:rPr lang="es-CO" dirty="0"/>
              <a:t>La tecnología es el resultado de la investigación que se produce en los laboratorios industriales – “ciencia industrial” – y se compara con la investigación desarrollada en los círculos académicos. -”ciencia académica”- (</a:t>
            </a:r>
            <a:r>
              <a:rPr lang="es-CO" dirty="0" err="1"/>
              <a:t>Bowker</a:t>
            </a:r>
            <a:r>
              <a:rPr lang="es-CO" dirty="0"/>
              <a:t>, G, 1991).</a:t>
            </a:r>
          </a:p>
          <a:p>
            <a:r>
              <a:rPr lang="es-CO" dirty="0"/>
              <a:t>La tecnología es parte de las fuerzas productivas, no es simple aplicación de las ciencias, es un cumulo de conocimiento que prioriza el uso de las ciencias básicas para dar respuesta a las necesidades básicas de las comunidades, a la producción de bienes e incluso de servicios por su carácter de trabajo en proyectos de solución a problemas específicos de la producción. No es neutral, por ello, es importante que los sujetos que la desarrollen en la Facultad la proyecten lo hagan en beneficio de los sectores populares, en el desarrollo endógeno, pero con apego a lo más avanzado en el conocimiento, se use o no en la solución de un problema específico. La función de la Facultad ha de apuntar a que su egresados, a que sus docentes y la industria social al servicio de la mayora de colombianos debe entender, comprender y apropiar tecnología y el conocimiento imbuido en él. Por otro lado debe desarrollar e innovar tecnología endógena para asegurar un desarrollo real de las fuerzas productivas propias de la nación y el país colombiano (</a:t>
            </a:r>
            <a:r>
              <a:rPr lang="es-CO" dirty="0">
                <a:hlinkClick r:id="rId2"/>
              </a:rPr>
              <a:t>Ruiz, J. </a:t>
            </a:r>
            <a:r>
              <a:rPr lang="es-CO" dirty="0"/>
              <a:t>Tecnología para la facultad tecnológica, en </a:t>
            </a:r>
            <a:r>
              <a:rPr lang="es-CO" dirty="0">
                <a:hlinkClick r:id="rId2"/>
              </a:rPr>
              <a:t>https://comunidad.udistrital.edu.co/jruiz/files/2013/05/QUE-ES-TECNOLOGIA-PARA-LA-FACULTAD-TECNOLOGICA.pdf</a:t>
            </a:r>
            <a:r>
              <a:rPr lang="es-CO" dirty="0"/>
              <a:t>)</a:t>
            </a:r>
          </a:p>
          <a:p>
            <a:r>
              <a:rPr lang="es-CO" dirty="0">
                <a:hlinkClick r:id="rId3"/>
              </a:rPr>
              <a:t>https://www.youtube.com/watch?v=bKZf6PWKP0Q</a:t>
            </a:r>
            <a:r>
              <a:rPr lang="es-CO" dirty="0"/>
              <a:t> </a:t>
            </a:r>
          </a:p>
          <a:p>
            <a:endParaRPr lang="es-CO" dirty="0"/>
          </a:p>
        </p:txBody>
      </p:sp>
    </p:spTree>
    <p:extLst>
      <p:ext uri="{BB962C8B-B14F-4D97-AF65-F5344CB8AC3E}">
        <p14:creationId xmlns:p14="http://schemas.microsoft.com/office/powerpoint/2010/main" val="547486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AE8934-97D5-43C2-97A3-47DDFD79CF50}"/>
              </a:ext>
            </a:extLst>
          </p:cNvPr>
          <p:cNvSpPr>
            <a:spLocks noGrp="1"/>
          </p:cNvSpPr>
          <p:nvPr>
            <p:ph type="title"/>
          </p:nvPr>
        </p:nvSpPr>
        <p:spPr/>
        <p:txBody>
          <a:bodyPr/>
          <a:lstStyle/>
          <a:p>
            <a:r>
              <a:rPr lang="es-CO" dirty="0"/>
              <a:t>Algunos videos</a:t>
            </a:r>
          </a:p>
        </p:txBody>
      </p:sp>
      <p:sp>
        <p:nvSpPr>
          <p:cNvPr id="3" name="Marcador de contenido 2">
            <a:extLst>
              <a:ext uri="{FF2B5EF4-FFF2-40B4-BE49-F238E27FC236}">
                <a16:creationId xmlns:a16="http://schemas.microsoft.com/office/drawing/2014/main" id="{0C7D9A90-B3F3-43AA-8553-3D6EC2F8CA95}"/>
              </a:ext>
            </a:extLst>
          </p:cNvPr>
          <p:cNvSpPr>
            <a:spLocks noGrp="1"/>
          </p:cNvSpPr>
          <p:nvPr>
            <p:ph idx="1"/>
          </p:nvPr>
        </p:nvSpPr>
        <p:spPr/>
        <p:txBody>
          <a:bodyPr/>
          <a:lstStyle/>
          <a:p>
            <a:r>
              <a:rPr lang="es-ES" dirty="0">
                <a:hlinkClick r:id="rId2"/>
              </a:rPr>
              <a:t>Historia de la Técnica y la Tecnología - YouTube</a:t>
            </a:r>
            <a:endParaRPr lang="es-ES" dirty="0"/>
          </a:p>
          <a:p>
            <a:r>
              <a:rPr lang="es-ES" dirty="0">
                <a:hlinkClick r:id="rId3"/>
              </a:rPr>
              <a:t>Historia de la Ciencia y la Tecnología (resumen) – YouTube</a:t>
            </a:r>
            <a:endParaRPr lang="es-ES" dirty="0"/>
          </a:p>
          <a:p>
            <a:r>
              <a:rPr lang="es-ES" dirty="0">
                <a:hlinkClick r:id="rId4"/>
              </a:rPr>
              <a:t>Historia de la ingeniería: https://co.video.search.yahoo.com/search/video?fr=mcafee&amp;ei=UTF-8&amp;p=video+historia+de+la+ingenieria&amp;type=E210CO885G0#id=1&amp;vid=5f5c8f1fcf616a8caf4642c60339a8c8&amp;action=click</a:t>
            </a:r>
            <a:endParaRPr lang="es-ES" dirty="0"/>
          </a:p>
          <a:p>
            <a:endParaRPr lang="es-CO" dirty="0"/>
          </a:p>
        </p:txBody>
      </p:sp>
    </p:spTree>
    <p:extLst>
      <p:ext uri="{BB962C8B-B14F-4D97-AF65-F5344CB8AC3E}">
        <p14:creationId xmlns:p14="http://schemas.microsoft.com/office/powerpoint/2010/main" val="1385734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D3425A-0197-4E03-B6A0-CE5CA3DFB7AC}"/>
              </a:ext>
            </a:extLst>
          </p:cNvPr>
          <p:cNvSpPr>
            <a:spLocks noGrp="1"/>
          </p:cNvSpPr>
          <p:nvPr>
            <p:ph type="title"/>
          </p:nvPr>
        </p:nvSpPr>
        <p:spPr/>
        <p:txBody>
          <a:bodyPr>
            <a:normAutofit/>
          </a:bodyPr>
          <a:lstStyle/>
          <a:p>
            <a:r>
              <a:rPr lang="es-CO" dirty="0"/>
              <a:t>Caracterización de la ciencia actual: gran ciencia y ciencia pequeña</a:t>
            </a:r>
          </a:p>
        </p:txBody>
      </p:sp>
      <p:sp>
        <p:nvSpPr>
          <p:cNvPr id="3" name="Marcador de texto 2">
            <a:extLst>
              <a:ext uri="{FF2B5EF4-FFF2-40B4-BE49-F238E27FC236}">
                <a16:creationId xmlns:a16="http://schemas.microsoft.com/office/drawing/2014/main" id="{607997E8-FB2A-4DF1-BCC0-20B7E0A77BC8}"/>
              </a:ext>
            </a:extLst>
          </p:cNvPr>
          <p:cNvSpPr>
            <a:spLocks noGrp="1"/>
          </p:cNvSpPr>
          <p:nvPr>
            <p:ph type="body" idx="1"/>
          </p:nvPr>
        </p:nvSpPr>
        <p:spPr/>
        <p:txBody>
          <a:bodyPr/>
          <a:lstStyle/>
          <a:p>
            <a:endParaRPr lang="es-CO"/>
          </a:p>
        </p:txBody>
      </p:sp>
    </p:spTree>
    <p:extLst>
      <p:ext uri="{BB962C8B-B14F-4D97-AF65-F5344CB8AC3E}">
        <p14:creationId xmlns:p14="http://schemas.microsoft.com/office/powerpoint/2010/main" val="3210441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D7CAF1-F521-42A2-8853-5F5C77B6911B}"/>
              </a:ext>
            </a:extLst>
          </p:cNvPr>
          <p:cNvSpPr>
            <a:spLocks noGrp="1"/>
          </p:cNvSpPr>
          <p:nvPr>
            <p:ph type="title"/>
          </p:nvPr>
        </p:nvSpPr>
        <p:spPr/>
        <p:txBody>
          <a:bodyPr/>
          <a:lstStyle/>
          <a:p>
            <a:r>
              <a:rPr lang="es-ES" dirty="0"/>
              <a:t>Big </a:t>
            </a:r>
            <a:r>
              <a:rPr lang="es-ES" dirty="0" err="1"/>
              <a:t>Science</a:t>
            </a:r>
            <a:r>
              <a:rPr lang="es-ES" dirty="0"/>
              <a:t> (Gran Ciencia</a:t>
            </a:r>
            <a:endParaRPr lang="es-CO" dirty="0"/>
          </a:p>
        </p:txBody>
      </p:sp>
      <p:sp>
        <p:nvSpPr>
          <p:cNvPr id="3" name="Marcador de contenido 2">
            <a:extLst>
              <a:ext uri="{FF2B5EF4-FFF2-40B4-BE49-F238E27FC236}">
                <a16:creationId xmlns:a16="http://schemas.microsoft.com/office/drawing/2014/main" id="{3B70FC4D-7FC7-4D00-97EE-21ECC21E0D01}"/>
              </a:ext>
            </a:extLst>
          </p:cNvPr>
          <p:cNvSpPr>
            <a:spLocks noGrp="1"/>
          </p:cNvSpPr>
          <p:nvPr>
            <p:ph idx="1"/>
          </p:nvPr>
        </p:nvSpPr>
        <p:spPr>
          <a:xfrm>
            <a:off x="1451579" y="2015732"/>
            <a:ext cx="9958543" cy="3656198"/>
          </a:xfrm>
        </p:spPr>
        <p:txBody>
          <a:bodyPr>
            <a:normAutofit fontScale="77500" lnSpcReduction="20000"/>
          </a:bodyPr>
          <a:lstStyle/>
          <a:p>
            <a:r>
              <a:rPr lang="es-ES" dirty="0"/>
              <a:t>Aunque existen algunos ejemplos de su uso con anterioridad, su introducción formal se debe a Alvin M. Weinberg (1915-2006), un físico nuclear que durante la Segunda Guerra Mundial trabajó para el Proyecto Manhattan en el </a:t>
            </a:r>
            <a:r>
              <a:rPr lang="es-ES" dirty="0" err="1"/>
              <a:t>Metallurgical</a:t>
            </a:r>
            <a:r>
              <a:rPr lang="es-ES" dirty="0"/>
              <a:t> </a:t>
            </a:r>
            <a:r>
              <a:rPr lang="es-ES" dirty="0" err="1"/>
              <a:t>Laboratory</a:t>
            </a:r>
            <a:r>
              <a:rPr lang="es-ES" dirty="0"/>
              <a:t> de Chicago, bajo la dirección de Eugene Wigner1. </a:t>
            </a:r>
          </a:p>
          <a:p>
            <a:r>
              <a:rPr lang="es-ES" dirty="0"/>
              <a:t>Al término de la contienda, Weinberg se trasladó a uno de los centros del Proyecto Manhattan, el laboratorio Clinton de </a:t>
            </a:r>
            <a:r>
              <a:rPr lang="es-ES" dirty="0" err="1"/>
              <a:t>Oak</a:t>
            </a:r>
            <a:r>
              <a:rPr lang="es-ES" dirty="0"/>
              <a:t> Ridge (Tennessee), que pronto se convertiría en el </a:t>
            </a:r>
            <a:r>
              <a:rPr lang="es-ES" dirty="0" err="1"/>
              <a:t>Oak</a:t>
            </a:r>
            <a:r>
              <a:rPr lang="es-ES" dirty="0"/>
              <a:t> Ridge </a:t>
            </a:r>
            <a:r>
              <a:rPr lang="es-ES" dirty="0" err="1"/>
              <a:t>National</a:t>
            </a:r>
            <a:r>
              <a:rPr lang="es-ES" dirty="0"/>
              <a:t> </a:t>
            </a:r>
            <a:r>
              <a:rPr lang="es-ES" dirty="0" err="1"/>
              <a:t>Laboratory</a:t>
            </a:r>
            <a:r>
              <a:rPr lang="es-ES" dirty="0"/>
              <a:t> (ORNL), dedicándose sobre todo a la investigación nuclear destinada al diseño, desarrollo y control de reactores nucleares. </a:t>
            </a:r>
          </a:p>
          <a:p>
            <a:r>
              <a:rPr lang="es-ES" dirty="0"/>
              <a:t>Allí fue director de su División de Física hasta 1948, año en que pasó a ser director de investigación del laboratorio, puesto que mantuvo hasta 1955 cuando se convirtió en director general de la institución, del que se retiró en 1973. </a:t>
            </a:r>
          </a:p>
          <a:p>
            <a:r>
              <a:rPr lang="es-ES" dirty="0"/>
              <a:t>Durante su mandato, ORNL, ya de por sí un centro de grandes dimensiones, creció notablemente: la División de Biología, por ejemplo, se desarrolló hasta alcanzar una dimensión cinco veces mayor que la siguiente en tamaño; y se iniciaron nuevos proyectos, como los de utilizar energía nuclear para desalinizar el agua del mar</a:t>
            </a:r>
            <a:endParaRPr lang="es-CO" dirty="0"/>
          </a:p>
        </p:txBody>
      </p:sp>
    </p:spTree>
    <p:extLst>
      <p:ext uri="{BB962C8B-B14F-4D97-AF65-F5344CB8AC3E}">
        <p14:creationId xmlns:p14="http://schemas.microsoft.com/office/powerpoint/2010/main" val="1161729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F29469-F4D3-4CCB-8DEE-9E9EEB99762A}"/>
              </a:ext>
            </a:extLst>
          </p:cNvPr>
          <p:cNvSpPr>
            <a:spLocks noGrp="1"/>
          </p:cNvSpPr>
          <p:nvPr>
            <p:ph type="title"/>
          </p:nvPr>
        </p:nvSpPr>
        <p:spPr/>
        <p:txBody>
          <a:bodyPr/>
          <a:lstStyle/>
          <a:p>
            <a:r>
              <a:rPr lang="es-CO" dirty="0"/>
              <a:t>Marco de la gran ciencia</a:t>
            </a:r>
          </a:p>
        </p:txBody>
      </p:sp>
      <p:sp>
        <p:nvSpPr>
          <p:cNvPr id="3" name="Marcador de contenido 2">
            <a:extLst>
              <a:ext uri="{FF2B5EF4-FFF2-40B4-BE49-F238E27FC236}">
                <a16:creationId xmlns:a16="http://schemas.microsoft.com/office/drawing/2014/main" id="{1B898CC1-5316-459E-A32B-5E11EC5B3776}"/>
              </a:ext>
            </a:extLst>
          </p:cNvPr>
          <p:cNvSpPr>
            <a:spLocks noGrp="1"/>
          </p:cNvSpPr>
          <p:nvPr>
            <p:ph idx="1"/>
          </p:nvPr>
        </p:nvSpPr>
        <p:spPr/>
        <p:txBody>
          <a:bodyPr>
            <a:normAutofit fontScale="85000" lnSpcReduction="10000"/>
          </a:bodyPr>
          <a:lstStyle/>
          <a:p>
            <a:r>
              <a:rPr lang="es-ES" dirty="0"/>
              <a:t>Cuando la historia mire al siglo XX, verá a la ciencia y a la tecnología como su tema; encontrará en los monumentos de la Gran Ciencia —los gigantescos cohetes, los aceleradores de altas energías, los reactores de investigación— los símbolos de nuestro tiempo, igual que encontrará en </a:t>
            </a:r>
            <a:r>
              <a:rPr lang="es-ES" dirty="0" err="1"/>
              <a:t>Notre</a:t>
            </a:r>
            <a:r>
              <a:rPr lang="es-ES" dirty="0"/>
              <a:t> Dame el símbolo de la Edad Media. Puede incluso que encuentre analogías entre nuestras motivaciones para construir estos instrumentos de ciencia gigante y las de quienes construyeron las iglesias y las pirámides. Nosotros construimos nuestros monumentos en nombre de la verdad </a:t>
            </a:r>
            <a:r>
              <a:rPr lang="es-ES" dirty="0" err="1"/>
              <a:t>cientíﬁca</a:t>
            </a:r>
            <a:r>
              <a:rPr lang="es-ES" dirty="0"/>
              <a:t>, ellos los suyos en nombre de la verdad religiosa; nosotros utilizamos nuestra Gran Ciencia para aumentar el prestigio de nuestro país, ellos utilizaban sus iglesias para el prestigio de sus ciudades; nosotros construimos para apaciguar a lo que el presidente Eisenhower sugirió podría convertirse en una secta </a:t>
            </a:r>
            <a:r>
              <a:rPr lang="es-ES" dirty="0" err="1"/>
              <a:t>cientíﬁca</a:t>
            </a:r>
            <a:r>
              <a:rPr lang="es-ES" dirty="0"/>
              <a:t> dominante, ellos construían para agradar a los sacerdotes de Isis y Osiris (Weinberg, 1961, 161).</a:t>
            </a:r>
            <a:endParaRPr lang="es-CO" dirty="0"/>
          </a:p>
        </p:txBody>
      </p:sp>
    </p:spTree>
    <p:extLst>
      <p:ext uri="{BB962C8B-B14F-4D97-AF65-F5344CB8AC3E}">
        <p14:creationId xmlns:p14="http://schemas.microsoft.com/office/powerpoint/2010/main" val="3830561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9305C2-1312-46AB-9184-9B2271F9486E}"/>
              </a:ext>
            </a:extLst>
          </p:cNvPr>
          <p:cNvSpPr>
            <a:spLocks noGrp="1"/>
          </p:cNvSpPr>
          <p:nvPr>
            <p:ph type="title"/>
          </p:nvPr>
        </p:nvSpPr>
        <p:spPr/>
        <p:txBody>
          <a:bodyPr/>
          <a:lstStyle/>
          <a:p>
            <a:r>
              <a:rPr lang="es-CO" dirty="0"/>
              <a:t>Criticas a la gran ciencia</a:t>
            </a:r>
          </a:p>
        </p:txBody>
      </p:sp>
      <p:sp>
        <p:nvSpPr>
          <p:cNvPr id="3" name="Marcador de contenido 2">
            <a:extLst>
              <a:ext uri="{FF2B5EF4-FFF2-40B4-BE49-F238E27FC236}">
                <a16:creationId xmlns:a16="http://schemas.microsoft.com/office/drawing/2014/main" id="{B590A9E1-2556-40BA-9765-0D2886CA1C55}"/>
              </a:ext>
            </a:extLst>
          </p:cNvPr>
          <p:cNvSpPr>
            <a:spLocks noGrp="1"/>
          </p:cNvSpPr>
          <p:nvPr>
            <p:ph idx="1"/>
          </p:nvPr>
        </p:nvSpPr>
        <p:spPr/>
        <p:txBody>
          <a:bodyPr>
            <a:normAutofit fontScale="77500" lnSpcReduction="20000"/>
          </a:bodyPr>
          <a:lstStyle/>
          <a:p>
            <a:r>
              <a:rPr lang="es-CO" dirty="0"/>
              <a:t>Costos y presupuesto asociado a la gran ciencia</a:t>
            </a:r>
          </a:p>
          <a:p>
            <a:r>
              <a:rPr lang="es-CO" dirty="0"/>
              <a:t>Invasión de las Universidades</a:t>
            </a:r>
          </a:p>
          <a:p>
            <a:r>
              <a:rPr lang="es-ES" dirty="0"/>
              <a:t>‘El apoyo gubernamental en gran escala’ en campos ‘vinculados a luchas por el poder político’, estaban </a:t>
            </a:r>
            <a:r>
              <a:rPr lang="es-ES" dirty="0" err="1"/>
              <a:t>justiﬁcados</a:t>
            </a:r>
            <a:r>
              <a:rPr lang="es-ES" dirty="0"/>
              <a:t> únicamente en una emergencia en tiempo de guerra».</a:t>
            </a:r>
          </a:p>
          <a:p>
            <a:r>
              <a:rPr lang="es-ES" dirty="0"/>
              <a:t>En una conferencia que pronunció en abril de 1964 en el Iowa </a:t>
            </a:r>
            <a:r>
              <a:rPr lang="es-ES" dirty="0" err="1"/>
              <a:t>State</a:t>
            </a:r>
            <a:r>
              <a:rPr lang="es-ES" dirty="0"/>
              <a:t> </a:t>
            </a:r>
            <a:r>
              <a:rPr lang="es-ES" dirty="0" err="1"/>
              <a:t>College</a:t>
            </a:r>
            <a:r>
              <a:rPr lang="es-ES" dirty="0"/>
              <a:t>, titulada «El crecimiento de la ciencia. Su promesa y sus peligros», Wigner (1967b, 275-278) se </a:t>
            </a:r>
            <a:r>
              <a:rPr lang="es-ES" dirty="0" err="1"/>
              <a:t>reﬁrió</a:t>
            </a:r>
            <a:r>
              <a:rPr lang="es-ES" dirty="0"/>
              <a:t> a la Gran Ciencia —citaba a Weinberg— y a la Pequeña Ciencia como los dos extremos posibles de la investigación </a:t>
            </a:r>
            <a:r>
              <a:rPr lang="es-ES" dirty="0" err="1"/>
              <a:t>cientíﬁca</a:t>
            </a:r>
            <a:r>
              <a:rPr lang="es-ES" dirty="0"/>
              <a:t>. La segunda, representaba la «ciencia que puede practicar una gran parte de la gente, no como un esfuerzo nacional, sino de manera juguetona, para el disfrute propio y personal». Por el contrario, la Gran Ciencia «es la más preocupante. Es posible bajo cualquier circunstancia», mientras que la Pequeña Ciencia «sólo es posible en un mundo </a:t>
            </a:r>
            <a:r>
              <a:rPr lang="es-ES" dirty="0" err="1"/>
              <a:t>pacíﬁco</a:t>
            </a:r>
            <a:r>
              <a:rPr lang="es-ES" dirty="0"/>
              <a:t>». Si se supone un mundo de este tipo (esto es, </a:t>
            </a:r>
            <a:r>
              <a:rPr lang="es-ES" dirty="0" err="1"/>
              <a:t>pacíﬁco</a:t>
            </a:r>
            <a:r>
              <a:rPr lang="es-ES" dirty="0"/>
              <a:t>), explicaba Wigner:</a:t>
            </a:r>
            <a:endParaRPr lang="es-CO" dirty="0"/>
          </a:p>
        </p:txBody>
      </p:sp>
    </p:spTree>
    <p:extLst>
      <p:ext uri="{BB962C8B-B14F-4D97-AF65-F5344CB8AC3E}">
        <p14:creationId xmlns:p14="http://schemas.microsoft.com/office/powerpoint/2010/main" val="4212675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EA3760B-2855-4DEF-90C6-859E2053D60E}"/>
              </a:ext>
            </a:extLst>
          </p:cNvPr>
          <p:cNvSpPr>
            <a:spLocks noGrp="1"/>
          </p:cNvSpPr>
          <p:nvPr>
            <p:ph idx="1"/>
          </p:nvPr>
        </p:nvSpPr>
        <p:spPr>
          <a:xfrm>
            <a:off x="1451579" y="702366"/>
            <a:ext cx="9603275" cy="4763980"/>
          </a:xfrm>
        </p:spPr>
        <p:txBody>
          <a:bodyPr>
            <a:normAutofit fontScale="85000" lnSpcReduction="10000"/>
          </a:bodyPr>
          <a:lstStyle/>
          <a:p>
            <a:r>
              <a:rPr lang="es-ES" dirty="0"/>
              <a:t>Se pueden imaginar dos posibilidades extremas para el papel de la ciencia. La primera de ellas es ciencia como un esfuerzo concertado de la humanidad para aumentar el depósito de conocimiento y construir, por decirlo de alguna manera, una </a:t>
            </a:r>
            <a:r>
              <a:rPr lang="es-ES" dirty="0" err="1"/>
              <a:t>superpirámide</a:t>
            </a:r>
            <a:r>
              <a:rPr lang="es-ES" dirty="0"/>
              <a:t> no de piedra sino de nuestro conocimiento de la naturaleza. La segunda posibilidad es la ciencia individual, practicada por aquellos que quieren dedicarse a ella, cada uno para su propia satisfacción y placer.</a:t>
            </a:r>
          </a:p>
          <a:p>
            <a:r>
              <a:rPr lang="es-ES" dirty="0"/>
              <a:t>Se puede temer que sería una pesada y engorrosa empresa y que los participantes en ella se encuentren en una posición no mucho mejor que la de quienes construyeron las pirámides egipcias. Ya no tendrán la impresión de que construyen su propia ciencia, más de lo que puede sentir un trabajador comunista cuando construye su propia fábrica [Wigner era un ferviente anticomunista]. Si las actividades de uno son dirigidas por otros de manera demasiado estrecha, ya no se encuentra la satisfacción que proporciona el trabajo creativo. Incluso si hubiese entusiasmo en la primera, acaso también en la segunda, generación, éste se desvanecería en la tercera y en las posteriores, salvo que la mente y emociones humanas fuesen cambiadas en profundidad con tal </a:t>
            </a:r>
            <a:r>
              <a:rPr lang="es-ES" dirty="0" err="1"/>
              <a:t>ﬁn</a:t>
            </a:r>
            <a:r>
              <a:rPr lang="es-ES" dirty="0"/>
              <a:t>. Pero incluso si se pudiese hacer esto, parece dudoso que se pudiesen imaginar ideas realmente penetrantes en un sistema cuyo espíritu es tan contrario al espíritu de espontaneidad de nuestra mejor atmósfera </a:t>
            </a:r>
            <a:r>
              <a:rPr lang="es-ES" dirty="0" err="1"/>
              <a:t>cientíﬁca</a:t>
            </a:r>
            <a:r>
              <a:rPr lang="es-ES" dirty="0"/>
              <a:t>.</a:t>
            </a:r>
            <a:endParaRPr lang="es-CO" dirty="0"/>
          </a:p>
        </p:txBody>
      </p:sp>
    </p:spTree>
    <p:extLst>
      <p:ext uri="{BB962C8B-B14F-4D97-AF65-F5344CB8AC3E}">
        <p14:creationId xmlns:p14="http://schemas.microsoft.com/office/powerpoint/2010/main" val="30069170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9C9C6D-AC08-482F-AC80-B8147AFC0156}"/>
              </a:ext>
            </a:extLst>
          </p:cNvPr>
          <p:cNvSpPr>
            <a:spLocks noGrp="1"/>
          </p:cNvSpPr>
          <p:nvPr>
            <p:ph type="title"/>
          </p:nvPr>
        </p:nvSpPr>
        <p:spPr/>
        <p:txBody>
          <a:bodyPr/>
          <a:lstStyle/>
          <a:p>
            <a:r>
              <a:rPr lang="es-CO" dirty="0"/>
              <a:t>Gran ciencia vs pequeña ciencia</a:t>
            </a:r>
          </a:p>
        </p:txBody>
      </p:sp>
      <p:sp>
        <p:nvSpPr>
          <p:cNvPr id="3" name="Marcador de contenido 2">
            <a:extLst>
              <a:ext uri="{FF2B5EF4-FFF2-40B4-BE49-F238E27FC236}">
                <a16:creationId xmlns:a16="http://schemas.microsoft.com/office/drawing/2014/main" id="{21262485-49CC-4504-9240-FFEADAC3EEA1}"/>
              </a:ext>
            </a:extLst>
          </p:cNvPr>
          <p:cNvSpPr>
            <a:spLocks noGrp="1"/>
          </p:cNvSpPr>
          <p:nvPr>
            <p:ph idx="1"/>
          </p:nvPr>
        </p:nvSpPr>
        <p:spPr/>
        <p:txBody>
          <a:bodyPr>
            <a:normAutofit fontScale="85000" lnSpcReduction="10000"/>
          </a:bodyPr>
          <a:lstStyle/>
          <a:p>
            <a:r>
              <a:rPr lang="es-ES" dirty="0"/>
              <a:t>La ciencia de hoy desborda tan ampliamente la anterior, que resulta evidente que hemos entrado en una nueva era que lo ha barrido todo, a excepción de las tradiciones </a:t>
            </a:r>
            <a:r>
              <a:rPr lang="es-ES" dirty="0" err="1"/>
              <a:t>cientíﬁcas</a:t>
            </a:r>
            <a:r>
              <a:rPr lang="es-ES" dirty="0"/>
              <a:t> básicas. Las instalaciones </a:t>
            </a:r>
            <a:r>
              <a:rPr lang="es-ES" dirty="0" err="1"/>
              <a:t>cientíﬁcas</a:t>
            </a:r>
            <a:r>
              <a:rPr lang="es-ES" dirty="0"/>
              <a:t> actuales son tan gigantescas, que con razón han sido comparadas con las pirámides de Egipto y las grandes catedrales de la Europa medieval. Los gastos en personal e inversiones que la ciencia supone la han convertido de repente en un capítulo de gran importancia de nuestra economía nacional. La enormidad de la ciencia actual, nueva, brillante y todopoderosa, es tan </a:t>
            </a:r>
            <a:r>
              <a:rPr lang="es-ES" dirty="0" err="1"/>
              <a:t>maniﬁesta</a:t>
            </a:r>
            <a:r>
              <a:rPr lang="es-ES" dirty="0"/>
              <a:t>, que para describirla se ha acuñado el expresivo término de «Gran Ciencia». La Gran Ciencia es tan reciente que muchos de nosotros recordamos sus orígenes. Es tan gigantesca, que muchos comenzamos a lamentar el tremendo tamaño del monstruo que hemos creado. Es tan diferente de la anterior, que recordamos, quizá nostálgicamente, la Pequeña Ciencia, que fue en otro tiempo nuestra forma de vida (Price, 1963; 1973, 34-35).</a:t>
            </a:r>
          </a:p>
          <a:p>
            <a:endParaRPr lang="es-CO" dirty="0"/>
          </a:p>
        </p:txBody>
      </p:sp>
    </p:spTree>
    <p:extLst>
      <p:ext uri="{BB962C8B-B14F-4D97-AF65-F5344CB8AC3E}">
        <p14:creationId xmlns:p14="http://schemas.microsoft.com/office/powerpoint/2010/main" val="423051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388A77-3463-4DEE-AB1A-3B518D28B719}"/>
              </a:ext>
            </a:extLst>
          </p:cNvPr>
          <p:cNvSpPr>
            <a:spLocks noGrp="1"/>
          </p:cNvSpPr>
          <p:nvPr>
            <p:ph type="title"/>
          </p:nvPr>
        </p:nvSpPr>
        <p:spPr/>
        <p:txBody>
          <a:bodyPr/>
          <a:lstStyle/>
          <a:p>
            <a:r>
              <a:rPr lang="es-CO" dirty="0"/>
              <a:t>Gran ciencia vs pequeña ciencia</a:t>
            </a:r>
          </a:p>
        </p:txBody>
      </p:sp>
      <p:sp>
        <p:nvSpPr>
          <p:cNvPr id="3" name="Marcador de contenido 2">
            <a:extLst>
              <a:ext uri="{FF2B5EF4-FFF2-40B4-BE49-F238E27FC236}">
                <a16:creationId xmlns:a16="http://schemas.microsoft.com/office/drawing/2014/main" id="{948977EC-3772-4050-BC5E-505AB1A243F8}"/>
              </a:ext>
            </a:extLst>
          </p:cNvPr>
          <p:cNvSpPr>
            <a:spLocks noGrp="1"/>
          </p:cNvSpPr>
          <p:nvPr>
            <p:ph idx="1"/>
          </p:nvPr>
        </p:nvSpPr>
        <p:spPr/>
        <p:txBody>
          <a:bodyPr/>
          <a:lstStyle/>
          <a:p>
            <a:r>
              <a:rPr lang="es-ES" dirty="0"/>
              <a:t>El crecimiento exponencial general se ha mantenido durante dos o tres siglos. Hemos visto ya que en la actualidad el 80 o 90 por ciento de la ciencia moderna es una consecuencia directa de un crecimiento exponencial, que se ha mantenido de forma continua y congruente durante largo tiempo. Por lo tanto, el fenómeno que hoy comprobamos se ha producido también en épocas anteriores, a partir del siglo XVIII y quizás incluso desde </a:t>
            </a:r>
            <a:r>
              <a:rPr lang="es-ES" dirty="0" err="1"/>
              <a:t>ﬁnales</a:t>
            </a:r>
            <a:r>
              <a:rPr lang="es-ES" dirty="0"/>
              <a:t> del siglo XVII. [...] La ciencia ha sido siempre moderna, ha estado siempre superando el crecimiento </a:t>
            </a:r>
            <a:r>
              <a:rPr lang="es-ES" dirty="0" err="1"/>
              <a:t>demográﬁco</a:t>
            </a:r>
            <a:r>
              <a:rPr lang="es-ES" dirty="0"/>
              <a:t>, continuamente en el límite de su revolución expansiva.</a:t>
            </a:r>
            <a:endParaRPr lang="es-CO" dirty="0"/>
          </a:p>
        </p:txBody>
      </p:sp>
    </p:spTree>
    <p:extLst>
      <p:ext uri="{BB962C8B-B14F-4D97-AF65-F5344CB8AC3E}">
        <p14:creationId xmlns:p14="http://schemas.microsoft.com/office/powerpoint/2010/main" val="75722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E02880-9504-4AB5-811B-FD31F044676F}"/>
              </a:ext>
            </a:extLst>
          </p:cNvPr>
          <p:cNvSpPr>
            <a:spLocks noGrp="1"/>
          </p:cNvSpPr>
          <p:nvPr>
            <p:ph type="title"/>
          </p:nvPr>
        </p:nvSpPr>
        <p:spPr/>
        <p:txBody>
          <a:bodyPr/>
          <a:lstStyle/>
          <a:p>
            <a:r>
              <a:rPr lang="es-CO" b="1" dirty="0"/>
              <a:t>ESTUDIOS SOCIALES DE LA CIENCIA Y LA TECNOLOGÍA</a:t>
            </a:r>
            <a:endParaRPr lang="es-CO" dirty="0"/>
          </a:p>
        </p:txBody>
      </p:sp>
      <p:sp>
        <p:nvSpPr>
          <p:cNvPr id="3" name="Marcador de contenido 2">
            <a:extLst>
              <a:ext uri="{FF2B5EF4-FFF2-40B4-BE49-F238E27FC236}">
                <a16:creationId xmlns:a16="http://schemas.microsoft.com/office/drawing/2014/main" id="{CA2C0621-D82B-40C7-B69E-EB22B033C37E}"/>
              </a:ext>
            </a:extLst>
          </p:cNvPr>
          <p:cNvSpPr>
            <a:spLocks noGrp="1"/>
          </p:cNvSpPr>
          <p:nvPr>
            <p:ph idx="1"/>
          </p:nvPr>
        </p:nvSpPr>
        <p:spPr/>
        <p:txBody>
          <a:bodyPr>
            <a:normAutofit/>
          </a:bodyPr>
          <a:lstStyle/>
          <a:p>
            <a:pPr lvl="0"/>
            <a:r>
              <a:rPr lang="es-CO" sz="2400" dirty="0"/>
              <a:t>Técnica y tecnología: Recorrido histórico y caracterización. </a:t>
            </a:r>
          </a:p>
          <a:p>
            <a:pPr lvl="0"/>
            <a:r>
              <a:rPr lang="es-CO" sz="2400" dirty="0"/>
              <a:t>Caracterización de la ciencia actual: gran ciencia y ciencia pequeña.</a:t>
            </a:r>
          </a:p>
          <a:p>
            <a:pPr lvl="0"/>
            <a:r>
              <a:rPr lang="es-CO" sz="2400" dirty="0"/>
              <a:t>Políticas ciencia y tecnología: fases de desarrollo.</a:t>
            </a:r>
          </a:p>
          <a:p>
            <a:pPr marL="0" indent="0">
              <a:buNone/>
            </a:pPr>
            <a:endParaRPr lang="es-CO" sz="2400" dirty="0"/>
          </a:p>
        </p:txBody>
      </p:sp>
    </p:spTree>
    <p:extLst>
      <p:ext uri="{BB962C8B-B14F-4D97-AF65-F5344CB8AC3E}">
        <p14:creationId xmlns:p14="http://schemas.microsoft.com/office/powerpoint/2010/main" val="6987262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C63F4A-09EF-4D23-A420-A7FFA88AB2A7}"/>
              </a:ext>
            </a:extLst>
          </p:cNvPr>
          <p:cNvSpPr>
            <a:spLocks noGrp="1"/>
          </p:cNvSpPr>
          <p:nvPr>
            <p:ph type="title"/>
          </p:nvPr>
        </p:nvSpPr>
        <p:spPr/>
        <p:txBody>
          <a:bodyPr>
            <a:normAutofit/>
          </a:bodyPr>
          <a:lstStyle/>
          <a:p>
            <a:r>
              <a:rPr lang="es-ES" dirty="0"/>
              <a:t> OTROS PROYECTOS DE GRAN CIENCIA</a:t>
            </a:r>
            <a:endParaRPr lang="es-CO" dirty="0"/>
          </a:p>
        </p:txBody>
      </p:sp>
      <p:sp>
        <p:nvSpPr>
          <p:cNvPr id="3" name="Marcador de contenido 2">
            <a:extLst>
              <a:ext uri="{FF2B5EF4-FFF2-40B4-BE49-F238E27FC236}">
                <a16:creationId xmlns:a16="http://schemas.microsoft.com/office/drawing/2014/main" id="{08580520-8EC3-4D20-A323-964AEF0C1BA5}"/>
              </a:ext>
            </a:extLst>
          </p:cNvPr>
          <p:cNvSpPr>
            <a:spLocks noGrp="1"/>
          </p:cNvSpPr>
          <p:nvPr>
            <p:ph idx="1"/>
          </p:nvPr>
        </p:nvSpPr>
        <p:spPr/>
        <p:txBody>
          <a:bodyPr>
            <a:normAutofit fontScale="92500" lnSpcReduction="10000"/>
          </a:bodyPr>
          <a:lstStyle/>
          <a:p>
            <a:r>
              <a:rPr lang="es-ES" dirty="0" err="1"/>
              <a:t>Peenemünde</a:t>
            </a:r>
            <a:r>
              <a:rPr lang="es-ES" dirty="0"/>
              <a:t>. </a:t>
            </a:r>
            <a:r>
              <a:rPr lang="es-ES" dirty="0" err="1"/>
              <a:t>Peenemünde</a:t>
            </a:r>
            <a:r>
              <a:rPr lang="es-ES" dirty="0"/>
              <a:t> es el lugar, situado en la península de Usedom, en </a:t>
            </a:r>
            <a:r>
              <a:rPr lang="es-ES" dirty="0" err="1"/>
              <a:t>Vorpommern</a:t>
            </a:r>
            <a:r>
              <a:rPr lang="es-ES" dirty="0"/>
              <a:t> (Alemania), en el que, con la destacada participación de Wernher </a:t>
            </a:r>
            <a:r>
              <a:rPr lang="es-ES" dirty="0" err="1"/>
              <a:t>von</a:t>
            </a:r>
            <a:r>
              <a:rPr lang="es-ES" dirty="0"/>
              <a:t> Braun de Alemania construyó los famosos cohetes V-2 que tanto daño </a:t>
            </a:r>
            <a:r>
              <a:rPr lang="es-ES" dirty="0" err="1"/>
              <a:t>inﬂigieron</a:t>
            </a:r>
            <a:r>
              <a:rPr lang="es-ES" dirty="0"/>
              <a:t> a Gran Bretaña  </a:t>
            </a:r>
          </a:p>
          <a:p>
            <a:r>
              <a:rPr lang="es-CO" dirty="0"/>
              <a:t>El telescopio espacial Hubble</a:t>
            </a:r>
          </a:p>
          <a:p>
            <a:r>
              <a:rPr lang="es-CO" dirty="0"/>
              <a:t>El Proyecto Genoma Humano</a:t>
            </a:r>
          </a:p>
          <a:p>
            <a:r>
              <a:rPr lang="es-ES" dirty="0"/>
              <a:t>Gran Ciencia al estilo soviético</a:t>
            </a:r>
          </a:p>
          <a:p>
            <a:r>
              <a:rPr lang="es-CO" dirty="0">
                <a:hlinkClick r:id="rId2"/>
              </a:rPr>
              <a:t>https://www.youtube.com/watch?v=PLqUqO3I_Ww</a:t>
            </a:r>
            <a:r>
              <a:rPr lang="es-CO" dirty="0"/>
              <a:t> </a:t>
            </a:r>
          </a:p>
          <a:p>
            <a:r>
              <a:rPr lang="es-CO" dirty="0">
                <a:hlinkClick r:id="rId3"/>
              </a:rPr>
              <a:t>https://www.youtube.com/watch?v=7nw5aZIUcQI</a:t>
            </a:r>
            <a:r>
              <a:rPr lang="es-CO" dirty="0"/>
              <a:t> </a:t>
            </a:r>
          </a:p>
        </p:txBody>
      </p:sp>
    </p:spTree>
    <p:extLst>
      <p:ext uri="{BB962C8B-B14F-4D97-AF65-F5344CB8AC3E}">
        <p14:creationId xmlns:p14="http://schemas.microsoft.com/office/powerpoint/2010/main" val="143531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E2DB6-455A-4CA2-A4B4-4786AE387E5B}"/>
              </a:ext>
            </a:extLst>
          </p:cNvPr>
          <p:cNvSpPr>
            <a:spLocks noGrp="1"/>
          </p:cNvSpPr>
          <p:nvPr>
            <p:ph type="title"/>
          </p:nvPr>
        </p:nvSpPr>
        <p:spPr/>
        <p:txBody>
          <a:bodyPr/>
          <a:lstStyle/>
          <a:p>
            <a:r>
              <a:rPr lang="es-CO" dirty="0"/>
              <a:t>Políticas ciencia y tecnología: fases de desarrollo</a:t>
            </a:r>
          </a:p>
        </p:txBody>
      </p:sp>
      <p:sp>
        <p:nvSpPr>
          <p:cNvPr id="3" name="Marcador de texto 2">
            <a:extLst>
              <a:ext uri="{FF2B5EF4-FFF2-40B4-BE49-F238E27FC236}">
                <a16:creationId xmlns:a16="http://schemas.microsoft.com/office/drawing/2014/main" id="{1ACED2D5-6CBA-451D-9D6C-F8FACBE9F68E}"/>
              </a:ext>
            </a:extLst>
          </p:cNvPr>
          <p:cNvSpPr>
            <a:spLocks noGrp="1"/>
          </p:cNvSpPr>
          <p:nvPr>
            <p:ph type="body" idx="1"/>
          </p:nvPr>
        </p:nvSpPr>
        <p:spPr/>
        <p:txBody>
          <a:bodyPr/>
          <a:lstStyle/>
          <a:p>
            <a:endParaRPr lang="es-CO"/>
          </a:p>
        </p:txBody>
      </p:sp>
    </p:spTree>
    <p:extLst>
      <p:ext uri="{BB962C8B-B14F-4D97-AF65-F5344CB8AC3E}">
        <p14:creationId xmlns:p14="http://schemas.microsoft.com/office/powerpoint/2010/main" val="1899014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ALGUNOS TOPICOS</a:t>
            </a:r>
          </a:p>
        </p:txBody>
      </p:sp>
      <p:sp>
        <p:nvSpPr>
          <p:cNvPr id="3" name="Marcador de contenido 2"/>
          <p:cNvSpPr>
            <a:spLocks noGrp="1"/>
          </p:cNvSpPr>
          <p:nvPr>
            <p:ph idx="1"/>
          </p:nvPr>
        </p:nvSpPr>
        <p:spPr/>
        <p:txBody>
          <a:bodyPr>
            <a:normAutofit fontScale="70000" lnSpcReduction="20000"/>
          </a:bodyPr>
          <a:lstStyle/>
          <a:p>
            <a:r>
              <a:rPr lang="es-CO" dirty="0"/>
              <a:t>SISTEMAS TÉCNICOS Y SISTEMAS TECNOLÓGICOS</a:t>
            </a:r>
          </a:p>
          <a:p>
            <a:r>
              <a:rPr lang="es-CO" dirty="0"/>
              <a:t>LOS SISTEMAS CIENTÍFICO-TECNOLÓGICOS</a:t>
            </a:r>
          </a:p>
          <a:p>
            <a:r>
              <a:rPr lang="es-CO" dirty="0"/>
              <a:t>EL CONCEPTO DE «SOCIEDAD DEL CONOCIMIENTO»</a:t>
            </a:r>
          </a:p>
          <a:p>
            <a:r>
              <a:rPr lang="es-CO" dirty="0"/>
              <a:t>PRÁCTICAS SOCIALES Y PRÁCTICAS CIENTÍFICO-TECNOLÓGICAS</a:t>
            </a:r>
          </a:p>
          <a:p>
            <a:r>
              <a:rPr lang="es-CO" dirty="0"/>
              <a:t>RIESGO Y CULTURA TECNOLÓGICA</a:t>
            </a:r>
          </a:p>
          <a:p>
            <a:r>
              <a:rPr lang="es-CO" dirty="0"/>
              <a:t>EL TRÁNSITO A LA SOCIEDAD DEL CONOCIMIENTO,</a:t>
            </a:r>
          </a:p>
          <a:p>
            <a:r>
              <a:rPr lang="es-CO" dirty="0"/>
              <a:t>LA CULTURA TECNOLÓGICA Y LOS SISTEMAS SOCIALES CIENTÍFICOTECNOLÓGICOS EN LAS SOCIEDADES CULTURALMENTE DIVERSAS</a:t>
            </a:r>
          </a:p>
          <a:p>
            <a:r>
              <a:rPr lang="es-CO" dirty="0"/>
              <a:t>CIENCIA, TECNOLOGIA Y DESARROLLO SOSTENIBLE</a:t>
            </a:r>
          </a:p>
          <a:p>
            <a:r>
              <a:rPr lang="es-CO" dirty="0">
                <a:hlinkClick r:id="rId2"/>
              </a:rPr>
              <a:t>https://www.youtube.com/watch?v=B3oL3McrElg</a:t>
            </a:r>
            <a:r>
              <a:rPr lang="es-CO" dirty="0"/>
              <a:t> </a:t>
            </a:r>
          </a:p>
        </p:txBody>
      </p:sp>
    </p:spTree>
    <p:extLst>
      <p:ext uri="{BB962C8B-B14F-4D97-AF65-F5344CB8AC3E}">
        <p14:creationId xmlns:p14="http://schemas.microsoft.com/office/powerpoint/2010/main" val="268359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5F0907-3CEE-454B-A161-E19EE6827967}"/>
              </a:ext>
            </a:extLst>
          </p:cNvPr>
          <p:cNvSpPr>
            <a:spLocks noGrp="1"/>
          </p:cNvSpPr>
          <p:nvPr>
            <p:ph type="title"/>
          </p:nvPr>
        </p:nvSpPr>
        <p:spPr/>
        <p:txBody>
          <a:bodyPr/>
          <a:lstStyle/>
          <a:p>
            <a:r>
              <a:rPr lang="es-CO" dirty="0"/>
              <a:t>Técnica y tecnología: Recorrido histórico y caracterización</a:t>
            </a:r>
          </a:p>
        </p:txBody>
      </p:sp>
      <p:sp>
        <p:nvSpPr>
          <p:cNvPr id="3" name="Marcador de texto 2">
            <a:extLst>
              <a:ext uri="{FF2B5EF4-FFF2-40B4-BE49-F238E27FC236}">
                <a16:creationId xmlns:a16="http://schemas.microsoft.com/office/drawing/2014/main" id="{6BF18B29-672E-4D2D-A18C-EDFE8D2FA405}"/>
              </a:ext>
            </a:extLst>
          </p:cNvPr>
          <p:cNvSpPr>
            <a:spLocks noGrp="1"/>
          </p:cNvSpPr>
          <p:nvPr>
            <p:ph type="body" idx="1"/>
          </p:nvPr>
        </p:nvSpPr>
        <p:spPr/>
        <p:txBody>
          <a:bodyPr/>
          <a:lstStyle/>
          <a:p>
            <a:endParaRPr lang="es-CO"/>
          </a:p>
        </p:txBody>
      </p:sp>
    </p:spTree>
    <p:extLst>
      <p:ext uri="{BB962C8B-B14F-4D97-AF65-F5344CB8AC3E}">
        <p14:creationId xmlns:p14="http://schemas.microsoft.com/office/powerpoint/2010/main" val="1907968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CD4FEC-8246-4A17-A4C0-72818D24621D}"/>
              </a:ext>
            </a:extLst>
          </p:cNvPr>
          <p:cNvSpPr>
            <a:spLocks noGrp="1"/>
          </p:cNvSpPr>
          <p:nvPr>
            <p:ph type="title"/>
          </p:nvPr>
        </p:nvSpPr>
        <p:spPr/>
        <p:txBody>
          <a:bodyPr/>
          <a:lstStyle/>
          <a:p>
            <a:r>
              <a:rPr lang="es-CO" dirty="0"/>
              <a:t>Resumen histórico</a:t>
            </a:r>
          </a:p>
        </p:txBody>
      </p:sp>
      <p:graphicFrame>
        <p:nvGraphicFramePr>
          <p:cNvPr id="4" name="3 Marcador de contenido">
            <a:extLst>
              <a:ext uri="{FF2B5EF4-FFF2-40B4-BE49-F238E27FC236}">
                <a16:creationId xmlns:a16="http://schemas.microsoft.com/office/drawing/2014/main" id="{188A27BF-307A-4047-B167-A8E9AAE5FA98}"/>
              </a:ext>
            </a:extLst>
          </p:cNvPr>
          <p:cNvGraphicFramePr>
            <a:graphicFrameLocks noGrp="1"/>
          </p:cNvGraphicFramePr>
          <p:nvPr>
            <p:ph idx="1"/>
          </p:nvPr>
        </p:nvGraphicFramePr>
        <p:xfrm>
          <a:off x="1450975" y="2016125"/>
          <a:ext cx="8435280" cy="4673600"/>
        </p:xfrm>
        <a:graphic>
          <a:graphicData uri="http://schemas.openxmlformats.org/drawingml/2006/table">
            <a:tbl>
              <a:tblPr firstRow="1" bandRow="1">
                <a:tableStyleId>{5C22544A-7EE6-4342-B048-85BDC9FD1C3A}</a:tableStyleId>
              </a:tblPr>
              <a:tblGrid>
                <a:gridCol w="1929602">
                  <a:extLst>
                    <a:ext uri="{9D8B030D-6E8A-4147-A177-3AD203B41FA5}">
                      <a16:colId xmlns:a16="http://schemas.microsoft.com/office/drawing/2014/main" val="20000"/>
                    </a:ext>
                  </a:extLst>
                </a:gridCol>
                <a:gridCol w="2140423">
                  <a:extLst>
                    <a:ext uri="{9D8B030D-6E8A-4147-A177-3AD203B41FA5}">
                      <a16:colId xmlns:a16="http://schemas.microsoft.com/office/drawing/2014/main" val="20001"/>
                    </a:ext>
                  </a:extLst>
                </a:gridCol>
                <a:gridCol w="2256435">
                  <a:extLst>
                    <a:ext uri="{9D8B030D-6E8A-4147-A177-3AD203B41FA5}">
                      <a16:colId xmlns:a16="http://schemas.microsoft.com/office/drawing/2014/main" val="20002"/>
                    </a:ext>
                  </a:extLst>
                </a:gridCol>
                <a:gridCol w="2108820">
                  <a:extLst>
                    <a:ext uri="{9D8B030D-6E8A-4147-A177-3AD203B41FA5}">
                      <a16:colId xmlns:a16="http://schemas.microsoft.com/office/drawing/2014/main" val="20003"/>
                    </a:ext>
                  </a:extLst>
                </a:gridCol>
              </a:tblGrid>
              <a:tr h="370840">
                <a:tc>
                  <a:txBody>
                    <a:bodyPr/>
                    <a:lstStyle/>
                    <a:p>
                      <a:r>
                        <a:rPr lang="es-MX" dirty="0"/>
                        <a:t>CATEGORIA</a:t>
                      </a:r>
                    </a:p>
                  </a:txBody>
                  <a:tcPr/>
                </a:tc>
                <a:tc>
                  <a:txBody>
                    <a:bodyPr/>
                    <a:lstStyle/>
                    <a:p>
                      <a:r>
                        <a:rPr lang="es-MX" dirty="0"/>
                        <a:t>EMPIRIA</a:t>
                      </a:r>
                    </a:p>
                  </a:txBody>
                  <a:tcPr/>
                </a:tc>
                <a:tc>
                  <a:txBody>
                    <a:bodyPr/>
                    <a:lstStyle/>
                    <a:p>
                      <a:r>
                        <a:rPr lang="es-MX" dirty="0"/>
                        <a:t>TECNICA</a:t>
                      </a:r>
                    </a:p>
                  </a:txBody>
                  <a:tcPr/>
                </a:tc>
                <a:tc>
                  <a:txBody>
                    <a:bodyPr/>
                    <a:lstStyle/>
                    <a:p>
                      <a:r>
                        <a:rPr lang="es-MX" dirty="0"/>
                        <a:t>TECNOLOGIA</a:t>
                      </a:r>
                    </a:p>
                  </a:txBody>
                  <a:tcPr/>
                </a:tc>
                <a:extLst>
                  <a:ext uri="{0D108BD9-81ED-4DB2-BD59-A6C34878D82A}">
                    <a16:rowId xmlns:a16="http://schemas.microsoft.com/office/drawing/2014/main" val="10000"/>
                  </a:ext>
                </a:extLst>
              </a:tr>
              <a:tr h="370840">
                <a:tc>
                  <a:txBody>
                    <a:bodyPr/>
                    <a:lstStyle/>
                    <a:p>
                      <a:r>
                        <a:rPr lang="es-MX" dirty="0"/>
                        <a:t>Origen</a:t>
                      </a:r>
                    </a:p>
                  </a:txBody>
                  <a:tcPr/>
                </a:tc>
                <a:tc>
                  <a:txBody>
                    <a:bodyPr/>
                    <a:lstStyle/>
                    <a:p>
                      <a:r>
                        <a:rPr lang="es-MX" dirty="0"/>
                        <a:t>Fuego</a:t>
                      </a:r>
                    </a:p>
                  </a:txBody>
                  <a:tcPr/>
                </a:tc>
                <a:tc>
                  <a:txBody>
                    <a:bodyPr/>
                    <a:lstStyle/>
                    <a:p>
                      <a:r>
                        <a:rPr lang="es-MX" dirty="0"/>
                        <a:t>Cobre</a:t>
                      </a:r>
                    </a:p>
                  </a:txBody>
                  <a:tcPr/>
                </a:tc>
                <a:tc>
                  <a:txBody>
                    <a:bodyPr/>
                    <a:lstStyle/>
                    <a:p>
                      <a:r>
                        <a:rPr lang="es-MX" dirty="0"/>
                        <a:t>Precisión y exactitud</a:t>
                      </a:r>
                    </a:p>
                  </a:txBody>
                  <a:tcPr/>
                </a:tc>
                <a:extLst>
                  <a:ext uri="{0D108BD9-81ED-4DB2-BD59-A6C34878D82A}">
                    <a16:rowId xmlns:a16="http://schemas.microsoft.com/office/drawing/2014/main" val="10001"/>
                  </a:ext>
                </a:extLst>
              </a:tr>
              <a:tr h="370840">
                <a:tc>
                  <a:txBody>
                    <a:bodyPr/>
                    <a:lstStyle/>
                    <a:p>
                      <a:r>
                        <a:rPr lang="es-MX" dirty="0"/>
                        <a:t>MATERIA</a:t>
                      </a:r>
                    </a:p>
                  </a:txBody>
                  <a:tcPr/>
                </a:tc>
                <a:tc>
                  <a:txBody>
                    <a:bodyPr/>
                    <a:lstStyle/>
                    <a:p>
                      <a:r>
                        <a:rPr lang="es-MX" dirty="0"/>
                        <a:t>Natural</a:t>
                      </a:r>
                    </a:p>
                  </a:txBody>
                  <a:tcPr/>
                </a:tc>
                <a:tc>
                  <a:txBody>
                    <a:bodyPr/>
                    <a:lstStyle/>
                    <a:p>
                      <a:r>
                        <a:rPr lang="es-MX" dirty="0"/>
                        <a:t>No directamente natural</a:t>
                      </a:r>
                    </a:p>
                  </a:txBody>
                  <a:tcPr/>
                </a:tc>
                <a:tc>
                  <a:txBody>
                    <a:bodyPr/>
                    <a:lstStyle/>
                    <a:p>
                      <a:r>
                        <a:rPr lang="es-MX" dirty="0"/>
                        <a:t>Elementos</a:t>
                      </a:r>
                      <a:r>
                        <a:rPr lang="es-MX" baseline="0" dirty="0"/>
                        <a:t> químicos</a:t>
                      </a:r>
                      <a:endParaRPr lang="es-MX" dirty="0"/>
                    </a:p>
                  </a:txBody>
                  <a:tcPr/>
                </a:tc>
                <a:extLst>
                  <a:ext uri="{0D108BD9-81ED-4DB2-BD59-A6C34878D82A}">
                    <a16:rowId xmlns:a16="http://schemas.microsoft.com/office/drawing/2014/main" val="10002"/>
                  </a:ext>
                </a:extLst>
              </a:tr>
              <a:tr h="370840">
                <a:tc>
                  <a:txBody>
                    <a:bodyPr/>
                    <a:lstStyle/>
                    <a:p>
                      <a:r>
                        <a:rPr lang="es-MX" dirty="0"/>
                        <a:t>HERRAMIENTA</a:t>
                      </a:r>
                    </a:p>
                  </a:txBody>
                  <a:tcPr/>
                </a:tc>
                <a:tc>
                  <a:txBody>
                    <a:bodyPr/>
                    <a:lstStyle/>
                    <a:p>
                      <a:r>
                        <a:rPr lang="es-MX" dirty="0"/>
                        <a:t>Básicas</a:t>
                      </a:r>
                      <a:r>
                        <a:rPr lang="es-MX" baseline="0" dirty="0"/>
                        <a:t> (caza)</a:t>
                      </a:r>
                      <a:endParaRPr lang="es-MX" dirty="0"/>
                    </a:p>
                  </a:txBody>
                  <a:tcPr/>
                </a:tc>
                <a:tc>
                  <a:txBody>
                    <a:bodyPr/>
                    <a:lstStyle/>
                    <a:p>
                      <a:r>
                        <a:rPr lang="es-MX" dirty="0"/>
                        <a:t>Extensión mano (Artefactos)</a:t>
                      </a:r>
                    </a:p>
                  </a:txBody>
                  <a:tcPr/>
                </a:tc>
                <a:tc>
                  <a:txBody>
                    <a:bodyPr/>
                    <a:lstStyle/>
                    <a:p>
                      <a:r>
                        <a:rPr lang="es-MX" dirty="0"/>
                        <a:t>Extensión del cerebro (</a:t>
                      </a:r>
                      <a:r>
                        <a:rPr lang="es-MX" dirty="0" err="1"/>
                        <a:t>Tecnofactos</a:t>
                      </a:r>
                      <a:r>
                        <a:rPr lang="es-MX" dirty="0"/>
                        <a:t>)</a:t>
                      </a:r>
                    </a:p>
                  </a:txBody>
                  <a:tcPr/>
                </a:tc>
                <a:extLst>
                  <a:ext uri="{0D108BD9-81ED-4DB2-BD59-A6C34878D82A}">
                    <a16:rowId xmlns:a16="http://schemas.microsoft.com/office/drawing/2014/main" val="10003"/>
                  </a:ext>
                </a:extLst>
              </a:tr>
              <a:tr h="370840">
                <a:tc>
                  <a:txBody>
                    <a:bodyPr/>
                    <a:lstStyle/>
                    <a:p>
                      <a:r>
                        <a:rPr lang="es-MX" dirty="0"/>
                        <a:t>PROCESO</a:t>
                      </a:r>
                    </a:p>
                  </a:txBody>
                  <a:tcPr/>
                </a:tc>
                <a:tc>
                  <a:txBody>
                    <a:bodyPr/>
                    <a:lstStyle/>
                    <a:p>
                      <a:r>
                        <a:rPr lang="es-MX" dirty="0"/>
                        <a:t>Representaciones</a:t>
                      </a:r>
                    </a:p>
                  </a:txBody>
                  <a:tcPr/>
                </a:tc>
                <a:tc>
                  <a:txBody>
                    <a:bodyPr/>
                    <a:lstStyle/>
                    <a:p>
                      <a:r>
                        <a:rPr lang="es-MX" dirty="0"/>
                        <a:t>Representaciones</a:t>
                      </a:r>
                      <a:r>
                        <a:rPr lang="es-MX" baseline="0" dirty="0"/>
                        <a:t> de representaciones</a:t>
                      </a:r>
                    </a:p>
                    <a:p>
                      <a:r>
                        <a:rPr lang="es-MX" baseline="0" dirty="0"/>
                        <a:t>Manejo de matemáticas básicas</a:t>
                      </a:r>
                      <a:endParaRPr lang="es-MX" dirty="0"/>
                    </a:p>
                  </a:txBody>
                  <a:tcPr/>
                </a:tc>
                <a:tc>
                  <a:txBody>
                    <a:bodyPr/>
                    <a:lstStyle/>
                    <a:p>
                      <a:r>
                        <a:rPr lang="es-MX" dirty="0"/>
                        <a:t>Representaciones de representaciones</a:t>
                      </a:r>
                    </a:p>
                    <a:p>
                      <a:r>
                        <a:rPr lang="es-MX" dirty="0"/>
                        <a:t>Ciencias</a:t>
                      </a:r>
                      <a:r>
                        <a:rPr lang="es-MX" baseline="0" dirty="0"/>
                        <a:t> exactas,  modernidad (orden)</a:t>
                      </a:r>
                      <a:endParaRPr lang="es-MX" dirty="0"/>
                    </a:p>
                  </a:txBody>
                  <a:tcPr/>
                </a:tc>
                <a:extLst>
                  <a:ext uri="{0D108BD9-81ED-4DB2-BD59-A6C34878D82A}">
                    <a16:rowId xmlns:a16="http://schemas.microsoft.com/office/drawing/2014/main" val="10004"/>
                  </a:ext>
                </a:extLst>
              </a:tr>
              <a:tr h="370840">
                <a:tc>
                  <a:txBody>
                    <a:bodyPr/>
                    <a:lstStyle/>
                    <a:p>
                      <a:r>
                        <a:rPr lang="es-MX" dirty="0"/>
                        <a:t>DISCURSO</a:t>
                      </a:r>
                    </a:p>
                  </a:txBody>
                  <a:tcPr/>
                </a:tc>
                <a:tc>
                  <a:txBody>
                    <a:bodyPr/>
                    <a:lstStyle/>
                    <a:p>
                      <a:r>
                        <a:rPr lang="es-MX" dirty="0"/>
                        <a:t>De padres a hijos</a:t>
                      </a:r>
                    </a:p>
                  </a:txBody>
                  <a:tcPr/>
                </a:tc>
                <a:tc>
                  <a:txBody>
                    <a:bodyPr/>
                    <a:lstStyle/>
                    <a:p>
                      <a:r>
                        <a:rPr lang="es-MX" dirty="0"/>
                        <a:t>Discurso con mínimo</a:t>
                      </a:r>
                      <a:r>
                        <a:rPr lang="es-MX" baseline="0" dirty="0"/>
                        <a:t> de elaboración (artefacto)</a:t>
                      </a:r>
                      <a:endParaRPr lang="es-MX" dirty="0"/>
                    </a:p>
                  </a:txBody>
                  <a:tcPr/>
                </a:tc>
                <a:tc>
                  <a:txBody>
                    <a:bodyPr/>
                    <a:lstStyle/>
                    <a:p>
                      <a:r>
                        <a:rPr lang="es-MX" dirty="0"/>
                        <a:t>Hipótesis – deducción (Ecuaciones diferenciales)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48159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5B3E74-0944-411A-84B6-170C7D5BDA51}"/>
              </a:ext>
            </a:extLst>
          </p:cNvPr>
          <p:cNvSpPr>
            <a:spLocks noGrp="1"/>
          </p:cNvSpPr>
          <p:nvPr>
            <p:ph type="title"/>
          </p:nvPr>
        </p:nvSpPr>
        <p:spPr/>
        <p:txBody>
          <a:bodyPr/>
          <a:lstStyle/>
          <a:p>
            <a:pPr algn="just"/>
            <a:r>
              <a:rPr lang="es-ES" dirty="0"/>
              <a:t>DE LA TÉCNICA A LA TECNOLOGÍA</a:t>
            </a:r>
            <a:endParaRPr lang="es-CO" dirty="0"/>
          </a:p>
        </p:txBody>
      </p:sp>
      <p:sp>
        <p:nvSpPr>
          <p:cNvPr id="3" name="Marcador de contenido 2">
            <a:extLst>
              <a:ext uri="{FF2B5EF4-FFF2-40B4-BE49-F238E27FC236}">
                <a16:creationId xmlns:a16="http://schemas.microsoft.com/office/drawing/2014/main" id="{91A7B0FA-1718-4946-BDA6-50A42C19B45A}"/>
              </a:ext>
            </a:extLst>
          </p:cNvPr>
          <p:cNvSpPr>
            <a:spLocks noGrp="1"/>
          </p:cNvSpPr>
          <p:nvPr>
            <p:ph idx="1"/>
          </p:nvPr>
        </p:nvSpPr>
        <p:spPr/>
        <p:txBody>
          <a:bodyPr>
            <a:normAutofit fontScale="92500" lnSpcReduction="10000"/>
          </a:bodyPr>
          <a:lstStyle/>
          <a:p>
            <a:r>
              <a:rPr lang="es-ES" dirty="0"/>
              <a:t>La transición entre técnica y tecnología puede ser abordada desde distintos niveles. Primero, se puede estudiar el proceso histórico, económico y social que permite la transición en cuestión. Segundo, realizar un análisis </a:t>
            </a:r>
            <a:r>
              <a:rPr lang="es-ES" dirty="0" err="1"/>
              <a:t>ﬁlosóﬁco</a:t>
            </a:r>
            <a:r>
              <a:rPr lang="es-ES" dirty="0"/>
              <a:t> sobre la técnica, la tecnología y el tránsito de la una a la otra. Tercero La ciencia o episteme nos pone en contacto con estas Ideas, mientras que la </a:t>
            </a:r>
            <a:r>
              <a:rPr lang="es-ES" dirty="0" err="1"/>
              <a:t>téchne</a:t>
            </a:r>
            <a:r>
              <a:rPr lang="es-ES" dirty="0"/>
              <a:t> sólo las imita, estudiar las posiciones </a:t>
            </a:r>
            <a:r>
              <a:rPr lang="es-ES" dirty="0" err="1"/>
              <a:t>ﬁlosóﬁcas</a:t>
            </a:r>
            <a:r>
              <a:rPr lang="es-ES" dirty="0"/>
              <a:t> que se han presentado en el nivel precedente. Así pues, teniendo presente que se trata de un problema </a:t>
            </a:r>
            <a:r>
              <a:rPr lang="es-ES" dirty="0" err="1"/>
              <a:t>ﬁlosóﬁco</a:t>
            </a:r>
            <a:r>
              <a:rPr lang="es-ES" dirty="0"/>
              <a:t> y, por lo mismo, reconociendo el carácter tentativo y provisional del presente esfuerzo, en este trabajo se intenta. </a:t>
            </a:r>
          </a:p>
          <a:p>
            <a:r>
              <a:rPr lang="es-ES" dirty="0"/>
              <a:t>secciones: «La técnica en la Antigüedad y el Medioevo», «La nueva técnica en la Época Moderna» y «De la técnica a la tecnología».</a:t>
            </a:r>
          </a:p>
          <a:p>
            <a:endParaRPr lang="es-CO" dirty="0"/>
          </a:p>
        </p:txBody>
      </p:sp>
    </p:spTree>
    <p:extLst>
      <p:ext uri="{BB962C8B-B14F-4D97-AF65-F5344CB8AC3E}">
        <p14:creationId xmlns:p14="http://schemas.microsoft.com/office/powerpoint/2010/main" val="126023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C66B95-51AB-4533-BEE2-C9840016CB9F}"/>
              </a:ext>
            </a:extLst>
          </p:cNvPr>
          <p:cNvSpPr>
            <a:spLocks noGrp="1"/>
          </p:cNvSpPr>
          <p:nvPr>
            <p:ph type="title"/>
          </p:nvPr>
        </p:nvSpPr>
        <p:spPr/>
        <p:txBody>
          <a:bodyPr/>
          <a:lstStyle/>
          <a:p>
            <a:r>
              <a:rPr lang="es-ES" dirty="0"/>
              <a:t>La técnica en la Antigüedad y el Medioevo</a:t>
            </a:r>
            <a:endParaRPr lang="es-CO" dirty="0"/>
          </a:p>
        </p:txBody>
      </p:sp>
      <p:sp>
        <p:nvSpPr>
          <p:cNvPr id="3" name="Marcador de contenido 2">
            <a:extLst>
              <a:ext uri="{FF2B5EF4-FFF2-40B4-BE49-F238E27FC236}">
                <a16:creationId xmlns:a16="http://schemas.microsoft.com/office/drawing/2014/main" id="{85BB7D2E-095E-4144-9E56-CA489CC4A3A7}"/>
              </a:ext>
            </a:extLst>
          </p:cNvPr>
          <p:cNvSpPr>
            <a:spLocks noGrp="1"/>
          </p:cNvSpPr>
          <p:nvPr>
            <p:ph idx="1"/>
          </p:nvPr>
        </p:nvSpPr>
        <p:spPr/>
        <p:txBody>
          <a:bodyPr>
            <a:normAutofit fontScale="77500" lnSpcReduction="20000"/>
          </a:bodyPr>
          <a:lstStyle/>
          <a:p>
            <a:r>
              <a:rPr lang="es-ES" dirty="0"/>
              <a:t>El ámbito de </a:t>
            </a:r>
            <a:r>
              <a:rPr lang="es-ES" dirty="0" err="1"/>
              <a:t>signiﬁcación</a:t>
            </a:r>
            <a:r>
              <a:rPr lang="es-ES" dirty="0"/>
              <a:t> de </a:t>
            </a:r>
            <a:r>
              <a:rPr lang="es-ES" dirty="0" err="1"/>
              <a:t>téchne</a:t>
            </a:r>
            <a:r>
              <a:rPr lang="es-ES" dirty="0"/>
              <a:t> en la Antigüedad, es más amplio que el de nuestra expresión técnica si este término se entiende como nombrando un quehacer relativo a la producción de artefactos, aun cuando en su evolución como término </a:t>
            </a:r>
            <a:r>
              <a:rPr lang="es-ES" dirty="0" err="1"/>
              <a:t>ﬁlosóﬁco</a:t>
            </a:r>
            <a:r>
              <a:rPr lang="es-ES" dirty="0"/>
              <a:t> parece haber avanzado en esa dirección (cf. Aristóteles, Ética nicomáquea, 1140a ss.). Los griegos incluían en el ámbito de lo que denominaban </a:t>
            </a:r>
            <a:r>
              <a:rPr lang="es-ES" dirty="0" err="1"/>
              <a:t>téchne</a:t>
            </a:r>
            <a:r>
              <a:rPr lang="es-ES" dirty="0"/>
              <a:t> la actividad de los médicos o de los agrimensores, que nada tiene que ver con la producción de artefactos (cf. Platón, </a:t>
            </a:r>
            <a:r>
              <a:rPr lang="es-ES" dirty="0" err="1"/>
              <a:t>Carmides</a:t>
            </a:r>
            <a:r>
              <a:rPr lang="es-ES" dirty="0"/>
              <a:t>, 165c y Protágoras, 356e). La valoración de la </a:t>
            </a:r>
            <a:r>
              <a:rPr lang="es-ES" dirty="0" err="1"/>
              <a:t>téchne</a:t>
            </a:r>
            <a:r>
              <a:rPr lang="es-ES" dirty="0"/>
              <a:t> no fue uniforme en aquel período. Los relatos míticos de Ícaro, Dédalo y Prometeo ilustran una concepción ambigua respecto de la valoración de la técnica en la Antigüedad. La </a:t>
            </a:r>
            <a:r>
              <a:rPr lang="es-ES" dirty="0" err="1"/>
              <a:t>téchne</a:t>
            </a:r>
            <a:r>
              <a:rPr lang="es-ES" dirty="0"/>
              <a:t> resulta ser necesaria y a su vez peligrosa para los seres humanos. En Platón y Aristóteles este contraste se encarna en la Grecia clásica, culminando en este último la concepción antigua de la </a:t>
            </a:r>
            <a:r>
              <a:rPr lang="es-ES" dirty="0" err="1"/>
              <a:t>téchne</a:t>
            </a:r>
            <a:r>
              <a:rPr lang="es-ES" dirty="0"/>
              <a:t>. Pero estos </a:t>
            </a:r>
            <a:r>
              <a:rPr lang="es-ES" dirty="0" err="1"/>
              <a:t>ﬁlósofos</a:t>
            </a:r>
            <a:r>
              <a:rPr lang="es-ES" dirty="0"/>
              <a:t> resultan inteligibles sólo si atendemos a un conjunto de consideraciones políticas, éticas, ontológicas y epistemológicas. Atender a ellas permite ir más allá del lugar común que hace de la preeminencia de la «teoría» la causa fundamental de la desvaloración de la </a:t>
            </a:r>
            <a:r>
              <a:rPr lang="es-ES" dirty="0" err="1"/>
              <a:t>téchne</a:t>
            </a:r>
            <a:r>
              <a:rPr lang="es-ES" dirty="0"/>
              <a:t> en el mundo antiguo</a:t>
            </a:r>
            <a:endParaRPr lang="es-CO" dirty="0"/>
          </a:p>
        </p:txBody>
      </p:sp>
    </p:spTree>
    <p:extLst>
      <p:ext uri="{BB962C8B-B14F-4D97-AF65-F5344CB8AC3E}">
        <p14:creationId xmlns:p14="http://schemas.microsoft.com/office/powerpoint/2010/main" val="1293330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5F0CE6-2688-4ADB-BF6A-61579A6C8C5D}"/>
              </a:ext>
            </a:extLst>
          </p:cNvPr>
          <p:cNvSpPr>
            <a:spLocks noGrp="1"/>
          </p:cNvSpPr>
          <p:nvPr>
            <p:ph type="title"/>
          </p:nvPr>
        </p:nvSpPr>
        <p:spPr/>
        <p:txBody>
          <a:bodyPr/>
          <a:lstStyle/>
          <a:p>
            <a:r>
              <a:rPr lang="es-ES" dirty="0"/>
              <a:t>La técnica en la Antigüedad y el Medioevo</a:t>
            </a:r>
            <a:endParaRPr lang="es-CO" dirty="0"/>
          </a:p>
        </p:txBody>
      </p:sp>
      <p:sp>
        <p:nvSpPr>
          <p:cNvPr id="3" name="Marcador de contenido 2">
            <a:extLst>
              <a:ext uri="{FF2B5EF4-FFF2-40B4-BE49-F238E27FC236}">
                <a16:creationId xmlns:a16="http://schemas.microsoft.com/office/drawing/2014/main" id="{49EA6ACC-1D60-413A-8DCB-82D558E97BC2}"/>
              </a:ext>
            </a:extLst>
          </p:cNvPr>
          <p:cNvSpPr>
            <a:spLocks noGrp="1"/>
          </p:cNvSpPr>
          <p:nvPr>
            <p:ph idx="1"/>
          </p:nvPr>
        </p:nvSpPr>
        <p:spPr/>
        <p:txBody>
          <a:bodyPr/>
          <a:lstStyle/>
          <a:p>
            <a:r>
              <a:rPr lang="es-ES" dirty="0"/>
              <a:t>La cultura griega menospreciaba el trabajo físico. De ahí que el artesano, el encargado de producir artefactos necesarios para la vida, ocupe el séptimo lugar dentro del orden descendente de nueve géneros de vida propuestos por Platón, quedando sólo por encima del </a:t>
            </a:r>
            <a:r>
              <a:rPr lang="es-ES" dirty="0" err="1"/>
              <a:t>soﬁsta</a:t>
            </a:r>
            <a:r>
              <a:rPr lang="es-ES" dirty="0"/>
              <a:t> y del tirano (cf. Platón, Fedro, 248d-e).</a:t>
            </a:r>
          </a:p>
          <a:p>
            <a:endParaRPr lang="es-CO" dirty="0"/>
          </a:p>
        </p:txBody>
      </p:sp>
    </p:spTree>
    <p:extLst>
      <p:ext uri="{BB962C8B-B14F-4D97-AF65-F5344CB8AC3E}">
        <p14:creationId xmlns:p14="http://schemas.microsoft.com/office/powerpoint/2010/main" val="3315751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A68E0FB-9A4E-4D2D-B24A-E9DB324A192F}"/>
              </a:ext>
            </a:extLst>
          </p:cNvPr>
          <p:cNvSpPr>
            <a:spLocks noGrp="1"/>
          </p:cNvSpPr>
          <p:nvPr>
            <p:ph idx="1"/>
          </p:nvPr>
        </p:nvSpPr>
        <p:spPr>
          <a:xfrm>
            <a:off x="1258956" y="715617"/>
            <a:ext cx="9859618" cy="4750729"/>
          </a:xfrm>
        </p:spPr>
        <p:txBody>
          <a:bodyPr>
            <a:normAutofit fontScale="92500" lnSpcReduction="20000"/>
          </a:bodyPr>
          <a:lstStyle/>
          <a:p>
            <a:r>
              <a:rPr lang="es-ES" dirty="0"/>
              <a:t>Toda </a:t>
            </a:r>
            <a:r>
              <a:rPr lang="es-ES" dirty="0" err="1"/>
              <a:t>téchne</a:t>
            </a:r>
            <a:r>
              <a:rPr lang="es-ES" dirty="0"/>
              <a:t> o producción humana es </a:t>
            </a:r>
            <a:r>
              <a:rPr lang="es-ES" dirty="0" err="1"/>
              <a:t>artiﬁcial</a:t>
            </a:r>
            <a:r>
              <a:rPr lang="es-ES" dirty="0"/>
              <a:t> y todo objeto diseñado de manera </a:t>
            </a:r>
            <a:r>
              <a:rPr lang="es-ES" dirty="0" err="1"/>
              <a:t>artiﬁcial</a:t>
            </a:r>
            <a:r>
              <a:rPr lang="es-ES" dirty="0"/>
              <a:t> es una entidad ontológicamente inferior a los que forman parte de la verdadera realidad.</a:t>
            </a:r>
          </a:p>
          <a:p>
            <a:r>
              <a:rPr lang="es-ES" dirty="0"/>
              <a:t>Ahora bien, la concepción de la </a:t>
            </a:r>
            <a:r>
              <a:rPr lang="es-ES" dirty="0" err="1"/>
              <a:t>téchne</a:t>
            </a:r>
            <a:r>
              <a:rPr lang="es-ES" dirty="0"/>
              <a:t> en Aristóteles contrasta con la de Platón respecto del componente epistemológico. Según lo que podríamos llamar, siguiendo nuestra interpretación de Aristóteles, el «pluralismo operativo de la razón», ella tiene cinco vías para llegar a la verdad. La </a:t>
            </a:r>
            <a:r>
              <a:rPr lang="es-ES" dirty="0" err="1"/>
              <a:t>téchne</a:t>
            </a:r>
            <a:r>
              <a:rPr lang="es-ES" dirty="0"/>
              <a:t> y la </a:t>
            </a:r>
            <a:r>
              <a:rPr lang="es-ES" dirty="0" err="1"/>
              <a:t>phronesis</a:t>
            </a:r>
            <a:r>
              <a:rPr lang="es-ES" dirty="0"/>
              <a:t> tratan «sobre aquellas realidades que pueden ser de distinta manera», mientras que episteme, </a:t>
            </a:r>
            <a:r>
              <a:rPr lang="es-ES" dirty="0" err="1"/>
              <a:t>sophia</a:t>
            </a:r>
            <a:r>
              <a:rPr lang="es-ES" dirty="0"/>
              <a:t> y </a:t>
            </a:r>
            <a:r>
              <a:rPr lang="es-ES" dirty="0" err="1"/>
              <a:t>nous</a:t>
            </a:r>
            <a:r>
              <a:rPr lang="es-ES" dirty="0"/>
              <a:t> lo hacen «sobre aquellos entes cuyos principios no pueden ser de otra manera» (Ética nicomáquea, 1139a 5-9). </a:t>
            </a:r>
          </a:p>
          <a:p>
            <a:r>
              <a:rPr lang="es-ES" dirty="0"/>
              <a:t>Sólo en este último caso hay conocimiento necesario. Tales vías cognoscitivas se </a:t>
            </a:r>
            <a:r>
              <a:rPr lang="es-ES" dirty="0" err="1"/>
              <a:t>identiﬁcan</a:t>
            </a:r>
            <a:r>
              <a:rPr lang="es-ES" dirty="0"/>
              <a:t> con tres actividades propias de éstas: (1)La </a:t>
            </a:r>
            <a:r>
              <a:rPr lang="es-ES" dirty="0" err="1"/>
              <a:t>theoría</a:t>
            </a:r>
            <a:r>
              <a:rPr lang="es-ES" dirty="0"/>
              <a:t> es la actividad propia de la episteme, (2) la </a:t>
            </a:r>
            <a:r>
              <a:rPr lang="es-ES" dirty="0" err="1"/>
              <a:t>sophia</a:t>
            </a:r>
            <a:r>
              <a:rPr lang="es-ES" dirty="0"/>
              <a:t> y (3) el </a:t>
            </a:r>
            <a:r>
              <a:rPr lang="es-ES" dirty="0" err="1"/>
              <a:t>nous</a:t>
            </a:r>
            <a:r>
              <a:rPr lang="es-ES" dirty="0"/>
              <a:t>; la praxis es la actividad propia del hábito prudencial; </a:t>
            </a:r>
            <a:r>
              <a:rPr lang="es-ES" dirty="0" err="1"/>
              <a:t>ﬁnalmente</a:t>
            </a:r>
            <a:r>
              <a:rPr lang="es-ES" dirty="0"/>
              <a:t>, la </a:t>
            </a:r>
            <a:r>
              <a:rPr lang="es-ES" dirty="0" err="1"/>
              <a:t>póiesis</a:t>
            </a:r>
            <a:r>
              <a:rPr lang="es-ES" dirty="0"/>
              <a:t> es la actividad propia de la </a:t>
            </a:r>
            <a:r>
              <a:rPr lang="es-ES" dirty="0" err="1"/>
              <a:t>téchne</a:t>
            </a:r>
            <a:r>
              <a:rPr lang="es-ES" dirty="0"/>
              <a:t>. Así, la actividad racional humana no puede ser entendida de manera unívoca. Hay en ella una pluralidad operativa fundada en la propia actividad cognoscitiva; es decir, la razón procede de acuerdo al aspecto de la realidad que se examina. </a:t>
            </a:r>
            <a:endParaRPr lang="es-CO" dirty="0"/>
          </a:p>
        </p:txBody>
      </p:sp>
    </p:spTree>
    <p:extLst>
      <p:ext uri="{BB962C8B-B14F-4D97-AF65-F5344CB8AC3E}">
        <p14:creationId xmlns:p14="http://schemas.microsoft.com/office/powerpoint/2010/main" val="2707844333"/>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TM10001114[[fn=Galería]]</Template>
  <TotalTime>6249</TotalTime>
  <Words>4272</Words>
  <Application>Microsoft Office PowerPoint</Application>
  <PresentationFormat>Panorámica</PresentationFormat>
  <Paragraphs>120</Paragraphs>
  <Slides>32</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Arial</vt:lpstr>
      <vt:lpstr>Calibri</vt:lpstr>
      <vt:lpstr>Gill Sans MT</vt:lpstr>
      <vt:lpstr>Galería</vt:lpstr>
      <vt:lpstr>ESTUDIOS SOCIALES DE LA CIENCIA Y LA TECNOLOGÍA</vt:lpstr>
      <vt:lpstr>Presentación de PowerPoint</vt:lpstr>
      <vt:lpstr>ESTUDIOS SOCIALES DE LA CIENCIA Y LA TECNOLOGÍA</vt:lpstr>
      <vt:lpstr>Técnica y tecnología: Recorrido histórico y caracterización</vt:lpstr>
      <vt:lpstr>Resumen histórico</vt:lpstr>
      <vt:lpstr>DE LA TÉCNICA A LA TECNOLOGÍA</vt:lpstr>
      <vt:lpstr>La técnica en la Antigüedad y el Medioevo</vt:lpstr>
      <vt:lpstr>La técnica en la Antigüedad y el Medioevo</vt:lpstr>
      <vt:lpstr>Presentación de PowerPoint</vt:lpstr>
      <vt:lpstr>Presentación de PowerPoint</vt:lpstr>
      <vt:lpstr>LA NUEVA TÉCNICA EN LA ÉPOCA MODERNA </vt:lpstr>
      <vt:lpstr>Concepción de Bacon</vt:lpstr>
      <vt:lpstr>Novum Organon</vt:lpstr>
      <vt:lpstr>Valor de la técnica que avanza mas allá de la ciencia y que si misma</vt:lpstr>
      <vt:lpstr>Concepto de técnica</vt:lpstr>
      <vt:lpstr>Definición de galileo</vt:lpstr>
      <vt:lpstr>DE LA TÉCNICA A LA TECNOLOGÍA</vt:lpstr>
      <vt:lpstr>presupuestos filosóficos intelectuales novedosos</vt:lpstr>
      <vt:lpstr>ALGUNAS ASCEPCIONES</vt:lpstr>
      <vt:lpstr>Presentación de PowerPoint</vt:lpstr>
      <vt:lpstr>Tecnología para la facultad tecnológica</vt:lpstr>
      <vt:lpstr>Algunos videos</vt:lpstr>
      <vt:lpstr>Caracterización de la ciencia actual: gran ciencia y ciencia pequeña</vt:lpstr>
      <vt:lpstr>Big Science (Gran Ciencia</vt:lpstr>
      <vt:lpstr>Marco de la gran ciencia</vt:lpstr>
      <vt:lpstr>Criticas a la gran ciencia</vt:lpstr>
      <vt:lpstr>Presentación de PowerPoint</vt:lpstr>
      <vt:lpstr>Gran ciencia vs pequeña ciencia</vt:lpstr>
      <vt:lpstr>Gran ciencia vs pequeña ciencia</vt:lpstr>
      <vt:lpstr> OTROS PROYECTOS DE GRAN CIENCIA</vt:lpstr>
      <vt:lpstr>Políticas ciencia y tecnología: fases de desarrollo</vt:lpstr>
      <vt:lpstr>ALGUNOS TOPICOS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ESTUDIOS SOCIALES DE LA CIENCIA Y LA TECNOLOGÍA</dc:title>
  <dc:creator>JAIRO RUIZ</dc:creator>
  <cp:lastModifiedBy>jairo ruiz</cp:lastModifiedBy>
  <cp:revision>38</cp:revision>
  <dcterms:created xsi:type="dcterms:W3CDTF">2020-04-30T16:05:12Z</dcterms:created>
  <dcterms:modified xsi:type="dcterms:W3CDTF">2023-03-13T14:22:26Z</dcterms:modified>
</cp:coreProperties>
</file>