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4" r:id="rId3"/>
    <p:sldId id="258" r:id="rId4"/>
    <p:sldId id="259" r:id="rId5"/>
    <p:sldId id="260" r:id="rId6"/>
    <p:sldId id="279" r:id="rId7"/>
    <p:sldId id="261" r:id="rId8"/>
    <p:sldId id="262" r:id="rId9"/>
    <p:sldId id="263" r:id="rId10"/>
    <p:sldId id="278" r:id="rId11"/>
    <p:sldId id="264" r:id="rId12"/>
    <p:sldId id="280" r:id="rId13"/>
    <p:sldId id="265" r:id="rId14"/>
    <p:sldId id="266" r:id="rId15"/>
    <p:sldId id="281" r:id="rId16"/>
    <p:sldId id="267" r:id="rId17"/>
    <p:sldId id="268" r:id="rId18"/>
    <p:sldId id="269" r:id="rId19"/>
    <p:sldId id="282" r:id="rId20"/>
    <p:sldId id="270" r:id="rId21"/>
    <p:sldId id="283" r:id="rId22"/>
    <p:sldId id="271" r:id="rId23"/>
    <p:sldId id="272" r:id="rId24"/>
    <p:sldId id="284" r:id="rId25"/>
    <p:sldId id="273" r:id="rId26"/>
    <p:sldId id="285" r:id="rId27"/>
    <p:sldId id="277" r:id="rId28"/>
    <p:sldId id="275" r:id="rId29"/>
    <p:sldId id="276" r:id="rId3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0" d="100"/>
          <a:sy n="60" d="100"/>
        </p:scale>
        <p:origin x="105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9E2A4B21-81E2-4702-AFBD-159FFF73A77B}" type="datetimeFigureOut">
              <a:rPr lang="es-CO" smtClean="0"/>
              <a:t>12/03/2023</a:t>
            </a:fld>
            <a:endParaRPr lang="es-CO"/>
          </a:p>
        </p:txBody>
      </p:sp>
      <p:sp>
        <p:nvSpPr>
          <p:cNvPr id="5" name="Footer Placeholder 4"/>
          <p:cNvSpPr>
            <a:spLocks noGrp="1"/>
          </p:cNvSpPr>
          <p:nvPr>
            <p:ph type="ftr" sz="quarter" idx="11"/>
          </p:nvPr>
        </p:nvSpPr>
        <p:spPr>
          <a:xfrm>
            <a:off x="2416500" y="329307"/>
            <a:ext cx="4973915" cy="309201"/>
          </a:xfrm>
        </p:spPr>
        <p:txBody>
          <a:bodyPr/>
          <a:lstStyle/>
          <a:p>
            <a:endParaRPr lang="es-CO"/>
          </a:p>
        </p:txBody>
      </p:sp>
      <p:sp>
        <p:nvSpPr>
          <p:cNvPr id="6" name="Slide Number Placeholder 5"/>
          <p:cNvSpPr>
            <a:spLocks noGrp="1"/>
          </p:cNvSpPr>
          <p:nvPr>
            <p:ph type="sldNum" sz="quarter" idx="12"/>
          </p:nvPr>
        </p:nvSpPr>
        <p:spPr>
          <a:xfrm>
            <a:off x="1437664" y="798973"/>
            <a:ext cx="811019" cy="503578"/>
          </a:xfrm>
        </p:spPr>
        <p:txBody>
          <a:bodyPr/>
          <a:lstStyle/>
          <a:p>
            <a:fld id="{F9C6E669-86C1-4571-96AA-A530215180FA}" type="slidenum">
              <a:rPr lang="es-CO" smtClean="0"/>
              <a:t>‹Nº›</a:t>
            </a:fld>
            <a:endParaRPr lang="es-CO"/>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9318956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9E2A4B21-81E2-4702-AFBD-159FFF73A77B}" type="datetimeFigureOut">
              <a:rPr lang="es-CO" smtClean="0"/>
              <a:t>12/03/2023</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F9C6E669-86C1-4571-96AA-A530215180FA}" type="slidenum">
              <a:rPr lang="es-CO" smtClean="0"/>
              <a:t>‹Nº›</a:t>
            </a:fld>
            <a:endParaRPr lang="es-CO"/>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3894289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9E2A4B21-81E2-4702-AFBD-159FFF73A77B}" type="datetimeFigureOut">
              <a:rPr lang="es-CO" smtClean="0"/>
              <a:t>12/03/2023</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F9C6E669-86C1-4571-96AA-A530215180FA}" type="slidenum">
              <a:rPr lang="es-CO" smtClean="0"/>
              <a:t>‹Nº›</a:t>
            </a:fld>
            <a:endParaRPr lang="es-CO"/>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4610665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ncho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9E2A4B21-81E2-4702-AFBD-159FFF73A77B}" type="datetimeFigureOut">
              <a:rPr lang="es-CO" smtClean="0"/>
              <a:t>12/03/2023</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F9C6E669-86C1-4571-96AA-A530215180FA}" type="slidenum">
              <a:rPr lang="es-CO" smtClean="0"/>
              <a:t>‹Nº›</a:t>
            </a:fld>
            <a:endParaRPr lang="es-CO"/>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9193353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9E2A4B21-81E2-4702-AFBD-159FFF73A77B}" type="datetimeFigureOut">
              <a:rPr lang="es-CO" smtClean="0"/>
              <a:t>12/03/2023</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F9C6E669-86C1-4571-96AA-A530215180FA}" type="slidenum">
              <a:rPr lang="es-CO" smtClean="0"/>
              <a:t>‹Nº›</a:t>
            </a:fld>
            <a:endParaRPr lang="es-CO"/>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6655329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9E2A4B21-81E2-4702-AFBD-159FFF73A77B}" type="datetimeFigureOut">
              <a:rPr lang="es-CO" smtClean="0"/>
              <a:t>12/03/2023</a:t>
            </a:fld>
            <a:endParaRPr lang="es-CO"/>
          </a:p>
        </p:txBody>
      </p:sp>
      <p:sp>
        <p:nvSpPr>
          <p:cNvPr id="6" name="Footer Placeholder 5"/>
          <p:cNvSpPr>
            <a:spLocks noGrp="1"/>
          </p:cNvSpPr>
          <p:nvPr>
            <p:ph type="ftr" sz="quarter" idx="11"/>
          </p:nvPr>
        </p:nvSpPr>
        <p:spPr/>
        <p:txBody>
          <a:bodyPr/>
          <a:lstStyle/>
          <a:p>
            <a:endParaRPr lang="es-CO"/>
          </a:p>
        </p:txBody>
      </p:sp>
      <p:sp>
        <p:nvSpPr>
          <p:cNvPr id="7" name="Slide Number Placeholder 6"/>
          <p:cNvSpPr>
            <a:spLocks noGrp="1"/>
          </p:cNvSpPr>
          <p:nvPr>
            <p:ph type="sldNum" sz="quarter" idx="12"/>
          </p:nvPr>
        </p:nvSpPr>
        <p:spPr/>
        <p:txBody>
          <a:bodyPr/>
          <a:lstStyle/>
          <a:p>
            <a:fld id="{F9C6E669-86C1-4571-96AA-A530215180FA}" type="slidenum">
              <a:rPr lang="es-CO" smtClean="0"/>
              <a:t>‹Nº›</a:t>
            </a:fld>
            <a:endParaRPr lang="es-CO"/>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4699613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Content Placeholder 3"/>
          <p:cNvSpPr>
            <a:spLocks noGrp="1"/>
          </p:cNvSpPr>
          <p:nvPr>
            <p:ph sz="half" idx="2"/>
          </p:nvPr>
        </p:nvSpPr>
        <p:spPr>
          <a:xfrm>
            <a:off x="1447191" y="2824269"/>
            <a:ext cx="4645152" cy="2644457"/>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Content Placeholder 5"/>
          <p:cNvSpPr>
            <a:spLocks noGrp="1"/>
          </p:cNvSpPr>
          <p:nvPr>
            <p:ph sz="quarter" idx="4"/>
          </p:nvPr>
        </p:nvSpPr>
        <p:spPr>
          <a:xfrm>
            <a:off x="6412362" y="2821491"/>
            <a:ext cx="4645152" cy="2637371"/>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9E2A4B21-81E2-4702-AFBD-159FFF73A77B}" type="datetimeFigureOut">
              <a:rPr lang="es-CO" smtClean="0"/>
              <a:t>12/03/2023</a:t>
            </a:fld>
            <a:endParaRPr lang="es-CO"/>
          </a:p>
        </p:txBody>
      </p:sp>
      <p:sp>
        <p:nvSpPr>
          <p:cNvPr id="8" name="Footer Placeholder 7"/>
          <p:cNvSpPr>
            <a:spLocks noGrp="1"/>
          </p:cNvSpPr>
          <p:nvPr>
            <p:ph type="ftr" sz="quarter" idx="11"/>
          </p:nvPr>
        </p:nvSpPr>
        <p:spPr/>
        <p:txBody>
          <a:bodyPr/>
          <a:lstStyle/>
          <a:p>
            <a:endParaRPr lang="es-CO"/>
          </a:p>
        </p:txBody>
      </p:sp>
      <p:sp>
        <p:nvSpPr>
          <p:cNvPr id="9" name="Slide Number Placeholder 8"/>
          <p:cNvSpPr>
            <a:spLocks noGrp="1"/>
          </p:cNvSpPr>
          <p:nvPr>
            <p:ph type="sldNum" sz="quarter" idx="12"/>
          </p:nvPr>
        </p:nvSpPr>
        <p:spPr/>
        <p:txBody>
          <a:bodyPr/>
          <a:lstStyle/>
          <a:p>
            <a:fld id="{F9C6E669-86C1-4571-96AA-A530215180FA}" type="slidenum">
              <a:rPr lang="es-CO" smtClean="0"/>
              <a:t>‹Nº›</a:t>
            </a:fld>
            <a:endParaRPr lang="es-CO"/>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992732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9E2A4B21-81E2-4702-AFBD-159FFF73A77B}" type="datetimeFigureOut">
              <a:rPr lang="es-CO" smtClean="0"/>
              <a:t>12/03/2023</a:t>
            </a:fld>
            <a:endParaRPr lang="es-CO"/>
          </a:p>
        </p:txBody>
      </p:sp>
      <p:sp>
        <p:nvSpPr>
          <p:cNvPr id="4" name="Footer Placeholder 3"/>
          <p:cNvSpPr>
            <a:spLocks noGrp="1"/>
          </p:cNvSpPr>
          <p:nvPr>
            <p:ph type="ftr" sz="quarter" idx="11"/>
          </p:nvPr>
        </p:nvSpPr>
        <p:spPr/>
        <p:txBody>
          <a:bodyPr/>
          <a:lstStyle/>
          <a:p>
            <a:endParaRPr lang="es-CO"/>
          </a:p>
        </p:txBody>
      </p:sp>
      <p:sp>
        <p:nvSpPr>
          <p:cNvPr id="5" name="Slide Number Placeholder 4"/>
          <p:cNvSpPr>
            <a:spLocks noGrp="1"/>
          </p:cNvSpPr>
          <p:nvPr>
            <p:ph type="sldNum" sz="quarter" idx="12"/>
          </p:nvPr>
        </p:nvSpPr>
        <p:spPr/>
        <p:txBody>
          <a:bodyPr/>
          <a:lstStyle/>
          <a:p>
            <a:fld id="{F9C6E669-86C1-4571-96AA-A530215180FA}" type="slidenum">
              <a:rPr lang="es-CO" smtClean="0"/>
              <a:t>‹Nº›</a:t>
            </a:fld>
            <a:endParaRPr lang="es-CO"/>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0008544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E2A4B21-81E2-4702-AFBD-159FFF73A77B}" type="datetimeFigureOut">
              <a:rPr lang="es-CO" smtClean="0"/>
              <a:t>12/03/2023</a:t>
            </a:fld>
            <a:endParaRPr lang="es-CO"/>
          </a:p>
        </p:txBody>
      </p:sp>
      <p:sp>
        <p:nvSpPr>
          <p:cNvPr id="3" name="Footer Placeholder 2"/>
          <p:cNvSpPr>
            <a:spLocks noGrp="1"/>
          </p:cNvSpPr>
          <p:nvPr>
            <p:ph type="ftr" sz="quarter" idx="11"/>
          </p:nvPr>
        </p:nvSpPr>
        <p:spPr/>
        <p:txBody>
          <a:bodyPr/>
          <a:lstStyle/>
          <a:p>
            <a:endParaRPr lang="es-CO"/>
          </a:p>
        </p:txBody>
      </p:sp>
      <p:sp>
        <p:nvSpPr>
          <p:cNvPr id="4" name="Slide Number Placeholder 3"/>
          <p:cNvSpPr>
            <a:spLocks noGrp="1"/>
          </p:cNvSpPr>
          <p:nvPr>
            <p:ph type="sldNum" sz="quarter" idx="12"/>
          </p:nvPr>
        </p:nvSpPr>
        <p:spPr/>
        <p:txBody>
          <a:bodyPr/>
          <a:lstStyle/>
          <a:p>
            <a:fld id="{F9C6E669-86C1-4571-96AA-A530215180FA}" type="slidenum">
              <a:rPr lang="es-CO" smtClean="0"/>
              <a:t>‹Nº›</a:t>
            </a:fld>
            <a:endParaRPr lang="es-CO"/>
          </a:p>
        </p:txBody>
      </p:sp>
    </p:spTree>
    <p:extLst>
      <p:ext uri="{BB962C8B-B14F-4D97-AF65-F5344CB8AC3E}">
        <p14:creationId xmlns:p14="http://schemas.microsoft.com/office/powerpoint/2010/main" val="7056883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9E2A4B21-81E2-4702-AFBD-159FFF73A77B}" type="datetimeFigureOut">
              <a:rPr lang="es-CO" smtClean="0"/>
              <a:t>12/03/2023</a:t>
            </a:fld>
            <a:endParaRPr lang="es-CO"/>
          </a:p>
        </p:txBody>
      </p:sp>
      <p:sp>
        <p:nvSpPr>
          <p:cNvPr id="6" name="Footer Placeholder 5"/>
          <p:cNvSpPr>
            <a:spLocks noGrp="1"/>
          </p:cNvSpPr>
          <p:nvPr>
            <p:ph type="ftr" sz="quarter" idx="11"/>
          </p:nvPr>
        </p:nvSpPr>
        <p:spPr/>
        <p:txBody>
          <a:bodyPr/>
          <a:lstStyle/>
          <a:p>
            <a:endParaRPr lang="es-CO"/>
          </a:p>
        </p:txBody>
      </p:sp>
      <p:sp>
        <p:nvSpPr>
          <p:cNvPr id="7" name="Slide Number Placeholder 6"/>
          <p:cNvSpPr>
            <a:spLocks noGrp="1"/>
          </p:cNvSpPr>
          <p:nvPr>
            <p:ph type="sldNum" sz="quarter" idx="12"/>
          </p:nvPr>
        </p:nvSpPr>
        <p:spPr/>
        <p:txBody>
          <a:bodyPr/>
          <a:lstStyle/>
          <a:p>
            <a:fld id="{F9C6E669-86C1-4571-96AA-A530215180FA}" type="slidenum">
              <a:rPr lang="es-CO" smtClean="0"/>
              <a:t>‹Nº›</a:t>
            </a:fld>
            <a:endParaRPr lang="es-CO"/>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336945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9E2A4B21-81E2-4702-AFBD-159FFF73A77B}" type="datetimeFigureOut">
              <a:rPr lang="es-CO" smtClean="0"/>
              <a:t>12/03/2023</a:t>
            </a:fld>
            <a:endParaRPr lang="es-CO"/>
          </a:p>
        </p:txBody>
      </p:sp>
      <p:sp>
        <p:nvSpPr>
          <p:cNvPr id="6" name="Footer Placeholder 5"/>
          <p:cNvSpPr>
            <a:spLocks noGrp="1"/>
          </p:cNvSpPr>
          <p:nvPr>
            <p:ph type="ftr" sz="quarter" idx="11"/>
          </p:nvPr>
        </p:nvSpPr>
        <p:spPr>
          <a:xfrm>
            <a:off x="1447382" y="318640"/>
            <a:ext cx="5541004" cy="320931"/>
          </a:xfrm>
        </p:spPr>
        <p:txBody>
          <a:bodyPr/>
          <a:lstStyle/>
          <a:p>
            <a:endParaRPr lang="es-CO"/>
          </a:p>
        </p:txBody>
      </p:sp>
      <p:sp>
        <p:nvSpPr>
          <p:cNvPr id="7" name="Slide Number Placeholder 6"/>
          <p:cNvSpPr>
            <a:spLocks noGrp="1"/>
          </p:cNvSpPr>
          <p:nvPr>
            <p:ph type="sldNum" sz="quarter" idx="12"/>
          </p:nvPr>
        </p:nvSpPr>
        <p:spPr/>
        <p:txBody>
          <a:bodyPr/>
          <a:lstStyle/>
          <a:p>
            <a:fld id="{F9C6E669-86C1-4571-96AA-A530215180FA}" type="slidenum">
              <a:rPr lang="es-CO" smtClean="0"/>
              <a:t>‹Nº›</a:t>
            </a:fld>
            <a:endParaRPr lang="es-CO"/>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1166580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9E2A4B21-81E2-4702-AFBD-159FFF73A77B}" type="datetimeFigureOut">
              <a:rPr lang="es-CO" smtClean="0"/>
              <a:t>12/03/2023</a:t>
            </a:fld>
            <a:endParaRPr lang="es-CO"/>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s-CO"/>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F9C6E669-86C1-4571-96AA-A530215180FA}" type="slidenum">
              <a:rPr lang="es-CO" smtClean="0"/>
              <a:t>‹Nº›</a:t>
            </a:fld>
            <a:endParaRPr lang="es-CO"/>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6969211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www.youtube.com/watch?v=MXFxVZdRBT0"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www.youtube.com/watch?v=uV1lMc3fuzk"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s://www.youtube.com/watch?v=w4ERdbaEkHw" TargetMode="External"/><Relationship Id="rId2" Type="http://schemas.openxmlformats.org/officeDocument/2006/relationships/hyperlink" Target="https://www.youtube.com/watch?v=1OlPKrl4diQ" TargetMode="External"/><Relationship Id="rId1" Type="http://schemas.openxmlformats.org/officeDocument/2006/relationships/slideLayout" Target="../slideLayouts/slideLayout2.xml"/><Relationship Id="rId5" Type="http://schemas.openxmlformats.org/officeDocument/2006/relationships/hyperlink" Target="https://www.youtube.com/watch?v=CIeQNGV5DfM" TargetMode="External"/><Relationship Id="rId4" Type="http://schemas.openxmlformats.org/officeDocument/2006/relationships/hyperlink" Target="https://www.youtube.com/watch?v=HmZOdbIr6Uw" TargetMode="Externa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3C408DB-8159-4F57-8CA5-BCF5C7F417DB}"/>
              </a:ext>
            </a:extLst>
          </p:cNvPr>
          <p:cNvSpPr>
            <a:spLocks noGrp="1"/>
          </p:cNvSpPr>
          <p:nvPr>
            <p:ph type="ctrTitle"/>
          </p:nvPr>
        </p:nvSpPr>
        <p:spPr/>
        <p:txBody>
          <a:bodyPr/>
          <a:lstStyle/>
          <a:p>
            <a:r>
              <a:rPr lang="es-CO" dirty="0"/>
              <a:t>Política de ciencia y tecnología</a:t>
            </a:r>
          </a:p>
        </p:txBody>
      </p:sp>
      <p:sp>
        <p:nvSpPr>
          <p:cNvPr id="3" name="Subtítulo 2">
            <a:extLst>
              <a:ext uri="{FF2B5EF4-FFF2-40B4-BE49-F238E27FC236}">
                <a16:creationId xmlns:a16="http://schemas.microsoft.com/office/drawing/2014/main" id="{5D7A7AF2-FD4F-4D71-8921-96B59E2D0A85}"/>
              </a:ext>
            </a:extLst>
          </p:cNvPr>
          <p:cNvSpPr>
            <a:spLocks noGrp="1"/>
          </p:cNvSpPr>
          <p:nvPr>
            <p:ph type="subTitle" idx="1"/>
          </p:nvPr>
        </p:nvSpPr>
        <p:spPr/>
        <p:txBody>
          <a:bodyPr/>
          <a:lstStyle/>
          <a:p>
            <a:endParaRPr lang="es-CO"/>
          </a:p>
        </p:txBody>
      </p:sp>
    </p:spTree>
    <p:extLst>
      <p:ext uri="{BB962C8B-B14F-4D97-AF65-F5344CB8AC3E}">
        <p14:creationId xmlns:p14="http://schemas.microsoft.com/office/powerpoint/2010/main" val="13950014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D8D48688-3513-C126-6D1D-B8C463D722E3}"/>
              </a:ext>
            </a:extLst>
          </p:cNvPr>
          <p:cNvSpPr>
            <a:spLocks noGrp="1"/>
          </p:cNvSpPr>
          <p:nvPr>
            <p:ph idx="1"/>
          </p:nvPr>
        </p:nvSpPr>
        <p:spPr>
          <a:xfrm>
            <a:off x="946485" y="930442"/>
            <a:ext cx="10459452" cy="5578641"/>
          </a:xfrm>
        </p:spPr>
        <p:txBody>
          <a:bodyPr>
            <a:normAutofit/>
          </a:bodyPr>
          <a:lstStyle/>
          <a:p>
            <a:pPr algn="just"/>
            <a:r>
              <a:rPr lang="es-ES" sz="2100" dirty="0"/>
              <a:t>El modelo lineal fue formulado como propuesta de política pública en ciencia y tecnología en 1945 por Vannevar Bush, director de la Oficina de Investigación y Desarrollo Científico de los Estados Unidos, quien elaboró el informe «Ciencia, la frontera infinita» como respuesta a la requisitoria del presidente Roosevelt por saber de qué forma la ciencia podía contribuir a mejorar la salud, cómo el Gobierno podía apoyar la investigación y en qué medida podía el talento científico de los jóvenes ser descubierto y desarrollado. </a:t>
            </a:r>
          </a:p>
          <a:p>
            <a:pPr algn="just"/>
            <a:r>
              <a:rPr lang="es-ES" sz="2100" dirty="0"/>
              <a:t>La cuestión planteada desde el poder político estaba referida a cómo la ciencia, que había sido movilizada para la guerra, debía ser reconvertida para la paz. </a:t>
            </a:r>
          </a:p>
          <a:p>
            <a:pPr algn="just"/>
            <a:r>
              <a:rPr lang="es-ES" sz="2100" dirty="0"/>
              <a:t>El propósito enunciado era que la información científica producida durante la guerra fuera hecha pública gradualmente para que pudiera ser utilizada por la educación y la industria.</a:t>
            </a:r>
          </a:p>
          <a:p>
            <a:pPr algn="just"/>
            <a:r>
              <a:rPr lang="es-ES" sz="2400" dirty="0">
                <a:hlinkClick r:id="rId2"/>
              </a:rPr>
              <a:t>El modelo lineal en política de ciencia, tecnología e innovación - YouTube</a:t>
            </a:r>
            <a:endParaRPr lang="es-CO" sz="2400" dirty="0"/>
          </a:p>
          <a:p>
            <a:pPr algn="just"/>
            <a:endParaRPr lang="es-CO" sz="2100" dirty="0"/>
          </a:p>
        </p:txBody>
      </p:sp>
    </p:spTree>
    <p:extLst>
      <p:ext uri="{BB962C8B-B14F-4D97-AF65-F5344CB8AC3E}">
        <p14:creationId xmlns:p14="http://schemas.microsoft.com/office/powerpoint/2010/main" val="31595313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43CB4C4-1D88-453C-BE93-1B6295D04879}"/>
              </a:ext>
            </a:extLst>
          </p:cNvPr>
          <p:cNvSpPr>
            <a:spLocks noGrp="1"/>
          </p:cNvSpPr>
          <p:nvPr>
            <p:ph type="title"/>
          </p:nvPr>
        </p:nvSpPr>
        <p:spPr/>
        <p:txBody>
          <a:bodyPr/>
          <a:lstStyle/>
          <a:p>
            <a:r>
              <a:rPr lang="es-ES" dirty="0"/>
              <a:t>3. EVOLUCIÓN DEL CONCEPTO DE SISTEMA</a:t>
            </a:r>
            <a:endParaRPr lang="es-CO" dirty="0"/>
          </a:p>
        </p:txBody>
      </p:sp>
      <p:sp>
        <p:nvSpPr>
          <p:cNvPr id="3" name="Marcador de contenido 2">
            <a:extLst>
              <a:ext uri="{FF2B5EF4-FFF2-40B4-BE49-F238E27FC236}">
                <a16:creationId xmlns:a16="http://schemas.microsoft.com/office/drawing/2014/main" id="{81D91EF8-E1C4-427B-807D-877BB9FEF872}"/>
              </a:ext>
            </a:extLst>
          </p:cNvPr>
          <p:cNvSpPr>
            <a:spLocks noGrp="1"/>
          </p:cNvSpPr>
          <p:nvPr>
            <p:ph idx="1"/>
          </p:nvPr>
        </p:nvSpPr>
        <p:spPr>
          <a:xfrm>
            <a:off x="728870" y="1690688"/>
            <a:ext cx="10880034" cy="4802187"/>
          </a:xfrm>
        </p:spPr>
        <p:txBody>
          <a:bodyPr>
            <a:normAutofit/>
          </a:bodyPr>
          <a:lstStyle/>
          <a:p>
            <a:pPr algn="just"/>
            <a:r>
              <a:rPr lang="es-ES" dirty="0"/>
              <a:t>Durante las primeras décadas del período de la posguerra se utilizaban generalmente los términos «ciencia» y «política científica» con un significado que abarcaba tanto la ciencia como la tecnología. Muchos siglos de hegemonía del conocimiento científico por sobre el conocimiento técnico, las habilidades artesanales y la capacidad de crear instrumentos sostenían esta visión —propia del modelo lineal— que daba a la ciencia básica un carácter abarcador y consideraba a la tecnología como ciencia aplicada al desarrollo de artefactos. La tecnología era considerada como el vínculo de la ciencia pura con el mundo social.</a:t>
            </a:r>
          </a:p>
          <a:p>
            <a:pPr algn="just"/>
            <a:r>
              <a:rPr lang="es-ES" dirty="0"/>
              <a:t>Ésta era por entonces la visión de la Organización para la Cooperación y el Desarrollo Económico (OCDE), que en 1963 hizo público su primer informe en esta materia. El documento, denominado «</a:t>
            </a:r>
            <a:r>
              <a:rPr lang="es-ES" dirty="0" err="1"/>
              <a:t>Science</a:t>
            </a:r>
            <a:r>
              <a:rPr lang="es-ES" dirty="0"/>
              <a:t> and </a:t>
            </a:r>
            <a:r>
              <a:rPr lang="es-ES" dirty="0" err="1"/>
              <a:t>the</a:t>
            </a:r>
            <a:r>
              <a:rPr lang="es-ES" dirty="0"/>
              <a:t> </a:t>
            </a:r>
            <a:r>
              <a:rPr lang="es-ES" dirty="0" err="1"/>
              <a:t>Policies</a:t>
            </a:r>
            <a:r>
              <a:rPr lang="es-ES" dirty="0"/>
              <a:t> </a:t>
            </a:r>
            <a:r>
              <a:rPr lang="es-ES" dirty="0" err="1"/>
              <a:t>of</a:t>
            </a:r>
            <a:r>
              <a:rPr lang="es-ES" dirty="0"/>
              <a:t> </a:t>
            </a:r>
            <a:r>
              <a:rPr lang="es-ES" dirty="0" err="1"/>
              <a:t>Governments</a:t>
            </a:r>
            <a:r>
              <a:rPr lang="es-ES" dirty="0"/>
              <a:t>» establecía la distinción entre las «políticas para la ciencia» y la «ciencia para las políticas» que fuera asumida como un lugar común en los documentos de la época (</a:t>
            </a:r>
            <a:r>
              <a:rPr lang="es-ES" dirty="0" err="1"/>
              <a:t>Spaey</a:t>
            </a:r>
            <a:r>
              <a:rPr lang="es-ES" dirty="0"/>
              <a:t>, 1970).</a:t>
            </a:r>
          </a:p>
        </p:txBody>
      </p:sp>
    </p:spTree>
    <p:extLst>
      <p:ext uri="{BB962C8B-B14F-4D97-AF65-F5344CB8AC3E}">
        <p14:creationId xmlns:p14="http://schemas.microsoft.com/office/powerpoint/2010/main" val="17934870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B37CEC9E-8A92-7706-04B8-5D63AC21571D}"/>
              </a:ext>
            </a:extLst>
          </p:cNvPr>
          <p:cNvSpPr>
            <a:spLocks noGrp="1"/>
          </p:cNvSpPr>
          <p:nvPr>
            <p:ph idx="1"/>
          </p:nvPr>
        </p:nvSpPr>
        <p:spPr>
          <a:xfrm>
            <a:off x="770022" y="625642"/>
            <a:ext cx="10539662" cy="5550569"/>
          </a:xfrm>
        </p:spPr>
        <p:txBody>
          <a:bodyPr>
            <a:normAutofit/>
          </a:bodyPr>
          <a:lstStyle/>
          <a:p>
            <a:pPr algn="just"/>
            <a:r>
              <a:rPr lang="es-ES" dirty="0"/>
              <a:t>Heredero de las primeras aproximaciones sistémicas, el documento proponía también categorías para calcular los recursos destinados a la investigación y el desarrollo (I+D) concibiendo el sistema desde una perspectiva económica, como una matriz de insumos y productos. En opinión de algunos autores, lo más importante de aquel documento fue que transformó una ambición política o un enfoque en una doctrina de política estratégica: esto es, la idea de que la ciencia y la educación superior debían ser consideradas como un factor productivo en pie de igualdad con el trabajo y el capital, en la búsqueda del crecimiento económico (</a:t>
            </a:r>
            <a:r>
              <a:rPr lang="es-ES" dirty="0" err="1"/>
              <a:t>Elzinga</a:t>
            </a:r>
            <a:r>
              <a:rPr lang="es-ES" dirty="0"/>
              <a:t> y </a:t>
            </a:r>
            <a:r>
              <a:rPr lang="es-ES" dirty="0" err="1"/>
              <a:t>Jamison</a:t>
            </a:r>
            <a:r>
              <a:rPr lang="es-ES" dirty="0"/>
              <a:t>, 1996).</a:t>
            </a:r>
          </a:p>
          <a:p>
            <a:pPr algn="just"/>
            <a:r>
              <a:rPr lang="es-ES" dirty="0"/>
              <a:t>Avanzando los años sesenta, la visión inicial se fue modificando y en términos generales se comenzó a discriminar entre política científica y política tecnológica. En el ámbito de los sistemas, se comenzó a utilizar la noción de «sistema científico-tecnológico» que, a nivel semántico, acercaba la tecnología a un plano de igualdad con la ciencia.</a:t>
            </a:r>
          </a:p>
          <a:p>
            <a:pPr algn="just"/>
            <a:r>
              <a:rPr lang="es-ES" dirty="0"/>
              <a:t>La investigación básica fue perdiendo su carácter de primera figura en el diseño de los sistemas y, en cambio, la tecnología comenzó a ocupar el centro de atención de quienes se dedicaban al diseño de estrategias para lograr el desarrollo económico.</a:t>
            </a:r>
          </a:p>
          <a:p>
            <a:pPr algn="just"/>
            <a:endParaRPr lang="es-ES" dirty="0"/>
          </a:p>
          <a:p>
            <a:pPr algn="just"/>
            <a:endParaRPr lang="es-CO" dirty="0"/>
          </a:p>
        </p:txBody>
      </p:sp>
    </p:spTree>
    <p:extLst>
      <p:ext uri="{BB962C8B-B14F-4D97-AF65-F5344CB8AC3E}">
        <p14:creationId xmlns:p14="http://schemas.microsoft.com/office/powerpoint/2010/main" val="39885505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E51C0554-EB10-4E18-9429-9CA3A1AFB6C7}"/>
              </a:ext>
            </a:extLst>
          </p:cNvPr>
          <p:cNvSpPr>
            <a:spLocks noGrp="1"/>
          </p:cNvSpPr>
          <p:nvPr>
            <p:ph idx="1"/>
          </p:nvPr>
        </p:nvSpPr>
        <p:spPr>
          <a:xfrm>
            <a:off x="838200" y="609600"/>
            <a:ext cx="10515600" cy="5871411"/>
          </a:xfrm>
        </p:spPr>
        <p:txBody>
          <a:bodyPr>
            <a:normAutofit/>
          </a:bodyPr>
          <a:lstStyle/>
          <a:p>
            <a:r>
              <a:rPr lang="es-ES" dirty="0"/>
              <a:t>En otro plano, tanto la ciencia como la tecnología comenzaron a recoger resistencias y rechazos, en razón de sus efectos no siempre positivos.</a:t>
            </a:r>
          </a:p>
          <a:p>
            <a:r>
              <a:rPr lang="es-ES" dirty="0"/>
              <a:t>Como consecuencia de este proceso, en el campo de las ciencias sociales, las relaciones entre la ciencia, la tecnología y la sociedad se convirtieron en un tema de creciente interés, tanto para los científicos sociales como para numerosos actores que demandaban una mayor democratización de los procesos de toma de decisión en el sistema </a:t>
            </a:r>
            <a:r>
              <a:rPr lang="es-CO" dirty="0"/>
              <a:t>de ciencia y tecnología.</a:t>
            </a:r>
          </a:p>
          <a:p>
            <a:r>
              <a:rPr lang="es-ES" dirty="0"/>
              <a:t>Los sistemas de ciencia y tecnología en los países industrializados experimentaron ajustes en su diseño. Así, las políticas de fomento a la innovación, surgidas en la década anterior, incorporaron los marcos teóricos que enfocan el proceso desde una perspectiva sistémica y se transformaron en políticas de estímulo al «sistema nacional de innovación». </a:t>
            </a:r>
          </a:p>
          <a:p>
            <a:r>
              <a:rPr lang="es-ES" dirty="0"/>
              <a:t>La más reciente irrupción en escena ha sido la de las políticas de la sociedad de la información o sociedad del conocimiento, cuyo punto máximo de despliegue apenas está siendo intuido en la </a:t>
            </a:r>
            <a:r>
              <a:rPr lang="es-CO" dirty="0"/>
              <a:t>actualidad.</a:t>
            </a:r>
          </a:p>
        </p:txBody>
      </p:sp>
    </p:spTree>
    <p:extLst>
      <p:ext uri="{BB962C8B-B14F-4D97-AF65-F5344CB8AC3E}">
        <p14:creationId xmlns:p14="http://schemas.microsoft.com/office/powerpoint/2010/main" val="33512699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0A1DA56-BB99-4BB1-8DA8-45462CC561D9}"/>
              </a:ext>
            </a:extLst>
          </p:cNvPr>
          <p:cNvSpPr>
            <a:spLocks noGrp="1"/>
          </p:cNvSpPr>
          <p:nvPr>
            <p:ph type="title"/>
          </p:nvPr>
        </p:nvSpPr>
        <p:spPr/>
        <p:txBody>
          <a:bodyPr/>
          <a:lstStyle/>
          <a:p>
            <a:r>
              <a:rPr lang="es-ES" dirty="0"/>
              <a:t>4. EL SISTEMA DE INNOVACIÓN</a:t>
            </a:r>
            <a:endParaRPr lang="es-CO" dirty="0"/>
          </a:p>
        </p:txBody>
      </p:sp>
      <p:sp>
        <p:nvSpPr>
          <p:cNvPr id="3" name="Marcador de contenido 2">
            <a:extLst>
              <a:ext uri="{FF2B5EF4-FFF2-40B4-BE49-F238E27FC236}">
                <a16:creationId xmlns:a16="http://schemas.microsoft.com/office/drawing/2014/main" id="{55BDD22E-803F-40C6-B3BD-B43134AD9E22}"/>
              </a:ext>
            </a:extLst>
          </p:cNvPr>
          <p:cNvSpPr>
            <a:spLocks noGrp="1"/>
          </p:cNvSpPr>
          <p:nvPr>
            <p:ph idx="1"/>
          </p:nvPr>
        </p:nvSpPr>
        <p:spPr>
          <a:xfrm>
            <a:off x="593557" y="1690688"/>
            <a:ext cx="11085095" cy="4696859"/>
          </a:xfrm>
        </p:spPr>
        <p:txBody>
          <a:bodyPr>
            <a:normAutofit fontScale="92500" lnSpcReduction="20000"/>
          </a:bodyPr>
          <a:lstStyle/>
          <a:p>
            <a:pPr algn="just"/>
            <a:r>
              <a:rPr lang="es-ES" dirty="0"/>
              <a:t>Los historiadores económicos, según manifiesta un documento reciente de las Naciones Unidas, han dado sustento a la idea de que el éxito de las actuales economías industriales avanzadas radica en su historia de innovación a través de diferentes dimensiones: instituciones, tecnología, organización y aplicación de los recursos naturales (UN Millennium </a:t>
            </a:r>
            <a:r>
              <a:rPr lang="es-CO" dirty="0"/>
              <a:t>Project, 2005). </a:t>
            </a:r>
          </a:p>
          <a:p>
            <a:pPr algn="just"/>
            <a:r>
              <a:rPr lang="es-CO" dirty="0"/>
              <a:t>Esta mirada da cuenta de que parece haber </a:t>
            </a:r>
            <a:r>
              <a:rPr lang="es-ES" dirty="0"/>
              <a:t>consenso acerca de que el crecimiento en el largo plazo se explica, en gran medida, por la capacidad de las economías para generar e incorporar conocimientos y tecnologías; es decir, para innovar.</a:t>
            </a:r>
          </a:p>
          <a:p>
            <a:pPr algn="just"/>
            <a:r>
              <a:rPr lang="es-ES" dirty="0"/>
              <a:t>Desde el punto de vista teórico, este enfoque recupera la visión de Joseph Schumpeter quien, en su teoría del desenvolvimiento económico, formulada en los primeros años del siglo XX, había </a:t>
            </a:r>
            <a:r>
              <a:rPr lang="es-ES" dirty="0" err="1"/>
              <a:t>identiﬁcado</a:t>
            </a:r>
            <a:r>
              <a:rPr lang="es-ES" dirty="0"/>
              <a:t> a la innovación como el fenómeno que explica el crecimiento (y también el derrumbe) de las economías.</a:t>
            </a:r>
          </a:p>
          <a:p>
            <a:pPr algn="just"/>
            <a:r>
              <a:rPr lang="es-ES" dirty="0"/>
              <a:t>Desde esta mirada, la acción de la dupla inventor-innovador resulta esencial, siendo así que la labor de los empresarios innovadores constituye el motor del crecimiento económico y la de los inventores la fuente de nuevos conocimientos potencialmente útiles para los procesos de innovación. </a:t>
            </a:r>
          </a:p>
          <a:p>
            <a:pPr marL="0" indent="0" algn="just">
              <a:buNone/>
            </a:pPr>
            <a:r>
              <a:rPr lang="es-ES" dirty="0"/>
              <a:t> </a:t>
            </a:r>
          </a:p>
          <a:p>
            <a:pPr algn="just"/>
            <a:endParaRPr lang="es-CO" dirty="0"/>
          </a:p>
        </p:txBody>
      </p:sp>
    </p:spTree>
    <p:extLst>
      <p:ext uri="{BB962C8B-B14F-4D97-AF65-F5344CB8AC3E}">
        <p14:creationId xmlns:p14="http://schemas.microsoft.com/office/powerpoint/2010/main" val="151006447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1D180441-5C1D-5FF3-8BCB-5EC86F27AF36}"/>
              </a:ext>
            </a:extLst>
          </p:cNvPr>
          <p:cNvSpPr>
            <a:spLocks noGrp="1"/>
          </p:cNvSpPr>
          <p:nvPr>
            <p:ph idx="1"/>
          </p:nvPr>
        </p:nvSpPr>
        <p:spPr>
          <a:xfrm>
            <a:off x="834189" y="673768"/>
            <a:ext cx="10220666" cy="4973053"/>
          </a:xfrm>
        </p:spPr>
        <p:txBody>
          <a:bodyPr>
            <a:normAutofit lnSpcReduction="10000"/>
          </a:bodyPr>
          <a:lstStyle/>
          <a:p>
            <a:pPr algn="just"/>
            <a:r>
              <a:rPr lang="es-ES" dirty="0"/>
              <a:t>Para Schumpeter, el proceso de innovación se </a:t>
            </a:r>
            <a:r>
              <a:rPr lang="es-ES" dirty="0" err="1"/>
              <a:t>aﬁrma</a:t>
            </a:r>
            <a:r>
              <a:rPr lang="es-ES" dirty="0"/>
              <a:t> en la idea de que el reemplazo de la tecnología vigente por nuevos avances en el conocimiento técnico («destrucción creadora») es la fuente de desarrollo de las economías y que, por lo tanto, la competencia en las economías industriales está basada en la capacidad para innovar. Una de las consecuencias de esta mirada era que la generación y la administración de dicho cambio habrían de ser el principal desafío para las empresas y también para las políticas públicas orientadas al estímulo de la producción. </a:t>
            </a:r>
          </a:p>
          <a:p>
            <a:pPr algn="just"/>
            <a:r>
              <a:rPr lang="es-ES" dirty="0"/>
              <a:t>De hecho, conformar y garantizar un entorno favorable a la innovación ha sido un objetivo de las políticas públicas de los países industrializados durante los años más recientes. Ya a comienzos de los ochenta, Christopher Freeman había realizado, por pedido de la OCDE, un relevamiento completo de las políticas e instrumentos de estímulo a la innovación que estaban siendo puestos en práctica por los países miembro de la organización La visión sistémica ha enriquecido también el concepto de innovación, al considerarla como un esfuerzo colectivo, pródigo en vínculos y socialmente acumulativo. </a:t>
            </a:r>
          </a:p>
          <a:p>
            <a:pPr algn="just"/>
            <a:endParaRPr lang="es-ES" dirty="0"/>
          </a:p>
          <a:p>
            <a:pPr algn="just"/>
            <a:endParaRPr lang="es-CO" dirty="0"/>
          </a:p>
        </p:txBody>
      </p:sp>
    </p:spTree>
    <p:extLst>
      <p:ext uri="{BB962C8B-B14F-4D97-AF65-F5344CB8AC3E}">
        <p14:creationId xmlns:p14="http://schemas.microsoft.com/office/powerpoint/2010/main" val="21700735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35F95377-6322-4B5D-B4E7-7C178D9DEEFE}"/>
              </a:ext>
            </a:extLst>
          </p:cNvPr>
          <p:cNvSpPr>
            <a:spLocks noGrp="1"/>
          </p:cNvSpPr>
          <p:nvPr>
            <p:ph idx="1"/>
          </p:nvPr>
        </p:nvSpPr>
        <p:spPr>
          <a:xfrm>
            <a:off x="702365" y="808383"/>
            <a:ext cx="10651435" cy="5512904"/>
          </a:xfrm>
        </p:spPr>
        <p:txBody>
          <a:bodyPr>
            <a:normAutofit/>
          </a:bodyPr>
          <a:lstStyle/>
          <a:p>
            <a:pPr algn="just"/>
            <a:r>
              <a:rPr lang="es-ES" dirty="0"/>
              <a:t>A ello alude la noción de «Sistema Nacional de Innovación», que pone el énfasis en la importancia compartida que tienen las instituciones y la conducta de los actores. </a:t>
            </a:r>
          </a:p>
          <a:p>
            <a:pPr algn="just"/>
            <a:r>
              <a:rPr lang="es-ES" dirty="0"/>
              <a:t>Con esta noción se ha intentado sintetizar el vasto conjunto de factores que operan alrededor de la problemática del cambio tecnológico y de su </a:t>
            </a:r>
            <a:r>
              <a:rPr lang="es-ES" dirty="0" err="1"/>
              <a:t>inﬂuencia</a:t>
            </a:r>
            <a:r>
              <a:rPr lang="es-ES" dirty="0"/>
              <a:t> sobre los patrones de crecimiento y desarrollo (López, 1998). </a:t>
            </a:r>
          </a:p>
          <a:p>
            <a:pPr algn="just"/>
            <a:r>
              <a:rPr lang="es-ES" dirty="0"/>
              <a:t>La versión sistémica de la teoría de la innovación surgió en la década los ochenta, como resultado de la labor de diversos grupos que mostraron que la innovación no constituye un hecho exclusivamente económico, sino que sucede en un determinado contexto social y cultural. </a:t>
            </a:r>
          </a:p>
          <a:p>
            <a:pPr algn="just"/>
            <a:r>
              <a:rPr lang="es-ES" dirty="0"/>
              <a:t>El grupo FAST de la Comisión Europea, coordinado por Ricardo </a:t>
            </a:r>
            <a:r>
              <a:rPr lang="es-ES" dirty="0" err="1"/>
              <a:t>Petrella</a:t>
            </a:r>
            <a:r>
              <a:rPr lang="es-ES" dirty="0"/>
              <a:t>, acuñó para aludir a ese conjunto de factores contextuales, entre los que se incluía el sistema educativo, el término «innovación social». Se atribuye a Christopher Freeman (1987) haber utilizado por primera vez la expresión, tal como actualmente se la aplica, aludiendo a un sistema que contextualiza y estimula la innovación a escala nacional. </a:t>
            </a:r>
          </a:p>
        </p:txBody>
      </p:sp>
    </p:spTree>
    <p:extLst>
      <p:ext uri="{BB962C8B-B14F-4D97-AF65-F5344CB8AC3E}">
        <p14:creationId xmlns:p14="http://schemas.microsoft.com/office/powerpoint/2010/main" val="257054657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87181F19-74D1-4192-B233-A8E1E12BB2F6}"/>
              </a:ext>
            </a:extLst>
          </p:cNvPr>
          <p:cNvSpPr>
            <a:spLocks noGrp="1"/>
          </p:cNvSpPr>
          <p:nvPr>
            <p:ph idx="1"/>
          </p:nvPr>
        </p:nvSpPr>
        <p:spPr>
          <a:xfrm>
            <a:off x="838200" y="1046922"/>
            <a:ext cx="10515600" cy="5130041"/>
          </a:xfrm>
        </p:spPr>
        <p:txBody>
          <a:bodyPr>
            <a:normAutofit lnSpcReduction="10000"/>
          </a:bodyPr>
          <a:lstStyle/>
          <a:p>
            <a:pPr algn="just"/>
            <a:r>
              <a:rPr lang="es-ES" dirty="0"/>
              <a:t>El sistema de innovación se </a:t>
            </a:r>
            <a:r>
              <a:rPr lang="es-ES" dirty="0" err="1"/>
              <a:t>deﬁne</a:t>
            </a:r>
            <a:r>
              <a:rPr lang="es-ES" dirty="0"/>
              <a:t>, entonces, a partir de la estructura de producción y del marco institucional de una nación. </a:t>
            </a:r>
            <a:endParaRPr lang="es-CO" dirty="0"/>
          </a:p>
          <a:p>
            <a:pPr algn="just"/>
            <a:r>
              <a:rPr lang="es-ES" dirty="0"/>
              <a:t>La innovación se ha hecho más costosa, requiere mayor </a:t>
            </a:r>
            <a:r>
              <a:rPr lang="es-ES" dirty="0" err="1"/>
              <a:t>soﬁsticación</a:t>
            </a:r>
            <a:r>
              <a:rPr lang="es-ES" dirty="0"/>
              <a:t> en las técnicas de gestión, da lugar a nuevas formas de apropiación del conocimiento tecnológico, </a:t>
            </a:r>
            <a:r>
              <a:rPr lang="es-ES" dirty="0" err="1"/>
              <a:t>intensiﬁca</a:t>
            </a:r>
            <a:r>
              <a:rPr lang="es-ES" dirty="0"/>
              <a:t> al mismo tiempo la colaboración y la competencia, a la vez que transforma el papel que desempeñan los Gobiernos en el apoyo al proceso innovador. </a:t>
            </a:r>
          </a:p>
          <a:p>
            <a:pPr algn="just"/>
            <a:r>
              <a:rPr lang="es-ES" dirty="0"/>
              <a:t>La creciente complejidad de los procesos de innovación requiere que se haga una distinción entre los instrumentos de política de ciencia y tecnología explícita, que </a:t>
            </a:r>
            <a:r>
              <a:rPr lang="es-ES" dirty="0" err="1"/>
              <a:t>inﬂuyen</a:t>
            </a:r>
            <a:r>
              <a:rPr lang="es-ES" dirty="0"/>
              <a:t> directamente en las decisiones relativas a la innovación, y los instrumentos de política implícita que los afectan indirectamente a través de la creación de un ambiente estimulante o de efectos secundarios de otras políticas, o de decisiones adoptadas por las empresas, las agencias gubernamentales o las instituciones académicas.</a:t>
            </a:r>
          </a:p>
          <a:p>
            <a:pPr algn="just"/>
            <a:r>
              <a:rPr lang="es-ES" dirty="0">
                <a:hlinkClick r:id="rId2"/>
              </a:rPr>
              <a:t>https://www.youtube.com/watch?v=uV1lMc3fuzk</a:t>
            </a:r>
            <a:r>
              <a:rPr lang="es-ES" dirty="0"/>
              <a:t> </a:t>
            </a:r>
          </a:p>
          <a:p>
            <a:pPr algn="just"/>
            <a:endParaRPr lang="es-CO" dirty="0"/>
          </a:p>
        </p:txBody>
      </p:sp>
    </p:spTree>
    <p:extLst>
      <p:ext uri="{BB962C8B-B14F-4D97-AF65-F5344CB8AC3E}">
        <p14:creationId xmlns:p14="http://schemas.microsoft.com/office/powerpoint/2010/main" val="6521690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A0D0945-976B-4B12-97B8-89F63C2BFA4E}"/>
              </a:ext>
            </a:extLst>
          </p:cNvPr>
          <p:cNvSpPr>
            <a:spLocks noGrp="1"/>
          </p:cNvSpPr>
          <p:nvPr>
            <p:ph type="title"/>
          </p:nvPr>
        </p:nvSpPr>
        <p:spPr>
          <a:xfrm>
            <a:off x="838200" y="510209"/>
            <a:ext cx="10216654" cy="1049235"/>
          </a:xfrm>
        </p:spPr>
        <p:txBody>
          <a:bodyPr/>
          <a:lstStyle/>
          <a:p>
            <a:r>
              <a:rPr lang="es-ES" dirty="0"/>
              <a:t>5. LA EVOLUCIÓN INSTITUCIONAL DE LOS SISTEMAS</a:t>
            </a:r>
            <a:endParaRPr lang="es-CO" dirty="0"/>
          </a:p>
        </p:txBody>
      </p:sp>
      <p:sp>
        <p:nvSpPr>
          <p:cNvPr id="3" name="Marcador de contenido 2">
            <a:extLst>
              <a:ext uri="{FF2B5EF4-FFF2-40B4-BE49-F238E27FC236}">
                <a16:creationId xmlns:a16="http://schemas.microsoft.com/office/drawing/2014/main" id="{378A2DE0-6DFA-4CD4-9B9A-BCE7D6892581}"/>
              </a:ext>
            </a:extLst>
          </p:cNvPr>
          <p:cNvSpPr>
            <a:spLocks noGrp="1"/>
          </p:cNvSpPr>
          <p:nvPr>
            <p:ph idx="1"/>
          </p:nvPr>
        </p:nvSpPr>
        <p:spPr>
          <a:xfrm>
            <a:off x="838200" y="1825625"/>
            <a:ext cx="10515600" cy="4522166"/>
          </a:xfrm>
        </p:spPr>
        <p:txBody>
          <a:bodyPr>
            <a:normAutofit fontScale="85000" lnSpcReduction="10000"/>
          </a:bodyPr>
          <a:lstStyle/>
          <a:p>
            <a:r>
              <a:rPr lang="es-ES" dirty="0"/>
              <a:t>La noción de sistema de ciencia y tecnología adoptó inicialmente una </a:t>
            </a:r>
            <a:r>
              <a:rPr lang="es-ES" dirty="0" err="1"/>
              <a:t>signiﬁcación</a:t>
            </a:r>
            <a:r>
              <a:rPr lang="es-ES" dirty="0"/>
              <a:t> restringida al conjunto de instituciones públicas dedicadas a actividades </a:t>
            </a:r>
            <a:r>
              <a:rPr lang="es-ES" dirty="0" err="1"/>
              <a:t>cientíﬁcas</a:t>
            </a:r>
            <a:r>
              <a:rPr lang="es-ES" dirty="0"/>
              <a:t> y tecnológicas; más </a:t>
            </a:r>
            <a:r>
              <a:rPr lang="es-ES" dirty="0" err="1"/>
              <a:t>especíﬁcamente</a:t>
            </a:r>
            <a:r>
              <a:rPr lang="es-ES" dirty="0"/>
              <a:t>, a la investigación y desarrollo (I+D). </a:t>
            </a:r>
          </a:p>
          <a:p>
            <a:r>
              <a:rPr lang="es-ES" dirty="0"/>
              <a:t>En este contexto se debatió acerca de la ventaja de optar por sistemas más o menos abiertos, centralizados, espontáneos o diseñados en forma ajustada a pautas </a:t>
            </a:r>
            <a:r>
              <a:rPr lang="es-ES" dirty="0" err="1"/>
              <a:t>planiﬁcadas</a:t>
            </a:r>
            <a:r>
              <a:rPr lang="es-ES" dirty="0"/>
              <a:t>. </a:t>
            </a:r>
          </a:p>
          <a:p>
            <a:r>
              <a:rPr lang="es-ES" dirty="0"/>
              <a:t>Si bien se trató de una cuestión que registró aportes académicos desde la sociología de la ciencia, como lo hacía Joseph Ben-David al comparar el sistema de los Estados Unidos, en tanto arquetipo de un sistema descentralizado, con el de Alemania como la expresión modelo centralizado (Ben-David, 1974), se dirimió en el plano del diseño de las políticas públicas y de las instituciones adecuadas para llevarlas a la práctica. La preeminencia de la investigación básica en los sistemas </a:t>
            </a:r>
            <a:r>
              <a:rPr lang="es-ES" dirty="0" err="1"/>
              <a:t>cientíﬁcos</a:t>
            </a:r>
            <a:r>
              <a:rPr lang="es-ES" dirty="0"/>
              <a:t> diseñados bajo la impronta del modelo lineal otorgaba a la comunidad de los investigadores básicos una posición relevante en el ejercicio del poder dentro de su ámbito.</a:t>
            </a:r>
          </a:p>
          <a:p>
            <a:r>
              <a:rPr lang="es-ES" dirty="0"/>
              <a:t>Desde el comienzo, esta comunidad </a:t>
            </a:r>
            <a:r>
              <a:rPr lang="es-ES" dirty="0" err="1"/>
              <a:t>cientíﬁca</a:t>
            </a:r>
            <a:r>
              <a:rPr lang="es-ES" dirty="0"/>
              <a:t> mostró preferencia por los modelos centralizados, en los que ella misma desempeñaba el papel regulador, y en la virtualidad imitativa de tales modelos. </a:t>
            </a:r>
          </a:p>
        </p:txBody>
      </p:sp>
    </p:spTree>
    <p:extLst>
      <p:ext uri="{BB962C8B-B14F-4D97-AF65-F5344CB8AC3E}">
        <p14:creationId xmlns:p14="http://schemas.microsoft.com/office/powerpoint/2010/main" val="294168880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C1541BDE-3222-5B60-7C50-368A199312C2}"/>
              </a:ext>
            </a:extLst>
          </p:cNvPr>
          <p:cNvSpPr>
            <a:spLocks noGrp="1"/>
          </p:cNvSpPr>
          <p:nvPr>
            <p:ph idx="1"/>
          </p:nvPr>
        </p:nvSpPr>
        <p:spPr>
          <a:xfrm>
            <a:off x="705853" y="1251284"/>
            <a:ext cx="10956758" cy="5069305"/>
          </a:xfrm>
        </p:spPr>
        <p:txBody>
          <a:bodyPr>
            <a:normAutofit/>
          </a:bodyPr>
          <a:lstStyle/>
          <a:p>
            <a:pPr algn="just"/>
            <a:r>
              <a:rPr lang="es-ES" sz="2200" dirty="0"/>
              <a:t>El diseño institucional emergente habría de </a:t>
            </a:r>
            <a:r>
              <a:rPr lang="es-ES" sz="2200" dirty="0" err="1"/>
              <a:t>reﬂejar</a:t>
            </a:r>
            <a:r>
              <a:rPr lang="es-ES" sz="2200" dirty="0"/>
              <a:t> la hegemonía de la investigación básica. Por ese motivo, la mayor parte de los países creó, a partir de la década de los cincuenta, determinadas instituciones dotadas de rasgos comunes. </a:t>
            </a:r>
          </a:p>
          <a:p>
            <a:pPr algn="just"/>
            <a:r>
              <a:rPr lang="es-ES" sz="2200" dirty="0"/>
              <a:t>Tales instituciones asumían la forma de «Consejos de Ciencia y Tecnología», con distintos matices nominales y de funciones según la cultura </a:t>
            </a:r>
            <a:r>
              <a:rPr lang="es-ES" sz="2200" dirty="0" err="1"/>
              <a:t>cientíﬁca</a:t>
            </a:r>
            <a:r>
              <a:rPr lang="es-ES" sz="2200" dirty="0"/>
              <a:t> e institucional de cada país</a:t>
            </a:r>
          </a:p>
          <a:p>
            <a:pPr algn="just"/>
            <a:r>
              <a:rPr lang="es-ES" sz="2200" dirty="0"/>
              <a:t>Hay otros procesos de transformación que inciden en el diseño institucional. Uno de ellos es la tendencia a establecer prioridades a la política </a:t>
            </a:r>
            <a:r>
              <a:rPr lang="es-ES" sz="2200" dirty="0" err="1"/>
              <a:t>cientíﬁca</a:t>
            </a:r>
            <a:r>
              <a:rPr lang="es-ES" sz="2200" dirty="0"/>
              <a:t> o, más propiamente, de I+D. </a:t>
            </a:r>
          </a:p>
          <a:p>
            <a:pPr algn="just"/>
            <a:r>
              <a:rPr lang="es-ES" sz="2200" dirty="0"/>
              <a:t>Durante los últimos años, las agencias que </a:t>
            </a:r>
            <a:r>
              <a:rPr lang="es-ES" sz="2200" dirty="0" err="1"/>
              <a:t>ﬁnancian</a:t>
            </a:r>
            <a:r>
              <a:rPr lang="es-ES" sz="2200" dirty="0"/>
              <a:t> investigación han ido abandonando el interés por promover investigaciones basadas en el mero interés </a:t>
            </a:r>
            <a:r>
              <a:rPr lang="es-ES" sz="2200" dirty="0" err="1"/>
              <a:t>cientíﬁco</a:t>
            </a:r>
            <a:r>
              <a:rPr lang="es-ES" sz="2200" dirty="0"/>
              <a:t>, para priorizar aquellas que estén orientadas hacia «necesidades nacionales», de tipo económico o social. </a:t>
            </a:r>
          </a:p>
          <a:p>
            <a:pPr algn="just"/>
            <a:endParaRPr lang="es-CO" sz="2200" dirty="0"/>
          </a:p>
          <a:p>
            <a:pPr algn="just"/>
            <a:endParaRPr lang="es-CO" sz="2200" dirty="0"/>
          </a:p>
        </p:txBody>
      </p:sp>
    </p:spTree>
    <p:extLst>
      <p:ext uri="{BB962C8B-B14F-4D97-AF65-F5344CB8AC3E}">
        <p14:creationId xmlns:p14="http://schemas.microsoft.com/office/powerpoint/2010/main" val="11773915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2B43F2C-C006-427E-A778-15987BDAAA9C}"/>
              </a:ext>
            </a:extLst>
          </p:cNvPr>
          <p:cNvSpPr>
            <a:spLocks noGrp="1"/>
          </p:cNvSpPr>
          <p:nvPr>
            <p:ph type="title"/>
          </p:nvPr>
        </p:nvSpPr>
        <p:spPr/>
        <p:txBody>
          <a:bodyPr/>
          <a:lstStyle/>
          <a:p>
            <a:r>
              <a:rPr lang="es-CO" dirty="0"/>
              <a:t>Tópicos</a:t>
            </a:r>
          </a:p>
        </p:txBody>
      </p:sp>
      <p:sp>
        <p:nvSpPr>
          <p:cNvPr id="3" name="Marcador de contenido 2">
            <a:extLst>
              <a:ext uri="{FF2B5EF4-FFF2-40B4-BE49-F238E27FC236}">
                <a16:creationId xmlns:a16="http://schemas.microsoft.com/office/drawing/2014/main" id="{CEDF57A3-4830-4C51-9E84-34B45EE5BB02}"/>
              </a:ext>
            </a:extLst>
          </p:cNvPr>
          <p:cNvSpPr>
            <a:spLocks noGrp="1"/>
          </p:cNvSpPr>
          <p:nvPr>
            <p:ph idx="1"/>
          </p:nvPr>
        </p:nvSpPr>
        <p:spPr/>
        <p:txBody>
          <a:bodyPr>
            <a:normAutofit fontScale="70000" lnSpcReduction="20000"/>
          </a:bodyPr>
          <a:lstStyle/>
          <a:p>
            <a:r>
              <a:rPr lang="es-ES" dirty="0"/>
              <a:t>Los sistemas de ciencia, tecnología e innovación en Iberoamérica y en el mundo: </a:t>
            </a:r>
            <a:r>
              <a:rPr lang="es-ES" i="1" dirty="0"/>
              <a:t>Mario Albornoz </a:t>
            </a:r>
            <a:r>
              <a:rPr lang="es-ES" dirty="0"/>
              <a:t>................................................ 199</a:t>
            </a:r>
          </a:p>
          <a:p>
            <a:r>
              <a:rPr lang="es-ES" dirty="0"/>
              <a:t>Sistema de evaluación por pares, organización social de la ciencia y política científica: </a:t>
            </a:r>
            <a:r>
              <a:rPr lang="es-ES" i="1" dirty="0"/>
              <a:t>Mikel </a:t>
            </a:r>
            <a:r>
              <a:rPr lang="es-ES" i="1" dirty="0" err="1"/>
              <a:t>Olazaran</a:t>
            </a:r>
            <a:r>
              <a:rPr lang="es-ES" i="1" dirty="0"/>
              <a:t> y Beatriz Otero</a:t>
            </a:r>
            <a:r>
              <a:rPr lang="es-ES" dirty="0"/>
              <a:t>............... 221</a:t>
            </a:r>
          </a:p>
          <a:p>
            <a:r>
              <a:rPr lang="es-ES" dirty="0"/>
              <a:t>Las políticas de ciencia y tecnología: </a:t>
            </a:r>
            <a:r>
              <a:rPr lang="es-ES" i="1" dirty="0"/>
              <a:t>Hebe </a:t>
            </a:r>
            <a:r>
              <a:rPr lang="es-ES" i="1" dirty="0" err="1"/>
              <a:t>Vessuri</a:t>
            </a:r>
            <a:r>
              <a:rPr lang="es-ES" i="1" dirty="0"/>
              <a:t> e Isabelle Sánchez-</a:t>
            </a:r>
            <a:r>
              <a:rPr lang="es-CO" i="1" dirty="0"/>
              <a:t>Rose </a:t>
            </a:r>
            <a:r>
              <a:rPr lang="es-CO" dirty="0"/>
              <a:t>....................................................................................... 251</a:t>
            </a:r>
          </a:p>
          <a:p>
            <a:r>
              <a:rPr lang="es-ES" dirty="0"/>
              <a:t>Ciencia y valores en la regulación del cambio tecnológico: </a:t>
            </a:r>
            <a:r>
              <a:rPr lang="es-ES" i="1" dirty="0"/>
              <a:t>José Luis Luján y José A. López Cerezo</a:t>
            </a:r>
            <a:r>
              <a:rPr lang="es-ES" dirty="0"/>
              <a:t>.................................................. 277</a:t>
            </a:r>
          </a:p>
          <a:p>
            <a:r>
              <a:rPr lang="es-ES" dirty="0"/>
              <a:t>La participación del público en las decisiones científico-tecnológicas: </a:t>
            </a:r>
            <a:r>
              <a:rPr lang="es-CO" i="1" dirty="0"/>
              <a:t>Eduard </a:t>
            </a:r>
            <a:r>
              <a:rPr lang="es-CO" i="1" dirty="0" err="1"/>
              <a:t>Aibar</a:t>
            </a:r>
            <a:r>
              <a:rPr lang="es-CO" dirty="0"/>
              <a:t>................................................................... 303</a:t>
            </a:r>
          </a:p>
          <a:p>
            <a:r>
              <a:rPr lang="es-ES" dirty="0"/>
              <a:t>Sobre la visión pública de la ciencia: </a:t>
            </a:r>
            <a:r>
              <a:rPr lang="es-ES" i="1" dirty="0"/>
              <a:t>Emilio </a:t>
            </a:r>
            <a:r>
              <a:rPr lang="es-ES" i="1" dirty="0" err="1"/>
              <a:t>Yunis</a:t>
            </a:r>
            <a:r>
              <a:rPr lang="es-ES" i="1" dirty="0"/>
              <a:t> </a:t>
            </a:r>
            <a:r>
              <a:rPr lang="es-ES" dirty="0"/>
              <a:t>........................ 325</a:t>
            </a:r>
          </a:p>
          <a:p>
            <a:r>
              <a:rPr lang="es-ES" dirty="0"/>
              <a:t>Comunicación pública de la ciencia. Historia, prácticas y modelos: </a:t>
            </a:r>
            <a:r>
              <a:rPr lang="es-CO" i="1" dirty="0"/>
              <a:t>Carmelo </a:t>
            </a:r>
            <a:r>
              <a:rPr lang="es-CO" i="1" dirty="0" err="1"/>
              <a:t>Polino</a:t>
            </a:r>
            <a:r>
              <a:rPr lang="es-CO" i="1" dirty="0"/>
              <a:t> y </a:t>
            </a:r>
            <a:r>
              <a:rPr lang="es-CO" i="1" dirty="0" err="1"/>
              <a:t>Yurij</a:t>
            </a:r>
            <a:r>
              <a:rPr lang="es-CO" i="1" dirty="0"/>
              <a:t> </a:t>
            </a:r>
            <a:r>
              <a:rPr lang="es-CO" i="1" dirty="0" err="1"/>
              <a:t>Castelfranchi</a:t>
            </a:r>
            <a:r>
              <a:rPr lang="es-CO" dirty="0"/>
              <a:t>...................................... 351</a:t>
            </a:r>
          </a:p>
        </p:txBody>
      </p:sp>
    </p:spTree>
    <p:extLst>
      <p:ext uri="{BB962C8B-B14F-4D97-AF65-F5344CB8AC3E}">
        <p14:creationId xmlns:p14="http://schemas.microsoft.com/office/powerpoint/2010/main" val="6953663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8018B948-C5D6-4C60-BA02-F95A2E542C25}"/>
              </a:ext>
            </a:extLst>
          </p:cNvPr>
          <p:cNvSpPr>
            <a:spLocks noGrp="1"/>
          </p:cNvSpPr>
          <p:nvPr>
            <p:ph idx="1"/>
          </p:nvPr>
        </p:nvSpPr>
        <p:spPr>
          <a:xfrm>
            <a:off x="675861" y="673769"/>
            <a:ext cx="10970707" cy="5965570"/>
          </a:xfrm>
        </p:spPr>
        <p:txBody>
          <a:bodyPr>
            <a:noAutofit/>
          </a:bodyPr>
          <a:lstStyle/>
          <a:p>
            <a:r>
              <a:rPr lang="es-ES" sz="2200" dirty="0"/>
              <a:t>Esta tendencia afecta el sistema institucional y lo carga de nuevas funciones, tales como la de establecer las prioridades, llevarlas a la práctica e implantarlas en el proceso de evaluación.</a:t>
            </a:r>
          </a:p>
          <a:p>
            <a:r>
              <a:rPr lang="es-ES" sz="2200" dirty="0"/>
              <a:t>Por otra parte, la inclusión de nuevos actores en los procesos de I+D implica una democratización del conocimiento que conduce, en el plano de las instituciones, a la búsqueda de procedimientos nuevos, más abiertos y participativos.</a:t>
            </a:r>
          </a:p>
          <a:p>
            <a:r>
              <a:rPr lang="es-ES" sz="2200" dirty="0"/>
              <a:t>En la década de los noventa jugó un papel importante la globalización, aunque también se enfatizó sobre las características propias de cada país, al tiempo que se entraba de lleno en un período de alta competitividad entre los bloques económicos. </a:t>
            </a:r>
          </a:p>
          <a:p>
            <a:r>
              <a:rPr lang="es-ES" sz="2200" dirty="0"/>
              <a:t>En esta etapa también aumentó la relevancia de las nuevas tecnologías y de la investigación básica orientada. La informática y las telecomunicaciones, por un lado, y la biotecnología, por otro, irrumpieron con gran pujanza dando lugar a lo que casi unánimemente se ha considerado como una revolución de grandes proporciones. </a:t>
            </a:r>
          </a:p>
          <a:p>
            <a:endParaRPr lang="es-CO" sz="2200" dirty="0"/>
          </a:p>
        </p:txBody>
      </p:sp>
    </p:spTree>
    <p:extLst>
      <p:ext uri="{BB962C8B-B14F-4D97-AF65-F5344CB8AC3E}">
        <p14:creationId xmlns:p14="http://schemas.microsoft.com/office/powerpoint/2010/main" val="304963355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98C9D4D1-5408-C175-D73F-DC2C66C40C8F}"/>
              </a:ext>
            </a:extLst>
          </p:cNvPr>
          <p:cNvSpPr>
            <a:spLocks noGrp="1"/>
          </p:cNvSpPr>
          <p:nvPr>
            <p:ph idx="1"/>
          </p:nvPr>
        </p:nvSpPr>
        <p:spPr>
          <a:xfrm>
            <a:off x="721895" y="577516"/>
            <a:ext cx="10764252" cy="4888829"/>
          </a:xfrm>
        </p:spPr>
        <p:txBody>
          <a:bodyPr>
            <a:normAutofit/>
          </a:bodyPr>
          <a:lstStyle/>
          <a:p>
            <a:r>
              <a:rPr lang="es-ES" sz="2200" dirty="0"/>
              <a:t>La internacionalización de la investigación es otro fenómeno creciente que favorece la formulación de proyectos complejos, de naturaleza interdisciplinaria, con la participación de grupos de distintos países. </a:t>
            </a:r>
          </a:p>
          <a:p>
            <a:r>
              <a:rPr lang="es-ES" sz="2200" dirty="0"/>
              <a:t>La dimensión internacional de la actividad </a:t>
            </a:r>
            <a:r>
              <a:rPr lang="es-ES" sz="2200" dirty="0" err="1"/>
              <a:t>cientíﬁca</a:t>
            </a:r>
            <a:r>
              <a:rPr lang="es-ES" sz="2200" dirty="0"/>
              <a:t> está produciendo una de las transformaciones más profundas en la política </a:t>
            </a:r>
            <a:r>
              <a:rPr lang="es-ES" sz="2200" dirty="0" err="1"/>
              <a:t>cientíﬁca</a:t>
            </a:r>
            <a:r>
              <a:rPr lang="es-ES" sz="2200" dirty="0"/>
              <a:t>; desde el caso de la Unión Europea, cuyo Programa Marco implica la cesión de parte de las competencias nacionales en ciencia y tecnología, hasta el auge que registran los programas de cooperación internacional, tanto en el nivel regional como suprarregional. </a:t>
            </a:r>
          </a:p>
          <a:p>
            <a:r>
              <a:rPr lang="es-ES" sz="2200" dirty="0"/>
              <a:t>Esta tendencia requiere la realización de acuerdos internacionales para la puesta en práctica de políticas comunes en la materia.</a:t>
            </a:r>
          </a:p>
          <a:p>
            <a:endParaRPr lang="es-CO" sz="2200" dirty="0"/>
          </a:p>
        </p:txBody>
      </p:sp>
    </p:spTree>
    <p:extLst>
      <p:ext uri="{BB962C8B-B14F-4D97-AF65-F5344CB8AC3E}">
        <p14:creationId xmlns:p14="http://schemas.microsoft.com/office/powerpoint/2010/main" val="56685105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3A33965-C7DC-436E-968D-A8151A52A8F6}"/>
              </a:ext>
            </a:extLst>
          </p:cNvPr>
          <p:cNvSpPr>
            <a:spLocks noGrp="1"/>
          </p:cNvSpPr>
          <p:nvPr>
            <p:ph type="title"/>
          </p:nvPr>
        </p:nvSpPr>
        <p:spPr/>
        <p:txBody>
          <a:bodyPr/>
          <a:lstStyle/>
          <a:p>
            <a:r>
              <a:rPr lang="es-ES" dirty="0"/>
              <a:t>6. LOS SISTEMAS EN IBEROAMÉRICA</a:t>
            </a:r>
            <a:endParaRPr lang="es-CO" dirty="0"/>
          </a:p>
        </p:txBody>
      </p:sp>
      <p:sp>
        <p:nvSpPr>
          <p:cNvPr id="3" name="Marcador de contenido 2">
            <a:extLst>
              <a:ext uri="{FF2B5EF4-FFF2-40B4-BE49-F238E27FC236}">
                <a16:creationId xmlns:a16="http://schemas.microsoft.com/office/drawing/2014/main" id="{F0EB6279-FCF9-4EBC-852C-2A7D7551540F}"/>
              </a:ext>
            </a:extLst>
          </p:cNvPr>
          <p:cNvSpPr>
            <a:spLocks noGrp="1"/>
          </p:cNvSpPr>
          <p:nvPr>
            <p:ph idx="1"/>
          </p:nvPr>
        </p:nvSpPr>
        <p:spPr>
          <a:xfrm>
            <a:off x="593557" y="1839269"/>
            <a:ext cx="11101138" cy="4545490"/>
          </a:xfrm>
        </p:spPr>
        <p:txBody>
          <a:bodyPr>
            <a:normAutofit fontScale="92500" lnSpcReduction="20000"/>
          </a:bodyPr>
          <a:lstStyle/>
          <a:p>
            <a:pPr algn="just"/>
            <a:r>
              <a:rPr lang="es-ES" dirty="0"/>
              <a:t>El desarrollo de los sistemas institucionales de ciencia y tecnología en Iberoamérica tuvo comienzos casi en paralelo a los países industrializados. </a:t>
            </a:r>
          </a:p>
          <a:p>
            <a:pPr algn="just"/>
            <a:r>
              <a:rPr lang="es-ES" dirty="0"/>
              <a:t>Parte de la dirigencia política e intelectual de la época tuvo clara conciencia de la importancia del conocimiento </a:t>
            </a:r>
            <a:r>
              <a:rPr lang="es-ES" dirty="0" err="1"/>
              <a:t>cientíﬁco</a:t>
            </a:r>
            <a:r>
              <a:rPr lang="es-ES" dirty="0"/>
              <a:t> y tecnológico como instrumento para el desarrollo, hasta el punto de que fue posible hacer referencia a un «pensamiento latinoamericano en ciencia y tecnología», íntimamente vinculado con las teorías del desarrollo y de la dependencia que, en el plano del pensamiento económico, llevaron el cuño de la región. </a:t>
            </a:r>
          </a:p>
          <a:p>
            <a:pPr algn="just"/>
            <a:r>
              <a:rPr lang="es-ES" dirty="0"/>
              <a:t>Sin embargo, en un continente políticamente inestable, con Gobiernos débiles o autoritarios, escasa industrialización, profundas diferencias sociales y en un contexto de gran vulnerabilidad externa, los intereses y las fuerzas actuantes en este campo no permitieron que los hechos sucedieran de manera uniforme. </a:t>
            </a:r>
          </a:p>
          <a:p>
            <a:pPr algn="just"/>
            <a:r>
              <a:rPr lang="es-ES" dirty="0"/>
              <a:t>Mientras que los sectores que impulsaban programas de desarrollo e integración regional prestaban especial atención a la tecnología y a su transferencia, otros actores, como las incipientes comunidades </a:t>
            </a:r>
            <a:r>
              <a:rPr lang="es-ES" dirty="0" err="1"/>
              <a:t>cientíﬁca</a:t>
            </a:r>
            <a:r>
              <a:rPr lang="es-ES" dirty="0"/>
              <a:t> y académica, escasamente vinculadas con los problemas de la producción y el desarrollo tecnológico, protagonizaban gran parte de las primeras construcciones institucionales</a:t>
            </a:r>
            <a:endParaRPr lang="es-CO" dirty="0"/>
          </a:p>
        </p:txBody>
      </p:sp>
    </p:spTree>
    <p:extLst>
      <p:ext uri="{BB962C8B-B14F-4D97-AF65-F5344CB8AC3E}">
        <p14:creationId xmlns:p14="http://schemas.microsoft.com/office/powerpoint/2010/main" val="339526979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7E12524E-F192-46F3-BA07-B0A849C89879}"/>
              </a:ext>
            </a:extLst>
          </p:cNvPr>
          <p:cNvSpPr>
            <a:spLocks noGrp="1"/>
          </p:cNvSpPr>
          <p:nvPr>
            <p:ph idx="1"/>
          </p:nvPr>
        </p:nvSpPr>
        <p:spPr>
          <a:xfrm>
            <a:off x="715617" y="371061"/>
            <a:ext cx="10638183" cy="6149009"/>
          </a:xfrm>
        </p:spPr>
        <p:txBody>
          <a:bodyPr>
            <a:noAutofit/>
          </a:bodyPr>
          <a:lstStyle/>
          <a:p>
            <a:pPr algn="just"/>
            <a:r>
              <a:rPr lang="es-ES" dirty="0"/>
              <a:t>Se dio así la paradoja de que mientras América Latina generaba un pensamiento original en estos temas, el impulso efectivo a la política </a:t>
            </a:r>
            <a:r>
              <a:rPr lang="es-ES" dirty="0" err="1"/>
              <a:t>cientíﬁca</a:t>
            </a:r>
            <a:r>
              <a:rPr lang="es-ES" dirty="0"/>
              <a:t> y el desarrollo del modelo institucional en ciencia tuvo carácter imitativo, tal como ya fuera señalado por numerosos autores en los mismos comienzos de la década los setenta. </a:t>
            </a:r>
          </a:p>
          <a:p>
            <a:pPr algn="just"/>
            <a:r>
              <a:rPr lang="es-ES" dirty="0"/>
              <a:t>En efecto, la ola imitativa de este tipo de institución se desplegó a partir de la década de los sesenta, si bien los principales países latinoamericanos habían comenzado su desarrollo institucional en materia de política </a:t>
            </a:r>
            <a:r>
              <a:rPr lang="es-ES" dirty="0" err="1"/>
              <a:t>cientíﬁca</a:t>
            </a:r>
            <a:r>
              <a:rPr lang="es-ES" dirty="0"/>
              <a:t> y tecnológica ya en los años cincuenta. </a:t>
            </a:r>
          </a:p>
          <a:p>
            <a:pPr algn="just"/>
            <a:r>
              <a:rPr lang="es-ES" dirty="0"/>
              <a:t>Entre 1967 y 1970, seis países de Latinoamérica crearon Consejos de Ciencia y Tecnología, con diseños y funciones muy similares. En la toma de conciencia de los gobiernos latinoamericanos acerca de la necesidad de elaborar políticas destinadas a dar impulso a la ciencia y la tecnología jugaron un papel preponderante las acciones emprendidas desde algunos organismos internacionales y regionales. </a:t>
            </a:r>
          </a:p>
          <a:p>
            <a:pPr algn="just"/>
            <a:r>
              <a:rPr lang="es-ES" dirty="0"/>
              <a:t>En particular, fue decisiva la acción de la UNESCO y de la Organización de los Estados Americanos (OEA). Ambas contribuyeron a difundir la idea del «sistema», casi como ideal a alcanzar, entendiéndoselo como una red institucional en el área de la ciencia con </a:t>
            </a:r>
            <a:r>
              <a:rPr lang="es-ES" dirty="0" err="1"/>
              <a:t>ﬂuidas</a:t>
            </a:r>
            <a:r>
              <a:rPr lang="es-ES" dirty="0"/>
              <a:t> relaciones entre todos los sectores que la componen, en la cual el Consejo actuaría como regulador y orientador. </a:t>
            </a:r>
          </a:p>
        </p:txBody>
      </p:sp>
    </p:spTree>
    <p:extLst>
      <p:ext uri="{BB962C8B-B14F-4D97-AF65-F5344CB8AC3E}">
        <p14:creationId xmlns:p14="http://schemas.microsoft.com/office/powerpoint/2010/main" val="297391994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00009C14-BB9A-A2C5-401E-879773028D64}"/>
              </a:ext>
            </a:extLst>
          </p:cNvPr>
          <p:cNvSpPr>
            <a:spLocks noGrp="1"/>
          </p:cNvSpPr>
          <p:nvPr>
            <p:ph idx="1"/>
          </p:nvPr>
        </p:nvSpPr>
        <p:spPr>
          <a:xfrm>
            <a:off x="689811" y="705854"/>
            <a:ext cx="10860505" cy="5935578"/>
          </a:xfrm>
        </p:spPr>
        <p:txBody>
          <a:bodyPr>
            <a:normAutofit lnSpcReduction="10000"/>
          </a:bodyPr>
          <a:lstStyle/>
          <a:p>
            <a:pPr algn="just"/>
            <a:r>
              <a:rPr lang="es-ES" sz="2000" dirty="0"/>
              <a:t>En cuanto a los aspectos institucionales, UNESCO y OEA recomendaban crear Consejos de Ciencia y Tecnología ubicados en los niveles más altos de cada Gobierno con el </a:t>
            </a:r>
            <a:r>
              <a:rPr lang="es-ES" sz="2000" dirty="0" err="1"/>
              <a:t>ﬁn</a:t>
            </a:r>
            <a:r>
              <a:rPr lang="es-ES" sz="2000" dirty="0"/>
              <a:t> de lograr su participación real en la toma de decisiones. En los países más desarrollados de la región, la comunidad </a:t>
            </a:r>
            <a:r>
              <a:rPr lang="es-ES" sz="2000" dirty="0" err="1"/>
              <a:t>cientíﬁca</a:t>
            </a:r>
            <a:r>
              <a:rPr lang="es-ES" sz="2000" dirty="0"/>
              <a:t> impulsó la creación de los consejos, como medio para lograr apoyo a sus investigaciones por parte de los Gobiernos. </a:t>
            </a:r>
          </a:p>
          <a:p>
            <a:pPr algn="just"/>
            <a:r>
              <a:rPr lang="es-ES" sz="2000" dirty="0"/>
              <a:t>Una vez que aquéllos fueron creados, algunos miembros destacados de la comunidad tomaron a su cargo la dirección, en exclusividad, lo que derivó en que la labor de investigación impulsada desde allí tuviera escasos vínculos con las necesidades propias del desarrollo económico y social, y se relacionara más estrechamente con el campo de la investigación académica propia de las universidades, quedando frecuentemente bajo la órbita de los ministerios de Educación. </a:t>
            </a:r>
          </a:p>
          <a:p>
            <a:pPr algn="just"/>
            <a:r>
              <a:rPr lang="es-ES" sz="2000" dirty="0"/>
              <a:t>En otros casos, se privilegió el papel de la ciencia y la tecnología en relación con la </a:t>
            </a:r>
            <a:r>
              <a:rPr lang="es-ES" sz="2000" dirty="0" err="1"/>
              <a:t>planiﬁcación</a:t>
            </a:r>
            <a:r>
              <a:rPr lang="es-ES" sz="2000" dirty="0"/>
              <a:t> económica y, así, los consejos formaron parte de los organismos </a:t>
            </a:r>
            <a:r>
              <a:rPr lang="es-ES" sz="2000" dirty="0" err="1"/>
              <a:t>planiﬁcadores</a:t>
            </a:r>
            <a:r>
              <a:rPr lang="es-ES" sz="2000" dirty="0"/>
              <a:t>; éstos, en su mayoría, trataron la ciencia y tecnología como un sector más de los administrados. De forma similar a lo que acontecía en otras partes del mundo, en Iberoamérica, los consejos fueron creados formando parte del aparato público y, si bien fueron dotados de autonomía, debían regirse por las normas burocráticas de las instituciones gubernamentales</a:t>
            </a:r>
            <a:endParaRPr lang="es-CO" sz="2000" dirty="0"/>
          </a:p>
          <a:p>
            <a:pPr algn="just"/>
            <a:endParaRPr lang="es-CO" dirty="0"/>
          </a:p>
        </p:txBody>
      </p:sp>
    </p:spTree>
    <p:extLst>
      <p:ext uri="{BB962C8B-B14F-4D97-AF65-F5344CB8AC3E}">
        <p14:creationId xmlns:p14="http://schemas.microsoft.com/office/powerpoint/2010/main" val="203604631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1FDEFBD-88A9-4636-911E-FB5B106634C0}"/>
              </a:ext>
            </a:extLst>
          </p:cNvPr>
          <p:cNvSpPr>
            <a:spLocks noGrp="1"/>
          </p:cNvSpPr>
          <p:nvPr>
            <p:ph type="title"/>
          </p:nvPr>
        </p:nvSpPr>
        <p:spPr/>
        <p:txBody>
          <a:bodyPr/>
          <a:lstStyle/>
          <a:p>
            <a:r>
              <a:rPr lang="es-CO" dirty="0"/>
              <a:t>7. LAS DIFERENCIAS ESTRUCTURALES</a:t>
            </a:r>
          </a:p>
        </p:txBody>
      </p:sp>
      <p:sp>
        <p:nvSpPr>
          <p:cNvPr id="3" name="Marcador de contenido 2">
            <a:extLst>
              <a:ext uri="{FF2B5EF4-FFF2-40B4-BE49-F238E27FC236}">
                <a16:creationId xmlns:a16="http://schemas.microsoft.com/office/drawing/2014/main" id="{D2A7C6F6-FB7C-47AC-AD95-36AFC66FB22C}"/>
              </a:ext>
            </a:extLst>
          </p:cNvPr>
          <p:cNvSpPr>
            <a:spLocks noGrp="1"/>
          </p:cNvSpPr>
          <p:nvPr>
            <p:ph idx="1"/>
          </p:nvPr>
        </p:nvSpPr>
        <p:spPr>
          <a:xfrm>
            <a:off x="511255" y="1466099"/>
            <a:ext cx="10810461" cy="4802187"/>
          </a:xfrm>
        </p:spPr>
        <p:txBody>
          <a:bodyPr>
            <a:noAutofit/>
          </a:bodyPr>
          <a:lstStyle/>
          <a:p>
            <a:pPr algn="just"/>
            <a:r>
              <a:rPr lang="es-ES" dirty="0"/>
              <a:t>Una tipología de países en función del grado y estilo de su desarrollo tecnológico, adoptada por algunos organismos internacionales, discrimina cuatro categorías (UN Millennium Project 2005). </a:t>
            </a:r>
          </a:p>
          <a:p>
            <a:pPr algn="just"/>
            <a:r>
              <a:rPr lang="es-ES" dirty="0"/>
              <a:t>La primera categoría es la de los países </a:t>
            </a:r>
            <a:r>
              <a:rPr lang="es-ES" dirty="0" err="1"/>
              <a:t>cientíﬁcamente</a:t>
            </a:r>
            <a:r>
              <a:rPr lang="es-ES" dirty="0"/>
              <a:t> avanzados, los que se caracterizan por disponer de capacidad </a:t>
            </a:r>
            <a:r>
              <a:rPr lang="es-ES" dirty="0" err="1"/>
              <a:t>cientíﬁca</a:t>
            </a:r>
            <a:r>
              <a:rPr lang="es-ES" dirty="0"/>
              <a:t> propia en la mayor parte de las áreas de la ciencia y de la tecnología. Son los responsables de la gran mayoría de los artículos </a:t>
            </a:r>
            <a:r>
              <a:rPr lang="es-ES" dirty="0" err="1"/>
              <a:t>cientíﬁcos</a:t>
            </a:r>
            <a:r>
              <a:rPr lang="es-ES" dirty="0"/>
              <a:t> que representan la corriente principal de la ciencia y realizan mas del ochenta por ciento de la inversión mundial en I+D. </a:t>
            </a:r>
          </a:p>
          <a:p>
            <a:pPr algn="just"/>
            <a:r>
              <a:rPr lang="es-ES" dirty="0"/>
              <a:t>La segunda categoría es la de los países </a:t>
            </a:r>
            <a:r>
              <a:rPr lang="es-ES" dirty="0" err="1"/>
              <a:t>cientíﬁcamente</a:t>
            </a:r>
            <a:r>
              <a:rPr lang="es-ES" dirty="0"/>
              <a:t> en progreso. Estos países tienen una capacidad para la ciencia, la tecnología y la innovación que está dentro de los promedios internacionales, aunque en ciertos campos disciplinarios puedan mostrar una singular fortaleza. Estos países generalmente han hecho grandes inversiones en la infraestructura requerida para construir una base </a:t>
            </a:r>
            <a:r>
              <a:rPr lang="es-ES" dirty="0" err="1"/>
              <a:t>cientíﬁca</a:t>
            </a:r>
            <a:r>
              <a:rPr lang="es-ES" dirty="0"/>
              <a:t>, y algunos de ellos han experimentado importantes avances en el papel que desempeñan en la ciencia y la tecnología a nivel internacional. </a:t>
            </a:r>
          </a:p>
          <a:p>
            <a:pPr algn="just"/>
            <a:endParaRPr lang="es-CO" dirty="0"/>
          </a:p>
        </p:txBody>
      </p:sp>
    </p:spTree>
    <p:extLst>
      <p:ext uri="{BB962C8B-B14F-4D97-AF65-F5344CB8AC3E}">
        <p14:creationId xmlns:p14="http://schemas.microsoft.com/office/powerpoint/2010/main" val="418686093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DD97FA77-59CD-983C-F1B0-A1C4D97F8488}"/>
              </a:ext>
            </a:extLst>
          </p:cNvPr>
          <p:cNvSpPr>
            <a:spLocks noGrp="1"/>
          </p:cNvSpPr>
          <p:nvPr>
            <p:ph idx="1"/>
          </p:nvPr>
        </p:nvSpPr>
        <p:spPr>
          <a:xfrm>
            <a:off x="609600" y="481263"/>
            <a:ext cx="11197389" cy="5935579"/>
          </a:xfrm>
        </p:spPr>
        <p:txBody>
          <a:bodyPr>
            <a:normAutofit/>
          </a:bodyPr>
          <a:lstStyle/>
          <a:p>
            <a:pPr algn="just"/>
            <a:r>
              <a:rPr lang="es-ES" sz="2000" dirty="0"/>
              <a:t>La tercera categoría corresponde a los países </a:t>
            </a:r>
            <a:r>
              <a:rPr lang="es-ES" sz="2000" dirty="0" err="1"/>
              <a:t>cientíﬁcamente</a:t>
            </a:r>
            <a:r>
              <a:rPr lang="es-ES" sz="2000" dirty="0"/>
              <a:t> en desarrollo. Ellos tienen una capacidad en ciencia, tecnología e innovación por debajo del promedio internacional, aunque algunos de ellos están capacitados en algunas actividades. Algunos de estos países tienen buenas capacidades que atraen la cooperación internacional. Algunos podrían avanzar a la categoría en progreso si incrementaran su inversión en I+D. </a:t>
            </a:r>
          </a:p>
          <a:p>
            <a:pPr algn="just"/>
            <a:r>
              <a:rPr lang="es-ES" sz="2000" dirty="0"/>
              <a:t>Finalmente, se encuentra el conjunto de los países carentes de ciencia, tecnología e innovación. Éstos han fracasado en transformar el conocimiento, la educación y el aprendizaje en instituciones o actividades que promuevan la ciencia y la tecnología. </a:t>
            </a:r>
          </a:p>
          <a:p>
            <a:pPr algn="just"/>
            <a:r>
              <a:rPr lang="es-ES" sz="2000" dirty="0"/>
              <a:t>Ningún país iberoamericano, hasta el presente, forma parte de la primera categoría. Brasil es el único que con toda propiedad integra la segunda. México, Argentina y Chile y algunos otros países se ajustan a la descripción de la tercera y el restante grupo puede ser bien encuadrado en la cuarta. Este heterogéneo conjunto dispone de capacidades y enfrenta problemas que son estructuralmente diferentes a los de los países más avanzados</a:t>
            </a:r>
          </a:p>
          <a:p>
            <a:endParaRPr lang="es-CO" dirty="0"/>
          </a:p>
        </p:txBody>
      </p:sp>
    </p:spTree>
    <p:extLst>
      <p:ext uri="{BB962C8B-B14F-4D97-AF65-F5344CB8AC3E}">
        <p14:creationId xmlns:p14="http://schemas.microsoft.com/office/powerpoint/2010/main" val="311950567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3A443E2-1B1A-4043-B774-20712C836A32}"/>
              </a:ext>
            </a:extLst>
          </p:cNvPr>
          <p:cNvSpPr>
            <a:spLocks noGrp="1"/>
          </p:cNvSpPr>
          <p:nvPr>
            <p:ph type="title"/>
          </p:nvPr>
        </p:nvSpPr>
        <p:spPr/>
        <p:txBody>
          <a:bodyPr/>
          <a:lstStyle/>
          <a:p>
            <a:r>
              <a:rPr lang="es-CO" dirty="0"/>
              <a:t>Algunos ejemplos</a:t>
            </a:r>
          </a:p>
        </p:txBody>
      </p:sp>
      <p:sp>
        <p:nvSpPr>
          <p:cNvPr id="3" name="Marcador de contenido 2">
            <a:extLst>
              <a:ext uri="{FF2B5EF4-FFF2-40B4-BE49-F238E27FC236}">
                <a16:creationId xmlns:a16="http://schemas.microsoft.com/office/drawing/2014/main" id="{967560C6-1A3D-4407-B397-9592F7D48EB6}"/>
              </a:ext>
            </a:extLst>
          </p:cNvPr>
          <p:cNvSpPr>
            <a:spLocks noGrp="1"/>
          </p:cNvSpPr>
          <p:nvPr>
            <p:ph idx="1"/>
          </p:nvPr>
        </p:nvSpPr>
        <p:spPr/>
        <p:txBody>
          <a:bodyPr/>
          <a:lstStyle/>
          <a:p>
            <a:r>
              <a:rPr lang="es-CO" dirty="0"/>
              <a:t>En el Perú: </a:t>
            </a:r>
            <a:r>
              <a:rPr lang="es-CO" dirty="0">
                <a:hlinkClick r:id="rId2"/>
              </a:rPr>
              <a:t>https://www.youtube.com/watch?v=1OlPKrl4diQ</a:t>
            </a:r>
            <a:endParaRPr lang="es-CO" dirty="0"/>
          </a:p>
          <a:p>
            <a:r>
              <a:rPr lang="es-CO" dirty="0"/>
              <a:t>En Colombia: </a:t>
            </a:r>
            <a:r>
              <a:rPr lang="es-ES" dirty="0">
                <a:hlinkClick r:id="rId3"/>
              </a:rPr>
              <a:t>¿Cómo funciona el Sistema Nacional de Ciencia, Tecnología e Innovación de Colombia? – YouTube</a:t>
            </a:r>
            <a:endParaRPr lang="es-ES" dirty="0"/>
          </a:p>
          <a:p>
            <a:r>
              <a:rPr lang="es-ES" dirty="0"/>
              <a:t>En </a:t>
            </a:r>
            <a:r>
              <a:rPr lang="es-ES" dirty="0" err="1"/>
              <a:t>Mexico</a:t>
            </a:r>
            <a:r>
              <a:rPr lang="es-ES"/>
              <a:t>: </a:t>
            </a:r>
            <a:r>
              <a:rPr lang="es-ES">
                <a:hlinkClick r:id="rId4"/>
              </a:rPr>
              <a:t>Ciencia y tecnología en México - YouTube</a:t>
            </a:r>
            <a:endParaRPr lang="es-ES" dirty="0"/>
          </a:p>
          <a:p>
            <a:r>
              <a:rPr lang="es-ES" dirty="0"/>
              <a:t>En Brasil: </a:t>
            </a:r>
            <a:r>
              <a:rPr lang="es-ES" dirty="0">
                <a:hlinkClick r:id="rId5"/>
              </a:rPr>
              <a:t>Esplendor y miseria de la ciencia en Brasil - YouTube</a:t>
            </a:r>
            <a:endParaRPr lang="es-CO" dirty="0"/>
          </a:p>
          <a:p>
            <a:endParaRPr lang="es-CO" dirty="0"/>
          </a:p>
          <a:p>
            <a:endParaRPr lang="es-CO" dirty="0"/>
          </a:p>
        </p:txBody>
      </p:sp>
    </p:spTree>
    <p:extLst>
      <p:ext uri="{BB962C8B-B14F-4D97-AF65-F5344CB8AC3E}">
        <p14:creationId xmlns:p14="http://schemas.microsoft.com/office/powerpoint/2010/main" val="386200047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2BF85FD-AF76-4307-B2D3-45892E82DDC0}"/>
              </a:ext>
            </a:extLst>
          </p:cNvPr>
          <p:cNvSpPr>
            <a:spLocks noGrp="1"/>
          </p:cNvSpPr>
          <p:nvPr>
            <p:ph type="title"/>
          </p:nvPr>
        </p:nvSpPr>
        <p:spPr/>
        <p:txBody>
          <a:bodyPr/>
          <a:lstStyle/>
          <a:p>
            <a:r>
              <a:rPr lang="es-ES" dirty="0"/>
              <a:t>LAS POLÍTICAS DE CIENCIA Y TECNOLOGÍA</a:t>
            </a:r>
            <a:br>
              <a:rPr lang="es-ES" dirty="0"/>
            </a:br>
            <a:endParaRPr lang="es-CO" dirty="0"/>
          </a:p>
        </p:txBody>
      </p:sp>
      <p:sp>
        <p:nvSpPr>
          <p:cNvPr id="3" name="Marcador de texto 2">
            <a:extLst>
              <a:ext uri="{FF2B5EF4-FFF2-40B4-BE49-F238E27FC236}">
                <a16:creationId xmlns:a16="http://schemas.microsoft.com/office/drawing/2014/main" id="{4E168CBA-B7B8-4968-A7FB-46296663334D}"/>
              </a:ext>
            </a:extLst>
          </p:cNvPr>
          <p:cNvSpPr>
            <a:spLocks noGrp="1"/>
          </p:cNvSpPr>
          <p:nvPr>
            <p:ph type="body" idx="1"/>
          </p:nvPr>
        </p:nvSpPr>
        <p:spPr/>
        <p:txBody>
          <a:bodyPr/>
          <a:lstStyle/>
          <a:p>
            <a:endParaRPr lang="es-CO"/>
          </a:p>
        </p:txBody>
      </p:sp>
    </p:spTree>
    <p:extLst>
      <p:ext uri="{BB962C8B-B14F-4D97-AF65-F5344CB8AC3E}">
        <p14:creationId xmlns:p14="http://schemas.microsoft.com/office/powerpoint/2010/main" val="142489874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5B0E888-1A81-41B8-BD69-CF4D47A41D75}"/>
              </a:ext>
            </a:extLst>
          </p:cNvPr>
          <p:cNvSpPr>
            <a:spLocks noGrp="1"/>
          </p:cNvSpPr>
          <p:nvPr>
            <p:ph type="title"/>
          </p:nvPr>
        </p:nvSpPr>
        <p:spPr/>
        <p:txBody>
          <a:bodyPr/>
          <a:lstStyle/>
          <a:p>
            <a:r>
              <a:rPr lang="es-CO" dirty="0"/>
              <a:t>Tópicos</a:t>
            </a:r>
          </a:p>
        </p:txBody>
      </p:sp>
      <p:sp>
        <p:nvSpPr>
          <p:cNvPr id="3" name="Marcador de contenido 2">
            <a:extLst>
              <a:ext uri="{FF2B5EF4-FFF2-40B4-BE49-F238E27FC236}">
                <a16:creationId xmlns:a16="http://schemas.microsoft.com/office/drawing/2014/main" id="{C80B0995-2330-4575-AD55-8274E574FB78}"/>
              </a:ext>
            </a:extLst>
          </p:cNvPr>
          <p:cNvSpPr>
            <a:spLocks noGrp="1"/>
          </p:cNvSpPr>
          <p:nvPr>
            <p:ph idx="1"/>
          </p:nvPr>
        </p:nvSpPr>
        <p:spPr/>
        <p:txBody>
          <a:bodyPr>
            <a:normAutofit fontScale="85000" lnSpcReduction="10000"/>
          </a:bodyPr>
          <a:lstStyle/>
          <a:p>
            <a:r>
              <a:rPr lang="es-CO" dirty="0"/>
              <a:t>1. INTRODUCCIÓN</a:t>
            </a:r>
          </a:p>
          <a:p>
            <a:r>
              <a:rPr lang="es-ES" dirty="0"/>
              <a:t>2. DEL CONOCIMIENTO DISCIPLINARIO A LOS ENFOQUES COGNITIVOS ORIENTADOS A PROBLEMAS</a:t>
            </a:r>
          </a:p>
          <a:p>
            <a:r>
              <a:rPr lang="es-ES" dirty="0"/>
              <a:t>3. CAMBIOS EN LA ARENA INSTITUCIONAL DE LA CIENCIA: DIVERSIDAD ORGANIZACIONAL</a:t>
            </a:r>
          </a:p>
          <a:p>
            <a:r>
              <a:rPr lang="es-ES" dirty="0"/>
              <a:t>4. EL LUGAR DE LAS REDES EN LA DINÁMICA CONTEMPORÁNEA DEL CONOCIMIENTO</a:t>
            </a:r>
          </a:p>
          <a:p>
            <a:r>
              <a:rPr lang="es-ES" dirty="0"/>
              <a:t>5. POSTURAS LATINOAMERICANAS EN TORNO A LA ORIENTACIÓN DE LAS POLÍTICAS CIENTÍFICAS Y TECNOLÓGICAS</a:t>
            </a:r>
          </a:p>
          <a:p>
            <a:r>
              <a:rPr lang="es-ES" dirty="0"/>
              <a:t>6. DEMOCRACIA Y DIRECCIÓN ESTRATÉGICA DE LA CIENCIA</a:t>
            </a:r>
          </a:p>
          <a:p>
            <a:pPr marL="0" indent="0">
              <a:buNone/>
            </a:pPr>
            <a:endParaRPr lang="es-CO" dirty="0"/>
          </a:p>
          <a:p>
            <a:endParaRPr lang="es-CO" dirty="0"/>
          </a:p>
        </p:txBody>
      </p:sp>
    </p:spTree>
    <p:extLst>
      <p:ext uri="{BB962C8B-B14F-4D97-AF65-F5344CB8AC3E}">
        <p14:creationId xmlns:p14="http://schemas.microsoft.com/office/powerpoint/2010/main" val="37463954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4502F44-B5CD-4A13-B0B2-90FC413167E1}"/>
              </a:ext>
            </a:extLst>
          </p:cNvPr>
          <p:cNvSpPr>
            <a:spLocks noGrp="1"/>
          </p:cNvSpPr>
          <p:nvPr>
            <p:ph type="title"/>
          </p:nvPr>
        </p:nvSpPr>
        <p:spPr/>
        <p:txBody>
          <a:bodyPr/>
          <a:lstStyle/>
          <a:p>
            <a:r>
              <a:rPr lang="es-CO" dirty="0"/>
              <a:t>Temas generales</a:t>
            </a:r>
          </a:p>
        </p:txBody>
      </p:sp>
      <p:sp>
        <p:nvSpPr>
          <p:cNvPr id="3" name="Marcador de contenido 2">
            <a:extLst>
              <a:ext uri="{FF2B5EF4-FFF2-40B4-BE49-F238E27FC236}">
                <a16:creationId xmlns:a16="http://schemas.microsoft.com/office/drawing/2014/main" id="{D3364236-F67B-4124-9AC8-E23AA67657C3}"/>
              </a:ext>
            </a:extLst>
          </p:cNvPr>
          <p:cNvSpPr>
            <a:spLocks noGrp="1"/>
          </p:cNvSpPr>
          <p:nvPr>
            <p:ph idx="1"/>
          </p:nvPr>
        </p:nvSpPr>
        <p:spPr/>
        <p:txBody>
          <a:bodyPr>
            <a:normAutofit fontScale="92500" lnSpcReduction="20000"/>
          </a:bodyPr>
          <a:lstStyle/>
          <a:p>
            <a:pPr lvl="0"/>
            <a:r>
              <a:rPr lang="es-CO" dirty="0"/>
              <a:t>Políticas ciencia y tecnología: fases de desarrollo.</a:t>
            </a:r>
          </a:p>
          <a:p>
            <a:pPr lvl="0"/>
            <a:r>
              <a:rPr lang="es-CO" dirty="0"/>
              <a:t>Políticas de ciencia y tecnología en América Latina. </a:t>
            </a:r>
          </a:p>
          <a:p>
            <a:pPr lvl="1"/>
            <a:r>
              <a:rPr lang="es-ES" dirty="0"/>
              <a:t>LOS SISTEMAS DE CIENCIA, TECNOLOGÍA E INNOVACIÓN EN IBEROAMÉRICA Y EN EL MUNDO</a:t>
            </a:r>
          </a:p>
          <a:p>
            <a:pPr lvl="2"/>
            <a:r>
              <a:rPr lang="es-ES" dirty="0"/>
              <a:t>1. PRIMERAS APLICACIONES DE ENFOQUE SISTÉMICO</a:t>
            </a:r>
          </a:p>
          <a:p>
            <a:pPr lvl="2"/>
            <a:r>
              <a:rPr lang="es-CO" dirty="0"/>
              <a:t>2. EL MODELO LINEAL</a:t>
            </a:r>
          </a:p>
          <a:p>
            <a:pPr lvl="2"/>
            <a:r>
              <a:rPr lang="es-ES" dirty="0"/>
              <a:t>3. EVOLUCIÓN DEL CONCEPTO DE SISTEMA</a:t>
            </a:r>
          </a:p>
          <a:p>
            <a:pPr lvl="2"/>
            <a:r>
              <a:rPr lang="es-ES" dirty="0"/>
              <a:t>4. EL SISTEMA DE INNOVACIÓN</a:t>
            </a:r>
          </a:p>
          <a:p>
            <a:pPr lvl="2"/>
            <a:r>
              <a:rPr lang="es-ES" dirty="0"/>
              <a:t>5. LA EVOLUCIÓN INSTITUCIONAL DE LOS SISTEMAS</a:t>
            </a:r>
          </a:p>
          <a:p>
            <a:pPr lvl="2"/>
            <a:r>
              <a:rPr lang="es-ES" dirty="0"/>
              <a:t>6. LOS SISTEMAS EN IBEROAMÉRICA</a:t>
            </a:r>
          </a:p>
          <a:p>
            <a:pPr lvl="2"/>
            <a:r>
              <a:rPr lang="es-ES" dirty="0"/>
              <a:t>7. LAS DIFERENCIAS ESTRUCTURALES</a:t>
            </a:r>
          </a:p>
          <a:p>
            <a:pPr lvl="2"/>
            <a:endParaRPr lang="es-ES" dirty="0"/>
          </a:p>
          <a:p>
            <a:pPr lvl="1"/>
            <a:endParaRPr lang="es-CO" dirty="0"/>
          </a:p>
          <a:p>
            <a:endParaRPr lang="es-CO" dirty="0"/>
          </a:p>
        </p:txBody>
      </p:sp>
    </p:spTree>
    <p:extLst>
      <p:ext uri="{BB962C8B-B14F-4D97-AF65-F5344CB8AC3E}">
        <p14:creationId xmlns:p14="http://schemas.microsoft.com/office/powerpoint/2010/main" val="12657831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7CEC912-3D1A-441F-91C0-9137916EEBA6}"/>
              </a:ext>
            </a:extLst>
          </p:cNvPr>
          <p:cNvSpPr>
            <a:spLocks noGrp="1"/>
          </p:cNvSpPr>
          <p:nvPr>
            <p:ph type="title"/>
          </p:nvPr>
        </p:nvSpPr>
        <p:spPr/>
        <p:txBody>
          <a:bodyPr>
            <a:normAutofit/>
          </a:bodyPr>
          <a:lstStyle/>
          <a:p>
            <a:r>
              <a:rPr lang="es-ES" dirty="0"/>
              <a:t>LOS SISTEMAS DE CIENCIA, TECNOLOGÍA E INNOVACIÓN EN IBEROAMÉRICA Y EN EL MUNDO</a:t>
            </a:r>
            <a:endParaRPr lang="es-CO" dirty="0"/>
          </a:p>
        </p:txBody>
      </p:sp>
      <p:sp>
        <p:nvSpPr>
          <p:cNvPr id="3" name="Marcador de contenido 2">
            <a:extLst>
              <a:ext uri="{FF2B5EF4-FFF2-40B4-BE49-F238E27FC236}">
                <a16:creationId xmlns:a16="http://schemas.microsoft.com/office/drawing/2014/main" id="{6A4AF2A9-151B-45BE-A6D1-F8915F9FF34C}"/>
              </a:ext>
            </a:extLst>
          </p:cNvPr>
          <p:cNvSpPr>
            <a:spLocks noGrp="1"/>
          </p:cNvSpPr>
          <p:nvPr>
            <p:ph idx="1"/>
          </p:nvPr>
        </p:nvSpPr>
        <p:spPr>
          <a:xfrm>
            <a:off x="1315453" y="2015732"/>
            <a:ext cx="9739401" cy="3615047"/>
          </a:xfrm>
        </p:spPr>
        <p:txBody>
          <a:bodyPr>
            <a:normAutofit fontScale="85000" lnSpcReduction="10000"/>
          </a:bodyPr>
          <a:lstStyle/>
          <a:p>
            <a:r>
              <a:rPr lang="es-ES" dirty="0"/>
              <a:t>La noción de sistema se aplicó a la organización de las actividades </a:t>
            </a:r>
            <a:r>
              <a:rPr lang="es-ES" dirty="0" err="1"/>
              <a:t>cientíﬁcas</a:t>
            </a:r>
            <a:r>
              <a:rPr lang="es-ES" dirty="0"/>
              <a:t> y tecnológicas en forma generalizada a partir de los años sesenta. La literatura de la época daba por sentada la existencia, en el seno de cada país, de un «sistema de ciencia y tecnología» comprensivo del conjunto de actores que desempeñan tales actividades, así como de sus relaciones, en el contexto de un sistema social más amplio: el sistema social.</a:t>
            </a:r>
          </a:p>
          <a:p>
            <a:r>
              <a:rPr lang="es-ES" dirty="0"/>
              <a:t>El concepto de «sistema» tiene, en cierto sentido, un carácter normativo por cuanto expresa un modelo o meta que alcanzar. Por ello, se registra entre los expertos en política </a:t>
            </a:r>
            <a:r>
              <a:rPr lang="es-ES" dirty="0" err="1"/>
              <a:t>cientíﬁca</a:t>
            </a:r>
            <a:r>
              <a:rPr lang="es-ES" dirty="0"/>
              <a:t> y tecnológica una discusión sustantiva acerca de la pertinencia de aplicar la noción de «sistema» al conjunto de actores, públicos y privados, en el campo de las actividades </a:t>
            </a:r>
            <a:r>
              <a:rPr lang="es-ES" dirty="0" err="1"/>
              <a:t>cientíﬁcas</a:t>
            </a:r>
            <a:r>
              <a:rPr lang="es-ES" dirty="0"/>
              <a:t> y tecnológicas. Existe, en cambio, cierto consenso acerca de la aplicación del término al conglomerado </a:t>
            </a:r>
            <a:r>
              <a:rPr lang="es-ES" dirty="0" err="1"/>
              <a:t>institucionaldedicado</a:t>
            </a:r>
            <a:r>
              <a:rPr lang="es-ES" dirty="0"/>
              <a:t> a la producción, difusión y aplicación del conocimiento </a:t>
            </a:r>
            <a:r>
              <a:rPr lang="es-ES" dirty="0" err="1"/>
              <a:t>cientíﬁco</a:t>
            </a:r>
            <a:r>
              <a:rPr lang="es-ES" dirty="0"/>
              <a:t> y tecnológico.</a:t>
            </a:r>
          </a:p>
          <a:p>
            <a:endParaRPr lang="es-CO" dirty="0"/>
          </a:p>
        </p:txBody>
      </p:sp>
    </p:spTree>
    <p:extLst>
      <p:ext uri="{BB962C8B-B14F-4D97-AF65-F5344CB8AC3E}">
        <p14:creationId xmlns:p14="http://schemas.microsoft.com/office/powerpoint/2010/main" val="1244137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D634D66-E156-40C8-BF68-E37B086BB4B6}"/>
              </a:ext>
            </a:extLst>
          </p:cNvPr>
          <p:cNvSpPr>
            <a:spLocks noGrp="1"/>
          </p:cNvSpPr>
          <p:nvPr>
            <p:ph type="title"/>
          </p:nvPr>
        </p:nvSpPr>
        <p:spPr>
          <a:xfrm>
            <a:off x="1451579" y="804520"/>
            <a:ext cx="9603275" cy="863860"/>
          </a:xfrm>
        </p:spPr>
        <p:txBody>
          <a:bodyPr>
            <a:normAutofit/>
          </a:bodyPr>
          <a:lstStyle/>
          <a:p>
            <a:r>
              <a:rPr lang="es-ES" sz="3000" dirty="0"/>
              <a:t>1. PRIMERAS APLICACIONES DE ENFOQUE SISTÉMICO</a:t>
            </a:r>
            <a:endParaRPr lang="es-CO" sz="3000" dirty="0"/>
          </a:p>
        </p:txBody>
      </p:sp>
      <p:sp>
        <p:nvSpPr>
          <p:cNvPr id="3" name="Marcador de contenido 2">
            <a:extLst>
              <a:ext uri="{FF2B5EF4-FFF2-40B4-BE49-F238E27FC236}">
                <a16:creationId xmlns:a16="http://schemas.microsoft.com/office/drawing/2014/main" id="{994A1BD9-B9EA-42D2-80C5-A0BAA640CD3F}"/>
              </a:ext>
            </a:extLst>
          </p:cNvPr>
          <p:cNvSpPr>
            <a:spLocks noGrp="1"/>
          </p:cNvSpPr>
          <p:nvPr>
            <p:ph idx="1"/>
          </p:nvPr>
        </p:nvSpPr>
        <p:spPr>
          <a:xfrm>
            <a:off x="577516" y="1828800"/>
            <a:ext cx="11133221" cy="4572000"/>
          </a:xfrm>
        </p:spPr>
        <p:txBody>
          <a:bodyPr>
            <a:noAutofit/>
          </a:bodyPr>
          <a:lstStyle/>
          <a:p>
            <a:r>
              <a:rPr lang="es-ES" sz="1800" dirty="0"/>
              <a:t>En los años sesenta los conceptos instrumentales de la política </a:t>
            </a:r>
            <a:r>
              <a:rPr lang="es-ES" sz="1800" dirty="0" err="1"/>
              <a:t>cientíﬁca</a:t>
            </a:r>
            <a:r>
              <a:rPr lang="es-ES" sz="1800" dirty="0"/>
              <a:t> y tecnológica se nutrieron con las aportaciones de la teoría de sistemas, particularmente, siguiendo los enfoques de Ludwig Bertalanffy y Russell Ackoff. </a:t>
            </a:r>
          </a:p>
          <a:p>
            <a:r>
              <a:rPr lang="es-ES" sz="1800" dirty="0"/>
              <a:t>El trabajo de este último, presentado en 1967, fue uno de los primeros en llevar a cabo una aplicación del enfoque sistémico a la política </a:t>
            </a:r>
            <a:r>
              <a:rPr lang="es-ES" sz="1800" dirty="0" err="1"/>
              <a:t>cientíﬁca</a:t>
            </a:r>
            <a:r>
              <a:rPr lang="es-ES" sz="1800" dirty="0"/>
              <a:t>. </a:t>
            </a:r>
          </a:p>
          <a:p>
            <a:r>
              <a:rPr lang="es-ES" sz="1800" dirty="0"/>
              <a:t>En el ámbito institucional, UNESCO se convirtió en la organización que realizó esfuerzos más sostenidos para instalar la visión sistémica como sustento de la </a:t>
            </a:r>
            <a:r>
              <a:rPr lang="es-ES" sz="1800" dirty="0" err="1"/>
              <a:t>planiﬁcación</a:t>
            </a:r>
            <a:r>
              <a:rPr lang="es-ES" sz="1800" dirty="0"/>
              <a:t> en esta materia. </a:t>
            </a:r>
          </a:p>
          <a:p>
            <a:endParaRPr lang="es-CO" sz="1800" dirty="0"/>
          </a:p>
        </p:txBody>
      </p:sp>
    </p:spTree>
    <p:extLst>
      <p:ext uri="{BB962C8B-B14F-4D97-AF65-F5344CB8AC3E}">
        <p14:creationId xmlns:p14="http://schemas.microsoft.com/office/powerpoint/2010/main" val="10455961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BD13FCF9-1938-BC44-27BB-2DAD7DC183A3}"/>
              </a:ext>
            </a:extLst>
          </p:cNvPr>
          <p:cNvSpPr>
            <a:spLocks noGrp="1"/>
          </p:cNvSpPr>
          <p:nvPr>
            <p:ph idx="1"/>
          </p:nvPr>
        </p:nvSpPr>
        <p:spPr>
          <a:xfrm>
            <a:off x="1122947" y="994611"/>
            <a:ext cx="9931907" cy="4471735"/>
          </a:xfrm>
        </p:spPr>
        <p:txBody>
          <a:bodyPr>
            <a:normAutofit fontScale="92500"/>
          </a:bodyPr>
          <a:lstStyle/>
          <a:p>
            <a:pPr algn="just"/>
            <a:r>
              <a:rPr lang="es-ES" sz="2400" dirty="0"/>
              <a:t>Bajo esta óptica, como forma de distinguir y al mismo tiempo vincular ambos conceptos, se acuñó la expresión «sistema de ciencia y tecnología» que fue de uso corriente durante muchos años, si bien en tiempos más recientes ha sido profundamente revisada. </a:t>
            </a:r>
          </a:p>
          <a:p>
            <a:pPr algn="just"/>
            <a:r>
              <a:rPr lang="es-ES" sz="2200" dirty="0"/>
              <a:t>En América Latina la aproximación sistémica al análisis de la política </a:t>
            </a:r>
            <a:r>
              <a:rPr lang="es-ES" sz="2200" dirty="0" err="1"/>
              <a:t>cientíﬁca</a:t>
            </a:r>
            <a:r>
              <a:rPr lang="es-ES" sz="2200" dirty="0"/>
              <a:t> y tecnológica tuvo amplia difusión y fue uno de los rasgos que caracterizó el trabajo de un conjunto de autores cuyas contribuciones, aunque dispares en muchos aspectos, han recibido la denominación de «</a:t>
            </a:r>
            <a:r>
              <a:rPr lang="es-ES" sz="2200" b="1" dirty="0"/>
              <a:t>pensamiento latinoamericano en ciencia y tecnología</a:t>
            </a:r>
            <a:r>
              <a:rPr lang="es-ES" sz="2200" dirty="0"/>
              <a:t>». </a:t>
            </a:r>
          </a:p>
          <a:p>
            <a:pPr algn="just"/>
            <a:r>
              <a:rPr lang="es-ES" sz="2200" dirty="0"/>
              <a:t>La Organización de los Estados Americanos (OEA) a través de su programa regional de ciencia y tecnología fue el soporte institucional de tal movimiento. </a:t>
            </a:r>
          </a:p>
          <a:p>
            <a:pPr algn="just"/>
            <a:endParaRPr lang="es-ES" sz="2200" dirty="0"/>
          </a:p>
          <a:p>
            <a:pPr algn="just"/>
            <a:endParaRPr lang="es-CO" sz="2200" dirty="0"/>
          </a:p>
        </p:txBody>
      </p:sp>
    </p:spTree>
    <p:extLst>
      <p:ext uri="{BB962C8B-B14F-4D97-AF65-F5344CB8AC3E}">
        <p14:creationId xmlns:p14="http://schemas.microsoft.com/office/powerpoint/2010/main" val="13443765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98A1853D-1026-451E-A36E-257EDAFA694D}"/>
              </a:ext>
            </a:extLst>
          </p:cNvPr>
          <p:cNvSpPr>
            <a:spLocks noGrp="1"/>
          </p:cNvSpPr>
          <p:nvPr>
            <p:ph idx="1"/>
          </p:nvPr>
        </p:nvSpPr>
        <p:spPr>
          <a:xfrm>
            <a:off x="838200" y="1941094"/>
            <a:ext cx="10515600" cy="4011279"/>
          </a:xfrm>
        </p:spPr>
        <p:txBody>
          <a:bodyPr>
            <a:normAutofit/>
          </a:bodyPr>
          <a:lstStyle/>
          <a:p>
            <a:pPr algn="just"/>
            <a:r>
              <a:rPr lang="es-ES" sz="2200" dirty="0"/>
              <a:t>La contribución más famosa a esta visión sistémica de la política </a:t>
            </a:r>
            <a:r>
              <a:rPr lang="es-ES" sz="2200" dirty="0" err="1"/>
              <a:t>cientíﬁca</a:t>
            </a:r>
            <a:r>
              <a:rPr lang="es-ES" sz="2200" dirty="0"/>
              <a:t> y tecnológica fue la de Jorge </a:t>
            </a:r>
            <a:r>
              <a:rPr lang="es-ES" sz="2200" dirty="0" err="1"/>
              <a:t>Sabato</a:t>
            </a:r>
            <a:r>
              <a:rPr lang="es-ES" sz="2200" dirty="0"/>
              <a:t> con su «triángulo de las interacciones», que se basaba en la convicción de que la estrategia adecuada para superar los condicionamientos estructurales que limitan las posibilidades de que cada país logre desarrollar una infraestructura </a:t>
            </a:r>
            <a:r>
              <a:rPr lang="es-ES" sz="2200" dirty="0" err="1"/>
              <a:t>cientíﬁca</a:t>
            </a:r>
            <a:r>
              <a:rPr lang="es-ES" sz="2200" dirty="0"/>
              <a:t> y técnica propia debe basarse en el modelo de un triángulo «IGE» (donde I se </a:t>
            </a:r>
            <a:r>
              <a:rPr lang="es-ES" sz="2200" dirty="0" err="1"/>
              <a:t>reﬁere</a:t>
            </a:r>
            <a:r>
              <a:rPr lang="es-ES" sz="2200" dirty="0"/>
              <a:t> a la infraestructura </a:t>
            </a:r>
            <a:r>
              <a:rPr lang="es-ES" sz="2200" dirty="0" err="1"/>
              <a:t>cientíﬁco</a:t>
            </a:r>
            <a:r>
              <a:rPr lang="es-ES" sz="2200" dirty="0"/>
              <a:t>-técnica, G al Gobierno y E a la estructura productiva). En él, los vértices deberían interrelacionarse para generar un </a:t>
            </a:r>
            <a:r>
              <a:rPr lang="es-ES" sz="2200" dirty="0" err="1"/>
              <a:t>ﬂujo</a:t>
            </a:r>
            <a:r>
              <a:rPr lang="es-ES" sz="2200" dirty="0"/>
              <a:t> de demandas y ofertas que conduzca a la generación y utilización de conocimientos (Albornoz y Sebastián, 1993).</a:t>
            </a:r>
            <a:endParaRPr lang="es-CO" sz="2200" dirty="0"/>
          </a:p>
        </p:txBody>
      </p:sp>
    </p:spTree>
    <p:extLst>
      <p:ext uri="{BB962C8B-B14F-4D97-AF65-F5344CB8AC3E}">
        <p14:creationId xmlns:p14="http://schemas.microsoft.com/office/powerpoint/2010/main" val="910190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029111A-A2D1-42EB-9DB3-2F1D7C7FECEB}"/>
              </a:ext>
            </a:extLst>
          </p:cNvPr>
          <p:cNvSpPr>
            <a:spLocks noGrp="1"/>
          </p:cNvSpPr>
          <p:nvPr>
            <p:ph type="title"/>
          </p:nvPr>
        </p:nvSpPr>
        <p:spPr/>
        <p:txBody>
          <a:bodyPr/>
          <a:lstStyle/>
          <a:p>
            <a:r>
              <a:rPr lang="es-CO" dirty="0"/>
              <a:t>2. EL MODELO LINEAL</a:t>
            </a:r>
          </a:p>
        </p:txBody>
      </p:sp>
      <p:sp>
        <p:nvSpPr>
          <p:cNvPr id="3" name="Marcador de contenido 2">
            <a:extLst>
              <a:ext uri="{FF2B5EF4-FFF2-40B4-BE49-F238E27FC236}">
                <a16:creationId xmlns:a16="http://schemas.microsoft.com/office/drawing/2014/main" id="{0EA77DB5-C074-4B7F-B87E-12519D27D188}"/>
              </a:ext>
            </a:extLst>
          </p:cNvPr>
          <p:cNvSpPr>
            <a:spLocks noGrp="1"/>
          </p:cNvSpPr>
          <p:nvPr>
            <p:ph idx="1"/>
          </p:nvPr>
        </p:nvSpPr>
        <p:spPr>
          <a:xfrm>
            <a:off x="1267327" y="2015732"/>
            <a:ext cx="9787528" cy="3791510"/>
          </a:xfrm>
        </p:spPr>
        <p:txBody>
          <a:bodyPr>
            <a:noAutofit/>
          </a:bodyPr>
          <a:lstStyle/>
          <a:p>
            <a:pPr algn="just"/>
            <a:r>
              <a:rPr lang="es-ES" sz="2200" dirty="0"/>
              <a:t>La política científica nació en el ambiente de las políticas predominantes en los Estados Unidos durante la segunda posguerra para convertirse a partir de entonces en un tema que rápidamente ocupó la atención de los Gobiernos de los países industrializados y, con diferentes matices, de gran parte de los países en desarrollo. </a:t>
            </a:r>
          </a:p>
          <a:p>
            <a:pPr algn="just"/>
            <a:r>
              <a:rPr lang="es-ES" sz="2200" dirty="0"/>
              <a:t>El nuevo campo de las políticas públicas derivaba de la voluntad de explorar </a:t>
            </a:r>
            <a:r>
              <a:rPr lang="es-CO" sz="2200" dirty="0"/>
              <a:t>una nueva frontera: la «frontera infinita» de la ciencia. </a:t>
            </a:r>
          </a:p>
          <a:p>
            <a:pPr algn="just"/>
            <a:r>
              <a:rPr lang="es-CO" sz="2200" dirty="0"/>
              <a:t>En cierto sen</a:t>
            </a:r>
            <a:r>
              <a:rPr lang="es-ES" sz="2200" dirty="0" err="1"/>
              <a:t>tido</a:t>
            </a:r>
            <a:r>
              <a:rPr lang="es-ES" sz="2200" dirty="0"/>
              <a:t>, la política científica formaba parte de un nuevo contrato social entre la comunidad científica y el Estado.</a:t>
            </a:r>
            <a:r>
              <a:rPr lang="es-CO" sz="2200" dirty="0"/>
              <a:t>-</a:t>
            </a:r>
          </a:p>
        </p:txBody>
      </p:sp>
    </p:spTree>
    <p:extLst>
      <p:ext uri="{BB962C8B-B14F-4D97-AF65-F5344CB8AC3E}">
        <p14:creationId xmlns:p14="http://schemas.microsoft.com/office/powerpoint/2010/main" val="26458057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03998FCA-894F-4775-BEDD-2514FBF966D1}"/>
              </a:ext>
            </a:extLst>
          </p:cNvPr>
          <p:cNvSpPr>
            <a:spLocks noGrp="1"/>
          </p:cNvSpPr>
          <p:nvPr>
            <p:ph idx="1"/>
          </p:nvPr>
        </p:nvSpPr>
        <p:spPr>
          <a:xfrm>
            <a:off x="838200" y="2085474"/>
            <a:ext cx="10515600" cy="4091489"/>
          </a:xfrm>
        </p:spPr>
        <p:txBody>
          <a:bodyPr>
            <a:normAutofit/>
          </a:bodyPr>
          <a:lstStyle/>
          <a:p>
            <a:pPr algn="just"/>
            <a:r>
              <a:rPr lang="es-ES" sz="2200" dirty="0"/>
              <a:t>La orientación en función de la cual se ajustaron los instrumentos de la política científica de la posguerra se basaba en el concepto de «modelo lineal», consistente en la suposición de que el conocimiento puede ser expresado como un continuo, con un gradiente que va desde un extremo de mayor abstracción (investigación básica) hasta otro más vinculado con problemas prácticos (investigación aplicada y desarrollo de tecnología). Sin embargo, si bien se trataba de una línea, el modelo se sostenía en la suposición de que el empuje proviene del extremo básico: la investigación básica da lugar a la aplicada, ésta a su vez da lugar al desarrollo experimental y este último a la tecnología.</a:t>
            </a:r>
          </a:p>
        </p:txBody>
      </p:sp>
    </p:spTree>
    <p:extLst>
      <p:ext uri="{BB962C8B-B14F-4D97-AF65-F5344CB8AC3E}">
        <p14:creationId xmlns:p14="http://schemas.microsoft.com/office/powerpoint/2010/main" val="1305340573"/>
      </p:ext>
    </p:extLst>
  </p:cSld>
  <p:clrMapOvr>
    <a:masterClrMapping/>
  </p:clrMapOvr>
</p:sld>
</file>

<file path=ppt/theme/theme1.xml><?xml version="1.0" encoding="utf-8"?>
<a:theme xmlns:a="http://schemas.openxmlformats.org/drawingml/2006/main" name="Galería">
  <a:themeElements>
    <a:clrScheme name="Galería">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ería">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ería">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Gallery</Template>
  <TotalTime>1473</TotalTime>
  <Words>4371</Words>
  <Application>Microsoft Office PowerPoint</Application>
  <PresentationFormat>Panorámica</PresentationFormat>
  <Paragraphs>115</Paragraphs>
  <Slides>29</Slides>
  <Notes>0</Notes>
  <HiddenSlides>0</HiddenSlides>
  <MMClips>0</MMClips>
  <ScaleCrop>false</ScaleCrop>
  <HeadingPairs>
    <vt:vector size="6" baseType="variant">
      <vt:variant>
        <vt:lpstr>Fuentes usadas</vt:lpstr>
      </vt:variant>
      <vt:variant>
        <vt:i4>2</vt:i4>
      </vt:variant>
      <vt:variant>
        <vt:lpstr>Tema</vt:lpstr>
      </vt:variant>
      <vt:variant>
        <vt:i4>1</vt:i4>
      </vt:variant>
      <vt:variant>
        <vt:lpstr>Títulos de diapositiva</vt:lpstr>
      </vt:variant>
      <vt:variant>
        <vt:i4>29</vt:i4>
      </vt:variant>
    </vt:vector>
  </HeadingPairs>
  <TitlesOfParts>
    <vt:vector size="32" baseType="lpstr">
      <vt:lpstr>Arial</vt:lpstr>
      <vt:lpstr>Gill Sans MT</vt:lpstr>
      <vt:lpstr>Galería</vt:lpstr>
      <vt:lpstr>Política de ciencia y tecnología</vt:lpstr>
      <vt:lpstr>Tópicos</vt:lpstr>
      <vt:lpstr>Temas generales</vt:lpstr>
      <vt:lpstr>LOS SISTEMAS DE CIENCIA, TECNOLOGÍA E INNOVACIÓN EN IBEROAMÉRICA Y EN EL MUNDO</vt:lpstr>
      <vt:lpstr>1. PRIMERAS APLICACIONES DE ENFOQUE SISTÉMICO</vt:lpstr>
      <vt:lpstr>Presentación de PowerPoint</vt:lpstr>
      <vt:lpstr>Presentación de PowerPoint</vt:lpstr>
      <vt:lpstr>2. EL MODELO LINEAL</vt:lpstr>
      <vt:lpstr>Presentación de PowerPoint</vt:lpstr>
      <vt:lpstr>Presentación de PowerPoint</vt:lpstr>
      <vt:lpstr>3. EVOLUCIÓN DEL CONCEPTO DE SISTEMA</vt:lpstr>
      <vt:lpstr>Presentación de PowerPoint</vt:lpstr>
      <vt:lpstr>Presentación de PowerPoint</vt:lpstr>
      <vt:lpstr>4. EL SISTEMA DE INNOVACIÓN</vt:lpstr>
      <vt:lpstr>Presentación de PowerPoint</vt:lpstr>
      <vt:lpstr>Presentación de PowerPoint</vt:lpstr>
      <vt:lpstr>Presentación de PowerPoint</vt:lpstr>
      <vt:lpstr>5. LA EVOLUCIÓN INSTITUCIONAL DE LOS SISTEMAS</vt:lpstr>
      <vt:lpstr>Presentación de PowerPoint</vt:lpstr>
      <vt:lpstr>Presentación de PowerPoint</vt:lpstr>
      <vt:lpstr>Presentación de PowerPoint</vt:lpstr>
      <vt:lpstr>6. LOS SISTEMAS EN IBEROAMÉRICA</vt:lpstr>
      <vt:lpstr>Presentación de PowerPoint</vt:lpstr>
      <vt:lpstr>Presentación de PowerPoint</vt:lpstr>
      <vt:lpstr>7. LAS DIFERENCIAS ESTRUCTURALES</vt:lpstr>
      <vt:lpstr>Presentación de PowerPoint</vt:lpstr>
      <vt:lpstr>Algunos ejemplos</vt:lpstr>
      <vt:lpstr>LAS POLÍTICAS DE CIENCIA Y TECNOLOGÍA </vt:lpstr>
      <vt:lpstr>Tópicos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Política de ciencia y tecnología</dc:title>
  <dc:creator>JAIRO RUIZ</dc:creator>
  <cp:lastModifiedBy>jairo ruiz</cp:lastModifiedBy>
  <cp:revision>24</cp:revision>
  <dcterms:created xsi:type="dcterms:W3CDTF">2020-06-07T03:20:07Z</dcterms:created>
  <dcterms:modified xsi:type="dcterms:W3CDTF">2023-03-12T17:52:29Z</dcterms:modified>
</cp:coreProperties>
</file>