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 /><Relationship Id="rId2" Type="http://schemas.openxmlformats.org/package/2006/relationships/metadata/core-properties" Target="docProps/core.xml" /><Relationship Id="rId1" Type="http://schemas.openxmlformats.org/officeDocument/2006/relationships/officeDocument" Target="ppt/presentation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72" r:id="rId11"/>
    <p:sldId id="257" r:id="rId12"/>
    <p:sldId id="270" r:id="rId13"/>
  </p:sldIdLst>
  <p:sldSz cx="12192000" cy="6858000"/>
  <p:notesSz cx="6858000" cy="9144000"/>
  <p:defaultTextStyle>
    <a:defPPr>
      <a:defRPr lang="es-CO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00000"/>
    <a:srgbClr val="868789"/>
    <a:srgbClr val="E01D1F"/>
    <a:srgbClr val="EF8585"/>
    <a:srgbClr val="ABACAE"/>
    <a:srgbClr val="DEEBF7"/>
    <a:srgbClr val="869FB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Estilo claro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16DA210-FB5B-4158-B5E0-FEB733F419BA}" styleName="Estilo clar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E3FDE45-AF77-4B5C-9715-49D594BDF05E}" styleName="Estilo claro 1 - Acento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C083E6E3-FA7D-4D7B-A595-EF9225AFEA82}" styleName="Estilo claro 1 - Acento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B4B98B0-60AC-42C2-AFA5-B58CD77FA1E5}" styleName="Estilo claro 1 - Acent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A111915-BE36-4E01-A7E5-04B1672EAD32}" styleName="Estilo claro 2 - Acento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BC89EF96-8CEA-46FF-86C4-4CE0E7609802}" styleName="Estilo claro 3 - Acento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505E3EF-67EA-436B-97B2-0124C06EBD24}" styleName="Estilo medio 4 - Énfasis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7B26C5-4107-4FEC-AEDC-1716B250A1EF}" styleName="Estilo clar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7AC3CCA-C797-4891-BE02-D94E43425B78}" styleName="Estilo medio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5DA37D80-6434-44D0-A028-1B22A696006F}" styleName="Estilo claro 3 - Acento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307" autoAdjust="0"/>
    <p:restoredTop sz="93123" autoAdjust="0"/>
  </p:normalViewPr>
  <p:slideViewPr>
    <p:cSldViewPr snapToGrid="0" showGuides="1">
      <p:cViewPr varScale="1">
        <p:scale>
          <a:sx n="112" d="100"/>
          <a:sy n="112" d="100"/>
        </p:scale>
        <p:origin x="1064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tableStyles" Target="tableStyles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theme" Target="theme/theme1.xml" /><Relationship Id="rId2" Type="http://schemas.openxmlformats.org/officeDocument/2006/relationships/slide" Target="slides/slide1.xml" /><Relationship Id="rId16" Type="http://schemas.openxmlformats.org/officeDocument/2006/relationships/viewProps" Target="viewProp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presProps" Target="presProps.xml" /><Relationship Id="rId10" Type="http://schemas.openxmlformats.org/officeDocument/2006/relationships/slide" Target="slides/slide9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notesMaster" Target="notesMasters/notesMaster1.xml" 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.xlsx" 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MX"/>
  <c:roundedCorners val="0"/>
  <c:style val="2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Aspectos</c:v>
                </c:pt>
              </c:strCache>
            </c:strRef>
          </c:tx>
          <c:dPt>
            <c:idx val="0"/>
            <c:bubble3D val="0"/>
            <c:spPr>
              <a:solidFill>
                <a:srgbClr val="FF8959"/>
              </a:solidFill>
              <a:ln w="25400">
                <a:solidFill>
                  <a:srgbClr val="FFFFFF"/>
                </a:solidFill>
              </a:ln>
            </c:spPr>
            <c:extLst>
              <c:ext xmlns:c16="http://schemas.microsoft.com/office/drawing/2014/chart" uri="{C3380CC4-5D6E-409C-BE32-E72D297353CC}">
                <c16:uniqueId val="{00000001-AF00-4158-BF5F-6C6590B7F59F}"/>
              </c:ext>
            </c:extLst>
          </c:dPt>
          <c:dPt>
            <c:idx val="1"/>
            <c:bubble3D val="0"/>
            <c:spPr>
              <a:solidFill>
                <a:srgbClr val="5C7285"/>
              </a:solidFill>
              <a:ln w="25400">
                <a:solidFill>
                  <a:srgbClr val="FFFFFF"/>
                </a:solidFill>
              </a:ln>
            </c:spPr>
            <c:extLst>
              <c:ext xmlns:c16="http://schemas.microsoft.com/office/drawing/2014/chart" uri="{C3380CC4-5D6E-409C-BE32-E72D297353CC}">
                <c16:uniqueId val="{00000003-AF00-4158-BF5F-6C6590B7F59F}"/>
              </c:ext>
            </c:extLst>
          </c:dPt>
          <c:dPt>
            <c:idx val="2"/>
            <c:bubble3D val="0"/>
            <c:spPr>
              <a:solidFill>
                <a:srgbClr val="6D8192"/>
              </a:solidFill>
              <a:ln w="25400">
                <a:solidFill>
                  <a:srgbClr val="FFFFFF"/>
                </a:solidFill>
              </a:ln>
            </c:spPr>
            <c:extLst>
              <c:ext xmlns:c16="http://schemas.microsoft.com/office/drawing/2014/chart" uri="{C3380CC4-5D6E-409C-BE32-E72D297353CC}">
                <c16:uniqueId val="{00000005-AF00-4158-BF5F-6C6590B7F59F}"/>
              </c:ext>
            </c:extLst>
          </c:dPt>
          <c:dPt>
            <c:idx val="3"/>
            <c:bubble3D val="0"/>
            <c:spPr>
              <a:solidFill>
                <a:srgbClr val="C00000"/>
              </a:solidFill>
              <a:ln w="25400">
                <a:solidFill>
                  <a:srgbClr val="FFFFFF"/>
                </a:solidFill>
              </a:ln>
            </c:spPr>
            <c:extLst>
              <c:ext xmlns:c16="http://schemas.microsoft.com/office/drawing/2014/chart" uri="{C3380CC4-5D6E-409C-BE32-E72D297353CC}">
                <c16:uniqueId val="{00000007-AF00-4158-BF5F-6C6590B7F59F}"/>
              </c:ext>
            </c:extLst>
          </c:dPt>
          <c:dLbls>
            <c:numFmt formatCode="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>
                    <a:solidFill>
                      <a:srgbClr val="FFFFFF"/>
                    </a:solidFill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Nuevo</c:v>
                </c:pt>
                <c:pt idx="1">
                  <c:v>Reestructurado</c:v>
                </c:pt>
                <c:pt idx="2">
                  <c:v>Complementado</c:v>
                </c:pt>
                <c:pt idx="3">
                  <c:v>Suprimido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9</c:v>
                </c:pt>
                <c:pt idx="1">
                  <c:v>5</c:v>
                </c:pt>
                <c:pt idx="2">
                  <c:v>8</c:v>
                </c:pt>
                <c:pt idx="3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AF00-4158-BF5F-6C6590B7F59F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55"/>
      </c:doughnutChart>
    </c:plotArea>
    <c:legend>
      <c:legendPos val="b"/>
      <c:overlay val="0"/>
      <c:txPr>
        <a:bodyPr/>
        <a:lstStyle/>
        <a:p>
          <a:pPr>
            <a:defRPr sz="1100">
              <a:solidFill>
                <a:srgbClr val="5C7285"/>
              </a:solidFill>
              <a:latin typeface="Calibri"/>
            </a:defRPr>
          </a:pPr>
          <a:endParaRPr lang="es-CO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s-CO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BC883D-2C2A-4233-8A3B-6AF6AF1919FC}" type="datetimeFigureOut">
              <a:rPr lang="es-CO" smtClean="0"/>
              <a:t>28/07/2026</a:t>
            </a:fld>
            <a:endParaRPr lang="es-C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D76094-710D-4724-8F8F-F07FDF2502A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5693287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913A080-FF4F-EFA1-4B10-A59679B010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4CFB8A-9D69-4B45-A679-F2247CB90B78}" type="datetimeFigureOut">
              <a:rPr lang="es-CO"/>
              <a:pPr>
                <a:defRPr/>
              </a:pPr>
              <a:t>28/07/2026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2BA063D-AE76-A010-2016-D33079F79D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37C9784-917B-F213-E139-9193F7766B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6AAA9E-E7C8-4C36-A0A4-EFCCD421F87D}" type="slidenum">
              <a:rPr lang="es-CO"/>
              <a:pPr>
                <a:defRPr/>
              </a:pPr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6449989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EBF9B17-6087-893B-C9CE-F85F00972F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70F810-993D-4CC2-A9DB-05155727FC3E}" type="datetimeFigureOut">
              <a:rPr lang="es-CO"/>
              <a:pPr>
                <a:defRPr/>
              </a:pPr>
              <a:t>28/07/2026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4258067-D98E-4E5A-42DD-EADD890CC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DBC3398-D3FF-3F0F-E9D4-ED445EABC8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04D64E-AC46-4696-94C6-9CC97BD75C11}" type="slidenum">
              <a:rPr lang="es-CO"/>
              <a:pPr>
                <a:defRPr/>
              </a:pPr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8291155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ACBD486-8BC3-53DC-B9FB-E745BDB73F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9A43DC-EDBD-4B05-9FAD-183399EAAF2F}" type="datetimeFigureOut">
              <a:rPr lang="es-CO"/>
              <a:pPr>
                <a:defRPr/>
              </a:pPr>
              <a:t>28/07/2026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F1FE4C7-8B53-4249-C45D-07A89CB066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CB9CE36-9CD5-571C-D28D-4F64EB25A6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6AA8CF-F4A7-4D80-B340-7F117E8588C0}" type="slidenum">
              <a:rPr lang="es-CO"/>
              <a:pPr>
                <a:defRPr/>
              </a:pPr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0835160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3">
            <a:extLst>
              <a:ext uri="{FF2B5EF4-FFF2-40B4-BE49-F238E27FC236}">
                <a16:creationId xmlns:a16="http://schemas.microsoft.com/office/drawing/2014/main" id="{E60353EE-52F3-F259-6913-C0CC446B72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CBE306-DACA-4CF8-8B03-7205B19B6F09}" type="datetimeFigureOut">
              <a:rPr lang="es-CO"/>
              <a:pPr>
                <a:defRPr/>
              </a:pPr>
              <a:t>28/07/2026</a:t>
            </a:fld>
            <a:endParaRPr lang="es-CO"/>
          </a:p>
        </p:txBody>
      </p:sp>
      <p:sp>
        <p:nvSpPr>
          <p:cNvPr id="6" name="Marcador de pie de página 4">
            <a:extLst>
              <a:ext uri="{FF2B5EF4-FFF2-40B4-BE49-F238E27FC236}">
                <a16:creationId xmlns:a16="http://schemas.microsoft.com/office/drawing/2014/main" id="{34A32A11-3D47-33B5-2781-83AC33B977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O"/>
          </a:p>
        </p:txBody>
      </p:sp>
      <p:sp>
        <p:nvSpPr>
          <p:cNvPr id="7" name="Marcador de número de diapositiva 5">
            <a:extLst>
              <a:ext uri="{FF2B5EF4-FFF2-40B4-BE49-F238E27FC236}">
                <a16:creationId xmlns:a16="http://schemas.microsoft.com/office/drawing/2014/main" id="{7C6936B3-A039-E92F-0727-4F65D67AE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3E8EBC-11A0-4E94-99AA-69E7196B983A}" type="slidenum">
              <a:rPr lang="es-CO"/>
              <a:pPr>
                <a:defRPr/>
              </a:pPr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8332193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3">
            <a:extLst>
              <a:ext uri="{FF2B5EF4-FFF2-40B4-BE49-F238E27FC236}">
                <a16:creationId xmlns:a16="http://schemas.microsoft.com/office/drawing/2014/main" id="{F0632EF7-20D3-064C-0FE7-0BD1E54110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7EA16E-8D2B-4685-BBE2-24B6F4B985BB}" type="datetimeFigureOut">
              <a:rPr lang="es-CO"/>
              <a:pPr>
                <a:defRPr/>
              </a:pPr>
              <a:t>28/07/2026</a:t>
            </a:fld>
            <a:endParaRPr lang="es-CO"/>
          </a:p>
        </p:txBody>
      </p:sp>
      <p:sp>
        <p:nvSpPr>
          <p:cNvPr id="8" name="Marcador de pie de página 4">
            <a:extLst>
              <a:ext uri="{FF2B5EF4-FFF2-40B4-BE49-F238E27FC236}">
                <a16:creationId xmlns:a16="http://schemas.microsoft.com/office/drawing/2014/main" id="{92F1E83A-651F-B53C-52AE-5C178E5101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O"/>
          </a:p>
        </p:txBody>
      </p:sp>
      <p:sp>
        <p:nvSpPr>
          <p:cNvPr id="9" name="Marcador de número de diapositiva 5">
            <a:extLst>
              <a:ext uri="{FF2B5EF4-FFF2-40B4-BE49-F238E27FC236}">
                <a16:creationId xmlns:a16="http://schemas.microsoft.com/office/drawing/2014/main" id="{B8421A4C-AD8A-D187-1C1C-8BA9A46361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C8153D-CEA2-4C31-9B90-F6B18FE4E2A9}" type="slidenum">
              <a:rPr lang="es-CO"/>
              <a:pPr>
                <a:defRPr/>
              </a:pPr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8013902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3">
            <a:extLst>
              <a:ext uri="{FF2B5EF4-FFF2-40B4-BE49-F238E27FC236}">
                <a16:creationId xmlns:a16="http://schemas.microsoft.com/office/drawing/2014/main" id="{DC21978B-28FC-1C32-BA92-5BE3572107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DEB483-3A7A-4FCB-B6D6-4A9E312D9DA0}" type="datetimeFigureOut">
              <a:rPr lang="es-CO"/>
              <a:pPr>
                <a:defRPr/>
              </a:pPr>
              <a:t>28/07/2026</a:t>
            </a:fld>
            <a:endParaRPr lang="es-CO"/>
          </a:p>
        </p:txBody>
      </p:sp>
      <p:sp>
        <p:nvSpPr>
          <p:cNvPr id="4" name="Marcador de pie de página 4">
            <a:extLst>
              <a:ext uri="{FF2B5EF4-FFF2-40B4-BE49-F238E27FC236}">
                <a16:creationId xmlns:a16="http://schemas.microsoft.com/office/drawing/2014/main" id="{69DB2180-5655-F357-239C-10BC168D6E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O"/>
          </a:p>
        </p:txBody>
      </p:sp>
      <p:sp>
        <p:nvSpPr>
          <p:cNvPr id="5" name="Marcador de número de diapositiva 5">
            <a:extLst>
              <a:ext uri="{FF2B5EF4-FFF2-40B4-BE49-F238E27FC236}">
                <a16:creationId xmlns:a16="http://schemas.microsoft.com/office/drawing/2014/main" id="{0AEDD54F-028B-A2C7-0B57-1824CC4EF3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FE1975-1EDA-438E-BB92-FD2735CF6CB2}" type="slidenum">
              <a:rPr lang="es-CO"/>
              <a:pPr>
                <a:defRPr/>
              </a:pPr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2614527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3">
            <a:extLst>
              <a:ext uri="{FF2B5EF4-FFF2-40B4-BE49-F238E27FC236}">
                <a16:creationId xmlns:a16="http://schemas.microsoft.com/office/drawing/2014/main" id="{F88E7790-B044-0D16-0C07-3A0EFA626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354ABA-BA70-4EC9-B47B-4D794C80D2C4}" type="datetimeFigureOut">
              <a:rPr lang="es-CO"/>
              <a:pPr>
                <a:defRPr/>
              </a:pPr>
              <a:t>28/07/2026</a:t>
            </a:fld>
            <a:endParaRPr lang="es-CO"/>
          </a:p>
        </p:txBody>
      </p:sp>
      <p:sp>
        <p:nvSpPr>
          <p:cNvPr id="3" name="Marcador de pie de página 4">
            <a:extLst>
              <a:ext uri="{FF2B5EF4-FFF2-40B4-BE49-F238E27FC236}">
                <a16:creationId xmlns:a16="http://schemas.microsoft.com/office/drawing/2014/main" id="{83F36413-130B-54AD-6DC3-610473D087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O"/>
          </a:p>
        </p:txBody>
      </p:sp>
      <p:sp>
        <p:nvSpPr>
          <p:cNvPr id="4" name="Marcador de número de diapositiva 5">
            <a:extLst>
              <a:ext uri="{FF2B5EF4-FFF2-40B4-BE49-F238E27FC236}">
                <a16:creationId xmlns:a16="http://schemas.microsoft.com/office/drawing/2014/main" id="{DACD15F2-FE1D-79C7-DABF-71C40B309A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E6BAA1-08F3-4D3F-A4B8-A185C424FE12}" type="slidenum">
              <a:rPr lang="es-CO"/>
              <a:pPr>
                <a:defRPr/>
              </a:pPr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059328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3">
            <a:extLst>
              <a:ext uri="{FF2B5EF4-FFF2-40B4-BE49-F238E27FC236}">
                <a16:creationId xmlns:a16="http://schemas.microsoft.com/office/drawing/2014/main" id="{67CF6A09-1D81-34F2-CBE6-0CC8C2AF5D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3182F4-D6C0-4D8D-8670-3E98F0EF9729}" type="datetimeFigureOut">
              <a:rPr lang="es-CO"/>
              <a:pPr>
                <a:defRPr/>
              </a:pPr>
              <a:t>28/07/2026</a:t>
            </a:fld>
            <a:endParaRPr lang="es-CO"/>
          </a:p>
        </p:txBody>
      </p:sp>
      <p:sp>
        <p:nvSpPr>
          <p:cNvPr id="6" name="Marcador de pie de página 4">
            <a:extLst>
              <a:ext uri="{FF2B5EF4-FFF2-40B4-BE49-F238E27FC236}">
                <a16:creationId xmlns:a16="http://schemas.microsoft.com/office/drawing/2014/main" id="{1F6EF0B4-FE9A-C946-F1F3-6EF0B2A006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O"/>
          </a:p>
        </p:txBody>
      </p:sp>
      <p:sp>
        <p:nvSpPr>
          <p:cNvPr id="7" name="Marcador de número de diapositiva 5">
            <a:extLst>
              <a:ext uri="{FF2B5EF4-FFF2-40B4-BE49-F238E27FC236}">
                <a16:creationId xmlns:a16="http://schemas.microsoft.com/office/drawing/2014/main" id="{61B53938-7199-5B59-ED78-B0FD553C59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DBB93D-DF9E-4D58-8C36-B691C66B1280}" type="slidenum">
              <a:rPr lang="es-CO"/>
              <a:pPr>
                <a:defRPr/>
              </a:pPr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2164577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s-ES" noProof="0"/>
              <a:t>Haga clic en el icono para agregar una imagen</a:t>
            </a:r>
            <a:endParaRPr lang="es-CO" noProof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3">
            <a:extLst>
              <a:ext uri="{FF2B5EF4-FFF2-40B4-BE49-F238E27FC236}">
                <a16:creationId xmlns:a16="http://schemas.microsoft.com/office/drawing/2014/main" id="{330A601A-CAE9-AB91-1D83-5C5271A09A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967F0A-B9A0-4594-88C3-383D1D1759A3}" type="datetimeFigureOut">
              <a:rPr lang="es-CO"/>
              <a:pPr>
                <a:defRPr/>
              </a:pPr>
              <a:t>28/07/2026</a:t>
            </a:fld>
            <a:endParaRPr lang="es-CO"/>
          </a:p>
        </p:txBody>
      </p:sp>
      <p:sp>
        <p:nvSpPr>
          <p:cNvPr id="6" name="Marcador de pie de página 4">
            <a:extLst>
              <a:ext uri="{FF2B5EF4-FFF2-40B4-BE49-F238E27FC236}">
                <a16:creationId xmlns:a16="http://schemas.microsoft.com/office/drawing/2014/main" id="{35EBF6C7-0314-8AD2-DECA-AD00C0DCBC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O"/>
          </a:p>
        </p:txBody>
      </p:sp>
      <p:sp>
        <p:nvSpPr>
          <p:cNvPr id="7" name="Marcador de número de diapositiva 5">
            <a:extLst>
              <a:ext uri="{FF2B5EF4-FFF2-40B4-BE49-F238E27FC236}">
                <a16:creationId xmlns:a16="http://schemas.microsoft.com/office/drawing/2014/main" id="{506EACAC-4B89-C049-C4E0-21AAE4422B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41F73C-7CD7-4638-9825-CD433060167E}" type="slidenum">
              <a:rPr lang="es-CO"/>
              <a:pPr>
                <a:defRPr/>
              </a:pPr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8506386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93309D0-891E-FFA8-BDE2-62C1677598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B0FA52-3F36-40ED-B1A7-60AB4B9F349B}" type="datetimeFigureOut">
              <a:rPr lang="es-CO"/>
              <a:pPr>
                <a:defRPr/>
              </a:pPr>
              <a:t>28/07/2026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101669D-0B7E-D9BB-6E8A-B1F52DE0B3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95DF122-E8FA-72E4-B069-278BA7CB19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CC88B6-4867-4F8E-8CF6-D03A0C8E8426}" type="slidenum">
              <a:rPr lang="es-CO"/>
              <a:pPr>
                <a:defRPr/>
              </a:pPr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1959681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43DA4C0-C89F-18A0-6D7D-7389E09A17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21AF52-7A7B-4F50-B195-008762509FCF}" type="datetimeFigureOut">
              <a:rPr lang="es-CO"/>
              <a:pPr>
                <a:defRPr/>
              </a:pPr>
              <a:t>28/07/2026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AE154F8-8D8F-FFBE-E395-3A91F36346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6E267BC-1D26-390F-B889-DD308B5164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0E692F-2608-4785-9BF4-26D8F539AA15}" type="slidenum">
              <a:rPr lang="es-CO"/>
              <a:pPr>
                <a:defRPr/>
              </a:pPr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791172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image" Target="../media/image1.jpeg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Marcador de título 1">
            <a:extLst>
              <a:ext uri="{FF2B5EF4-FFF2-40B4-BE49-F238E27FC236}">
                <a16:creationId xmlns:a16="http://schemas.microsoft.com/office/drawing/2014/main" id="{6107DCCA-E2F2-A753-9ABC-5A82BE28396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CO"/>
              <a:t>Haga clic para modificar el estilo de título del patrón</a:t>
            </a:r>
            <a:endParaRPr lang="es-CO" altLang="es-CO"/>
          </a:p>
        </p:txBody>
      </p:sp>
      <p:sp>
        <p:nvSpPr>
          <p:cNvPr id="1027" name="Marcador de texto 2">
            <a:extLst>
              <a:ext uri="{FF2B5EF4-FFF2-40B4-BE49-F238E27FC236}">
                <a16:creationId xmlns:a16="http://schemas.microsoft.com/office/drawing/2014/main" id="{A5601DB2-7569-8FA5-CE07-953224D2388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CO"/>
              <a:t>Haga clic para modificar los estilos de texto del patrón</a:t>
            </a:r>
          </a:p>
          <a:p>
            <a:pPr lvl="1"/>
            <a:r>
              <a:rPr lang="es-ES" altLang="es-CO"/>
              <a:t>Segundo nivel</a:t>
            </a:r>
          </a:p>
          <a:p>
            <a:pPr lvl="2"/>
            <a:r>
              <a:rPr lang="es-ES" altLang="es-CO"/>
              <a:t>Tercer nivel</a:t>
            </a:r>
          </a:p>
          <a:p>
            <a:pPr lvl="3"/>
            <a:r>
              <a:rPr lang="es-ES" altLang="es-CO"/>
              <a:t>Cuarto nivel</a:t>
            </a:r>
          </a:p>
          <a:p>
            <a:pPr lvl="4"/>
            <a:r>
              <a:rPr lang="es-ES" altLang="es-CO"/>
              <a:t>Quinto nivel</a:t>
            </a:r>
            <a:endParaRPr lang="es-CO" alt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F2B0F23-B9E7-BDCE-25C3-DEE7F283921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71859E2-1E93-4190-B58C-E7632846D3B8}" type="datetimeFigureOut">
              <a:rPr lang="es-CO"/>
              <a:pPr>
                <a:defRPr/>
              </a:pPr>
              <a:t>28/07/2026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0236F5B-EC83-DF9C-EEF6-98C18C3DCE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DE03AC1-735A-645A-5982-72E306A86A0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415BAB5-A2B2-4B61-BE83-7E6B7CF4AC9D}" type="slidenum">
              <a:rPr lang="es-CO"/>
              <a:pPr>
                <a:defRPr/>
              </a:pPr>
              <a:t>‹Nº›</a:t>
            </a:fld>
            <a:endParaRPr lang="es-C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1" fontAlgn="base" hangingPunct="1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 /><Relationship Id="rId1" Type="http://schemas.openxmlformats.org/officeDocument/2006/relationships/slideLayout" Target="../slideLayouts/slideLayout7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 /><Relationship Id="rId1" Type="http://schemas.openxmlformats.org/officeDocument/2006/relationships/slideLayout" Target="../slideLayouts/slideLayout7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Layout" Target="../slideLayouts/slideLayout7.xml" 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7.xml" 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 /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2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263640" y="2414016"/>
            <a:ext cx="3886200" cy="114768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b="1" i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/>
              </a:rPr>
              <a:t>Plan de Implementación Acuerdo 004 </a:t>
            </a:r>
            <a:br>
              <a:rPr lang="es-ES" sz="2400" b="1" i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/>
              </a:rPr>
            </a:br>
            <a:r>
              <a:rPr lang="es-ES" sz="2400" b="1" i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/>
              </a:rPr>
              <a:t>Vigencia 2026 </a:t>
            </a:r>
            <a:endParaRPr sz="2400" b="1" i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 Ligh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263640" y="4956048"/>
            <a:ext cx="38862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1" dirty="0">
                <a:solidFill>
                  <a:srgbClr val="6D8192"/>
                </a:solidFill>
                <a:latin typeface="Calibri"/>
              </a:rPr>
              <a:t>Julio de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17520" y="384048"/>
            <a:ext cx="87325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C00000"/>
                </a:solidFill>
                <a:latin typeface="Calibri"/>
              </a:rPr>
              <a:t>DIAGRAMA 1 · PANORAMA GENERAL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017520" y="676656"/>
            <a:ext cx="8732520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600" b="1" i="0">
                <a:solidFill>
                  <a:srgbClr val="44546A"/>
                </a:solidFill>
                <a:latin typeface="Calibri Light"/>
              </a:rPr>
              <a:t>Distribución de los cambios por categoría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3017520" y="1691640"/>
          <a:ext cx="4937760" cy="42976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Rounded Rectangle 4"/>
          <p:cNvSpPr/>
          <p:nvPr/>
        </p:nvSpPr>
        <p:spPr>
          <a:xfrm>
            <a:off x="8321040" y="1810512"/>
            <a:ext cx="201168" cy="201168"/>
          </a:xfrm>
          <a:prstGeom prst="roundRect">
            <a:avLst>
              <a:gd name="adj" fmla="val 25000"/>
            </a:avLst>
          </a:prstGeom>
          <a:solidFill>
            <a:srgbClr val="FF89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641080" y="1737360"/>
            <a:ext cx="310896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44546A"/>
                </a:solidFill>
                <a:latin typeface="Calibri"/>
              </a:rPr>
              <a:t>Nuevo</a:t>
            </a:r>
            <a:r>
              <a:rPr sz="1300" b="1" i="0">
                <a:solidFill>
                  <a:srgbClr val="FF8959"/>
                </a:solidFill>
                <a:latin typeface="Calibri"/>
              </a:rPr>
              <a:t>   9 aspectos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41080" y="2029968"/>
            <a:ext cx="3108960" cy="56692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5C7285"/>
                </a:solidFill>
                <a:latin typeface="Calibri"/>
              </a:rPr>
              <a:t>No existía en el plan anterior: se crea desde cero (gobernanza, IPG, Escuelas, CABAS, pilotos).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321040" y="2770632"/>
            <a:ext cx="201168" cy="201168"/>
          </a:xfrm>
          <a:prstGeom prst="roundRect">
            <a:avLst>
              <a:gd name="adj" fmla="val 25000"/>
            </a:avLst>
          </a:prstGeom>
          <a:solidFill>
            <a:srgbClr val="5C728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641080" y="2697480"/>
            <a:ext cx="310896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44546A"/>
                </a:solidFill>
                <a:latin typeface="Calibri"/>
              </a:rPr>
              <a:t>Reestructurado</a:t>
            </a:r>
            <a:r>
              <a:rPr sz="1300" b="1" i="0">
                <a:solidFill>
                  <a:srgbClr val="5C7285"/>
                </a:solidFill>
                <a:latin typeface="Calibri"/>
              </a:rPr>
              <a:t>   5 aspectos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641080" y="2990088"/>
            <a:ext cx="3108960" cy="56692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5C7285"/>
                </a:solidFill>
                <a:latin typeface="Calibri"/>
              </a:rPr>
              <a:t>Cambia de naturaleza: de decisión estratégica a ejecución operativa.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321040" y="3730752"/>
            <a:ext cx="201168" cy="201168"/>
          </a:xfrm>
          <a:prstGeom prst="roundRect">
            <a:avLst>
              <a:gd name="adj" fmla="val 25000"/>
            </a:avLst>
          </a:prstGeom>
          <a:solidFill>
            <a:srgbClr val="6D819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8641080" y="3657600"/>
            <a:ext cx="310896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44546A"/>
                </a:solidFill>
                <a:latin typeface="Calibri"/>
              </a:rPr>
              <a:t>Complementado</a:t>
            </a:r>
            <a:r>
              <a:rPr sz="1300" b="1" i="0">
                <a:solidFill>
                  <a:srgbClr val="6D8192"/>
                </a:solidFill>
                <a:latin typeface="Calibri"/>
              </a:rPr>
              <a:t>   8 aspectos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641080" y="3950208"/>
            <a:ext cx="3108960" cy="56692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5C7285"/>
                </a:solidFill>
                <a:latin typeface="Calibri"/>
              </a:rPr>
              <a:t>Se mantiene el enfoque anterior y se añaden productos, evidencias o responsables.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321040" y="4690872"/>
            <a:ext cx="201168" cy="201168"/>
          </a:xfrm>
          <a:prstGeom prst="roundRect">
            <a:avLst>
              <a:gd name="adj" fmla="val 25000"/>
            </a:avLst>
          </a:prstGeom>
          <a:solidFill>
            <a:srgbClr val="C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641080" y="4617720"/>
            <a:ext cx="310896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44546A"/>
                </a:solidFill>
                <a:latin typeface="Calibri"/>
              </a:rPr>
              <a:t>Suprimido</a:t>
            </a:r>
            <a:r>
              <a:rPr sz="1300" b="1" i="0">
                <a:solidFill>
                  <a:srgbClr val="C00000"/>
                </a:solidFill>
                <a:latin typeface="Calibri"/>
              </a:rPr>
              <a:t>   4 aspectos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641080" y="4910328"/>
            <a:ext cx="3108960" cy="56692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5C7285"/>
                </a:solidFill>
                <a:latin typeface="Calibri"/>
              </a:rPr>
              <a:t>Se reduce o elimina un desarrollo del plan anterior (ver diapositiva 11).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017520" y="6473952"/>
            <a:ext cx="27432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D8192"/>
                </a:solidFill>
                <a:latin typeface="Calibri"/>
              </a:rPr>
              <a:t>3 / 15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00800" y="6473952"/>
            <a:ext cx="534924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D8192"/>
                </a:solidFill>
                <a:latin typeface="Calibri"/>
              </a:rPr>
              <a:t>Universidad Distrital Francisco José de Caldas · Acuerdo 004 de 2025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17520" y="384048"/>
            <a:ext cx="87325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C00000"/>
                </a:solidFill>
                <a:latin typeface="Calibri"/>
              </a:rPr>
              <a:t>DIAGRAMA 2 · EFECTO SOBRE EL TIEMPO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017520" y="676656"/>
            <a:ext cx="8732520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400" b="1" i="0">
                <a:solidFill>
                  <a:srgbClr val="44546A"/>
                </a:solidFill>
                <a:latin typeface="Calibri Light"/>
              </a:rPr>
              <a:t>Línea comparativa: ruta anterior vs. ruta actual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5257800" y="1508760"/>
            <a:ext cx="0" cy="4069080"/>
          </a:xfrm>
          <a:prstGeom prst="line">
            <a:avLst/>
          </a:prstGeom>
          <a:ln w="9525">
            <a:solidFill>
              <a:srgbClr val="D9D9D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4937760" y="1252728"/>
            <a:ext cx="64008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 i="0">
                <a:solidFill>
                  <a:srgbClr val="6D8192"/>
                </a:solidFill>
                <a:latin typeface="Calibri"/>
              </a:rPr>
              <a:t>2025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6313647" y="1508760"/>
            <a:ext cx="0" cy="4069080"/>
          </a:xfrm>
          <a:prstGeom prst="line">
            <a:avLst/>
          </a:prstGeom>
          <a:ln w="9525">
            <a:solidFill>
              <a:srgbClr val="D9D9D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5993607" y="1252728"/>
            <a:ext cx="64008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 i="0">
                <a:solidFill>
                  <a:srgbClr val="6D8192"/>
                </a:solidFill>
                <a:latin typeface="Calibri"/>
              </a:rPr>
              <a:t>2026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7912751" y="1508760"/>
            <a:ext cx="0" cy="4069080"/>
          </a:xfrm>
          <a:prstGeom prst="line">
            <a:avLst/>
          </a:prstGeom>
          <a:ln w="9525">
            <a:solidFill>
              <a:srgbClr val="D9D9D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7592711" y="1252728"/>
            <a:ext cx="64008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 i="0">
                <a:solidFill>
                  <a:srgbClr val="6D8192"/>
                </a:solidFill>
                <a:latin typeface="Calibri"/>
              </a:rPr>
              <a:t>2027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9511856" y="1508760"/>
            <a:ext cx="0" cy="4069080"/>
          </a:xfrm>
          <a:prstGeom prst="line">
            <a:avLst/>
          </a:prstGeom>
          <a:ln w="9525">
            <a:solidFill>
              <a:srgbClr val="D9D9D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9191816" y="1252728"/>
            <a:ext cx="64008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 i="0">
                <a:solidFill>
                  <a:srgbClr val="6D8192"/>
                </a:solidFill>
                <a:latin typeface="Calibri"/>
              </a:rPr>
              <a:t>2028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1115342" y="1508760"/>
            <a:ext cx="0" cy="4069080"/>
          </a:xfrm>
          <a:prstGeom prst="line">
            <a:avLst/>
          </a:prstGeom>
          <a:ln w="9525">
            <a:solidFill>
              <a:srgbClr val="D9D9D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10795302" y="1252728"/>
            <a:ext cx="64008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 i="0">
                <a:solidFill>
                  <a:srgbClr val="6D8192"/>
                </a:solidFill>
                <a:latin typeface="Calibri"/>
              </a:rPr>
              <a:t>2029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017520" y="1801368"/>
            <a:ext cx="21031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5C7285"/>
                </a:solidFill>
                <a:latin typeface="Calibri"/>
              </a:rPr>
              <a:t>RUTA ANTERIOR (2025)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257800" y="1828800"/>
            <a:ext cx="2650570" cy="457200"/>
          </a:xfrm>
          <a:prstGeom prst="roundRect">
            <a:avLst>
              <a:gd name="adj" fmla="val 12000"/>
            </a:avLst>
          </a:prstGeom>
          <a:solidFill>
            <a:srgbClr val="E9EDF1"/>
          </a:solidFill>
          <a:ln w="9525">
            <a:solidFill>
              <a:srgbClr val="6D819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Ins="45720" rtlCol="0" anchor="ctr"/>
          <a:lstStyle/>
          <a:p>
            <a:pPr algn="ctr"/>
            <a:r>
              <a:rPr sz="950" b="1">
                <a:solidFill>
                  <a:srgbClr val="44546A"/>
                </a:solidFill>
                <a:latin typeface="Calibri"/>
              </a:rPr>
              <a:t>Reorganización funcional (bajo impacto)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912751" y="2377440"/>
            <a:ext cx="3745849" cy="457200"/>
          </a:xfrm>
          <a:prstGeom prst="roundRect">
            <a:avLst>
              <a:gd name="adj" fmla="val 12000"/>
            </a:avLst>
          </a:prstGeom>
          <a:solidFill>
            <a:srgbClr val="E9EDF1"/>
          </a:solidFill>
          <a:ln w="9525">
            <a:solidFill>
              <a:srgbClr val="6D819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Ins="45720" rtlCol="0" anchor="ctr"/>
          <a:lstStyle/>
          <a:p>
            <a:pPr algn="ctr"/>
            <a:r>
              <a:rPr sz="950" b="1">
                <a:solidFill>
                  <a:srgbClr val="44546A"/>
                </a:solidFill>
                <a:latin typeface="Calibri"/>
              </a:rPr>
              <a:t>Consolidación estructural posterior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3017520" y="3035808"/>
            <a:ext cx="8732520" cy="0"/>
          </a:xfrm>
          <a:prstGeom prst="line">
            <a:avLst/>
          </a:prstGeom>
          <a:ln w="9525">
            <a:solidFill>
              <a:srgbClr val="D9D9D9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3017520" y="3108960"/>
            <a:ext cx="873252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 i="1">
                <a:solidFill>
                  <a:srgbClr val="C00000"/>
                </a:solidFill>
                <a:latin typeface="Calibri"/>
              </a:rPr>
              <a:t>↓  se desagrega en 8 fases con propósito, responsables, productos e instancias de aprobación propias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017520" y="3310128"/>
            <a:ext cx="210312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C00000"/>
                </a:solidFill>
                <a:latin typeface="Calibri"/>
              </a:rPr>
              <a:t>RUTA ACTUAL (2026)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449461" y="3584448"/>
            <a:ext cx="1055847" cy="182880"/>
          </a:xfrm>
          <a:prstGeom prst="roundRect">
            <a:avLst>
              <a:gd name="adj" fmla="val 20000"/>
            </a:avLst>
          </a:prstGeom>
          <a:solidFill>
            <a:srgbClr val="C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ounded Rectangle 20"/>
          <p:cNvSpPr/>
          <p:nvPr/>
        </p:nvSpPr>
        <p:spPr>
          <a:xfrm>
            <a:off x="6313647" y="3808476"/>
            <a:ext cx="788599" cy="182880"/>
          </a:xfrm>
          <a:prstGeom prst="roundRect">
            <a:avLst>
              <a:gd name="adj" fmla="val 20000"/>
            </a:avLst>
          </a:prstGeom>
          <a:solidFill>
            <a:srgbClr val="C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ounded Rectangle 21"/>
          <p:cNvSpPr/>
          <p:nvPr/>
        </p:nvSpPr>
        <p:spPr>
          <a:xfrm>
            <a:off x="6313647" y="4032504"/>
            <a:ext cx="2142362" cy="182880"/>
          </a:xfrm>
          <a:prstGeom prst="roundRect">
            <a:avLst>
              <a:gd name="adj" fmla="val 20000"/>
            </a:avLst>
          </a:prstGeom>
          <a:solidFill>
            <a:srgbClr val="C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ounded Rectangle 22"/>
          <p:cNvSpPr/>
          <p:nvPr/>
        </p:nvSpPr>
        <p:spPr>
          <a:xfrm>
            <a:off x="5257800" y="4256532"/>
            <a:ext cx="5853161" cy="182880"/>
          </a:xfrm>
          <a:prstGeom prst="roundRect">
            <a:avLst>
              <a:gd name="adj" fmla="val 20000"/>
            </a:avLst>
          </a:prstGeom>
          <a:solidFill>
            <a:srgbClr val="C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ounded Rectangle 23"/>
          <p:cNvSpPr/>
          <p:nvPr/>
        </p:nvSpPr>
        <p:spPr>
          <a:xfrm>
            <a:off x="7106627" y="4480560"/>
            <a:ext cx="801743" cy="182880"/>
          </a:xfrm>
          <a:prstGeom prst="roundRect">
            <a:avLst>
              <a:gd name="adj" fmla="val 20000"/>
            </a:avLst>
          </a:prstGeom>
          <a:solidFill>
            <a:srgbClr val="C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ounded Rectangle 24"/>
          <p:cNvSpPr/>
          <p:nvPr/>
        </p:nvSpPr>
        <p:spPr>
          <a:xfrm>
            <a:off x="6313647" y="4704588"/>
            <a:ext cx="3193828" cy="182880"/>
          </a:xfrm>
          <a:prstGeom prst="roundRect">
            <a:avLst>
              <a:gd name="adj" fmla="val 20000"/>
            </a:avLst>
          </a:prstGeom>
          <a:solidFill>
            <a:srgbClr val="C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ounded Rectangle 25"/>
          <p:cNvSpPr/>
          <p:nvPr/>
        </p:nvSpPr>
        <p:spPr>
          <a:xfrm>
            <a:off x="7912751" y="4928616"/>
            <a:ext cx="3198210" cy="182880"/>
          </a:xfrm>
          <a:prstGeom prst="roundRect">
            <a:avLst>
              <a:gd name="adj" fmla="val 20000"/>
            </a:avLst>
          </a:prstGeom>
          <a:solidFill>
            <a:srgbClr val="C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Rounded Rectangle 26"/>
          <p:cNvSpPr/>
          <p:nvPr/>
        </p:nvSpPr>
        <p:spPr>
          <a:xfrm>
            <a:off x="9511856" y="5152644"/>
            <a:ext cx="2146744" cy="182880"/>
          </a:xfrm>
          <a:prstGeom prst="roundRect">
            <a:avLst>
              <a:gd name="adj" fmla="val 20000"/>
            </a:avLst>
          </a:prstGeom>
          <a:solidFill>
            <a:srgbClr val="C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3017520" y="3566160"/>
            <a:ext cx="2103120" cy="18379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</a:pPr>
            <a:r>
              <a:rPr sz="750" b="0" i="0">
                <a:solidFill>
                  <a:srgbClr val="5C7285"/>
                </a:solidFill>
                <a:latin typeface="Calibri"/>
              </a:rPr>
              <a:t>F0 · Socialización</a:t>
            </a:r>
          </a:p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</a:pPr>
            <a:r>
              <a:rPr sz="750" b="0" i="0">
                <a:solidFill>
                  <a:srgbClr val="5C7285"/>
                </a:solidFill>
                <a:latin typeface="Calibri"/>
              </a:rPr>
              <a:t>F1 · Alistamiento normativo</a:t>
            </a:r>
          </a:p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</a:pPr>
            <a:r>
              <a:rPr sz="750" b="0" i="0">
                <a:solidFill>
                  <a:srgbClr val="5C7285"/>
                </a:solidFill>
                <a:latin typeface="Calibri"/>
              </a:rPr>
              <a:t>F2 · Nueva estructura</a:t>
            </a:r>
          </a:p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</a:pPr>
            <a:r>
              <a:rPr sz="750" b="0" i="0">
                <a:solidFill>
                  <a:srgbClr val="5C7285"/>
                </a:solidFill>
                <a:latin typeface="Calibri"/>
              </a:rPr>
              <a:t>F3 · Estatutos derivados</a:t>
            </a:r>
          </a:p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</a:pPr>
            <a:r>
              <a:rPr sz="750" b="0" i="0">
                <a:solidFill>
                  <a:srgbClr val="5C7285"/>
                </a:solidFill>
                <a:latin typeface="Calibri"/>
              </a:rPr>
              <a:t>F4 · Piloto Escuelas/CABAS</a:t>
            </a:r>
          </a:p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</a:pPr>
            <a:r>
              <a:rPr sz="750" b="0" i="0">
                <a:solidFill>
                  <a:srgbClr val="5C7285"/>
                </a:solidFill>
                <a:latin typeface="Calibri"/>
              </a:rPr>
              <a:t>F5 · Armonización institutos</a:t>
            </a:r>
          </a:p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</a:pPr>
            <a:r>
              <a:rPr sz="750" b="0" i="0">
                <a:solidFill>
                  <a:srgbClr val="5C7285"/>
                </a:solidFill>
                <a:latin typeface="Calibri"/>
              </a:rPr>
              <a:t>F6 · Expansión gradual</a:t>
            </a:r>
          </a:p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</a:pPr>
            <a:r>
              <a:rPr sz="750" b="0" i="0">
                <a:solidFill>
                  <a:srgbClr val="5C7285"/>
                </a:solidFill>
                <a:latin typeface="Calibri"/>
              </a:rPr>
              <a:t>F7 · Consolidación y cierre</a:t>
            </a:r>
          </a:p>
        </p:txBody>
      </p:sp>
      <p:sp>
        <p:nvSpPr>
          <p:cNvPr id="29" name="Oval 28"/>
          <p:cNvSpPr/>
          <p:nvPr/>
        </p:nvSpPr>
        <p:spPr>
          <a:xfrm>
            <a:off x="5221224" y="5449824"/>
            <a:ext cx="73152" cy="73152"/>
          </a:xfrm>
          <a:prstGeom prst="ellipse">
            <a:avLst/>
          </a:prstGeom>
          <a:solidFill>
            <a:srgbClr val="4454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4480560" y="5541264"/>
            <a:ext cx="155448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 i="0">
                <a:solidFill>
                  <a:srgbClr val="6D8192"/>
                </a:solidFill>
                <a:latin typeface="Calibri"/>
              </a:rPr>
              <a:t>Inicio</a:t>
            </a:r>
          </a:p>
        </p:txBody>
      </p:sp>
      <p:sp>
        <p:nvSpPr>
          <p:cNvPr id="31" name="Oval 30"/>
          <p:cNvSpPr/>
          <p:nvPr/>
        </p:nvSpPr>
        <p:spPr>
          <a:xfrm>
            <a:off x="8419433" y="5449824"/>
            <a:ext cx="73152" cy="73152"/>
          </a:xfrm>
          <a:prstGeom prst="ellipse">
            <a:avLst/>
          </a:prstGeom>
          <a:solidFill>
            <a:srgbClr val="4454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7678769" y="5541264"/>
            <a:ext cx="155448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 i="0">
                <a:solidFill>
                  <a:srgbClr val="6D8192"/>
                </a:solidFill>
                <a:latin typeface="Calibri"/>
              </a:rPr>
              <a:t>Plazo legal 2 años</a:t>
            </a:r>
          </a:p>
        </p:txBody>
      </p:sp>
      <p:sp>
        <p:nvSpPr>
          <p:cNvPr id="33" name="Oval 32"/>
          <p:cNvSpPr/>
          <p:nvPr/>
        </p:nvSpPr>
        <p:spPr>
          <a:xfrm>
            <a:off x="11622024" y="5449824"/>
            <a:ext cx="73152" cy="73152"/>
          </a:xfrm>
          <a:prstGeom prst="ellipse">
            <a:avLst/>
          </a:prstGeom>
          <a:solidFill>
            <a:srgbClr val="4454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TextBox 33"/>
          <p:cNvSpPr txBox="1"/>
          <p:nvPr/>
        </p:nvSpPr>
        <p:spPr>
          <a:xfrm>
            <a:off x="10881360" y="5541264"/>
            <a:ext cx="155448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 i="0">
                <a:solidFill>
                  <a:srgbClr val="6D8192"/>
                </a:solidFill>
                <a:latin typeface="Calibri"/>
              </a:rPr>
              <a:t>Cierre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3017520" y="6473952"/>
            <a:ext cx="27432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D8192"/>
                </a:solidFill>
                <a:latin typeface="Calibri"/>
              </a:rPr>
              <a:t>4 / 15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400800" y="6473952"/>
            <a:ext cx="534924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D8192"/>
                </a:solidFill>
                <a:latin typeface="Calibri"/>
              </a:rPr>
              <a:t>Universidad Distrital Francisco José de Caldas · Acuerdo 004 de 2025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17520" y="384048"/>
            <a:ext cx="87325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C00000"/>
                </a:solidFill>
                <a:latin typeface="Calibri"/>
              </a:rPr>
              <a:t>CAMBIOS CLAVE · 1 DE 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017520" y="676656"/>
            <a:ext cx="8732520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400" b="1" i="0">
                <a:solidFill>
                  <a:srgbClr val="44546A"/>
                </a:solidFill>
                <a:latin typeface="Calibri Light"/>
              </a:rPr>
              <a:t>Naturaleza del instrumento y gobernanza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017520" y="1691640"/>
          <a:ext cx="8732520" cy="420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488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803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14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887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44546A"/>
                          </a:solidFill>
                          <a:latin typeface="Calibri"/>
                        </a:rPr>
                        <a:t>Aspecto</a:t>
                      </a:r>
                    </a:p>
                  </a:txBody>
                  <a:tcPr marL="73152" marR="73152" marT="36576" marB="36576" anchor="ctr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44546A"/>
                          </a:solidFill>
                          <a:latin typeface="Calibri"/>
                        </a:rPr>
                        <a:t>Antes (2025)</a:t>
                      </a:r>
                    </a:p>
                  </a:txBody>
                  <a:tcPr marL="73152" marR="73152" marT="36576" marB="36576" anchor="ctr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44546A"/>
                          </a:solidFill>
                          <a:latin typeface="Calibri"/>
                        </a:rPr>
                        <a:t>Ahora (2026)</a:t>
                      </a:r>
                    </a:p>
                  </a:txBody>
                  <a:tcPr marL="73152" marR="73152" marT="36576" marB="36576" anchor="ctr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44546A"/>
                          </a:solidFill>
                          <a:latin typeface="Calibri"/>
                        </a:rPr>
                        <a:t>Tipo</a:t>
                      </a:r>
                    </a:p>
                  </a:txBody>
                  <a:tcPr marL="73152" marR="73152" marT="36576" marB="36576" anchor="ctr"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pPr algn="l"/>
                      <a:r>
                        <a:rPr sz="1050" b="1">
                          <a:solidFill>
                            <a:srgbClr val="44546A"/>
                          </a:solidFill>
                          <a:latin typeface="Calibri"/>
                        </a:rPr>
                        <a:t>Naturaleza del instrumento</a:t>
                      </a:r>
                    </a:p>
                  </a:txBody>
                  <a:tcPr marT="54864" marB="54864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00" b="0">
                          <a:solidFill>
                            <a:srgbClr val="5C7285"/>
                          </a:solidFill>
                          <a:latin typeface="Calibri"/>
                        </a:rPr>
                        <a:t>Documento técnico de definición estratégica: diagnostica restricciones, compara alternativas y selecciona una ruta.</a:t>
                      </a:r>
                    </a:p>
                  </a:txBody>
                  <a:tcPr marT="54864" marB="54864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00" b="0">
                          <a:solidFill>
                            <a:srgbClr val="5C7285"/>
                          </a:solidFill>
                          <a:latin typeface="Calibri"/>
                        </a:rPr>
                        <a:t>Instrumento de coordinación y ejecución: distribuye actividades, responsables, productos, instancias y seguimiento.</a:t>
                      </a:r>
                    </a:p>
                  </a:txBody>
                  <a:tcPr marT="54864" marB="54864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00" b="1">
                          <a:solidFill>
                            <a:srgbClr val="FFFFFF"/>
                          </a:solidFill>
                          <a:latin typeface="Calibri"/>
                        </a:rPr>
                        <a:t>REESTRUCTURADO</a:t>
                      </a:r>
                    </a:p>
                  </a:txBody>
                  <a:tcPr marT="54864" marB="54864" anchor="ctr">
                    <a:solidFill>
                      <a:srgbClr val="5C72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pPr algn="l"/>
                      <a:r>
                        <a:rPr sz="1050" b="1">
                          <a:solidFill>
                            <a:srgbClr val="44546A"/>
                          </a:solidFill>
                          <a:latin typeface="Calibri"/>
                        </a:rPr>
                        <a:t>Gobernanza de la reforma</a:t>
                      </a:r>
                    </a:p>
                  </a:txBody>
                  <a:tcPr marT="54864" marB="54864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00" b="0">
                          <a:solidFill>
                            <a:srgbClr val="5C7285"/>
                          </a:solidFill>
                          <a:latin typeface="Calibri"/>
                        </a:rPr>
                        <a:t>Equipos formuladores, delegados y Comisión de Implementación, sin cadena diferenciada de decisión.</a:t>
                      </a:r>
                    </a:p>
                  </a:txBody>
                  <a:tcPr marT="54864" marB="54864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00" b="0">
                          <a:solidFill>
                            <a:srgbClr val="5C7285"/>
                          </a:solidFill>
                          <a:latin typeface="Calibri"/>
                        </a:rPr>
                        <a:t>Niveles estratégico, de coordinación, técnico-operativo y de participación, con funciones diferenciadas.</a:t>
                      </a:r>
                    </a:p>
                  </a:txBody>
                  <a:tcPr marT="54864" marB="54864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00" b="1">
                          <a:solidFill>
                            <a:srgbClr val="FFFFFF"/>
                          </a:solidFill>
                          <a:latin typeface="Calibri"/>
                        </a:rPr>
                        <a:t>NUEVO</a:t>
                      </a:r>
                    </a:p>
                  </a:txBody>
                  <a:tcPr marT="54864" marB="54864" anchor="ctr">
                    <a:solidFill>
                      <a:srgbClr val="FF89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pPr algn="l"/>
                      <a:r>
                        <a:rPr sz="1050" b="1">
                          <a:solidFill>
                            <a:srgbClr val="44546A"/>
                          </a:solidFill>
                          <a:latin typeface="Calibri"/>
                        </a:rPr>
                        <a:t>Socialización y sensibilización</a:t>
                      </a:r>
                    </a:p>
                  </a:txBody>
                  <a:tcPr marT="54864" marB="54864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00" b="0">
                          <a:solidFill>
                            <a:srgbClr val="5C7285"/>
                          </a:solidFill>
                          <a:latin typeface="Calibri"/>
                        </a:rPr>
                        <a:t>La participación aparece como condición de legitimidad y divulgación de la reforma.</a:t>
                      </a:r>
                    </a:p>
                  </a:txBody>
                  <a:tcPr marT="54864" marB="54864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00" b="0">
                          <a:solidFill>
                            <a:srgbClr val="5C7285"/>
                          </a:solidFill>
                          <a:latin typeface="Calibri"/>
                        </a:rPr>
                        <a:t>Fase con alistamiento, jornadas, instrumentos, productos y trazabilidad de observaciones.</a:t>
                      </a:r>
                    </a:p>
                  </a:txBody>
                  <a:tcPr marT="54864" marB="54864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00" b="1">
                          <a:solidFill>
                            <a:srgbClr val="FFFFFF"/>
                          </a:solidFill>
                          <a:latin typeface="Calibri"/>
                        </a:rPr>
                        <a:t>NUEVO</a:t>
                      </a:r>
                    </a:p>
                  </a:txBody>
                  <a:tcPr marT="54864" marB="54864" anchor="ctr">
                    <a:solidFill>
                      <a:srgbClr val="FF89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017520" y="6473952"/>
            <a:ext cx="27432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D8192"/>
                </a:solidFill>
                <a:latin typeface="Calibri"/>
              </a:rPr>
              <a:t>5 / 15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0" y="6473952"/>
            <a:ext cx="534924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D8192"/>
                </a:solidFill>
                <a:latin typeface="Calibri"/>
              </a:rPr>
              <a:t>Universidad Distrital Francisco José de Caldas · Acuerdo 004 de 2025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17520" y="384048"/>
            <a:ext cx="87325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C00000"/>
                </a:solidFill>
                <a:latin typeface="Calibri"/>
              </a:rPr>
              <a:t>CAMBIOS CLAVE · 2 DE 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017520" y="676656"/>
            <a:ext cx="8732520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400" b="1" i="0">
                <a:solidFill>
                  <a:srgbClr val="44546A"/>
                </a:solidFill>
                <a:latin typeface="Calibri Light"/>
              </a:rPr>
              <a:t>Secuencia, dependencias y planeación operativa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017520" y="1691640"/>
          <a:ext cx="8732520" cy="420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488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803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14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887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44546A"/>
                          </a:solidFill>
                          <a:latin typeface="Calibri"/>
                        </a:rPr>
                        <a:t>Aspecto</a:t>
                      </a:r>
                    </a:p>
                  </a:txBody>
                  <a:tcPr marL="73152" marR="73152" marT="36576" marB="36576" anchor="ctr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44546A"/>
                          </a:solidFill>
                          <a:latin typeface="Calibri"/>
                        </a:rPr>
                        <a:t>Antes (2025)</a:t>
                      </a:r>
                    </a:p>
                  </a:txBody>
                  <a:tcPr marL="73152" marR="73152" marT="36576" marB="36576" anchor="ctr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44546A"/>
                          </a:solidFill>
                          <a:latin typeface="Calibri"/>
                        </a:rPr>
                        <a:t>Ahora (2026)</a:t>
                      </a:r>
                    </a:p>
                  </a:txBody>
                  <a:tcPr marL="73152" marR="73152" marT="36576" marB="36576" anchor="ctr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44546A"/>
                          </a:solidFill>
                          <a:latin typeface="Calibri"/>
                        </a:rPr>
                        <a:t>Tipo</a:t>
                      </a:r>
                    </a:p>
                  </a:txBody>
                  <a:tcPr marL="73152" marR="73152" marT="36576" marB="36576" anchor="ctr"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pPr algn="l"/>
                      <a:r>
                        <a:rPr sz="1050" b="1">
                          <a:solidFill>
                            <a:srgbClr val="44546A"/>
                          </a:solidFill>
                          <a:latin typeface="Calibri"/>
                        </a:rPr>
                        <a:t>Secuencia de implementación</a:t>
                      </a:r>
                    </a:p>
                  </a:txBody>
                  <a:tcPr marT="54864" marB="54864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00" b="0">
                          <a:solidFill>
                            <a:srgbClr val="5C7285"/>
                          </a:solidFill>
                          <a:latin typeface="Calibri"/>
                        </a:rPr>
                        <a:t>Dos grandes momentos: reorganización funcional de bajo impacto y consolidación estructural posterior.</a:t>
                      </a:r>
                    </a:p>
                  </a:txBody>
                  <a:tcPr marT="54864" marB="54864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00" b="0">
                          <a:solidFill>
                            <a:srgbClr val="5C7285"/>
                          </a:solidFill>
                          <a:latin typeface="Calibri"/>
                        </a:rPr>
                        <a:t>Se desagrega en socialización, alistamiento, creación de dependencias, normatividad, pilotos, evaluación y cierre.</a:t>
                      </a:r>
                    </a:p>
                  </a:txBody>
                  <a:tcPr marT="54864" marB="54864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00" b="1">
                          <a:solidFill>
                            <a:srgbClr val="FFFFFF"/>
                          </a:solidFill>
                          <a:latin typeface="Calibri"/>
                        </a:rPr>
                        <a:t>REESTRUCTURADO</a:t>
                      </a:r>
                    </a:p>
                  </a:txBody>
                  <a:tcPr marT="54864" marB="54864" anchor="ctr">
                    <a:solidFill>
                      <a:srgbClr val="5C72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pPr algn="l"/>
                      <a:r>
                        <a:rPr sz="1050" b="1">
                          <a:solidFill>
                            <a:srgbClr val="44546A"/>
                          </a:solidFill>
                          <a:latin typeface="Calibri"/>
                        </a:rPr>
                        <a:t>Creación y transformación de dependencias</a:t>
                      </a:r>
                    </a:p>
                  </a:txBody>
                  <a:tcPr marT="54864" marB="54864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00" b="0">
                          <a:solidFill>
                            <a:srgbClr val="5C7285"/>
                          </a:solidFill>
                          <a:latin typeface="Calibri"/>
                        </a:rPr>
                        <a:t>Estructura preliminar y reorganización funcional compatible con restricciones normativas y presupuestales.</a:t>
                      </a:r>
                    </a:p>
                  </a:txBody>
                  <a:tcPr marT="54864" marB="54864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00" b="0">
                          <a:solidFill>
                            <a:srgbClr val="5C7285"/>
                          </a:solidFill>
                          <a:latin typeface="Calibri"/>
                        </a:rPr>
                        <a:t>Rutas separadas por vicerrectoría, gerencia, dirección y oficina, con responsables y aprobaciones propias.</a:t>
                      </a:r>
                    </a:p>
                  </a:txBody>
                  <a:tcPr marT="54864" marB="54864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00" b="1">
                          <a:solidFill>
                            <a:srgbClr val="FFFFFF"/>
                          </a:solidFill>
                          <a:latin typeface="Calibri"/>
                        </a:rPr>
                        <a:t>REESTRUCTURADO</a:t>
                      </a:r>
                    </a:p>
                  </a:txBody>
                  <a:tcPr marT="54864" marB="54864" anchor="ctr">
                    <a:solidFill>
                      <a:srgbClr val="5C72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pPr algn="l"/>
                      <a:r>
                        <a:rPr sz="1050" b="1">
                          <a:solidFill>
                            <a:srgbClr val="44546A"/>
                          </a:solidFill>
                          <a:latin typeface="Calibri"/>
                        </a:rPr>
                        <a:t>Instrumento de Planeación y Gestión (IPG)</a:t>
                      </a:r>
                    </a:p>
                  </a:txBody>
                  <a:tcPr marT="54864" marB="54864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00" b="0">
                          <a:solidFill>
                            <a:srgbClr val="5C7285"/>
                          </a:solidFill>
                          <a:latin typeface="Calibri"/>
                        </a:rPr>
                        <a:t>No existía una herramienta única para integrar actividades, tiempos, productos y seguimiento.</a:t>
                      </a:r>
                    </a:p>
                  </a:txBody>
                  <a:tcPr marT="54864" marB="54864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00" b="0">
                          <a:solidFill>
                            <a:srgbClr val="5C7285"/>
                          </a:solidFill>
                          <a:latin typeface="Calibri"/>
                        </a:rPr>
                        <a:t>Se crea el IPG para centralizar programación, evidencias y avances de la implementación.</a:t>
                      </a:r>
                    </a:p>
                  </a:txBody>
                  <a:tcPr marT="54864" marB="54864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00" b="1">
                          <a:solidFill>
                            <a:srgbClr val="FFFFFF"/>
                          </a:solidFill>
                          <a:latin typeface="Calibri"/>
                        </a:rPr>
                        <a:t>NUEVO</a:t>
                      </a:r>
                    </a:p>
                  </a:txBody>
                  <a:tcPr marT="54864" marB="54864" anchor="ctr">
                    <a:solidFill>
                      <a:srgbClr val="FF89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017520" y="6473952"/>
            <a:ext cx="27432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D8192"/>
                </a:solidFill>
                <a:latin typeface="Calibri"/>
              </a:rPr>
              <a:t>6 / 15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0" y="6473952"/>
            <a:ext cx="534924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D8192"/>
                </a:solidFill>
                <a:latin typeface="Calibri"/>
              </a:rPr>
              <a:t>Universidad Distrital Francisco José de Caldas · Acuerdo 004 de 2025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17520" y="384048"/>
            <a:ext cx="87325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C00000"/>
                </a:solidFill>
                <a:latin typeface="Calibri"/>
              </a:rPr>
              <a:t>CAMBIOS CLAVE · 3 DE 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017520" y="676656"/>
            <a:ext cx="8732520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400" b="1" i="0">
                <a:solidFill>
                  <a:srgbClr val="44546A"/>
                </a:solidFill>
                <a:latin typeface="Calibri Light"/>
              </a:rPr>
              <a:t>Escuelas, CABAS y estructura académica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017520" y="1691640"/>
          <a:ext cx="8732520" cy="420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488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803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14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887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44546A"/>
                          </a:solidFill>
                          <a:latin typeface="Calibri"/>
                        </a:rPr>
                        <a:t>Aspecto</a:t>
                      </a:r>
                    </a:p>
                  </a:txBody>
                  <a:tcPr marL="73152" marR="73152" marT="36576" marB="36576" anchor="ctr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44546A"/>
                          </a:solidFill>
                          <a:latin typeface="Calibri"/>
                        </a:rPr>
                        <a:t>Antes (2025)</a:t>
                      </a:r>
                    </a:p>
                  </a:txBody>
                  <a:tcPr marL="73152" marR="73152" marT="36576" marB="36576" anchor="ctr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44546A"/>
                          </a:solidFill>
                          <a:latin typeface="Calibri"/>
                        </a:rPr>
                        <a:t>Ahora (2026)</a:t>
                      </a:r>
                    </a:p>
                  </a:txBody>
                  <a:tcPr marL="73152" marR="73152" marT="36576" marB="36576" anchor="ctr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44546A"/>
                          </a:solidFill>
                          <a:latin typeface="Calibri"/>
                        </a:rPr>
                        <a:t>Tipo</a:t>
                      </a:r>
                    </a:p>
                  </a:txBody>
                  <a:tcPr marL="73152" marR="73152" marT="36576" marB="36576" anchor="ctr"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pPr algn="l"/>
                      <a:r>
                        <a:rPr sz="1050" b="1">
                          <a:solidFill>
                            <a:srgbClr val="44546A"/>
                          </a:solidFill>
                          <a:latin typeface="Calibri"/>
                        </a:rPr>
                        <a:t>Escuelas</a:t>
                      </a:r>
                    </a:p>
                  </a:txBody>
                  <a:tcPr marT="54864" marB="54864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00" b="0">
                          <a:solidFill>
                            <a:srgbClr val="5C7285"/>
                          </a:solidFill>
                          <a:latin typeface="Calibri"/>
                        </a:rPr>
                        <a:t>Parte del modelo académico futuro, dependiente del Estatuto Académico y decisiones posteriores.</a:t>
                      </a:r>
                    </a:p>
                  </a:txBody>
                  <a:tcPr marT="54864" marB="54864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00" b="0">
                          <a:solidFill>
                            <a:srgbClr val="5C7285"/>
                          </a:solidFill>
                          <a:latin typeface="Calibri"/>
                        </a:rPr>
                        <a:t>Piloto con caracterización docente, decisiones de creación, dirección y evaluación antes de expandir.</a:t>
                      </a:r>
                    </a:p>
                  </a:txBody>
                  <a:tcPr marT="54864" marB="54864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00" b="1">
                          <a:solidFill>
                            <a:srgbClr val="FFFFFF"/>
                          </a:solidFill>
                          <a:latin typeface="Calibri"/>
                        </a:rPr>
                        <a:t>NUEVO</a:t>
                      </a:r>
                    </a:p>
                  </a:txBody>
                  <a:tcPr marT="54864" marB="54864" anchor="ctr">
                    <a:solidFill>
                      <a:srgbClr val="FF89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pPr algn="l"/>
                      <a:r>
                        <a:rPr sz="1050" b="1">
                          <a:solidFill>
                            <a:srgbClr val="44546A"/>
                          </a:solidFill>
                          <a:latin typeface="Calibri"/>
                        </a:rPr>
                        <a:t>Comunidades Académicas Básicas (CABAS)</a:t>
                      </a:r>
                    </a:p>
                  </a:txBody>
                  <a:tcPr marT="54864" marB="54864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00" b="0">
                          <a:solidFill>
                            <a:srgbClr val="5C7285"/>
                          </a:solidFill>
                          <a:latin typeface="Calibri"/>
                        </a:rPr>
                        <a:t>Reconocidas como parte de la organización docente futura, sin ruta operativa detallada.</a:t>
                      </a:r>
                    </a:p>
                  </a:txBody>
                  <a:tcPr marT="54864" marB="54864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00" b="0">
                          <a:solidFill>
                            <a:srgbClr val="5C7285"/>
                          </a:solidFill>
                          <a:latin typeface="Calibri"/>
                        </a:rPr>
                        <a:t>Identificación de afinidades, organización docente y articulación progresiva con las Escuelas.</a:t>
                      </a:r>
                    </a:p>
                  </a:txBody>
                  <a:tcPr marT="54864" marB="54864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00" b="1">
                          <a:solidFill>
                            <a:srgbClr val="FFFFFF"/>
                          </a:solidFill>
                          <a:latin typeface="Calibri"/>
                        </a:rPr>
                        <a:t>NUEVO</a:t>
                      </a:r>
                    </a:p>
                  </a:txBody>
                  <a:tcPr marT="54864" marB="54864" anchor="ctr">
                    <a:solidFill>
                      <a:srgbClr val="FF89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pPr algn="l"/>
                      <a:r>
                        <a:rPr sz="1050" b="1">
                          <a:solidFill>
                            <a:srgbClr val="44546A"/>
                          </a:solidFill>
                          <a:latin typeface="Calibri"/>
                        </a:rPr>
                        <a:t>Facultades y programas académicos</a:t>
                      </a:r>
                    </a:p>
                  </a:txBody>
                  <a:tcPr marT="54864" marB="54864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00" b="0">
                          <a:solidFill>
                            <a:srgbClr val="5C7285"/>
                          </a:solidFill>
                          <a:latin typeface="Calibri"/>
                        </a:rPr>
                        <a:t>Necesidad de reorganizar la estructura académica en un nivel general y condicionado.</a:t>
                      </a:r>
                    </a:p>
                  </a:txBody>
                  <a:tcPr marT="54864" marB="54864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00" b="0">
                          <a:solidFill>
                            <a:srgbClr val="5C7285"/>
                          </a:solidFill>
                          <a:latin typeface="Calibri"/>
                        </a:rPr>
                        <a:t>Propuestas preliminares de nuevas facultades y posibles agrupaciones o traslados de programas.</a:t>
                      </a:r>
                    </a:p>
                  </a:txBody>
                  <a:tcPr marT="54864" marB="54864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00" b="1">
                          <a:solidFill>
                            <a:srgbClr val="FFFFFF"/>
                          </a:solidFill>
                          <a:latin typeface="Calibri"/>
                        </a:rPr>
                        <a:t>NUEVO</a:t>
                      </a:r>
                    </a:p>
                  </a:txBody>
                  <a:tcPr marT="54864" marB="54864" anchor="ctr">
                    <a:solidFill>
                      <a:srgbClr val="FF89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017520" y="6473952"/>
            <a:ext cx="27432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D8192"/>
                </a:solidFill>
                <a:latin typeface="Calibri"/>
              </a:rPr>
              <a:t>7 / 15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0" y="6473952"/>
            <a:ext cx="534924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D8192"/>
                </a:solidFill>
                <a:latin typeface="Calibri"/>
              </a:rPr>
              <a:t>Universidad Distrital Francisco José de Caldas · Acuerdo 004 de 2025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17520" y="384048"/>
            <a:ext cx="87325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C00000"/>
                </a:solidFill>
                <a:latin typeface="Calibri"/>
              </a:rPr>
              <a:t>CAMBIOS CLAVE · 4 DE 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017520" y="676656"/>
            <a:ext cx="8732520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400" b="1" i="0">
                <a:solidFill>
                  <a:srgbClr val="44546A"/>
                </a:solidFill>
                <a:latin typeface="Calibri Light"/>
              </a:rPr>
              <a:t>Estatutos derivados y seguridad jurídica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017520" y="1691640"/>
          <a:ext cx="8732520" cy="420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488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803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14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887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44546A"/>
                          </a:solidFill>
                          <a:latin typeface="Calibri"/>
                        </a:rPr>
                        <a:t>Aspecto</a:t>
                      </a:r>
                    </a:p>
                  </a:txBody>
                  <a:tcPr marL="73152" marR="73152" marT="36576" marB="36576" anchor="ctr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44546A"/>
                          </a:solidFill>
                          <a:latin typeface="Calibri"/>
                        </a:rPr>
                        <a:t>Antes (2025)</a:t>
                      </a:r>
                    </a:p>
                  </a:txBody>
                  <a:tcPr marL="73152" marR="73152" marT="36576" marB="36576" anchor="ctr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44546A"/>
                          </a:solidFill>
                          <a:latin typeface="Calibri"/>
                        </a:rPr>
                        <a:t>Ahora (2026)</a:t>
                      </a:r>
                    </a:p>
                  </a:txBody>
                  <a:tcPr marL="73152" marR="73152" marT="36576" marB="36576" anchor="ctr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44546A"/>
                          </a:solidFill>
                          <a:latin typeface="Calibri"/>
                        </a:rPr>
                        <a:t>Tipo</a:t>
                      </a:r>
                    </a:p>
                  </a:txBody>
                  <a:tcPr marL="73152" marR="73152" marT="36576" marB="36576" anchor="ctr"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pPr algn="l"/>
                      <a:r>
                        <a:rPr sz="1050" b="1">
                          <a:solidFill>
                            <a:srgbClr val="44546A"/>
                          </a:solidFill>
                          <a:latin typeface="Calibri"/>
                        </a:rPr>
                        <a:t>Estatutos derivados</a:t>
                      </a:r>
                    </a:p>
                  </a:txBody>
                  <a:tcPr marT="54864" marB="54864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00" b="0">
                          <a:solidFill>
                            <a:srgbClr val="5C7285"/>
                          </a:solidFill>
                          <a:latin typeface="Calibri"/>
                        </a:rPr>
                        <a:t>Condiciones normativas necesarias para la nueva estructura, sin líneas de trabajo diferenciadas.</a:t>
                      </a:r>
                    </a:p>
                  </a:txBody>
                  <a:tcPr marT="54864" marB="54864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00" b="0">
                          <a:solidFill>
                            <a:srgbClr val="5C7285"/>
                          </a:solidFill>
                          <a:latin typeface="Calibri"/>
                        </a:rPr>
                        <a:t>Cada estatuto es una línea de trabajo con dependencia responsable, aprobación y productos propios.</a:t>
                      </a:r>
                    </a:p>
                  </a:txBody>
                  <a:tcPr marT="54864" marB="54864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00" b="1">
                          <a:solidFill>
                            <a:srgbClr val="FFFFFF"/>
                          </a:solidFill>
                          <a:latin typeface="Calibri"/>
                        </a:rPr>
                        <a:t>REESTRUCTURADO</a:t>
                      </a:r>
                    </a:p>
                  </a:txBody>
                  <a:tcPr marT="54864" marB="54864" anchor="ctr">
                    <a:solidFill>
                      <a:srgbClr val="5C72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pPr algn="l"/>
                      <a:r>
                        <a:rPr sz="1050" b="1">
                          <a:solidFill>
                            <a:srgbClr val="44546A"/>
                          </a:solidFill>
                          <a:latin typeface="Calibri"/>
                        </a:rPr>
                        <a:t>Seguridad jurídica</a:t>
                      </a:r>
                    </a:p>
                  </a:txBody>
                  <a:tcPr marT="54864" marB="54864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00" b="0">
                          <a:solidFill>
                            <a:srgbClr val="5C7285"/>
                          </a:solidFill>
                          <a:latin typeface="Calibri"/>
                        </a:rPr>
                        <a:t>Identifica tensiones entre el nuevo Estatuto, normas anteriores, planta y competencias pendientes.</a:t>
                      </a:r>
                    </a:p>
                  </a:txBody>
                  <a:tcPr marT="54864" marB="54864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00" b="0">
                          <a:solidFill>
                            <a:srgbClr val="5C7285"/>
                          </a:solidFill>
                          <a:latin typeface="Calibri"/>
                        </a:rPr>
                        <a:t>Relaciona esas tensiones con actos administrativos, delegación del gasto y armonización normativa.</a:t>
                      </a:r>
                    </a:p>
                  </a:txBody>
                  <a:tcPr marT="54864" marB="54864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00" b="1">
                          <a:solidFill>
                            <a:srgbClr val="FFFFFF"/>
                          </a:solidFill>
                          <a:latin typeface="Calibri"/>
                        </a:rPr>
                        <a:t>COMPLEMENTADO</a:t>
                      </a:r>
                    </a:p>
                  </a:txBody>
                  <a:tcPr marT="54864" marB="54864" anchor="ctr">
                    <a:solidFill>
                      <a:srgbClr val="6D819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pPr algn="l"/>
                      <a:r>
                        <a:rPr sz="1050" b="1">
                          <a:solidFill>
                            <a:srgbClr val="44546A"/>
                          </a:solidFill>
                          <a:latin typeface="Calibri"/>
                        </a:rPr>
                        <a:t>Oficina y Estatuto de Egresados</a:t>
                      </a:r>
                    </a:p>
                  </a:txBody>
                  <a:tcPr marT="54864" marB="54864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00" b="0">
                          <a:solidFill>
                            <a:srgbClr val="5C7285"/>
                          </a:solidFill>
                          <a:latin typeface="Calibri"/>
                        </a:rPr>
                        <a:t>Los egresados aparecen como actores de participación y relacionamiento institucional.</a:t>
                      </a:r>
                    </a:p>
                  </a:txBody>
                  <a:tcPr marT="54864" marB="54864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00" b="0">
                          <a:solidFill>
                            <a:srgbClr val="5C7285"/>
                          </a:solidFill>
                          <a:latin typeface="Calibri"/>
                        </a:rPr>
                        <a:t>Se plantea una Oficina y un Estatuto de Egresados con responsabilidades y productos propios.</a:t>
                      </a:r>
                    </a:p>
                  </a:txBody>
                  <a:tcPr marT="54864" marB="54864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00" b="1">
                          <a:solidFill>
                            <a:srgbClr val="FFFFFF"/>
                          </a:solidFill>
                          <a:latin typeface="Calibri"/>
                        </a:rPr>
                        <a:t>NUEVO</a:t>
                      </a:r>
                    </a:p>
                  </a:txBody>
                  <a:tcPr marT="54864" marB="54864" anchor="ctr">
                    <a:solidFill>
                      <a:srgbClr val="FF89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017520" y="6473952"/>
            <a:ext cx="27432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D8192"/>
                </a:solidFill>
                <a:latin typeface="Calibri"/>
              </a:rPr>
              <a:t>8 / 15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0" y="6473952"/>
            <a:ext cx="534924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D8192"/>
                </a:solidFill>
                <a:latin typeface="Calibri"/>
              </a:rPr>
              <a:t>Universidad Distrital Francisco José de Caldas · Acuerdo 004 de 2025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17520" y="384048"/>
            <a:ext cx="87325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C00000"/>
                </a:solidFill>
                <a:latin typeface="Calibri"/>
              </a:rPr>
              <a:t>CAMBIOS CLAVE · 5 DE 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017520" y="676656"/>
            <a:ext cx="8732520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400" b="1" i="0">
                <a:solidFill>
                  <a:srgbClr val="44546A"/>
                </a:solidFill>
                <a:latin typeface="Calibri Light"/>
              </a:rPr>
              <a:t>Sostenibilidad financiera, riesgo y continuidad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017520" y="1691640"/>
          <a:ext cx="8732520" cy="420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488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803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14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887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44546A"/>
                          </a:solidFill>
                          <a:latin typeface="Calibri"/>
                        </a:rPr>
                        <a:t>Aspecto</a:t>
                      </a:r>
                    </a:p>
                  </a:txBody>
                  <a:tcPr marL="73152" marR="73152" marT="36576" marB="36576" anchor="ctr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44546A"/>
                          </a:solidFill>
                          <a:latin typeface="Calibri"/>
                        </a:rPr>
                        <a:t>Antes (2025)</a:t>
                      </a:r>
                    </a:p>
                  </a:txBody>
                  <a:tcPr marL="73152" marR="73152" marT="36576" marB="36576" anchor="ctr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44546A"/>
                          </a:solidFill>
                          <a:latin typeface="Calibri"/>
                        </a:rPr>
                        <a:t>Ahora (2026)</a:t>
                      </a:r>
                    </a:p>
                  </a:txBody>
                  <a:tcPr marL="73152" marR="73152" marT="36576" marB="36576" anchor="ctr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44546A"/>
                          </a:solidFill>
                          <a:latin typeface="Calibri"/>
                        </a:rPr>
                        <a:t>Tipo</a:t>
                      </a:r>
                    </a:p>
                  </a:txBody>
                  <a:tcPr marL="73152" marR="73152" marT="36576" marB="36576" anchor="ctr"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pPr algn="l"/>
                      <a:r>
                        <a:rPr sz="1050" b="1">
                          <a:solidFill>
                            <a:srgbClr val="44546A"/>
                          </a:solidFill>
                          <a:latin typeface="Calibri"/>
                        </a:rPr>
                        <a:t>Sostenibilidad financiera</a:t>
                      </a:r>
                    </a:p>
                  </a:txBody>
                  <a:tcPr marT="54864" marB="54864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00" b="0">
                          <a:solidFill>
                            <a:srgbClr val="5C7285"/>
                          </a:solidFill>
                          <a:latin typeface="Calibri"/>
                        </a:rPr>
                        <a:t>Costos directos e indirectos advertidos, sin cálculo posible por falta de alcance definido.</a:t>
                      </a:r>
                    </a:p>
                  </a:txBody>
                  <a:tcPr marT="54864" marB="54864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00" b="0">
                          <a:solidFill>
                            <a:srgbClr val="5C7285"/>
                          </a:solidFill>
                          <a:latin typeface="Calibri"/>
                        </a:rPr>
                        <a:t>Estudios de impacto y estimación inicial cercana a COP 560 millones para el piloto de 7 Escuelas.</a:t>
                      </a:r>
                    </a:p>
                  </a:txBody>
                  <a:tcPr marT="54864" marB="54864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00" b="1">
                          <a:solidFill>
                            <a:srgbClr val="FFFFFF"/>
                          </a:solidFill>
                          <a:latin typeface="Calibri"/>
                        </a:rPr>
                        <a:t>COMPLEMENTADO</a:t>
                      </a:r>
                    </a:p>
                  </a:txBody>
                  <a:tcPr marT="54864" marB="54864" anchor="ctr">
                    <a:solidFill>
                      <a:srgbClr val="6D819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pPr algn="l"/>
                      <a:r>
                        <a:rPr sz="1050" b="1">
                          <a:solidFill>
                            <a:srgbClr val="44546A"/>
                          </a:solidFill>
                          <a:latin typeface="Calibri"/>
                        </a:rPr>
                        <a:t>Gestión del riesgo</a:t>
                      </a:r>
                    </a:p>
                  </a:txBody>
                  <a:tcPr marT="54864" marB="54864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00" b="0">
                          <a:solidFill>
                            <a:srgbClr val="5C7285"/>
                          </a:solidFill>
                          <a:latin typeface="Calibri"/>
                        </a:rPr>
                        <a:t>Compara riesgos financieros, jurídicos y organizacionales entre escenarios posibles.</a:t>
                      </a:r>
                    </a:p>
                  </a:txBody>
                  <a:tcPr marT="54864" marB="54864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00" b="0">
                          <a:solidFill>
                            <a:srgbClr val="5C7285"/>
                          </a:solidFill>
                          <a:latin typeface="Calibri"/>
                        </a:rPr>
                        <a:t>Distribuye riesgos en matrices por componente, pilotos, estudios de viabilidad y seguimiento.</a:t>
                      </a:r>
                    </a:p>
                  </a:txBody>
                  <a:tcPr marT="54864" marB="54864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00" b="1">
                          <a:solidFill>
                            <a:srgbClr val="FFFFFF"/>
                          </a:solidFill>
                          <a:latin typeface="Calibri"/>
                        </a:rPr>
                        <a:t>REESTRUCTURADO</a:t>
                      </a:r>
                    </a:p>
                  </a:txBody>
                  <a:tcPr marT="54864" marB="54864" anchor="ctr">
                    <a:solidFill>
                      <a:srgbClr val="5C72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pPr algn="l"/>
                      <a:r>
                        <a:rPr sz="1050" b="1">
                          <a:solidFill>
                            <a:srgbClr val="44546A"/>
                          </a:solidFill>
                          <a:latin typeface="Calibri"/>
                        </a:rPr>
                        <a:t>Continuidad institucional</a:t>
                      </a:r>
                    </a:p>
                  </a:txBody>
                  <a:tcPr marT="54864" marB="54864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00" b="0">
                          <a:solidFill>
                            <a:srgbClr val="5C7285"/>
                          </a:solidFill>
                          <a:latin typeface="Calibri"/>
                        </a:rPr>
                        <a:t>La menor afectación operativa es la razón principal para elegir la alternativa gradual.</a:t>
                      </a:r>
                    </a:p>
                  </a:txBody>
                  <a:tcPr marT="54864" marB="54864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00" b="0">
                          <a:solidFill>
                            <a:srgbClr val="5C7285"/>
                          </a:solidFill>
                          <a:latin typeface="Calibri"/>
                        </a:rPr>
                        <a:t>Se vuelve criterio explícito para contratación, cargas académicas, servicios y derechos adquiridos.</a:t>
                      </a:r>
                    </a:p>
                  </a:txBody>
                  <a:tcPr marT="54864" marB="54864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00" b="1">
                          <a:solidFill>
                            <a:srgbClr val="FFFFFF"/>
                          </a:solidFill>
                          <a:latin typeface="Calibri"/>
                        </a:rPr>
                        <a:t>COMPLEMENTADO</a:t>
                      </a:r>
                    </a:p>
                  </a:txBody>
                  <a:tcPr marT="54864" marB="54864" anchor="ctr">
                    <a:solidFill>
                      <a:srgbClr val="6D819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017520" y="6473952"/>
            <a:ext cx="27432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D8192"/>
                </a:solidFill>
                <a:latin typeface="Calibri"/>
              </a:rPr>
              <a:t>9 / 15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0" y="6473952"/>
            <a:ext cx="534924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D8192"/>
                </a:solidFill>
                <a:latin typeface="Calibri"/>
              </a:rPr>
              <a:t>Universidad Distrital Francisco José de Caldas · Acuerdo 004 de 2025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17520" y="384048"/>
            <a:ext cx="87325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C00000"/>
                </a:solidFill>
                <a:latin typeface="Calibri"/>
              </a:rPr>
              <a:t>CAMBIOS CLAVE · 6 DE 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017520" y="676656"/>
            <a:ext cx="8732520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400" b="1" i="0">
                <a:solidFill>
                  <a:srgbClr val="44546A"/>
                </a:solidFill>
                <a:latin typeface="Calibri Light"/>
              </a:rPr>
              <a:t>Seguimiento, evaluación y cierre del régimen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017520" y="1691640"/>
          <a:ext cx="8732520" cy="420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488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803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14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887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44546A"/>
                          </a:solidFill>
                          <a:latin typeface="Calibri"/>
                        </a:rPr>
                        <a:t>Aspecto</a:t>
                      </a:r>
                    </a:p>
                  </a:txBody>
                  <a:tcPr marL="73152" marR="73152" marT="36576" marB="36576" anchor="ctr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44546A"/>
                          </a:solidFill>
                          <a:latin typeface="Calibri"/>
                        </a:rPr>
                        <a:t>Antes (2025)</a:t>
                      </a:r>
                    </a:p>
                  </a:txBody>
                  <a:tcPr marL="73152" marR="73152" marT="36576" marB="36576" anchor="ctr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44546A"/>
                          </a:solidFill>
                          <a:latin typeface="Calibri"/>
                        </a:rPr>
                        <a:t>Ahora (2026)</a:t>
                      </a:r>
                    </a:p>
                  </a:txBody>
                  <a:tcPr marL="73152" marR="73152" marT="36576" marB="36576" anchor="ctr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44546A"/>
                          </a:solidFill>
                          <a:latin typeface="Calibri"/>
                        </a:rPr>
                        <a:t>Tipo</a:t>
                      </a:r>
                    </a:p>
                  </a:txBody>
                  <a:tcPr marL="73152" marR="73152" marT="36576" marB="36576" anchor="ctr"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pPr algn="l"/>
                      <a:r>
                        <a:rPr sz="1050" b="1">
                          <a:solidFill>
                            <a:srgbClr val="44546A"/>
                          </a:solidFill>
                          <a:latin typeface="Calibri"/>
                        </a:rPr>
                        <a:t>Seguimiento y evaluación</a:t>
                      </a:r>
                    </a:p>
                  </a:txBody>
                  <a:tcPr marT="54864" marB="54864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00" b="0">
                          <a:solidFill>
                            <a:srgbClr val="5C7285"/>
                          </a:solidFill>
                          <a:latin typeface="Calibri"/>
                        </a:rPr>
                        <a:t>Evaluación y mejora continua planteadas como principios generales del proceso.</a:t>
                      </a:r>
                    </a:p>
                  </a:txBody>
                  <a:tcPr marT="54864" marB="54864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00" b="0">
                          <a:solidFill>
                            <a:srgbClr val="5C7285"/>
                          </a:solidFill>
                          <a:latin typeface="Calibri"/>
                        </a:rPr>
                        <a:t>Matrices de cumplimiento, informes, indicadores y tableros por fase y componente.</a:t>
                      </a:r>
                    </a:p>
                  </a:txBody>
                  <a:tcPr marT="54864" marB="54864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00" b="1">
                          <a:solidFill>
                            <a:srgbClr val="FFFFFF"/>
                          </a:solidFill>
                          <a:latin typeface="Calibri"/>
                        </a:rPr>
                        <a:t>COMPLEMENTADO</a:t>
                      </a:r>
                    </a:p>
                  </a:txBody>
                  <a:tcPr marT="54864" marB="54864" anchor="ctr">
                    <a:solidFill>
                      <a:srgbClr val="6D819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pPr algn="l"/>
                      <a:r>
                        <a:rPr sz="1050" b="1">
                          <a:solidFill>
                            <a:srgbClr val="44546A"/>
                          </a:solidFill>
                          <a:latin typeface="Calibri"/>
                        </a:rPr>
                        <a:t>Evaluación de pilotos</a:t>
                      </a:r>
                    </a:p>
                  </a:txBody>
                  <a:tcPr marT="54864" marB="54864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00" b="0">
                          <a:solidFill>
                            <a:srgbClr val="5C7285"/>
                          </a:solidFill>
                          <a:latin typeface="Calibri"/>
                        </a:rPr>
                        <a:t>No formulaba una etapa autónoma de experimentación y ajuste institucional.</a:t>
                      </a:r>
                    </a:p>
                  </a:txBody>
                  <a:tcPr marT="54864" marB="54864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00" b="0">
                          <a:solidFill>
                            <a:srgbClr val="5C7285"/>
                          </a:solidFill>
                          <a:latin typeface="Calibri"/>
                        </a:rPr>
                        <a:t>Evaluación y ajuste de experiencias piloto antes de expandir la nueva estructura.</a:t>
                      </a:r>
                    </a:p>
                  </a:txBody>
                  <a:tcPr marT="54864" marB="54864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00" b="1">
                          <a:solidFill>
                            <a:srgbClr val="FFFFFF"/>
                          </a:solidFill>
                          <a:latin typeface="Calibri"/>
                        </a:rPr>
                        <a:t>NUEVO</a:t>
                      </a:r>
                    </a:p>
                  </a:txBody>
                  <a:tcPr marT="54864" marB="54864" anchor="ctr">
                    <a:solidFill>
                      <a:srgbClr val="FF89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pPr algn="l"/>
                      <a:r>
                        <a:rPr sz="1050" b="1">
                          <a:solidFill>
                            <a:srgbClr val="44546A"/>
                          </a:solidFill>
                          <a:latin typeface="Calibri"/>
                        </a:rPr>
                        <a:t>Cierre del régimen transitorio</a:t>
                      </a:r>
                    </a:p>
                  </a:txBody>
                  <a:tcPr marT="54864" marB="54864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00" b="0">
                          <a:solidFill>
                            <a:srgbClr val="5C7285"/>
                          </a:solidFill>
                          <a:latin typeface="Calibri"/>
                        </a:rPr>
                        <a:t>Mayo de 2029 como horizonte general, sin condiciones adicionales de cierre.</a:t>
                      </a:r>
                    </a:p>
                  </a:txBody>
                  <a:tcPr marT="54864" marB="54864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00" b="0">
                          <a:solidFill>
                            <a:srgbClr val="5C7285"/>
                          </a:solidFill>
                          <a:latin typeface="Calibri"/>
                        </a:rPr>
                        <a:t>Evaluación integral, balance financiero, matriz de cumplimiento y actos formales de cierre.</a:t>
                      </a:r>
                    </a:p>
                  </a:txBody>
                  <a:tcPr marT="54864" marB="54864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00" b="1">
                          <a:solidFill>
                            <a:srgbClr val="FFFFFF"/>
                          </a:solidFill>
                          <a:latin typeface="Calibri"/>
                        </a:rPr>
                        <a:t>COMPLEMENTADO</a:t>
                      </a:r>
                    </a:p>
                  </a:txBody>
                  <a:tcPr marT="54864" marB="54864" anchor="ctr">
                    <a:solidFill>
                      <a:srgbClr val="6D819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017520" y="6473952"/>
            <a:ext cx="27432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D8192"/>
                </a:solidFill>
                <a:latin typeface="Calibri"/>
              </a:rPr>
              <a:t>10 / 15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0" y="6473952"/>
            <a:ext cx="534924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D8192"/>
                </a:solidFill>
                <a:latin typeface="Calibri"/>
              </a:rPr>
              <a:t>Universidad Distrital Francisco José de Caldas · Acuerdo 004 de 2025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835717-3D02-8857-75C9-B7E7D8BB03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0" descr="/sessions/youthful-sleepy-noether/mnt/outputs/Gantt_Ejecutivo_por_Fase_Acuerdo004_slide.png">
            <a:extLst>
              <a:ext uri="{FF2B5EF4-FFF2-40B4-BE49-F238E27FC236}">
                <a16:creationId xmlns:a16="http://schemas.microsoft.com/office/drawing/2014/main" id="{901485CB-26B1-160D-5B71-D2538DFECDD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992" r="6430"/>
          <a:stretch>
            <a:fillRect/>
          </a:stretch>
        </p:blipFill>
        <p:spPr>
          <a:xfrm>
            <a:off x="905069" y="0"/>
            <a:ext cx="1128693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44621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0" descr="/sessions/youthful-sleepy-noether/mnt/outputs/Gantt_Maestro_Acuerdo004_UD2026_slide.png">
            <a:extLst>
              <a:ext uri="{FF2B5EF4-FFF2-40B4-BE49-F238E27FC236}">
                <a16:creationId xmlns:a16="http://schemas.microsoft.com/office/drawing/2014/main" id="{3BC8D259-570B-0E5F-A2CE-349036F447E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577"/>
          <a:stretch>
            <a:fillRect/>
          </a:stretch>
        </p:blipFill>
        <p:spPr>
          <a:xfrm>
            <a:off x="923731" y="0"/>
            <a:ext cx="11267964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16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LANTILLA_PRESENTACIONES  -  Modo de compatibilidad" id="{A26AC363-5CC9-42B4-9B1D-1CA3C1F394C1}" vid="{CD804E11-8059-44C7-A030-65C6AE20793C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PLANTILLA_PRESENTACIONES (5)</Template>
  <TotalTime>922</TotalTime>
  <Words>1031</Words>
  <Application>Microsoft Office PowerPoint</Application>
  <PresentationFormat>Panorámica</PresentationFormat>
  <Paragraphs>159</Paragraphs>
  <Slides>12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3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WENDY YURANI</dc:creator>
  <cp:lastModifiedBy>ANTONIO JOSE ROJAS ALARCON</cp:lastModifiedBy>
  <cp:revision>16</cp:revision>
  <dcterms:created xsi:type="dcterms:W3CDTF">2024-02-06T15:19:58Z</dcterms:created>
  <dcterms:modified xsi:type="dcterms:W3CDTF">2026-07-29T02:45:57Z</dcterms:modified>
</cp:coreProperties>
</file>