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2"/>
  </p:notesMasterIdLst>
  <p:sldIdLst>
    <p:sldId id="256" r:id="rId2"/>
    <p:sldId id="294" r:id="rId3"/>
    <p:sldId id="257" r:id="rId4"/>
    <p:sldId id="383" r:id="rId5"/>
    <p:sldId id="362" r:id="rId6"/>
    <p:sldId id="363" r:id="rId7"/>
    <p:sldId id="259" r:id="rId8"/>
    <p:sldId id="384" r:id="rId9"/>
    <p:sldId id="385" r:id="rId10"/>
    <p:sldId id="260" r:id="rId11"/>
    <p:sldId id="386" r:id="rId12"/>
    <p:sldId id="387" r:id="rId13"/>
    <p:sldId id="261" r:id="rId14"/>
    <p:sldId id="262" r:id="rId15"/>
    <p:sldId id="263" r:id="rId16"/>
    <p:sldId id="295" r:id="rId17"/>
    <p:sldId id="264" r:id="rId18"/>
    <p:sldId id="265" r:id="rId19"/>
    <p:sldId id="388" r:id="rId20"/>
    <p:sldId id="389" r:id="rId21"/>
    <p:sldId id="319" r:id="rId22"/>
    <p:sldId id="320" r:id="rId23"/>
    <p:sldId id="321" r:id="rId24"/>
    <p:sldId id="322" r:id="rId25"/>
    <p:sldId id="323" r:id="rId26"/>
    <p:sldId id="324" r:id="rId27"/>
    <p:sldId id="266" r:id="rId28"/>
    <p:sldId id="267" r:id="rId29"/>
    <p:sldId id="268" r:id="rId30"/>
    <p:sldId id="269" r:id="rId31"/>
    <p:sldId id="270" r:id="rId32"/>
    <p:sldId id="271" r:id="rId33"/>
    <p:sldId id="272" r:id="rId34"/>
    <p:sldId id="273" r:id="rId35"/>
    <p:sldId id="274" r:id="rId36"/>
    <p:sldId id="275" r:id="rId37"/>
    <p:sldId id="276" r:id="rId38"/>
    <p:sldId id="277" r:id="rId39"/>
    <p:sldId id="278" r:id="rId40"/>
    <p:sldId id="279" r:id="rId41"/>
    <p:sldId id="280" r:id="rId42"/>
    <p:sldId id="281" r:id="rId43"/>
    <p:sldId id="282" r:id="rId44"/>
    <p:sldId id="283" r:id="rId45"/>
    <p:sldId id="28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343" autoAdjust="0"/>
  </p:normalViewPr>
  <p:slideViewPr>
    <p:cSldViewPr snapToGrid="0">
      <p:cViewPr varScale="1">
        <p:scale>
          <a:sx n="68" d="100"/>
          <a:sy n="68" d="100"/>
        </p:scale>
        <p:origin x="816" y="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_rels/data1.xml.rels><?xml version="1.0" encoding="UTF-8" standalone="yes"?>
<Relationships xmlns="http://schemas.openxmlformats.org/package/2006/relationships"><Relationship Id="rId1" Type="http://schemas.openxmlformats.org/officeDocument/2006/relationships/hyperlink" Target="res_2008-011asambleaconsultivauniversitaria.pdf" TargetMode="External"/></Relationships>
</file>

<file path=ppt/diagrams/_rels/data2.xml.rels><?xml version="1.0" encoding="UTF-8" standalone="yes"?>
<Relationships xmlns="http://schemas.openxmlformats.org/package/2006/relationships"><Relationship Id="rId1" Type="http://schemas.openxmlformats.org/officeDocument/2006/relationships/hyperlink" Target="Propuesta-Estatuto-General-Asamblea-Consultiva-Universitaria.pdf" TargetMode="External"/></Relationships>
</file>

<file path=ppt/diagrams/_rels/data3.xml.rels><?xml version="1.0" encoding="UTF-8" standalone="yes"?>
<Relationships xmlns="http://schemas.openxmlformats.org/package/2006/relationships"><Relationship Id="rId1" Type="http://schemas.openxmlformats.org/officeDocument/2006/relationships/hyperlink" Target="CRA_compilado_documentos_trabajo.pdf"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res_2008-011asambleaconsultivauniversitaria.pdf"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Propuesta-Estatuto-General-Asamblea-Consultiva-Universitaria.pdf"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CRA_compilado_documentos_trabajo.pdf" TargetMode="Externa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36ED43-A37C-43E8-8039-C2FF11FD6709}" type="doc">
      <dgm:prSet loTypeId="urn:microsoft.com/office/officeart/2005/8/layout/arrow2" loCatId="process" qsTypeId="urn:microsoft.com/office/officeart/2005/8/quickstyle/simple1" qsCatId="simple" csTypeId="urn:microsoft.com/office/officeart/2005/8/colors/accent2_1" csCatId="accent2" phldr="1"/>
      <dgm:spPr/>
    </dgm:pt>
    <dgm:pt modelId="{777EEDCA-2295-4FBE-92C9-1E00C53F714F}">
      <dgm:prSet phldrT="[Texto]"/>
      <dgm:spPr/>
      <dgm:t>
        <a:bodyPr/>
        <a:lstStyle/>
        <a:p>
          <a:r>
            <a:rPr lang="es-CO" b="1" dirty="0"/>
            <a:t>……… 2002-3</a:t>
          </a:r>
        </a:p>
        <a:p>
          <a:r>
            <a:rPr lang="es-CO" b="1" dirty="0"/>
            <a:t>Congreso Universitario</a:t>
          </a:r>
        </a:p>
      </dgm:t>
    </dgm:pt>
    <dgm:pt modelId="{1634E8B8-B964-43B1-8983-5F9DF3312529}" type="parTrans" cxnId="{DD1DE54D-73F2-4975-A05B-996CB4CEDD2C}">
      <dgm:prSet/>
      <dgm:spPr/>
      <dgm:t>
        <a:bodyPr/>
        <a:lstStyle/>
        <a:p>
          <a:endParaRPr lang="es-CO" b="1"/>
        </a:p>
      </dgm:t>
    </dgm:pt>
    <dgm:pt modelId="{2DEDDE91-25CE-4752-9645-545DE339F55F}" type="sibTrans" cxnId="{DD1DE54D-73F2-4975-A05B-996CB4CEDD2C}">
      <dgm:prSet/>
      <dgm:spPr/>
      <dgm:t>
        <a:bodyPr/>
        <a:lstStyle/>
        <a:p>
          <a:endParaRPr lang="es-CO" b="1"/>
        </a:p>
      </dgm:t>
    </dgm:pt>
    <dgm:pt modelId="{6257E282-4036-407B-9165-81B821311A69}">
      <dgm:prSet phldrT="[Texto]"/>
      <dgm:spPr/>
      <dgm:t>
        <a:bodyPr/>
        <a:lstStyle/>
        <a:p>
          <a:r>
            <a:rPr lang="es-CO" b="1" dirty="0"/>
            <a:t>....2008</a:t>
          </a:r>
        </a:p>
        <a:p>
          <a:r>
            <a:rPr lang="es-CO" b="1" dirty="0"/>
            <a:t>Preliminares Proceso de Reforma</a:t>
          </a:r>
        </a:p>
        <a:p>
          <a:r>
            <a:rPr lang="es-CO" b="1" dirty="0"/>
            <a:t>Asamblea Constituyente?</a:t>
          </a:r>
        </a:p>
        <a:p>
          <a:r>
            <a:rPr lang="es-CO" b="1" dirty="0">
              <a:hlinkClick xmlns:r="http://schemas.openxmlformats.org/officeDocument/2006/relationships" r:id="rId1" action="ppaction://hlinkfile"/>
            </a:rPr>
            <a:t>Documentos de referencia…</a:t>
          </a:r>
          <a:endParaRPr lang="es-CO" b="1" dirty="0"/>
        </a:p>
      </dgm:t>
    </dgm:pt>
    <dgm:pt modelId="{2E54B95D-F585-4D56-AA2A-A19D17E22559}" type="parTrans" cxnId="{5DCA6A74-0E95-4DAC-BC7C-9F595E2A520A}">
      <dgm:prSet/>
      <dgm:spPr/>
      <dgm:t>
        <a:bodyPr/>
        <a:lstStyle/>
        <a:p>
          <a:endParaRPr lang="es-CO" b="1"/>
        </a:p>
      </dgm:t>
    </dgm:pt>
    <dgm:pt modelId="{90040BDF-54D6-4290-8348-FB5064660DA0}" type="sibTrans" cxnId="{5DCA6A74-0E95-4DAC-BC7C-9F595E2A520A}">
      <dgm:prSet/>
      <dgm:spPr/>
      <dgm:t>
        <a:bodyPr/>
        <a:lstStyle/>
        <a:p>
          <a:endParaRPr lang="es-CO" b="1"/>
        </a:p>
      </dgm:t>
    </dgm:pt>
    <dgm:pt modelId="{8B945B38-22B1-4644-9100-48E78CD8B85B}">
      <dgm:prSet phldrT="[Texto]"/>
      <dgm:spPr/>
      <dgm:t>
        <a:bodyPr/>
        <a:lstStyle/>
        <a:p>
          <a:r>
            <a:rPr lang="es-CO" b="1" dirty="0"/>
            <a:t>2008-2009</a:t>
          </a:r>
        </a:p>
        <a:p>
          <a:r>
            <a:rPr lang="es-CO" b="1" dirty="0"/>
            <a:t>Asamblea Consultiva Universitaria</a:t>
          </a:r>
        </a:p>
      </dgm:t>
    </dgm:pt>
    <dgm:pt modelId="{28174B6A-D1FD-4ECB-B050-89333BECA426}" type="parTrans" cxnId="{186DBEA2-FAEA-4C63-B77D-14B3149C84E5}">
      <dgm:prSet/>
      <dgm:spPr/>
      <dgm:t>
        <a:bodyPr/>
        <a:lstStyle/>
        <a:p>
          <a:endParaRPr lang="es-CO" b="1"/>
        </a:p>
      </dgm:t>
    </dgm:pt>
    <dgm:pt modelId="{9091B119-4DA3-4F6D-AC27-A223848ED62F}" type="sibTrans" cxnId="{186DBEA2-FAEA-4C63-B77D-14B3149C84E5}">
      <dgm:prSet/>
      <dgm:spPr/>
      <dgm:t>
        <a:bodyPr/>
        <a:lstStyle/>
        <a:p>
          <a:endParaRPr lang="es-CO" b="1"/>
        </a:p>
      </dgm:t>
    </dgm:pt>
    <dgm:pt modelId="{ACF93519-0868-4E26-9CE6-25DC3A75562E}" type="pres">
      <dgm:prSet presAssocID="{9236ED43-A37C-43E8-8039-C2FF11FD6709}" presName="arrowDiagram" presStyleCnt="0">
        <dgm:presLayoutVars>
          <dgm:chMax val="5"/>
          <dgm:dir/>
          <dgm:resizeHandles val="exact"/>
        </dgm:presLayoutVars>
      </dgm:prSet>
      <dgm:spPr/>
    </dgm:pt>
    <dgm:pt modelId="{BCA68578-6D8C-4114-80DC-BB3A1CF5E4EB}" type="pres">
      <dgm:prSet presAssocID="{9236ED43-A37C-43E8-8039-C2FF11FD6709}" presName="arrow" presStyleLbl="bgShp" presStyleIdx="0" presStyleCnt="1"/>
      <dgm:spPr/>
    </dgm:pt>
    <dgm:pt modelId="{0FA54AD2-0F04-442F-92AE-CF1183CBFB01}" type="pres">
      <dgm:prSet presAssocID="{9236ED43-A37C-43E8-8039-C2FF11FD6709}" presName="arrowDiagram3" presStyleCnt="0"/>
      <dgm:spPr/>
    </dgm:pt>
    <dgm:pt modelId="{A7C649C8-8C59-45B6-A00F-AC100ABCF83E}" type="pres">
      <dgm:prSet presAssocID="{777EEDCA-2295-4FBE-92C9-1E00C53F714F}" presName="bullet3a" presStyleLbl="node1" presStyleIdx="0" presStyleCnt="3"/>
      <dgm:spPr/>
    </dgm:pt>
    <dgm:pt modelId="{9CA1FCDE-621A-4DE9-A983-CA02B64FC1D0}" type="pres">
      <dgm:prSet presAssocID="{777EEDCA-2295-4FBE-92C9-1E00C53F714F}" presName="textBox3a" presStyleLbl="revTx" presStyleIdx="0" presStyleCnt="3">
        <dgm:presLayoutVars>
          <dgm:bulletEnabled val="1"/>
        </dgm:presLayoutVars>
      </dgm:prSet>
      <dgm:spPr/>
    </dgm:pt>
    <dgm:pt modelId="{2ACC6517-0837-48DB-A1E8-76350386A869}" type="pres">
      <dgm:prSet presAssocID="{6257E282-4036-407B-9165-81B821311A69}" presName="bullet3b" presStyleLbl="node1" presStyleIdx="1" presStyleCnt="3"/>
      <dgm:spPr/>
    </dgm:pt>
    <dgm:pt modelId="{4B8629BC-8893-4067-A2D0-E52464C9E977}" type="pres">
      <dgm:prSet presAssocID="{6257E282-4036-407B-9165-81B821311A69}" presName="textBox3b" presStyleLbl="revTx" presStyleIdx="1" presStyleCnt="3">
        <dgm:presLayoutVars>
          <dgm:bulletEnabled val="1"/>
        </dgm:presLayoutVars>
      </dgm:prSet>
      <dgm:spPr/>
    </dgm:pt>
    <dgm:pt modelId="{8592D33F-DCD2-4C20-B3FC-A764F1758D18}" type="pres">
      <dgm:prSet presAssocID="{8B945B38-22B1-4644-9100-48E78CD8B85B}" presName="bullet3c" presStyleLbl="node1" presStyleIdx="2" presStyleCnt="3"/>
      <dgm:spPr/>
    </dgm:pt>
    <dgm:pt modelId="{6B965B43-D57E-4B27-92E3-DCF6FEC745D6}" type="pres">
      <dgm:prSet presAssocID="{8B945B38-22B1-4644-9100-48E78CD8B85B}" presName="textBox3c" presStyleLbl="revTx" presStyleIdx="2" presStyleCnt="3" custLinFactNeighborX="5521" custLinFactNeighborY="0">
        <dgm:presLayoutVars>
          <dgm:bulletEnabled val="1"/>
        </dgm:presLayoutVars>
      </dgm:prSet>
      <dgm:spPr/>
    </dgm:pt>
  </dgm:ptLst>
  <dgm:cxnLst>
    <dgm:cxn modelId="{DD1DE54D-73F2-4975-A05B-996CB4CEDD2C}" srcId="{9236ED43-A37C-43E8-8039-C2FF11FD6709}" destId="{777EEDCA-2295-4FBE-92C9-1E00C53F714F}" srcOrd="0" destOrd="0" parTransId="{1634E8B8-B964-43B1-8983-5F9DF3312529}" sibTransId="{2DEDDE91-25CE-4752-9645-545DE339F55F}"/>
    <dgm:cxn modelId="{5DCA6A74-0E95-4DAC-BC7C-9F595E2A520A}" srcId="{9236ED43-A37C-43E8-8039-C2FF11FD6709}" destId="{6257E282-4036-407B-9165-81B821311A69}" srcOrd="1" destOrd="0" parTransId="{2E54B95D-F585-4D56-AA2A-A19D17E22559}" sibTransId="{90040BDF-54D6-4290-8348-FB5064660DA0}"/>
    <dgm:cxn modelId="{BEC8718E-35FB-4330-BFD3-C428C23188C1}" type="presOf" srcId="{6257E282-4036-407B-9165-81B821311A69}" destId="{4B8629BC-8893-4067-A2D0-E52464C9E977}" srcOrd="0" destOrd="0" presId="urn:microsoft.com/office/officeart/2005/8/layout/arrow2"/>
    <dgm:cxn modelId="{9B3826A2-3326-4F7E-99C2-A3375CDDFEF4}" type="presOf" srcId="{9236ED43-A37C-43E8-8039-C2FF11FD6709}" destId="{ACF93519-0868-4E26-9CE6-25DC3A75562E}" srcOrd="0" destOrd="0" presId="urn:microsoft.com/office/officeart/2005/8/layout/arrow2"/>
    <dgm:cxn modelId="{186DBEA2-FAEA-4C63-B77D-14B3149C84E5}" srcId="{9236ED43-A37C-43E8-8039-C2FF11FD6709}" destId="{8B945B38-22B1-4644-9100-48E78CD8B85B}" srcOrd="2" destOrd="0" parTransId="{28174B6A-D1FD-4ECB-B050-89333BECA426}" sibTransId="{9091B119-4DA3-4F6D-AC27-A223848ED62F}"/>
    <dgm:cxn modelId="{5B603FD5-084F-4F5F-B9D6-095B3AB59ECC}" type="presOf" srcId="{777EEDCA-2295-4FBE-92C9-1E00C53F714F}" destId="{9CA1FCDE-621A-4DE9-A983-CA02B64FC1D0}" srcOrd="0" destOrd="0" presId="urn:microsoft.com/office/officeart/2005/8/layout/arrow2"/>
    <dgm:cxn modelId="{8941FEF7-8088-46E7-A4F5-33438009A82C}" type="presOf" srcId="{8B945B38-22B1-4644-9100-48E78CD8B85B}" destId="{6B965B43-D57E-4B27-92E3-DCF6FEC745D6}" srcOrd="0" destOrd="0" presId="urn:microsoft.com/office/officeart/2005/8/layout/arrow2"/>
    <dgm:cxn modelId="{44F4544D-8146-4D03-BEC2-DE498C7AF442}" type="presParOf" srcId="{ACF93519-0868-4E26-9CE6-25DC3A75562E}" destId="{BCA68578-6D8C-4114-80DC-BB3A1CF5E4EB}" srcOrd="0" destOrd="0" presId="urn:microsoft.com/office/officeart/2005/8/layout/arrow2"/>
    <dgm:cxn modelId="{AC326C03-4BA3-424B-A473-2B53C0BB64E7}" type="presParOf" srcId="{ACF93519-0868-4E26-9CE6-25DC3A75562E}" destId="{0FA54AD2-0F04-442F-92AE-CF1183CBFB01}" srcOrd="1" destOrd="0" presId="urn:microsoft.com/office/officeart/2005/8/layout/arrow2"/>
    <dgm:cxn modelId="{201B8162-85B8-4CE8-88BD-BC2F7B381BB7}" type="presParOf" srcId="{0FA54AD2-0F04-442F-92AE-CF1183CBFB01}" destId="{A7C649C8-8C59-45B6-A00F-AC100ABCF83E}" srcOrd="0" destOrd="0" presId="urn:microsoft.com/office/officeart/2005/8/layout/arrow2"/>
    <dgm:cxn modelId="{7F997C59-80DD-4D2F-B129-A5A811AFAAFD}" type="presParOf" srcId="{0FA54AD2-0F04-442F-92AE-CF1183CBFB01}" destId="{9CA1FCDE-621A-4DE9-A983-CA02B64FC1D0}" srcOrd="1" destOrd="0" presId="urn:microsoft.com/office/officeart/2005/8/layout/arrow2"/>
    <dgm:cxn modelId="{F74300D4-ACE6-429F-9582-234CB65B7662}" type="presParOf" srcId="{0FA54AD2-0F04-442F-92AE-CF1183CBFB01}" destId="{2ACC6517-0837-48DB-A1E8-76350386A869}" srcOrd="2" destOrd="0" presId="urn:microsoft.com/office/officeart/2005/8/layout/arrow2"/>
    <dgm:cxn modelId="{8981BBA9-22A4-44AB-A2D4-72ACA13DE37F}" type="presParOf" srcId="{0FA54AD2-0F04-442F-92AE-CF1183CBFB01}" destId="{4B8629BC-8893-4067-A2D0-E52464C9E977}" srcOrd="3" destOrd="0" presId="urn:microsoft.com/office/officeart/2005/8/layout/arrow2"/>
    <dgm:cxn modelId="{05B7B340-0BFD-4363-877D-88C09E4E40FC}" type="presParOf" srcId="{0FA54AD2-0F04-442F-92AE-CF1183CBFB01}" destId="{8592D33F-DCD2-4C20-B3FC-A764F1758D18}" srcOrd="4" destOrd="0" presId="urn:microsoft.com/office/officeart/2005/8/layout/arrow2"/>
    <dgm:cxn modelId="{9B3EC374-78B9-4EA2-985A-51BEFB0079C7}" type="presParOf" srcId="{0FA54AD2-0F04-442F-92AE-CF1183CBFB01}" destId="{6B965B43-D57E-4B27-92E3-DCF6FEC745D6}"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5E8F9D-ADC5-47DF-BEFD-E52A52368407}" type="doc">
      <dgm:prSet loTypeId="urn:microsoft.com/office/officeart/2005/8/layout/arrow2" loCatId="process" qsTypeId="urn:microsoft.com/office/officeart/2005/8/quickstyle/simple1" qsCatId="simple" csTypeId="urn:microsoft.com/office/officeart/2005/8/colors/colorful1#1" csCatId="colorful" phldr="1"/>
      <dgm:spPr/>
    </dgm:pt>
    <dgm:pt modelId="{110B7D70-05AB-4E45-9F10-381CED185DCA}">
      <dgm:prSet phldrT="[Texto]"/>
      <dgm:spPr/>
      <dgm:t>
        <a:bodyPr/>
        <a:lstStyle/>
        <a:p>
          <a:r>
            <a:rPr lang="es-CO" b="1" dirty="0"/>
            <a:t>2009</a:t>
          </a:r>
        </a:p>
        <a:p>
          <a:r>
            <a:rPr lang="es-CO" b="1" dirty="0"/>
            <a:t>Entrega formal </a:t>
          </a:r>
          <a:r>
            <a:rPr lang="es-CO" b="1" dirty="0">
              <a:hlinkClick xmlns:r="http://schemas.openxmlformats.org/officeDocument/2006/relationships" r:id="rId1" action="ppaction://hlinkfile"/>
            </a:rPr>
            <a:t>ACU al CSU</a:t>
          </a:r>
          <a:endParaRPr lang="es-CO" b="1" dirty="0"/>
        </a:p>
      </dgm:t>
    </dgm:pt>
    <dgm:pt modelId="{B09AE86C-5EA7-456C-BA1A-752D69C294AC}" type="parTrans" cxnId="{797A8C2A-F64B-4535-AA49-684C9BF90E66}">
      <dgm:prSet/>
      <dgm:spPr/>
      <dgm:t>
        <a:bodyPr/>
        <a:lstStyle/>
        <a:p>
          <a:endParaRPr lang="es-CO" b="1"/>
        </a:p>
      </dgm:t>
    </dgm:pt>
    <dgm:pt modelId="{6C3C0E94-1A7B-4A98-AA14-4F887E226A54}" type="sibTrans" cxnId="{797A8C2A-F64B-4535-AA49-684C9BF90E66}">
      <dgm:prSet/>
      <dgm:spPr/>
      <dgm:t>
        <a:bodyPr/>
        <a:lstStyle/>
        <a:p>
          <a:endParaRPr lang="es-CO" b="1"/>
        </a:p>
      </dgm:t>
    </dgm:pt>
    <dgm:pt modelId="{8EDCDCE2-979F-45A3-802D-DAFDAF98A1E3}">
      <dgm:prSet phldrT="[Texto]"/>
      <dgm:spPr/>
      <dgm:t>
        <a:bodyPr/>
        <a:lstStyle/>
        <a:p>
          <a:r>
            <a:rPr lang="es-CO" b="1" dirty="0"/>
            <a:t>2010-2011</a:t>
          </a:r>
        </a:p>
        <a:p>
          <a:r>
            <a:rPr lang="es-CO" b="1" dirty="0"/>
            <a:t>Estudio al interior del CSU</a:t>
          </a:r>
        </a:p>
        <a:p>
          <a:r>
            <a:rPr lang="es-CO" b="1" dirty="0"/>
            <a:t>119 </a:t>
          </a:r>
          <a:r>
            <a:rPr lang="es-CO" b="1" dirty="0" err="1"/>
            <a:t>preaprobados</a:t>
          </a:r>
          <a:endParaRPr lang="es-CO" b="1" dirty="0"/>
        </a:p>
      </dgm:t>
    </dgm:pt>
    <dgm:pt modelId="{75D9F467-57EA-4E0F-8B36-16895D7451A8}" type="parTrans" cxnId="{0BAAF8DA-ED45-4633-9D45-67F71230169B}">
      <dgm:prSet/>
      <dgm:spPr/>
      <dgm:t>
        <a:bodyPr/>
        <a:lstStyle/>
        <a:p>
          <a:endParaRPr lang="es-CO" b="1"/>
        </a:p>
      </dgm:t>
    </dgm:pt>
    <dgm:pt modelId="{3F23C269-6EF2-448C-B169-5C76DF6AA3AB}" type="sibTrans" cxnId="{0BAAF8DA-ED45-4633-9D45-67F71230169B}">
      <dgm:prSet/>
      <dgm:spPr/>
      <dgm:t>
        <a:bodyPr/>
        <a:lstStyle/>
        <a:p>
          <a:endParaRPr lang="es-CO" b="1"/>
        </a:p>
      </dgm:t>
    </dgm:pt>
    <dgm:pt modelId="{20F7FEDE-5615-4FBB-90B6-CEBFE9F99470}">
      <dgm:prSet phldrT="[Texto]"/>
      <dgm:spPr/>
      <dgm:t>
        <a:bodyPr/>
        <a:lstStyle/>
        <a:p>
          <a:r>
            <a:rPr lang="es-CO" b="1" dirty="0"/>
            <a:t>2012-2013</a:t>
          </a:r>
        </a:p>
        <a:p>
          <a:r>
            <a:rPr lang="es-CO" b="1" dirty="0"/>
            <a:t>Cambia metodología al interior del CSU</a:t>
          </a:r>
        </a:p>
      </dgm:t>
    </dgm:pt>
    <dgm:pt modelId="{588CEB62-9B95-4088-A01B-58461352B402}" type="parTrans" cxnId="{B2740DF6-6252-4C02-A5F8-BFB1BA649537}">
      <dgm:prSet/>
      <dgm:spPr/>
      <dgm:t>
        <a:bodyPr/>
        <a:lstStyle/>
        <a:p>
          <a:endParaRPr lang="es-CO" b="1"/>
        </a:p>
      </dgm:t>
    </dgm:pt>
    <dgm:pt modelId="{F4FC43AF-A4E2-485A-AEC9-BD71E461E119}" type="sibTrans" cxnId="{B2740DF6-6252-4C02-A5F8-BFB1BA649537}">
      <dgm:prSet/>
      <dgm:spPr/>
      <dgm:t>
        <a:bodyPr/>
        <a:lstStyle/>
        <a:p>
          <a:endParaRPr lang="es-CO" b="1"/>
        </a:p>
      </dgm:t>
    </dgm:pt>
    <dgm:pt modelId="{5F60A09D-07C1-4C66-B1C2-3C0F101579B5}" type="pres">
      <dgm:prSet presAssocID="{E55E8F9D-ADC5-47DF-BEFD-E52A52368407}" presName="arrowDiagram" presStyleCnt="0">
        <dgm:presLayoutVars>
          <dgm:chMax val="5"/>
          <dgm:dir/>
          <dgm:resizeHandles val="exact"/>
        </dgm:presLayoutVars>
      </dgm:prSet>
      <dgm:spPr/>
    </dgm:pt>
    <dgm:pt modelId="{2B9489AC-3603-4314-BE4D-9C16CC5849B6}" type="pres">
      <dgm:prSet presAssocID="{E55E8F9D-ADC5-47DF-BEFD-E52A52368407}" presName="arrow" presStyleLbl="bgShp" presStyleIdx="0" presStyleCnt="1"/>
      <dgm:spPr/>
    </dgm:pt>
    <dgm:pt modelId="{94A2EE79-8250-41DA-BAB2-F604920C424A}" type="pres">
      <dgm:prSet presAssocID="{E55E8F9D-ADC5-47DF-BEFD-E52A52368407}" presName="arrowDiagram3" presStyleCnt="0"/>
      <dgm:spPr/>
    </dgm:pt>
    <dgm:pt modelId="{291F693C-D8F6-48E3-877C-D575083AA59F}" type="pres">
      <dgm:prSet presAssocID="{110B7D70-05AB-4E45-9F10-381CED185DCA}" presName="bullet3a" presStyleLbl="node1" presStyleIdx="0" presStyleCnt="3"/>
      <dgm:spPr/>
    </dgm:pt>
    <dgm:pt modelId="{08971890-7DCE-4A4A-ADD7-E5316C6AA791}" type="pres">
      <dgm:prSet presAssocID="{110B7D70-05AB-4E45-9F10-381CED185DCA}" presName="textBox3a" presStyleLbl="revTx" presStyleIdx="0" presStyleCnt="3">
        <dgm:presLayoutVars>
          <dgm:bulletEnabled val="1"/>
        </dgm:presLayoutVars>
      </dgm:prSet>
      <dgm:spPr/>
    </dgm:pt>
    <dgm:pt modelId="{CCCD4444-191E-4853-8B03-FE2DCC7C75E9}" type="pres">
      <dgm:prSet presAssocID="{8EDCDCE2-979F-45A3-802D-DAFDAF98A1E3}" presName="bullet3b" presStyleLbl="node1" presStyleIdx="1" presStyleCnt="3"/>
      <dgm:spPr/>
    </dgm:pt>
    <dgm:pt modelId="{611F5655-E59D-49D7-8E2D-0F4842BF6F75}" type="pres">
      <dgm:prSet presAssocID="{8EDCDCE2-979F-45A3-802D-DAFDAF98A1E3}" presName="textBox3b" presStyleLbl="revTx" presStyleIdx="1" presStyleCnt="3">
        <dgm:presLayoutVars>
          <dgm:bulletEnabled val="1"/>
        </dgm:presLayoutVars>
      </dgm:prSet>
      <dgm:spPr/>
    </dgm:pt>
    <dgm:pt modelId="{B176E781-4383-496E-AF4E-4708D9AA2375}" type="pres">
      <dgm:prSet presAssocID="{20F7FEDE-5615-4FBB-90B6-CEBFE9F99470}" presName="bullet3c" presStyleLbl="node1" presStyleIdx="2" presStyleCnt="3"/>
      <dgm:spPr/>
    </dgm:pt>
    <dgm:pt modelId="{B4C83091-52D6-4D1C-A8F6-3B041DBEA7DC}" type="pres">
      <dgm:prSet presAssocID="{20F7FEDE-5615-4FBB-90B6-CEBFE9F99470}" presName="textBox3c" presStyleLbl="revTx" presStyleIdx="2" presStyleCnt="3">
        <dgm:presLayoutVars>
          <dgm:bulletEnabled val="1"/>
        </dgm:presLayoutVars>
      </dgm:prSet>
      <dgm:spPr/>
    </dgm:pt>
  </dgm:ptLst>
  <dgm:cxnLst>
    <dgm:cxn modelId="{797A8C2A-F64B-4535-AA49-684C9BF90E66}" srcId="{E55E8F9D-ADC5-47DF-BEFD-E52A52368407}" destId="{110B7D70-05AB-4E45-9F10-381CED185DCA}" srcOrd="0" destOrd="0" parTransId="{B09AE86C-5EA7-456C-BA1A-752D69C294AC}" sibTransId="{6C3C0E94-1A7B-4A98-AA14-4F887E226A54}"/>
    <dgm:cxn modelId="{E3CFB258-A97B-4F54-A960-DB808064EB42}" type="presOf" srcId="{8EDCDCE2-979F-45A3-802D-DAFDAF98A1E3}" destId="{611F5655-E59D-49D7-8E2D-0F4842BF6F75}" srcOrd="0" destOrd="0" presId="urn:microsoft.com/office/officeart/2005/8/layout/arrow2"/>
    <dgm:cxn modelId="{3EBAC186-37EE-4033-A162-EAE49F393BEE}" type="presOf" srcId="{20F7FEDE-5615-4FBB-90B6-CEBFE9F99470}" destId="{B4C83091-52D6-4D1C-A8F6-3B041DBEA7DC}" srcOrd="0" destOrd="0" presId="urn:microsoft.com/office/officeart/2005/8/layout/arrow2"/>
    <dgm:cxn modelId="{1E72F28B-1374-4BB9-9922-7E521AEA70BE}" type="presOf" srcId="{E55E8F9D-ADC5-47DF-BEFD-E52A52368407}" destId="{5F60A09D-07C1-4C66-B1C2-3C0F101579B5}" srcOrd="0" destOrd="0" presId="urn:microsoft.com/office/officeart/2005/8/layout/arrow2"/>
    <dgm:cxn modelId="{EDC75BB0-C288-43A5-832A-321AFDF77532}" type="presOf" srcId="{110B7D70-05AB-4E45-9F10-381CED185DCA}" destId="{08971890-7DCE-4A4A-ADD7-E5316C6AA791}" srcOrd="0" destOrd="0" presId="urn:microsoft.com/office/officeart/2005/8/layout/arrow2"/>
    <dgm:cxn modelId="{0BAAF8DA-ED45-4633-9D45-67F71230169B}" srcId="{E55E8F9D-ADC5-47DF-BEFD-E52A52368407}" destId="{8EDCDCE2-979F-45A3-802D-DAFDAF98A1E3}" srcOrd="1" destOrd="0" parTransId="{75D9F467-57EA-4E0F-8B36-16895D7451A8}" sibTransId="{3F23C269-6EF2-448C-B169-5C76DF6AA3AB}"/>
    <dgm:cxn modelId="{B2740DF6-6252-4C02-A5F8-BFB1BA649537}" srcId="{E55E8F9D-ADC5-47DF-BEFD-E52A52368407}" destId="{20F7FEDE-5615-4FBB-90B6-CEBFE9F99470}" srcOrd="2" destOrd="0" parTransId="{588CEB62-9B95-4088-A01B-58461352B402}" sibTransId="{F4FC43AF-A4E2-485A-AEC9-BD71E461E119}"/>
    <dgm:cxn modelId="{29487BF3-C027-4DF5-9CFE-A3E77BDD3C52}" type="presParOf" srcId="{5F60A09D-07C1-4C66-B1C2-3C0F101579B5}" destId="{2B9489AC-3603-4314-BE4D-9C16CC5849B6}" srcOrd="0" destOrd="0" presId="urn:microsoft.com/office/officeart/2005/8/layout/arrow2"/>
    <dgm:cxn modelId="{EEF3CA2B-08E3-4BA4-AFC5-72654AE045D6}" type="presParOf" srcId="{5F60A09D-07C1-4C66-B1C2-3C0F101579B5}" destId="{94A2EE79-8250-41DA-BAB2-F604920C424A}" srcOrd="1" destOrd="0" presId="urn:microsoft.com/office/officeart/2005/8/layout/arrow2"/>
    <dgm:cxn modelId="{D95F0072-5829-4A17-ACE1-4FFE767D4F8B}" type="presParOf" srcId="{94A2EE79-8250-41DA-BAB2-F604920C424A}" destId="{291F693C-D8F6-48E3-877C-D575083AA59F}" srcOrd="0" destOrd="0" presId="urn:microsoft.com/office/officeart/2005/8/layout/arrow2"/>
    <dgm:cxn modelId="{873F9730-E159-4F90-A470-ABA2681EC15D}" type="presParOf" srcId="{94A2EE79-8250-41DA-BAB2-F604920C424A}" destId="{08971890-7DCE-4A4A-ADD7-E5316C6AA791}" srcOrd="1" destOrd="0" presId="urn:microsoft.com/office/officeart/2005/8/layout/arrow2"/>
    <dgm:cxn modelId="{B661F9D3-F8E6-4F45-91E4-F48BF9B2E6E5}" type="presParOf" srcId="{94A2EE79-8250-41DA-BAB2-F604920C424A}" destId="{CCCD4444-191E-4853-8B03-FE2DCC7C75E9}" srcOrd="2" destOrd="0" presId="urn:microsoft.com/office/officeart/2005/8/layout/arrow2"/>
    <dgm:cxn modelId="{D4246E16-C9E9-4E48-9CC6-D498DA4F7090}" type="presParOf" srcId="{94A2EE79-8250-41DA-BAB2-F604920C424A}" destId="{611F5655-E59D-49D7-8E2D-0F4842BF6F75}" srcOrd="3" destOrd="0" presId="urn:microsoft.com/office/officeart/2005/8/layout/arrow2"/>
    <dgm:cxn modelId="{056547C1-67BE-4C5A-ACF1-5BC8578CF7C3}" type="presParOf" srcId="{94A2EE79-8250-41DA-BAB2-F604920C424A}" destId="{B176E781-4383-496E-AF4E-4708D9AA2375}" srcOrd="4" destOrd="0" presId="urn:microsoft.com/office/officeart/2005/8/layout/arrow2"/>
    <dgm:cxn modelId="{30F5D3E8-F96E-4DB3-9B54-6D0420131704}" type="presParOf" srcId="{94A2EE79-8250-41DA-BAB2-F604920C424A}" destId="{B4C83091-52D6-4D1C-A8F6-3B041DBEA7DC}" srcOrd="5"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5E8F9D-ADC5-47DF-BEFD-E52A52368407}" type="doc">
      <dgm:prSet loTypeId="urn:microsoft.com/office/officeart/2005/8/layout/arrow2" loCatId="process" qsTypeId="urn:microsoft.com/office/officeart/2005/8/quickstyle/simple1" qsCatId="simple" csTypeId="urn:microsoft.com/office/officeart/2005/8/colors/colorful1#2" csCatId="colorful" phldr="1"/>
      <dgm:spPr/>
    </dgm:pt>
    <dgm:pt modelId="{110B7D70-05AB-4E45-9F10-381CED185DCA}">
      <dgm:prSet phldrT="[Texto]"/>
      <dgm:spPr/>
      <dgm:t>
        <a:bodyPr/>
        <a:lstStyle/>
        <a:p>
          <a:r>
            <a:rPr lang="es-CO" b="1" dirty="0"/>
            <a:t>2013</a:t>
          </a:r>
        </a:p>
        <a:p>
          <a:r>
            <a:rPr lang="es-CO" b="1" dirty="0"/>
            <a:t>Trabajo  CRA</a:t>
          </a:r>
        </a:p>
        <a:p>
          <a:r>
            <a:rPr lang="es-CO" b="1" dirty="0">
              <a:hlinkClick xmlns:r="http://schemas.openxmlformats.org/officeDocument/2006/relationships" r:id="rId1" action="ppaction://hlinkfile"/>
            </a:rPr>
            <a:t>Documento CRA</a:t>
          </a:r>
          <a:endParaRPr lang="es-CO" b="1" dirty="0"/>
        </a:p>
      </dgm:t>
    </dgm:pt>
    <dgm:pt modelId="{B09AE86C-5EA7-456C-BA1A-752D69C294AC}" type="parTrans" cxnId="{797A8C2A-F64B-4535-AA49-684C9BF90E66}">
      <dgm:prSet/>
      <dgm:spPr/>
      <dgm:t>
        <a:bodyPr/>
        <a:lstStyle/>
        <a:p>
          <a:endParaRPr lang="es-CO" b="1"/>
        </a:p>
      </dgm:t>
    </dgm:pt>
    <dgm:pt modelId="{6C3C0E94-1A7B-4A98-AA14-4F887E226A54}" type="sibTrans" cxnId="{797A8C2A-F64B-4535-AA49-684C9BF90E66}">
      <dgm:prSet/>
      <dgm:spPr/>
      <dgm:t>
        <a:bodyPr/>
        <a:lstStyle/>
        <a:p>
          <a:endParaRPr lang="es-CO" b="1"/>
        </a:p>
      </dgm:t>
    </dgm:pt>
    <dgm:pt modelId="{8EDCDCE2-979F-45A3-802D-DAFDAF98A1E3}">
      <dgm:prSet phldrT="[Texto]"/>
      <dgm:spPr/>
      <dgm:t>
        <a:bodyPr/>
        <a:lstStyle/>
        <a:p>
          <a:r>
            <a:rPr lang="es-CO" b="1" dirty="0"/>
            <a:t>2013 (cuarto trimestre</a:t>
          </a:r>
        </a:p>
        <a:p>
          <a:r>
            <a:rPr lang="es-CO" b="1" dirty="0"/>
            <a:t>Jornadas de trabajo conjunta CA – CSU –CRA)</a:t>
          </a:r>
        </a:p>
      </dgm:t>
    </dgm:pt>
    <dgm:pt modelId="{75D9F467-57EA-4E0F-8B36-16895D7451A8}" type="parTrans" cxnId="{0BAAF8DA-ED45-4633-9D45-67F71230169B}">
      <dgm:prSet/>
      <dgm:spPr/>
      <dgm:t>
        <a:bodyPr/>
        <a:lstStyle/>
        <a:p>
          <a:endParaRPr lang="es-CO" b="1"/>
        </a:p>
      </dgm:t>
    </dgm:pt>
    <dgm:pt modelId="{3F23C269-6EF2-448C-B169-5C76DF6AA3AB}" type="sibTrans" cxnId="{0BAAF8DA-ED45-4633-9D45-67F71230169B}">
      <dgm:prSet/>
      <dgm:spPr/>
      <dgm:t>
        <a:bodyPr/>
        <a:lstStyle/>
        <a:p>
          <a:endParaRPr lang="es-CO" b="1"/>
        </a:p>
      </dgm:t>
    </dgm:pt>
    <dgm:pt modelId="{20F7FEDE-5615-4FBB-90B6-CEBFE9F99470}">
      <dgm:prSet phldrT="[Texto]"/>
      <dgm:spPr/>
      <dgm:t>
        <a:bodyPr/>
        <a:lstStyle/>
        <a:p>
          <a:r>
            <a:rPr lang="es-CO" b="1" dirty="0" err="1"/>
            <a:t>Nov</a:t>
          </a:r>
          <a:r>
            <a:rPr lang="es-CO" b="1" dirty="0"/>
            <a:t> 2013</a:t>
          </a:r>
        </a:p>
        <a:p>
          <a:r>
            <a:rPr lang="es-CO" b="1" dirty="0"/>
            <a:t>CSU suspende la citación a jornadas de trabajo conjuntas</a:t>
          </a:r>
        </a:p>
        <a:p>
          <a:endParaRPr lang="es-CO" b="1" dirty="0"/>
        </a:p>
        <a:p>
          <a:r>
            <a:rPr lang="es-CO" b="1" dirty="0"/>
            <a:t>Conformación </a:t>
          </a:r>
          <a:r>
            <a:rPr lang="es-CO" b="1" dirty="0" err="1"/>
            <a:t>Multiestamentaria</a:t>
          </a:r>
          <a:endParaRPr lang="es-CO" b="1" dirty="0"/>
        </a:p>
      </dgm:t>
    </dgm:pt>
    <dgm:pt modelId="{588CEB62-9B95-4088-A01B-58461352B402}" type="parTrans" cxnId="{B2740DF6-6252-4C02-A5F8-BFB1BA649537}">
      <dgm:prSet/>
      <dgm:spPr/>
      <dgm:t>
        <a:bodyPr/>
        <a:lstStyle/>
        <a:p>
          <a:endParaRPr lang="es-CO" b="1"/>
        </a:p>
      </dgm:t>
    </dgm:pt>
    <dgm:pt modelId="{F4FC43AF-A4E2-485A-AEC9-BD71E461E119}" type="sibTrans" cxnId="{B2740DF6-6252-4C02-A5F8-BFB1BA649537}">
      <dgm:prSet/>
      <dgm:spPr/>
      <dgm:t>
        <a:bodyPr/>
        <a:lstStyle/>
        <a:p>
          <a:endParaRPr lang="es-CO" b="1"/>
        </a:p>
      </dgm:t>
    </dgm:pt>
    <dgm:pt modelId="{5F60A09D-07C1-4C66-B1C2-3C0F101579B5}" type="pres">
      <dgm:prSet presAssocID="{E55E8F9D-ADC5-47DF-BEFD-E52A52368407}" presName="arrowDiagram" presStyleCnt="0">
        <dgm:presLayoutVars>
          <dgm:chMax val="5"/>
          <dgm:dir/>
          <dgm:resizeHandles val="exact"/>
        </dgm:presLayoutVars>
      </dgm:prSet>
      <dgm:spPr/>
    </dgm:pt>
    <dgm:pt modelId="{2B9489AC-3603-4314-BE4D-9C16CC5849B6}" type="pres">
      <dgm:prSet presAssocID="{E55E8F9D-ADC5-47DF-BEFD-E52A52368407}" presName="arrow" presStyleLbl="bgShp" presStyleIdx="0" presStyleCnt="1"/>
      <dgm:spPr/>
    </dgm:pt>
    <dgm:pt modelId="{94A2EE79-8250-41DA-BAB2-F604920C424A}" type="pres">
      <dgm:prSet presAssocID="{E55E8F9D-ADC5-47DF-BEFD-E52A52368407}" presName="arrowDiagram3" presStyleCnt="0"/>
      <dgm:spPr/>
    </dgm:pt>
    <dgm:pt modelId="{291F693C-D8F6-48E3-877C-D575083AA59F}" type="pres">
      <dgm:prSet presAssocID="{110B7D70-05AB-4E45-9F10-381CED185DCA}" presName="bullet3a" presStyleLbl="node1" presStyleIdx="0" presStyleCnt="3"/>
      <dgm:spPr/>
    </dgm:pt>
    <dgm:pt modelId="{08971890-7DCE-4A4A-ADD7-E5316C6AA791}" type="pres">
      <dgm:prSet presAssocID="{110B7D70-05AB-4E45-9F10-381CED185DCA}" presName="textBox3a" presStyleLbl="revTx" presStyleIdx="0" presStyleCnt="3">
        <dgm:presLayoutVars>
          <dgm:bulletEnabled val="1"/>
        </dgm:presLayoutVars>
      </dgm:prSet>
      <dgm:spPr/>
    </dgm:pt>
    <dgm:pt modelId="{CCCD4444-191E-4853-8B03-FE2DCC7C75E9}" type="pres">
      <dgm:prSet presAssocID="{8EDCDCE2-979F-45A3-802D-DAFDAF98A1E3}" presName="bullet3b" presStyleLbl="node1" presStyleIdx="1" presStyleCnt="3"/>
      <dgm:spPr/>
    </dgm:pt>
    <dgm:pt modelId="{611F5655-E59D-49D7-8E2D-0F4842BF6F75}" type="pres">
      <dgm:prSet presAssocID="{8EDCDCE2-979F-45A3-802D-DAFDAF98A1E3}" presName="textBox3b" presStyleLbl="revTx" presStyleIdx="1" presStyleCnt="3">
        <dgm:presLayoutVars>
          <dgm:bulletEnabled val="1"/>
        </dgm:presLayoutVars>
      </dgm:prSet>
      <dgm:spPr/>
    </dgm:pt>
    <dgm:pt modelId="{B176E781-4383-496E-AF4E-4708D9AA2375}" type="pres">
      <dgm:prSet presAssocID="{20F7FEDE-5615-4FBB-90B6-CEBFE9F99470}" presName="bullet3c" presStyleLbl="node1" presStyleIdx="2" presStyleCnt="3"/>
      <dgm:spPr/>
    </dgm:pt>
    <dgm:pt modelId="{B4C83091-52D6-4D1C-A8F6-3B041DBEA7DC}" type="pres">
      <dgm:prSet presAssocID="{20F7FEDE-5615-4FBB-90B6-CEBFE9F99470}" presName="textBox3c" presStyleLbl="revTx" presStyleIdx="2" presStyleCnt="3" custScaleX="120067">
        <dgm:presLayoutVars>
          <dgm:bulletEnabled val="1"/>
        </dgm:presLayoutVars>
      </dgm:prSet>
      <dgm:spPr/>
    </dgm:pt>
  </dgm:ptLst>
  <dgm:cxnLst>
    <dgm:cxn modelId="{107C9E00-4E0A-4396-ABCA-F8C58420EF68}" type="presOf" srcId="{20F7FEDE-5615-4FBB-90B6-CEBFE9F99470}" destId="{B4C83091-52D6-4D1C-A8F6-3B041DBEA7DC}" srcOrd="0" destOrd="0" presId="urn:microsoft.com/office/officeart/2005/8/layout/arrow2"/>
    <dgm:cxn modelId="{797A8C2A-F64B-4535-AA49-684C9BF90E66}" srcId="{E55E8F9D-ADC5-47DF-BEFD-E52A52368407}" destId="{110B7D70-05AB-4E45-9F10-381CED185DCA}" srcOrd="0" destOrd="0" parTransId="{B09AE86C-5EA7-456C-BA1A-752D69C294AC}" sibTransId="{6C3C0E94-1A7B-4A98-AA14-4F887E226A54}"/>
    <dgm:cxn modelId="{EF49272B-3B60-4475-A7A4-EE44B18CCC67}" type="presOf" srcId="{110B7D70-05AB-4E45-9F10-381CED185DCA}" destId="{08971890-7DCE-4A4A-ADD7-E5316C6AA791}" srcOrd="0" destOrd="0" presId="urn:microsoft.com/office/officeart/2005/8/layout/arrow2"/>
    <dgm:cxn modelId="{A79E389A-4B20-41D7-8E2C-A1A97032A1D0}" type="presOf" srcId="{E55E8F9D-ADC5-47DF-BEFD-E52A52368407}" destId="{5F60A09D-07C1-4C66-B1C2-3C0F101579B5}" srcOrd="0" destOrd="0" presId="urn:microsoft.com/office/officeart/2005/8/layout/arrow2"/>
    <dgm:cxn modelId="{9EE119AD-9944-4C7F-8409-BBC5868135E3}" type="presOf" srcId="{8EDCDCE2-979F-45A3-802D-DAFDAF98A1E3}" destId="{611F5655-E59D-49D7-8E2D-0F4842BF6F75}" srcOrd="0" destOrd="0" presId="urn:microsoft.com/office/officeart/2005/8/layout/arrow2"/>
    <dgm:cxn modelId="{0BAAF8DA-ED45-4633-9D45-67F71230169B}" srcId="{E55E8F9D-ADC5-47DF-BEFD-E52A52368407}" destId="{8EDCDCE2-979F-45A3-802D-DAFDAF98A1E3}" srcOrd="1" destOrd="0" parTransId="{75D9F467-57EA-4E0F-8B36-16895D7451A8}" sibTransId="{3F23C269-6EF2-448C-B169-5C76DF6AA3AB}"/>
    <dgm:cxn modelId="{B2740DF6-6252-4C02-A5F8-BFB1BA649537}" srcId="{E55E8F9D-ADC5-47DF-BEFD-E52A52368407}" destId="{20F7FEDE-5615-4FBB-90B6-CEBFE9F99470}" srcOrd="2" destOrd="0" parTransId="{588CEB62-9B95-4088-A01B-58461352B402}" sibTransId="{F4FC43AF-A4E2-485A-AEC9-BD71E461E119}"/>
    <dgm:cxn modelId="{DBA43AD9-2B90-4A37-9D3F-F7129E5A3086}" type="presParOf" srcId="{5F60A09D-07C1-4C66-B1C2-3C0F101579B5}" destId="{2B9489AC-3603-4314-BE4D-9C16CC5849B6}" srcOrd="0" destOrd="0" presId="urn:microsoft.com/office/officeart/2005/8/layout/arrow2"/>
    <dgm:cxn modelId="{C70858BC-43EC-47D8-B5F2-5CE7B0851D14}" type="presParOf" srcId="{5F60A09D-07C1-4C66-B1C2-3C0F101579B5}" destId="{94A2EE79-8250-41DA-BAB2-F604920C424A}" srcOrd="1" destOrd="0" presId="urn:microsoft.com/office/officeart/2005/8/layout/arrow2"/>
    <dgm:cxn modelId="{333C5CB4-9B21-4349-B618-559FFAF3AAF0}" type="presParOf" srcId="{94A2EE79-8250-41DA-BAB2-F604920C424A}" destId="{291F693C-D8F6-48E3-877C-D575083AA59F}" srcOrd="0" destOrd="0" presId="urn:microsoft.com/office/officeart/2005/8/layout/arrow2"/>
    <dgm:cxn modelId="{6CD86117-9F09-4F89-871A-6108025DABF8}" type="presParOf" srcId="{94A2EE79-8250-41DA-BAB2-F604920C424A}" destId="{08971890-7DCE-4A4A-ADD7-E5316C6AA791}" srcOrd="1" destOrd="0" presId="urn:microsoft.com/office/officeart/2005/8/layout/arrow2"/>
    <dgm:cxn modelId="{D4D62F54-AAA7-41FB-A852-521F30F971E0}" type="presParOf" srcId="{94A2EE79-8250-41DA-BAB2-F604920C424A}" destId="{CCCD4444-191E-4853-8B03-FE2DCC7C75E9}" srcOrd="2" destOrd="0" presId="urn:microsoft.com/office/officeart/2005/8/layout/arrow2"/>
    <dgm:cxn modelId="{018487AE-E11B-4136-9923-602E8E6EB2AC}" type="presParOf" srcId="{94A2EE79-8250-41DA-BAB2-F604920C424A}" destId="{611F5655-E59D-49D7-8E2D-0F4842BF6F75}" srcOrd="3" destOrd="0" presId="urn:microsoft.com/office/officeart/2005/8/layout/arrow2"/>
    <dgm:cxn modelId="{8A406F70-3A4E-4CDF-80DC-5C5C6888959A}" type="presParOf" srcId="{94A2EE79-8250-41DA-BAB2-F604920C424A}" destId="{B176E781-4383-496E-AF4E-4708D9AA2375}" srcOrd="4" destOrd="0" presId="urn:microsoft.com/office/officeart/2005/8/layout/arrow2"/>
    <dgm:cxn modelId="{65D284D5-4CB8-4486-98F7-A7C6D09B5F4E}" type="presParOf" srcId="{94A2EE79-8250-41DA-BAB2-F604920C424A}" destId="{B4C83091-52D6-4D1C-A8F6-3B041DBEA7DC}" srcOrd="5"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0FEEB9A-C2B0-4323-B106-88306D93AEAE}" type="doc">
      <dgm:prSet loTypeId="urn:microsoft.com/office/officeart/2005/8/layout/arrow3" loCatId="relationship" qsTypeId="urn:microsoft.com/office/officeart/2005/8/quickstyle/simple1" qsCatId="simple" csTypeId="urn:microsoft.com/office/officeart/2005/8/colors/colorful5" csCatId="colorful" phldr="1"/>
      <dgm:spPr/>
      <dgm:t>
        <a:bodyPr/>
        <a:lstStyle/>
        <a:p>
          <a:endParaRPr lang="es-CO"/>
        </a:p>
      </dgm:t>
    </dgm:pt>
    <dgm:pt modelId="{3D9C3012-E2B3-4ADB-8B9F-0D4AAA1A75DD}">
      <dgm:prSet phldrT="[Texto]" custT="1"/>
      <dgm:spPr/>
      <dgm:t>
        <a:bodyPr/>
        <a:lstStyle/>
        <a:p>
          <a:r>
            <a:rPr lang="es-CO" sz="2400" b="1" dirty="0"/>
            <a:t>Democracia participativa</a:t>
          </a:r>
        </a:p>
      </dgm:t>
    </dgm:pt>
    <dgm:pt modelId="{13C07143-233B-4020-8626-BA64F9F4C2DB}" type="parTrans" cxnId="{5D54E440-B7DC-4188-96B7-4AAC433A4223}">
      <dgm:prSet/>
      <dgm:spPr/>
      <dgm:t>
        <a:bodyPr/>
        <a:lstStyle/>
        <a:p>
          <a:endParaRPr lang="es-CO" sz="2400" b="1"/>
        </a:p>
      </dgm:t>
    </dgm:pt>
    <dgm:pt modelId="{6EDD3434-59E8-4097-8B19-F22B19FCC12C}" type="sibTrans" cxnId="{5D54E440-B7DC-4188-96B7-4AAC433A4223}">
      <dgm:prSet/>
      <dgm:spPr/>
      <dgm:t>
        <a:bodyPr/>
        <a:lstStyle/>
        <a:p>
          <a:endParaRPr lang="es-CO" sz="2400" b="1"/>
        </a:p>
      </dgm:t>
    </dgm:pt>
    <dgm:pt modelId="{79EDC3A4-2E46-41D8-863B-90353C3C1ECD}">
      <dgm:prSet phldrT="[Texto]" custT="1"/>
      <dgm:spPr/>
      <dgm:t>
        <a:bodyPr/>
        <a:lstStyle/>
        <a:p>
          <a:r>
            <a:rPr lang="es-CO" sz="2400" b="1" dirty="0"/>
            <a:t>Democracia representativa</a:t>
          </a:r>
        </a:p>
      </dgm:t>
    </dgm:pt>
    <dgm:pt modelId="{14828997-767E-42E4-A659-8F2264F9CD87}" type="parTrans" cxnId="{068EB67C-68BA-4A58-B41B-0B35FE5AD22D}">
      <dgm:prSet/>
      <dgm:spPr/>
      <dgm:t>
        <a:bodyPr/>
        <a:lstStyle/>
        <a:p>
          <a:endParaRPr lang="es-CO" sz="2400" b="1"/>
        </a:p>
      </dgm:t>
    </dgm:pt>
    <dgm:pt modelId="{B69D6FAA-BB96-4A0F-B7FC-536A167A60E7}" type="sibTrans" cxnId="{068EB67C-68BA-4A58-B41B-0B35FE5AD22D}">
      <dgm:prSet/>
      <dgm:spPr/>
      <dgm:t>
        <a:bodyPr/>
        <a:lstStyle/>
        <a:p>
          <a:endParaRPr lang="es-CO" sz="2400" b="1"/>
        </a:p>
      </dgm:t>
    </dgm:pt>
    <dgm:pt modelId="{97053058-1FA7-4B2B-8A25-BD110B106123}" type="pres">
      <dgm:prSet presAssocID="{60FEEB9A-C2B0-4323-B106-88306D93AEAE}" presName="compositeShape" presStyleCnt="0">
        <dgm:presLayoutVars>
          <dgm:chMax val="2"/>
          <dgm:dir/>
          <dgm:resizeHandles val="exact"/>
        </dgm:presLayoutVars>
      </dgm:prSet>
      <dgm:spPr/>
    </dgm:pt>
    <dgm:pt modelId="{7ED85CFA-0174-40F9-B4A0-73FF1E9A5DC7}" type="pres">
      <dgm:prSet presAssocID="{60FEEB9A-C2B0-4323-B106-88306D93AEAE}" presName="divider" presStyleLbl="fgShp" presStyleIdx="0" presStyleCnt="1"/>
      <dgm:spPr/>
    </dgm:pt>
    <dgm:pt modelId="{737D300A-DDB2-414E-97D9-863C38C1A662}" type="pres">
      <dgm:prSet presAssocID="{3D9C3012-E2B3-4ADB-8B9F-0D4AAA1A75DD}" presName="downArrow" presStyleLbl="node1" presStyleIdx="0" presStyleCnt="2"/>
      <dgm:spPr/>
    </dgm:pt>
    <dgm:pt modelId="{434647D5-31FD-4ACD-A18C-060BA2792CE6}" type="pres">
      <dgm:prSet presAssocID="{3D9C3012-E2B3-4ADB-8B9F-0D4AAA1A75DD}" presName="downArrowText" presStyleLbl="revTx" presStyleIdx="0" presStyleCnt="2">
        <dgm:presLayoutVars>
          <dgm:bulletEnabled val="1"/>
        </dgm:presLayoutVars>
      </dgm:prSet>
      <dgm:spPr/>
    </dgm:pt>
    <dgm:pt modelId="{70715B02-F6A2-4797-A345-3894C9EC040C}" type="pres">
      <dgm:prSet presAssocID="{79EDC3A4-2E46-41D8-863B-90353C3C1ECD}" presName="upArrow" presStyleLbl="node1" presStyleIdx="1" presStyleCnt="2"/>
      <dgm:spPr/>
    </dgm:pt>
    <dgm:pt modelId="{0A7DB60F-8A46-44A3-91A1-C1E564F7DE35}" type="pres">
      <dgm:prSet presAssocID="{79EDC3A4-2E46-41D8-863B-90353C3C1ECD}" presName="upArrowText" presStyleLbl="revTx" presStyleIdx="1" presStyleCnt="2">
        <dgm:presLayoutVars>
          <dgm:bulletEnabled val="1"/>
        </dgm:presLayoutVars>
      </dgm:prSet>
      <dgm:spPr/>
    </dgm:pt>
  </dgm:ptLst>
  <dgm:cxnLst>
    <dgm:cxn modelId="{5638D824-3344-49C0-B1F9-592FA5EAE3A8}" type="presOf" srcId="{79EDC3A4-2E46-41D8-863B-90353C3C1ECD}" destId="{0A7DB60F-8A46-44A3-91A1-C1E564F7DE35}" srcOrd="0" destOrd="0" presId="urn:microsoft.com/office/officeart/2005/8/layout/arrow3"/>
    <dgm:cxn modelId="{5D54E440-B7DC-4188-96B7-4AAC433A4223}" srcId="{60FEEB9A-C2B0-4323-B106-88306D93AEAE}" destId="{3D9C3012-E2B3-4ADB-8B9F-0D4AAA1A75DD}" srcOrd="0" destOrd="0" parTransId="{13C07143-233B-4020-8626-BA64F9F4C2DB}" sibTransId="{6EDD3434-59E8-4097-8B19-F22B19FCC12C}"/>
    <dgm:cxn modelId="{068EB67C-68BA-4A58-B41B-0B35FE5AD22D}" srcId="{60FEEB9A-C2B0-4323-B106-88306D93AEAE}" destId="{79EDC3A4-2E46-41D8-863B-90353C3C1ECD}" srcOrd="1" destOrd="0" parTransId="{14828997-767E-42E4-A659-8F2264F9CD87}" sibTransId="{B69D6FAA-BB96-4A0F-B7FC-536A167A60E7}"/>
    <dgm:cxn modelId="{FCEAB0AE-A2D8-4076-8235-0D7770B3ED99}" type="presOf" srcId="{3D9C3012-E2B3-4ADB-8B9F-0D4AAA1A75DD}" destId="{434647D5-31FD-4ACD-A18C-060BA2792CE6}" srcOrd="0" destOrd="0" presId="urn:microsoft.com/office/officeart/2005/8/layout/arrow3"/>
    <dgm:cxn modelId="{1949FBE6-310E-415F-BD2A-9872CC7F7142}" type="presOf" srcId="{60FEEB9A-C2B0-4323-B106-88306D93AEAE}" destId="{97053058-1FA7-4B2B-8A25-BD110B106123}" srcOrd="0" destOrd="0" presId="urn:microsoft.com/office/officeart/2005/8/layout/arrow3"/>
    <dgm:cxn modelId="{91B2607A-E124-4824-82E9-3956B9803A4E}" type="presParOf" srcId="{97053058-1FA7-4B2B-8A25-BD110B106123}" destId="{7ED85CFA-0174-40F9-B4A0-73FF1E9A5DC7}" srcOrd="0" destOrd="0" presId="urn:microsoft.com/office/officeart/2005/8/layout/arrow3"/>
    <dgm:cxn modelId="{B9E7413F-821A-4497-BFD8-892D3A7F5F9A}" type="presParOf" srcId="{97053058-1FA7-4B2B-8A25-BD110B106123}" destId="{737D300A-DDB2-414E-97D9-863C38C1A662}" srcOrd="1" destOrd="0" presId="urn:microsoft.com/office/officeart/2005/8/layout/arrow3"/>
    <dgm:cxn modelId="{BBE82F96-A1AE-42ED-921A-435FA2F9B9A4}" type="presParOf" srcId="{97053058-1FA7-4B2B-8A25-BD110B106123}" destId="{434647D5-31FD-4ACD-A18C-060BA2792CE6}" srcOrd="2" destOrd="0" presId="urn:microsoft.com/office/officeart/2005/8/layout/arrow3"/>
    <dgm:cxn modelId="{C3F8FAB0-2985-42FD-9355-A80802839537}" type="presParOf" srcId="{97053058-1FA7-4B2B-8A25-BD110B106123}" destId="{70715B02-F6A2-4797-A345-3894C9EC040C}" srcOrd="3" destOrd="0" presId="urn:microsoft.com/office/officeart/2005/8/layout/arrow3"/>
    <dgm:cxn modelId="{C7A6DD8D-7B58-4208-9440-FFBD23FFCC31}" type="presParOf" srcId="{97053058-1FA7-4B2B-8A25-BD110B106123}" destId="{0A7DB60F-8A46-44A3-91A1-C1E564F7DE35}"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EEC7163-30A3-49CA-8471-B2ECA42F3ACF}" type="doc">
      <dgm:prSet loTypeId="urn:microsoft.com/office/officeart/2005/8/layout/gear1" loCatId="process" qsTypeId="urn:microsoft.com/office/officeart/2005/8/quickstyle/simple2" qsCatId="simple" csTypeId="urn:microsoft.com/office/officeart/2005/8/colors/accent3_1" csCatId="accent3" phldr="1"/>
      <dgm:spPr/>
      <dgm:t>
        <a:bodyPr/>
        <a:lstStyle/>
        <a:p>
          <a:endParaRPr lang="es-ES"/>
        </a:p>
      </dgm:t>
    </dgm:pt>
    <dgm:pt modelId="{39CF6588-17A4-455C-AA8B-A1AE1DA02ED0}">
      <dgm:prSet phldrT="[Texto]" custT="1"/>
      <dgm:spPr/>
      <dgm:t>
        <a:bodyPr/>
        <a:lstStyle/>
        <a:p>
          <a:r>
            <a:rPr lang="es-ES" sz="2000" b="1" dirty="0"/>
            <a:t>Asamblea Universitaria</a:t>
          </a:r>
        </a:p>
      </dgm:t>
    </dgm:pt>
    <dgm:pt modelId="{CF99AA2C-74AE-4897-8FC8-0073647DB408}" type="parTrans" cxnId="{5C0C5AA9-9A15-4425-8BC3-FDCCC020A463}">
      <dgm:prSet/>
      <dgm:spPr/>
      <dgm:t>
        <a:bodyPr/>
        <a:lstStyle/>
        <a:p>
          <a:endParaRPr lang="es-ES" sz="2000" b="1"/>
        </a:p>
      </dgm:t>
    </dgm:pt>
    <dgm:pt modelId="{FBDF7E27-B194-4F63-BD9C-8B648AD2388B}" type="sibTrans" cxnId="{5C0C5AA9-9A15-4425-8BC3-FDCCC020A463}">
      <dgm:prSet/>
      <dgm:spPr/>
      <dgm:t>
        <a:bodyPr/>
        <a:lstStyle/>
        <a:p>
          <a:endParaRPr lang="es-ES" sz="2000" b="1"/>
        </a:p>
      </dgm:t>
    </dgm:pt>
    <dgm:pt modelId="{1F2C771A-430A-49A9-A4AC-BCE671CD539D}">
      <dgm:prSet phldrT="[Texto]" custT="1"/>
      <dgm:spPr/>
      <dgm:t>
        <a:bodyPr/>
        <a:lstStyle/>
        <a:p>
          <a:r>
            <a:rPr lang="es-ES" sz="2000" b="1" dirty="0"/>
            <a:t>Consejo estudiantil</a:t>
          </a:r>
        </a:p>
      </dgm:t>
    </dgm:pt>
    <dgm:pt modelId="{0A4DD50E-D0D4-48A9-BCFE-0D831EB37184}" type="parTrans" cxnId="{11D98C15-8866-443D-9BC9-42DBEC7C692F}">
      <dgm:prSet/>
      <dgm:spPr/>
      <dgm:t>
        <a:bodyPr/>
        <a:lstStyle/>
        <a:p>
          <a:endParaRPr lang="es-ES" sz="2000" b="1"/>
        </a:p>
      </dgm:t>
    </dgm:pt>
    <dgm:pt modelId="{D9F72CCB-966C-4113-84E7-004C1321B3DD}" type="sibTrans" cxnId="{11D98C15-8866-443D-9BC9-42DBEC7C692F}">
      <dgm:prSet/>
      <dgm:spPr/>
      <dgm:t>
        <a:bodyPr/>
        <a:lstStyle/>
        <a:p>
          <a:endParaRPr lang="es-ES" sz="2000" b="1"/>
        </a:p>
      </dgm:t>
    </dgm:pt>
    <dgm:pt modelId="{991B5043-CA02-4592-BCD4-C7D3D4FA31A2}">
      <dgm:prSet phldrT="[Texto]" custT="1"/>
      <dgm:spPr/>
      <dgm:t>
        <a:bodyPr/>
        <a:lstStyle/>
        <a:p>
          <a:r>
            <a:rPr lang="es-ES" sz="2000" b="1" dirty="0"/>
            <a:t>Claustro de escuela</a:t>
          </a:r>
        </a:p>
      </dgm:t>
    </dgm:pt>
    <dgm:pt modelId="{2F516AED-AAD8-4BE1-BB21-493F97B06AB1}" type="parTrans" cxnId="{83969D7E-FA29-4D00-ABCA-87C7866EF325}">
      <dgm:prSet/>
      <dgm:spPr/>
      <dgm:t>
        <a:bodyPr/>
        <a:lstStyle/>
        <a:p>
          <a:endParaRPr lang="es-ES" sz="2000" b="1"/>
        </a:p>
      </dgm:t>
    </dgm:pt>
    <dgm:pt modelId="{904865EB-B0F7-4938-BAA1-84B301472ACA}" type="sibTrans" cxnId="{83969D7E-FA29-4D00-ABCA-87C7866EF325}">
      <dgm:prSet/>
      <dgm:spPr/>
      <dgm:t>
        <a:bodyPr/>
        <a:lstStyle/>
        <a:p>
          <a:endParaRPr lang="es-ES" sz="2000" b="1"/>
        </a:p>
      </dgm:t>
    </dgm:pt>
    <dgm:pt modelId="{4C9E0CC6-3D43-48FA-9CBF-F301CAF4CB3A}">
      <dgm:prSet phldrT="[Texto]"/>
      <dgm:spPr/>
      <dgm:t>
        <a:bodyPr/>
        <a:lstStyle/>
        <a:p>
          <a:endParaRPr lang="es-ES"/>
        </a:p>
      </dgm:t>
    </dgm:pt>
    <dgm:pt modelId="{9728AF5F-67A5-4DA6-B975-003568A0CE68}" type="parTrans" cxnId="{8A45280E-48C8-4748-9435-4814D23A45E1}">
      <dgm:prSet/>
      <dgm:spPr/>
      <dgm:t>
        <a:bodyPr/>
        <a:lstStyle/>
        <a:p>
          <a:endParaRPr lang="es-ES" sz="2000"/>
        </a:p>
      </dgm:t>
    </dgm:pt>
    <dgm:pt modelId="{52310CC8-DD48-46F4-B23D-F70020A9FD7F}" type="sibTrans" cxnId="{8A45280E-48C8-4748-9435-4814D23A45E1}">
      <dgm:prSet/>
      <dgm:spPr/>
      <dgm:t>
        <a:bodyPr/>
        <a:lstStyle/>
        <a:p>
          <a:endParaRPr lang="es-ES" sz="2000"/>
        </a:p>
      </dgm:t>
    </dgm:pt>
    <dgm:pt modelId="{925FE3D5-76C9-46B7-A9D2-86D8B18E619D}">
      <dgm:prSet/>
      <dgm:spPr/>
      <dgm:t>
        <a:bodyPr/>
        <a:lstStyle/>
        <a:p>
          <a:endParaRPr lang="es-ES" sz="2000"/>
        </a:p>
      </dgm:t>
    </dgm:pt>
    <dgm:pt modelId="{595BB684-C9ED-4430-A7EB-161975D47F8C}" type="parTrans" cxnId="{F45FE607-DC86-40B7-884F-B5C9D91FE165}">
      <dgm:prSet/>
      <dgm:spPr/>
      <dgm:t>
        <a:bodyPr/>
        <a:lstStyle/>
        <a:p>
          <a:endParaRPr lang="es-ES" sz="2000"/>
        </a:p>
      </dgm:t>
    </dgm:pt>
    <dgm:pt modelId="{BE330821-81EB-43A5-A8C9-06B7AE3D546F}" type="sibTrans" cxnId="{F45FE607-DC86-40B7-884F-B5C9D91FE165}">
      <dgm:prSet/>
      <dgm:spPr/>
      <dgm:t>
        <a:bodyPr/>
        <a:lstStyle/>
        <a:p>
          <a:endParaRPr lang="es-ES" sz="2000" b="1"/>
        </a:p>
      </dgm:t>
    </dgm:pt>
    <dgm:pt modelId="{FEA70D20-FFB1-4FF6-A191-158FB75F4A3D}">
      <dgm:prSet phldrT="[Texto]"/>
      <dgm:spPr/>
      <dgm:t>
        <a:bodyPr/>
        <a:lstStyle/>
        <a:p>
          <a:endParaRPr lang="es-ES"/>
        </a:p>
      </dgm:t>
    </dgm:pt>
    <dgm:pt modelId="{AF1F4F1F-4B28-494F-B8AB-1A2D1F761A1D}" type="parTrans" cxnId="{44BF55D5-39BC-41E6-8920-C00A3820507A}">
      <dgm:prSet/>
      <dgm:spPr/>
      <dgm:t>
        <a:bodyPr/>
        <a:lstStyle/>
        <a:p>
          <a:endParaRPr lang="es-ES" sz="2000"/>
        </a:p>
      </dgm:t>
    </dgm:pt>
    <dgm:pt modelId="{DF6F1ED4-A4D2-4E39-B855-83F4015F6F35}" type="sibTrans" cxnId="{44BF55D5-39BC-41E6-8920-C00A3820507A}">
      <dgm:prSet/>
      <dgm:spPr/>
      <dgm:t>
        <a:bodyPr/>
        <a:lstStyle/>
        <a:p>
          <a:endParaRPr lang="es-ES" sz="2000" b="1"/>
        </a:p>
      </dgm:t>
    </dgm:pt>
    <dgm:pt modelId="{F3BD9E0A-5741-47BE-98BB-59320306EED9}" type="pres">
      <dgm:prSet presAssocID="{5EEC7163-30A3-49CA-8471-B2ECA42F3ACF}" presName="composite" presStyleCnt="0">
        <dgm:presLayoutVars>
          <dgm:chMax val="3"/>
          <dgm:animLvl val="lvl"/>
          <dgm:resizeHandles val="exact"/>
        </dgm:presLayoutVars>
      </dgm:prSet>
      <dgm:spPr/>
    </dgm:pt>
    <dgm:pt modelId="{62CEC28D-4073-4227-8A1E-52A047DEAA6F}" type="pres">
      <dgm:prSet presAssocID="{39CF6588-17A4-455C-AA8B-A1AE1DA02ED0}" presName="gear1" presStyleLbl="node1" presStyleIdx="0" presStyleCnt="3">
        <dgm:presLayoutVars>
          <dgm:chMax val="1"/>
          <dgm:bulletEnabled val="1"/>
        </dgm:presLayoutVars>
      </dgm:prSet>
      <dgm:spPr/>
    </dgm:pt>
    <dgm:pt modelId="{0D29A881-88A4-4835-8179-F8C28E40AD8B}" type="pres">
      <dgm:prSet presAssocID="{39CF6588-17A4-455C-AA8B-A1AE1DA02ED0}" presName="gear1srcNode" presStyleLbl="node1" presStyleIdx="0" presStyleCnt="3"/>
      <dgm:spPr/>
    </dgm:pt>
    <dgm:pt modelId="{A675670F-D7CA-4F12-8375-5D743B0E26B8}" type="pres">
      <dgm:prSet presAssocID="{39CF6588-17A4-455C-AA8B-A1AE1DA02ED0}" presName="gear1dstNode" presStyleLbl="node1" presStyleIdx="0" presStyleCnt="3"/>
      <dgm:spPr/>
    </dgm:pt>
    <dgm:pt modelId="{83CCA1E6-0E47-4B74-BC4C-1BCEA9523C97}" type="pres">
      <dgm:prSet presAssocID="{1F2C771A-430A-49A9-A4AC-BCE671CD539D}" presName="gear2" presStyleLbl="node1" presStyleIdx="1" presStyleCnt="3" custScaleX="105270" custScaleY="87590">
        <dgm:presLayoutVars>
          <dgm:chMax val="1"/>
          <dgm:bulletEnabled val="1"/>
        </dgm:presLayoutVars>
      </dgm:prSet>
      <dgm:spPr/>
    </dgm:pt>
    <dgm:pt modelId="{93F0F673-B704-4E9F-857C-2A14BCFBC837}" type="pres">
      <dgm:prSet presAssocID="{1F2C771A-430A-49A9-A4AC-BCE671CD539D}" presName="gear2srcNode" presStyleLbl="node1" presStyleIdx="1" presStyleCnt="3"/>
      <dgm:spPr/>
    </dgm:pt>
    <dgm:pt modelId="{2101B0FA-A7C3-4EB9-BB3D-99E976F87467}" type="pres">
      <dgm:prSet presAssocID="{1F2C771A-430A-49A9-A4AC-BCE671CD539D}" presName="gear2dstNode" presStyleLbl="node1" presStyleIdx="1" presStyleCnt="3"/>
      <dgm:spPr/>
    </dgm:pt>
    <dgm:pt modelId="{DBC59C25-8B58-4AE9-8B04-D9018DA55002}" type="pres">
      <dgm:prSet presAssocID="{991B5043-CA02-4592-BCD4-C7D3D4FA31A2}" presName="gear3" presStyleLbl="node1" presStyleIdx="2" presStyleCnt="3"/>
      <dgm:spPr/>
    </dgm:pt>
    <dgm:pt modelId="{2C7EB7FA-8885-4755-9BFA-144BEDD1E4B4}" type="pres">
      <dgm:prSet presAssocID="{991B5043-CA02-4592-BCD4-C7D3D4FA31A2}" presName="gear3tx" presStyleLbl="node1" presStyleIdx="2" presStyleCnt="3">
        <dgm:presLayoutVars>
          <dgm:chMax val="1"/>
          <dgm:bulletEnabled val="1"/>
        </dgm:presLayoutVars>
      </dgm:prSet>
      <dgm:spPr/>
    </dgm:pt>
    <dgm:pt modelId="{5D341F3F-92AA-46AD-BC0D-9037581E736E}" type="pres">
      <dgm:prSet presAssocID="{991B5043-CA02-4592-BCD4-C7D3D4FA31A2}" presName="gear3srcNode" presStyleLbl="node1" presStyleIdx="2" presStyleCnt="3"/>
      <dgm:spPr/>
    </dgm:pt>
    <dgm:pt modelId="{1678E1E7-EA5B-4D1A-BD03-A490A98BB5A3}" type="pres">
      <dgm:prSet presAssocID="{991B5043-CA02-4592-BCD4-C7D3D4FA31A2}" presName="gear3dstNode" presStyleLbl="node1" presStyleIdx="2" presStyleCnt="3"/>
      <dgm:spPr/>
    </dgm:pt>
    <dgm:pt modelId="{23158495-5312-4A81-811A-DF10AC5FD18A}" type="pres">
      <dgm:prSet presAssocID="{FBDF7E27-B194-4F63-BD9C-8B648AD2388B}" presName="connector1" presStyleLbl="sibTrans2D1" presStyleIdx="0" presStyleCnt="3"/>
      <dgm:spPr/>
    </dgm:pt>
    <dgm:pt modelId="{4E069415-1A2E-4E2A-BAC4-7343CC0B9483}" type="pres">
      <dgm:prSet presAssocID="{D9F72CCB-966C-4113-84E7-004C1321B3DD}" presName="connector2" presStyleLbl="sibTrans2D1" presStyleIdx="1" presStyleCnt="3"/>
      <dgm:spPr/>
    </dgm:pt>
    <dgm:pt modelId="{86C69CEE-033C-4085-8D71-1E20D8C47111}" type="pres">
      <dgm:prSet presAssocID="{904865EB-B0F7-4938-BAA1-84B301472ACA}" presName="connector3" presStyleLbl="sibTrans2D1" presStyleIdx="2" presStyleCnt="3"/>
      <dgm:spPr/>
    </dgm:pt>
  </dgm:ptLst>
  <dgm:cxnLst>
    <dgm:cxn modelId="{490F0D07-5BFE-4E7D-894A-2E39882C7714}" type="presOf" srcId="{904865EB-B0F7-4938-BAA1-84B301472ACA}" destId="{86C69CEE-033C-4085-8D71-1E20D8C47111}" srcOrd="0" destOrd="0" presId="urn:microsoft.com/office/officeart/2005/8/layout/gear1"/>
    <dgm:cxn modelId="{F45FE607-DC86-40B7-884F-B5C9D91FE165}" srcId="{5EEC7163-30A3-49CA-8471-B2ECA42F3ACF}" destId="{925FE3D5-76C9-46B7-A9D2-86D8B18E619D}" srcOrd="5" destOrd="0" parTransId="{595BB684-C9ED-4430-A7EB-161975D47F8C}" sibTransId="{BE330821-81EB-43A5-A8C9-06B7AE3D546F}"/>
    <dgm:cxn modelId="{8A45280E-48C8-4748-9435-4814D23A45E1}" srcId="{5EEC7163-30A3-49CA-8471-B2ECA42F3ACF}" destId="{4C9E0CC6-3D43-48FA-9CBF-F301CAF4CB3A}" srcOrd="4" destOrd="0" parTransId="{9728AF5F-67A5-4DA6-B975-003568A0CE68}" sibTransId="{52310CC8-DD48-46F4-B23D-F70020A9FD7F}"/>
    <dgm:cxn modelId="{11D98C15-8866-443D-9BC9-42DBEC7C692F}" srcId="{5EEC7163-30A3-49CA-8471-B2ECA42F3ACF}" destId="{1F2C771A-430A-49A9-A4AC-BCE671CD539D}" srcOrd="1" destOrd="0" parTransId="{0A4DD50E-D0D4-48A9-BCFE-0D831EB37184}" sibTransId="{D9F72CCB-966C-4113-84E7-004C1321B3DD}"/>
    <dgm:cxn modelId="{D91DD62A-7404-4029-94D8-E459168B5635}" type="presOf" srcId="{FBDF7E27-B194-4F63-BD9C-8B648AD2388B}" destId="{23158495-5312-4A81-811A-DF10AC5FD18A}" srcOrd="0" destOrd="0" presId="urn:microsoft.com/office/officeart/2005/8/layout/gear1"/>
    <dgm:cxn modelId="{33C6782F-E2F7-4B2A-AF9B-1BB685669A11}" type="presOf" srcId="{991B5043-CA02-4592-BCD4-C7D3D4FA31A2}" destId="{2C7EB7FA-8885-4755-9BFA-144BEDD1E4B4}" srcOrd="1" destOrd="0" presId="urn:microsoft.com/office/officeart/2005/8/layout/gear1"/>
    <dgm:cxn modelId="{3D0C9636-DAD6-4E4B-9F42-3DFE55E3F4BD}" type="presOf" srcId="{991B5043-CA02-4592-BCD4-C7D3D4FA31A2}" destId="{5D341F3F-92AA-46AD-BC0D-9037581E736E}" srcOrd="2" destOrd="0" presId="urn:microsoft.com/office/officeart/2005/8/layout/gear1"/>
    <dgm:cxn modelId="{4FED913C-5B90-4E2E-A550-35F69366AEA6}" type="presOf" srcId="{1F2C771A-430A-49A9-A4AC-BCE671CD539D}" destId="{83CCA1E6-0E47-4B74-BC4C-1BCEA9523C97}" srcOrd="0" destOrd="0" presId="urn:microsoft.com/office/officeart/2005/8/layout/gear1"/>
    <dgm:cxn modelId="{C84D9E6A-B9AB-44C8-BD90-2BEA15EBF25E}" type="presOf" srcId="{39CF6588-17A4-455C-AA8B-A1AE1DA02ED0}" destId="{62CEC28D-4073-4227-8A1E-52A047DEAA6F}" srcOrd="0" destOrd="0" presId="urn:microsoft.com/office/officeart/2005/8/layout/gear1"/>
    <dgm:cxn modelId="{0B31436B-3DC4-4933-92B3-B9F6E3101C96}" type="presOf" srcId="{1F2C771A-430A-49A9-A4AC-BCE671CD539D}" destId="{2101B0FA-A7C3-4EB9-BB3D-99E976F87467}" srcOrd="2" destOrd="0" presId="urn:microsoft.com/office/officeart/2005/8/layout/gear1"/>
    <dgm:cxn modelId="{539BC76F-F846-43EC-B979-33ACC6D347BF}" type="presOf" srcId="{991B5043-CA02-4592-BCD4-C7D3D4FA31A2}" destId="{DBC59C25-8B58-4AE9-8B04-D9018DA55002}" srcOrd="0" destOrd="0" presId="urn:microsoft.com/office/officeart/2005/8/layout/gear1"/>
    <dgm:cxn modelId="{E40F5151-509F-4D21-A2B1-118C2B34F523}" type="presOf" srcId="{1F2C771A-430A-49A9-A4AC-BCE671CD539D}" destId="{93F0F673-B704-4E9F-857C-2A14BCFBC837}" srcOrd="1" destOrd="0" presId="urn:microsoft.com/office/officeart/2005/8/layout/gear1"/>
    <dgm:cxn modelId="{9D99EB53-BAE7-47E2-937C-608FFA6FECF4}" type="presOf" srcId="{39CF6588-17A4-455C-AA8B-A1AE1DA02ED0}" destId="{0D29A881-88A4-4835-8179-F8C28E40AD8B}" srcOrd="1" destOrd="0" presId="urn:microsoft.com/office/officeart/2005/8/layout/gear1"/>
    <dgm:cxn modelId="{83969D7E-FA29-4D00-ABCA-87C7866EF325}" srcId="{5EEC7163-30A3-49CA-8471-B2ECA42F3ACF}" destId="{991B5043-CA02-4592-BCD4-C7D3D4FA31A2}" srcOrd="2" destOrd="0" parTransId="{2F516AED-AAD8-4BE1-BB21-493F97B06AB1}" sibTransId="{904865EB-B0F7-4938-BAA1-84B301472ACA}"/>
    <dgm:cxn modelId="{A2A6A696-FC8A-4108-B11D-7BB0F51F1AC4}" type="presOf" srcId="{D9F72CCB-966C-4113-84E7-004C1321B3DD}" destId="{4E069415-1A2E-4E2A-BAC4-7343CC0B9483}" srcOrd="0" destOrd="0" presId="urn:microsoft.com/office/officeart/2005/8/layout/gear1"/>
    <dgm:cxn modelId="{5C0C5AA9-9A15-4425-8BC3-FDCCC020A463}" srcId="{5EEC7163-30A3-49CA-8471-B2ECA42F3ACF}" destId="{39CF6588-17A4-455C-AA8B-A1AE1DA02ED0}" srcOrd="0" destOrd="0" parTransId="{CF99AA2C-74AE-4897-8FC8-0073647DB408}" sibTransId="{FBDF7E27-B194-4F63-BD9C-8B648AD2388B}"/>
    <dgm:cxn modelId="{44BF55D5-39BC-41E6-8920-C00A3820507A}" srcId="{5EEC7163-30A3-49CA-8471-B2ECA42F3ACF}" destId="{FEA70D20-FFB1-4FF6-A191-158FB75F4A3D}" srcOrd="3" destOrd="0" parTransId="{AF1F4F1F-4B28-494F-B8AB-1A2D1F761A1D}" sibTransId="{DF6F1ED4-A4D2-4E39-B855-83F4015F6F35}"/>
    <dgm:cxn modelId="{F12E7EDD-9F28-4D71-AF8F-0CE2AB5CDA28}" type="presOf" srcId="{39CF6588-17A4-455C-AA8B-A1AE1DA02ED0}" destId="{A675670F-D7CA-4F12-8375-5D743B0E26B8}" srcOrd="2" destOrd="0" presId="urn:microsoft.com/office/officeart/2005/8/layout/gear1"/>
    <dgm:cxn modelId="{2FBF02E0-77F7-4C64-92F2-A06B4DB3E343}" type="presOf" srcId="{5EEC7163-30A3-49CA-8471-B2ECA42F3ACF}" destId="{F3BD9E0A-5741-47BE-98BB-59320306EED9}" srcOrd="0" destOrd="0" presId="urn:microsoft.com/office/officeart/2005/8/layout/gear1"/>
    <dgm:cxn modelId="{DE18B3E1-B8C2-4EA6-958F-E4AE826780E4}" type="presOf" srcId="{991B5043-CA02-4592-BCD4-C7D3D4FA31A2}" destId="{1678E1E7-EA5B-4D1A-BD03-A490A98BB5A3}" srcOrd="3" destOrd="0" presId="urn:microsoft.com/office/officeart/2005/8/layout/gear1"/>
    <dgm:cxn modelId="{1467FA76-70F3-49DB-8E15-83EA5108EFB6}" type="presParOf" srcId="{F3BD9E0A-5741-47BE-98BB-59320306EED9}" destId="{62CEC28D-4073-4227-8A1E-52A047DEAA6F}" srcOrd="0" destOrd="0" presId="urn:microsoft.com/office/officeart/2005/8/layout/gear1"/>
    <dgm:cxn modelId="{6E5C7FE2-BE87-42EF-BBB6-B594DE2A7FA6}" type="presParOf" srcId="{F3BD9E0A-5741-47BE-98BB-59320306EED9}" destId="{0D29A881-88A4-4835-8179-F8C28E40AD8B}" srcOrd="1" destOrd="0" presId="urn:microsoft.com/office/officeart/2005/8/layout/gear1"/>
    <dgm:cxn modelId="{BD35F3D8-7D9C-40A1-89E7-A10D4E758C22}" type="presParOf" srcId="{F3BD9E0A-5741-47BE-98BB-59320306EED9}" destId="{A675670F-D7CA-4F12-8375-5D743B0E26B8}" srcOrd="2" destOrd="0" presId="urn:microsoft.com/office/officeart/2005/8/layout/gear1"/>
    <dgm:cxn modelId="{9075E21C-9972-46B9-9ADF-22B127CA1BBE}" type="presParOf" srcId="{F3BD9E0A-5741-47BE-98BB-59320306EED9}" destId="{83CCA1E6-0E47-4B74-BC4C-1BCEA9523C97}" srcOrd="3" destOrd="0" presId="urn:microsoft.com/office/officeart/2005/8/layout/gear1"/>
    <dgm:cxn modelId="{D05F8796-A821-4503-BE61-09C96FBC9A61}" type="presParOf" srcId="{F3BD9E0A-5741-47BE-98BB-59320306EED9}" destId="{93F0F673-B704-4E9F-857C-2A14BCFBC837}" srcOrd="4" destOrd="0" presId="urn:microsoft.com/office/officeart/2005/8/layout/gear1"/>
    <dgm:cxn modelId="{1932C621-00E6-44C3-9F03-4292CC4DB77A}" type="presParOf" srcId="{F3BD9E0A-5741-47BE-98BB-59320306EED9}" destId="{2101B0FA-A7C3-4EB9-BB3D-99E976F87467}" srcOrd="5" destOrd="0" presId="urn:microsoft.com/office/officeart/2005/8/layout/gear1"/>
    <dgm:cxn modelId="{EA9657FE-7D9A-445B-8EDF-0C94A7B0AECE}" type="presParOf" srcId="{F3BD9E0A-5741-47BE-98BB-59320306EED9}" destId="{DBC59C25-8B58-4AE9-8B04-D9018DA55002}" srcOrd="6" destOrd="0" presId="urn:microsoft.com/office/officeart/2005/8/layout/gear1"/>
    <dgm:cxn modelId="{225CD71D-C5B2-4E66-9D47-78B24EEBA67B}" type="presParOf" srcId="{F3BD9E0A-5741-47BE-98BB-59320306EED9}" destId="{2C7EB7FA-8885-4755-9BFA-144BEDD1E4B4}" srcOrd="7" destOrd="0" presId="urn:microsoft.com/office/officeart/2005/8/layout/gear1"/>
    <dgm:cxn modelId="{6DBFC699-C00D-49AD-8EE1-4CF8D759E4E4}" type="presParOf" srcId="{F3BD9E0A-5741-47BE-98BB-59320306EED9}" destId="{5D341F3F-92AA-46AD-BC0D-9037581E736E}" srcOrd="8" destOrd="0" presId="urn:microsoft.com/office/officeart/2005/8/layout/gear1"/>
    <dgm:cxn modelId="{A2DE701D-1035-4D46-86CF-3C814923BD54}" type="presParOf" srcId="{F3BD9E0A-5741-47BE-98BB-59320306EED9}" destId="{1678E1E7-EA5B-4D1A-BD03-A490A98BB5A3}" srcOrd="9" destOrd="0" presId="urn:microsoft.com/office/officeart/2005/8/layout/gear1"/>
    <dgm:cxn modelId="{AABFBE7D-EAB6-4E0A-BC3B-DB566FA3F931}" type="presParOf" srcId="{F3BD9E0A-5741-47BE-98BB-59320306EED9}" destId="{23158495-5312-4A81-811A-DF10AC5FD18A}" srcOrd="10" destOrd="0" presId="urn:microsoft.com/office/officeart/2005/8/layout/gear1"/>
    <dgm:cxn modelId="{0D785B93-3B91-465E-98E1-7CB06F34B44C}" type="presParOf" srcId="{F3BD9E0A-5741-47BE-98BB-59320306EED9}" destId="{4E069415-1A2E-4E2A-BAC4-7343CC0B9483}" srcOrd="11" destOrd="0" presId="urn:microsoft.com/office/officeart/2005/8/layout/gear1"/>
    <dgm:cxn modelId="{D220B5EF-C400-4A71-AFA5-92C46ACCB188}" type="presParOf" srcId="{F3BD9E0A-5741-47BE-98BB-59320306EED9}" destId="{86C69CEE-033C-4085-8D71-1E20D8C47111}"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A68578-6D8C-4114-80DC-BB3A1CF5E4EB}">
      <dsp:nvSpPr>
        <dsp:cNvPr id="0" name=""/>
        <dsp:cNvSpPr/>
      </dsp:nvSpPr>
      <dsp:spPr>
        <a:xfrm>
          <a:off x="0" y="24720"/>
          <a:ext cx="7596336" cy="4747710"/>
        </a:xfrm>
        <a:prstGeom prst="swooshArrow">
          <a:avLst>
            <a:gd name="adj1" fmla="val 25000"/>
            <a:gd name="adj2" fmla="val 2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C649C8-8C59-45B6-A00F-AC100ABCF83E}">
      <dsp:nvSpPr>
        <dsp:cNvPr id="0" name=""/>
        <dsp:cNvSpPr/>
      </dsp:nvSpPr>
      <dsp:spPr>
        <a:xfrm>
          <a:off x="964734" y="3301590"/>
          <a:ext cx="197504" cy="197504"/>
        </a:xfrm>
        <a:prstGeom prst="ellipse">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A1FCDE-621A-4DE9-A983-CA02B64FC1D0}">
      <dsp:nvSpPr>
        <dsp:cNvPr id="0" name=""/>
        <dsp:cNvSpPr/>
      </dsp:nvSpPr>
      <dsp:spPr>
        <a:xfrm>
          <a:off x="1063487" y="3400342"/>
          <a:ext cx="1769946" cy="1372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654" tIns="0" rIns="0" bIns="0" numCol="1" spcCol="1270" anchor="t" anchorCtr="0">
          <a:noAutofit/>
        </a:bodyPr>
        <a:lstStyle/>
        <a:p>
          <a:pPr marL="0" lvl="0" indent="0" algn="l" defTabSz="889000">
            <a:lnSpc>
              <a:spcPct val="90000"/>
            </a:lnSpc>
            <a:spcBef>
              <a:spcPct val="0"/>
            </a:spcBef>
            <a:spcAft>
              <a:spcPct val="35000"/>
            </a:spcAft>
            <a:buNone/>
          </a:pPr>
          <a:r>
            <a:rPr lang="es-CO" sz="2000" b="1" kern="1200" dirty="0"/>
            <a:t>……… 2002-3</a:t>
          </a:r>
        </a:p>
        <a:p>
          <a:pPr marL="0" lvl="0" indent="0" algn="l" defTabSz="889000">
            <a:lnSpc>
              <a:spcPct val="90000"/>
            </a:lnSpc>
            <a:spcBef>
              <a:spcPct val="0"/>
            </a:spcBef>
            <a:spcAft>
              <a:spcPct val="35000"/>
            </a:spcAft>
            <a:buNone/>
          </a:pPr>
          <a:r>
            <a:rPr lang="es-CO" sz="2000" b="1" kern="1200" dirty="0"/>
            <a:t>Congreso Universitario</a:t>
          </a:r>
        </a:p>
      </dsp:txBody>
      <dsp:txXfrm>
        <a:off x="1063487" y="3400342"/>
        <a:ext cx="1769946" cy="1372088"/>
      </dsp:txXfrm>
    </dsp:sp>
    <dsp:sp modelId="{2ACC6517-0837-48DB-A1E8-76350386A869}">
      <dsp:nvSpPr>
        <dsp:cNvPr id="0" name=""/>
        <dsp:cNvSpPr/>
      </dsp:nvSpPr>
      <dsp:spPr>
        <a:xfrm>
          <a:off x="2708093" y="2011162"/>
          <a:ext cx="357027" cy="357027"/>
        </a:xfrm>
        <a:prstGeom prst="ellipse">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8629BC-8893-4067-A2D0-E52464C9E977}">
      <dsp:nvSpPr>
        <dsp:cNvPr id="0" name=""/>
        <dsp:cNvSpPr/>
      </dsp:nvSpPr>
      <dsp:spPr>
        <a:xfrm>
          <a:off x="2886607" y="2189676"/>
          <a:ext cx="1823120" cy="25827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182" tIns="0" rIns="0" bIns="0" numCol="1" spcCol="1270" anchor="t" anchorCtr="0">
          <a:noAutofit/>
        </a:bodyPr>
        <a:lstStyle/>
        <a:p>
          <a:pPr marL="0" lvl="0" indent="0" algn="l" defTabSz="889000">
            <a:lnSpc>
              <a:spcPct val="90000"/>
            </a:lnSpc>
            <a:spcBef>
              <a:spcPct val="0"/>
            </a:spcBef>
            <a:spcAft>
              <a:spcPct val="35000"/>
            </a:spcAft>
            <a:buNone/>
          </a:pPr>
          <a:r>
            <a:rPr lang="es-CO" sz="2000" b="1" kern="1200" dirty="0"/>
            <a:t>....2008</a:t>
          </a:r>
        </a:p>
        <a:p>
          <a:pPr marL="0" lvl="0" indent="0" algn="l" defTabSz="889000">
            <a:lnSpc>
              <a:spcPct val="90000"/>
            </a:lnSpc>
            <a:spcBef>
              <a:spcPct val="0"/>
            </a:spcBef>
            <a:spcAft>
              <a:spcPct val="35000"/>
            </a:spcAft>
            <a:buNone/>
          </a:pPr>
          <a:r>
            <a:rPr lang="es-CO" sz="2000" b="1" kern="1200" dirty="0"/>
            <a:t>Preliminares Proceso de Reforma</a:t>
          </a:r>
        </a:p>
        <a:p>
          <a:pPr marL="0" lvl="0" indent="0" algn="l" defTabSz="889000">
            <a:lnSpc>
              <a:spcPct val="90000"/>
            </a:lnSpc>
            <a:spcBef>
              <a:spcPct val="0"/>
            </a:spcBef>
            <a:spcAft>
              <a:spcPct val="35000"/>
            </a:spcAft>
            <a:buNone/>
          </a:pPr>
          <a:r>
            <a:rPr lang="es-CO" sz="2000" b="1" kern="1200" dirty="0"/>
            <a:t>Asamblea Constituyente?</a:t>
          </a:r>
        </a:p>
        <a:p>
          <a:pPr marL="0" lvl="0" indent="0" algn="l" defTabSz="889000">
            <a:lnSpc>
              <a:spcPct val="90000"/>
            </a:lnSpc>
            <a:spcBef>
              <a:spcPct val="0"/>
            </a:spcBef>
            <a:spcAft>
              <a:spcPct val="35000"/>
            </a:spcAft>
            <a:buNone/>
          </a:pPr>
          <a:r>
            <a:rPr lang="es-CO" sz="2000" b="1" kern="1200" dirty="0">
              <a:hlinkClick xmlns:r="http://schemas.openxmlformats.org/officeDocument/2006/relationships" r:id="rId1" action="ppaction://hlinkfile"/>
            </a:rPr>
            <a:t>Documentos de referencia…</a:t>
          </a:r>
          <a:endParaRPr lang="es-CO" sz="2000" b="1" kern="1200" dirty="0"/>
        </a:p>
      </dsp:txBody>
      <dsp:txXfrm>
        <a:off x="2886607" y="2189676"/>
        <a:ext cx="1823120" cy="2582754"/>
      </dsp:txXfrm>
    </dsp:sp>
    <dsp:sp modelId="{8592D33F-DCD2-4C20-B3FC-A764F1758D18}">
      <dsp:nvSpPr>
        <dsp:cNvPr id="0" name=""/>
        <dsp:cNvSpPr/>
      </dsp:nvSpPr>
      <dsp:spPr>
        <a:xfrm>
          <a:off x="4804682" y="1225891"/>
          <a:ext cx="493761" cy="493761"/>
        </a:xfrm>
        <a:prstGeom prst="ellipse">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965B43-D57E-4B27-92E3-DCF6FEC745D6}">
      <dsp:nvSpPr>
        <dsp:cNvPr id="0" name=""/>
        <dsp:cNvSpPr/>
      </dsp:nvSpPr>
      <dsp:spPr>
        <a:xfrm>
          <a:off x="5152217" y="1472772"/>
          <a:ext cx="1823120" cy="32996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634" tIns="0" rIns="0" bIns="0" numCol="1" spcCol="1270" anchor="t" anchorCtr="0">
          <a:noAutofit/>
        </a:bodyPr>
        <a:lstStyle/>
        <a:p>
          <a:pPr marL="0" lvl="0" indent="0" algn="l" defTabSz="889000">
            <a:lnSpc>
              <a:spcPct val="90000"/>
            </a:lnSpc>
            <a:spcBef>
              <a:spcPct val="0"/>
            </a:spcBef>
            <a:spcAft>
              <a:spcPct val="35000"/>
            </a:spcAft>
            <a:buNone/>
          </a:pPr>
          <a:r>
            <a:rPr lang="es-CO" sz="2000" b="1" kern="1200" dirty="0"/>
            <a:t>2008-2009</a:t>
          </a:r>
        </a:p>
        <a:p>
          <a:pPr marL="0" lvl="0" indent="0" algn="l" defTabSz="889000">
            <a:lnSpc>
              <a:spcPct val="90000"/>
            </a:lnSpc>
            <a:spcBef>
              <a:spcPct val="0"/>
            </a:spcBef>
            <a:spcAft>
              <a:spcPct val="35000"/>
            </a:spcAft>
            <a:buNone/>
          </a:pPr>
          <a:r>
            <a:rPr lang="es-CO" sz="2000" b="1" kern="1200" dirty="0"/>
            <a:t>Asamblea Consultiva Universitaria</a:t>
          </a:r>
        </a:p>
      </dsp:txBody>
      <dsp:txXfrm>
        <a:off x="5152217" y="1472772"/>
        <a:ext cx="1823120" cy="32996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9489AC-3603-4314-BE4D-9C16CC5849B6}">
      <dsp:nvSpPr>
        <dsp:cNvPr id="0" name=""/>
        <dsp:cNvSpPr/>
      </dsp:nvSpPr>
      <dsp:spPr>
        <a:xfrm>
          <a:off x="618975" y="0"/>
          <a:ext cx="6502400" cy="4064000"/>
        </a:xfrm>
        <a:prstGeom prst="swooshArrow">
          <a:avLst>
            <a:gd name="adj1" fmla="val 25000"/>
            <a:gd name="adj2" fmla="val 2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1F693C-D8F6-48E3-877C-D575083AA59F}">
      <dsp:nvSpPr>
        <dsp:cNvPr id="0" name=""/>
        <dsp:cNvSpPr/>
      </dsp:nvSpPr>
      <dsp:spPr>
        <a:xfrm>
          <a:off x="1444780" y="2804972"/>
          <a:ext cx="169062" cy="169062"/>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971890-7DCE-4A4A-ADD7-E5316C6AA791}">
      <dsp:nvSpPr>
        <dsp:cNvPr id="0" name=""/>
        <dsp:cNvSpPr/>
      </dsp:nvSpPr>
      <dsp:spPr>
        <a:xfrm>
          <a:off x="1529311" y="2889504"/>
          <a:ext cx="1515059" cy="1174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83" tIns="0" rIns="0" bIns="0" numCol="1" spcCol="1270" anchor="t" anchorCtr="0">
          <a:noAutofit/>
        </a:bodyPr>
        <a:lstStyle/>
        <a:p>
          <a:pPr marL="0" lvl="0" indent="0" algn="l" defTabSz="844550">
            <a:lnSpc>
              <a:spcPct val="90000"/>
            </a:lnSpc>
            <a:spcBef>
              <a:spcPct val="0"/>
            </a:spcBef>
            <a:spcAft>
              <a:spcPct val="35000"/>
            </a:spcAft>
            <a:buNone/>
          </a:pPr>
          <a:r>
            <a:rPr lang="es-CO" sz="1900" b="1" kern="1200" dirty="0"/>
            <a:t>2009</a:t>
          </a:r>
        </a:p>
        <a:p>
          <a:pPr marL="0" lvl="0" indent="0" algn="l" defTabSz="844550">
            <a:lnSpc>
              <a:spcPct val="90000"/>
            </a:lnSpc>
            <a:spcBef>
              <a:spcPct val="0"/>
            </a:spcBef>
            <a:spcAft>
              <a:spcPct val="35000"/>
            </a:spcAft>
            <a:buNone/>
          </a:pPr>
          <a:r>
            <a:rPr lang="es-CO" sz="1900" b="1" kern="1200" dirty="0"/>
            <a:t>Entrega formal </a:t>
          </a:r>
          <a:r>
            <a:rPr lang="es-CO" sz="1900" b="1" kern="1200" dirty="0">
              <a:hlinkClick xmlns:r="http://schemas.openxmlformats.org/officeDocument/2006/relationships" r:id="rId1" action="ppaction://hlinkfile"/>
            </a:rPr>
            <a:t>ACU al CSU</a:t>
          </a:r>
          <a:endParaRPr lang="es-CO" sz="1900" b="1" kern="1200" dirty="0"/>
        </a:p>
      </dsp:txBody>
      <dsp:txXfrm>
        <a:off x="1529311" y="2889504"/>
        <a:ext cx="1515059" cy="1174496"/>
      </dsp:txXfrm>
    </dsp:sp>
    <dsp:sp modelId="{CCCD4444-191E-4853-8B03-FE2DCC7C75E9}">
      <dsp:nvSpPr>
        <dsp:cNvPr id="0" name=""/>
        <dsp:cNvSpPr/>
      </dsp:nvSpPr>
      <dsp:spPr>
        <a:xfrm>
          <a:off x="2937081" y="1700377"/>
          <a:ext cx="305612" cy="305612"/>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1F5655-E59D-49D7-8E2D-0F4842BF6F75}">
      <dsp:nvSpPr>
        <dsp:cNvPr id="0" name=""/>
        <dsp:cNvSpPr/>
      </dsp:nvSpPr>
      <dsp:spPr>
        <a:xfrm>
          <a:off x="3089888" y="1853183"/>
          <a:ext cx="1560576" cy="2210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938" tIns="0" rIns="0" bIns="0" numCol="1" spcCol="1270" anchor="t" anchorCtr="0">
          <a:noAutofit/>
        </a:bodyPr>
        <a:lstStyle/>
        <a:p>
          <a:pPr marL="0" lvl="0" indent="0" algn="l" defTabSz="844550">
            <a:lnSpc>
              <a:spcPct val="90000"/>
            </a:lnSpc>
            <a:spcBef>
              <a:spcPct val="0"/>
            </a:spcBef>
            <a:spcAft>
              <a:spcPct val="35000"/>
            </a:spcAft>
            <a:buNone/>
          </a:pPr>
          <a:r>
            <a:rPr lang="es-CO" sz="1900" b="1" kern="1200" dirty="0"/>
            <a:t>2010-2011</a:t>
          </a:r>
        </a:p>
        <a:p>
          <a:pPr marL="0" lvl="0" indent="0" algn="l" defTabSz="844550">
            <a:lnSpc>
              <a:spcPct val="90000"/>
            </a:lnSpc>
            <a:spcBef>
              <a:spcPct val="0"/>
            </a:spcBef>
            <a:spcAft>
              <a:spcPct val="35000"/>
            </a:spcAft>
            <a:buNone/>
          </a:pPr>
          <a:r>
            <a:rPr lang="es-CO" sz="1900" b="1" kern="1200" dirty="0"/>
            <a:t>Estudio al interior del CSU</a:t>
          </a:r>
        </a:p>
        <a:p>
          <a:pPr marL="0" lvl="0" indent="0" algn="l" defTabSz="844550">
            <a:lnSpc>
              <a:spcPct val="90000"/>
            </a:lnSpc>
            <a:spcBef>
              <a:spcPct val="0"/>
            </a:spcBef>
            <a:spcAft>
              <a:spcPct val="35000"/>
            </a:spcAft>
            <a:buNone/>
          </a:pPr>
          <a:r>
            <a:rPr lang="es-CO" sz="1900" b="1" kern="1200" dirty="0"/>
            <a:t>119 </a:t>
          </a:r>
          <a:r>
            <a:rPr lang="es-CO" sz="1900" b="1" kern="1200" dirty="0" err="1"/>
            <a:t>preaprobados</a:t>
          </a:r>
          <a:endParaRPr lang="es-CO" sz="1900" b="1" kern="1200" dirty="0"/>
        </a:p>
      </dsp:txBody>
      <dsp:txXfrm>
        <a:off x="3089888" y="1853183"/>
        <a:ext cx="1560576" cy="2210816"/>
      </dsp:txXfrm>
    </dsp:sp>
    <dsp:sp modelId="{B176E781-4383-496E-AF4E-4708D9AA2375}">
      <dsp:nvSpPr>
        <dsp:cNvPr id="0" name=""/>
        <dsp:cNvSpPr/>
      </dsp:nvSpPr>
      <dsp:spPr>
        <a:xfrm>
          <a:off x="4731744" y="1028191"/>
          <a:ext cx="422656" cy="422656"/>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C83091-52D6-4D1C-A8F6-3B041DBEA7DC}">
      <dsp:nvSpPr>
        <dsp:cNvPr id="0" name=""/>
        <dsp:cNvSpPr/>
      </dsp:nvSpPr>
      <dsp:spPr>
        <a:xfrm>
          <a:off x="4943072" y="1239519"/>
          <a:ext cx="1560576" cy="2824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3957" tIns="0" rIns="0" bIns="0" numCol="1" spcCol="1270" anchor="t" anchorCtr="0">
          <a:noAutofit/>
        </a:bodyPr>
        <a:lstStyle/>
        <a:p>
          <a:pPr marL="0" lvl="0" indent="0" algn="l" defTabSz="844550">
            <a:lnSpc>
              <a:spcPct val="90000"/>
            </a:lnSpc>
            <a:spcBef>
              <a:spcPct val="0"/>
            </a:spcBef>
            <a:spcAft>
              <a:spcPct val="35000"/>
            </a:spcAft>
            <a:buNone/>
          </a:pPr>
          <a:r>
            <a:rPr lang="es-CO" sz="1900" b="1" kern="1200" dirty="0"/>
            <a:t>2012-2013</a:t>
          </a:r>
        </a:p>
        <a:p>
          <a:pPr marL="0" lvl="0" indent="0" algn="l" defTabSz="844550">
            <a:lnSpc>
              <a:spcPct val="90000"/>
            </a:lnSpc>
            <a:spcBef>
              <a:spcPct val="0"/>
            </a:spcBef>
            <a:spcAft>
              <a:spcPct val="35000"/>
            </a:spcAft>
            <a:buNone/>
          </a:pPr>
          <a:r>
            <a:rPr lang="es-CO" sz="1900" b="1" kern="1200" dirty="0"/>
            <a:t>Cambia metodología al interior del CSU</a:t>
          </a:r>
        </a:p>
      </dsp:txBody>
      <dsp:txXfrm>
        <a:off x="4943072" y="1239519"/>
        <a:ext cx="1560576" cy="28244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9489AC-3603-4314-BE4D-9C16CC5849B6}">
      <dsp:nvSpPr>
        <dsp:cNvPr id="0" name=""/>
        <dsp:cNvSpPr/>
      </dsp:nvSpPr>
      <dsp:spPr>
        <a:xfrm>
          <a:off x="618975" y="0"/>
          <a:ext cx="6502400" cy="4064000"/>
        </a:xfrm>
        <a:prstGeom prst="swooshArrow">
          <a:avLst>
            <a:gd name="adj1" fmla="val 25000"/>
            <a:gd name="adj2" fmla="val 2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1F693C-D8F6-48E3-877C-D575083AA59F}">
      <dsp:nvSpPr>
        <dsp:cNvPr id="0" name=""/>
        <dsp:cNvSpPr/>
      </dsp:nvSpPr>
      <dsp:spPr>
        <a:xfrm>
          <a:off x="1444780" y="2804972"/>
          <a:ext cx="169062" cy="169062"/>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971890-7DCE-4A4A-ADD7-E5316C6AA791}">
      <dsp:nvSpPr>
        <dsp:cNvPr id="0" name=""/>
        <dsp:cNvSpPr/>
      </dsp:nvSpPr>
      <dsp:spPr>
        <a:xfrm>
          <a:off x="1529311" y="2889504"/>
          <a:ext cx="1515059" cy="1174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83" tIns="0" rIns="0" bIns="0" numCol="1" spcCol="1270" anchor="t" anchorCtr="0">
          <a:noAutofit/>
        </a:bodyPr>
        <a:lstStyle/>
        <a:p>
          <a:pPr marL="0" lvl="0" indent="0" algn="l" defTabSz="755650">
            <a:lnSpc>
              <a:spcPct val="90000"/>
            </a:lnSpc>
            <a:spcBef>
              <a:spcPct val="0"/>
            </a:spcBef>
            <a:spcAft>
              <a:spcPct val="35000"/>
            </a:spcAft>
            <a:buNone/>
          </a:pPr>
          <a:r>
            <a:rPr lang="es-CO" sz="1700" b="1" kern="1200" dirty="0"/>
            <a:t>2013</a:t>
          </a:r>
        </a:p>
        <a:p>
          <a:pPr marL="0" lvl="0" indent="0" algn="l" defTabSz="755650">
            <a:lnSpc>
              <a:spcPct val="90000"/>
            </a:lnSpc>
            <a:spcBef>
              <a:spcPct val="0"/>
            </a:spcBef>
            <a:spcAft>
              <a:spcPct val="35000"/>
            </a:spcAft>
            <a:buNone/>
          </a:pPr>
          <a:r>
            <a:rPr lang="es-CO" sz="1700" b="1" kern="1200" dirty="0"/>
            <a:t>Trabajo  CRA</a:t>
          </a:r>
        </a:p>
        <a:p>
          <a:pPr marL="0" lvl="0" indent="0" algn="l" defTabSz="755650">
            <a:lnSpc>
              <a:spcPct val="90000"/>
            </a:lnSpc>
            <a:spcBef>
              <a:spcPct val="0"/>
            </a:spcBef>
            <a:spcAft>
              <a:spcPct val="35000"/>
            </a:spcAft>
            <a:buNone/>
          </a:pPr>
          <a:r>
            <a:rPr lang="es-CO" sz="1700" b="1" kern="1200" dirty="0">
              <a:hlinkClick xmlns:r="http://schemas.openxmlformats.org/officeDocument/2006/relationships" r:id="rId1" action="ppaction://hlinkfile"/>
            </a:rPr>
            <a:t>Documento CRA</a:t>
          </a:r>
          <a:endParaRPr lang="es-CO" sz="1700" b="1" kern="1200" dirty="0"/>
        </a:p>
      </dsp:txBody>
      <dsp:txXfrm>
        <a:off x="1529311" y="2889504"/>
        <a:ext cx="1515059" cy="1174496"/>
      </dsp:txXfrm>
    </dsp:sp>
    <dsp:sp modelId="{CCCD4444-191E-4853-8B03-FE2DCC7C75E9}">
      <dsp:nvSpPr>
        <dsp:cNvPr id="0" name=""/>
        <dsp:cNvSpPr/>
      </dsp:nvSpPr>
      <dsp:spPr>
        <a:xfrm>
          <a:off x="2937081" y="1700377"/>
          <a:ext cx="305612" cy="305612"/>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1F5655-E59D-49D7-8E2D-0F4842BF6F75}">
      <dsp:nvSpPr>
        <dsp:cNvPr id="0" name=""/>
        <dsp:cNvSpPr/>
      </dsp:nvSpPr>
      <dsp:spPr>
        <a:xfrm>
          <a:off x="3089888" y="1853183"/>
          <a:ext cx="1560576" cy="2210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938" tIns="0" rIns="0" bIns="0" numCol="1" spcCol="1270" anchor="t" anchorCtr="0">
          <a:noAutofit/>
        </a:bodyPr>
        <a:lstStyle/>
        <a:p>
          <a:pPr marL="0" lvl="0" indent="0" algn="l" defTabSz="755650">
            <a:lnSpc>
              <a:spcPct val="90000"/>
            </a:lnSpc>
            <a:spcBef>
              <a:spcPct val="0"/>
            </a:spcBef>
            <a:spcAft>
              <a:spcPct val="35000"/>
            </a:spcAft>
            <a:buNone/>
          </a:pPr>
          <a:r>
            <a:rPr lang="es-CO" sz="1700" b="1" kern="1200" dirty="0"/>
            <a:t>2013 (cuarto trimestre</a:t>
          </a:r>
        </a:p>
        <a:p>
          <a:pPr marL="0" lvl="0" indent="0" algn="l" defTabSz="755650">
            <a:lnSpc>
              <a:spcPct val="90000"/>
            </a:lnSpc>
            <a:spcBef>
              <a:spcPct val="0"/>
            </a:spcBef>
            <a:spcAft>
              <a:spcPct val="35000"/>
            </a:spcAft>
            <a:buNone/>
          </a:pPr>
          <a:r>
            <a:rPr lang="es-CO" sz="1700" b="1" kern="1200" dirty="0"/>
            <a:t>Jornadas de trabajo conjunta CA – CSU –CRA)</a:t>
          </a:r>
        </a:p>
      </dsp:txBody>
      <dsp:txXfrm>
        <a:off x="3089888" y="1853183"/>
        <a:ext cx="1560576" cy="2210816"/>
      </dsp:txXfrm>
    </dsp:sp>
    <dsp:sp modelId="{B176E781-4383-496E-AF4E-4708D9AA2375}">
      <dsp:nvSpPr>
        <dsp:cNvPr id="0" name=""/>
        <dsp:cNvSpPr/>
      </dsp:nvSpPr>
      <dsp:spPr>
        <a:xfrm>
          <a:off x="4731744" y="1028191"/>
          <a:ext cx="422656" cy="422656"/>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C83091-52D6-4D1C-A8F6-3B041DBEA7DC}">
      <dsp:nvSpPr>
        <dsp:cNvPr id="0" name=""/>
        <dsp:cNvSpPr/>
      </dsp:nvSpPr>
      <dsp:spPr>
        <a:xfrm>
          <a:off x="4786491" y="1239519"/>
          <a:ext cx="1873736" cy="2824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3957" tIns="0" rIns="0" bIns="0" numCol="1" spcCol="1270" anchor="t" anchorCtr="0">
          <a:noAutofit/>
        </a:bodyPr>
        <a:lstStyle/>
        <a:p>
          <a:pPr marL="0" lvl="0" indent="0" algn="l" defTabSz="755650">
            <a:lnSpc>
              <a:spcPct val="90000"/>
            </a:lnSpc>
            <a:spcBef>
              <a:spcPct val="0"/>
            </a:spcBef>
            <a:spcAft>
              <a:spcPct val="35000"/>
            </a:spcAft>
            <a:buNone/>
          </a:pPr>
          <a:r>
            <a:rPr lang="es-CO" sz="1700" b="1" kern="1200" dirty="0" err="1"/>
            <a:t>Nov</a:t>
          </a:r>
          <a:r>
            <a:rPr lang="es-CO" sz="1700" b="1" kern="1200" dirty="0"/>
            <a:t> 2013</a:t>
          </a:r>
        </a:p>
        <a:p>
          <a:pPr marL="0" lvl="0" indent="0" algn="l" defTabSz="755650">
            <a:lnSpc>
              <a:spcPct val="90000"/>
            </a:lnSpc>
            <a:spcBef>
              <a:spcPct val="0"/>
            </a:spcBef>
            <a:spcAft>
              <a:spcPct val="35000"/>
            </a:spcAft>
            <a:buNone/>
          </a:pPr>
          <a:r>
            <a:rPr lang="es-CO" sz="1700" b="1" kern="1200" dirty="0"/>
            <a:t>CSU suspende la citación a jornadas de trabajo conjuntas</a:t>
          </a:r>
        </a:p>
        <a:p>
          <a:pPr marL="0" lvl="0" indent="0" algn="l" defTabSz="755650">
            <a:lnSpc>
              <a:spcPct val="90000"/>
            </a:lnSpc>
            <a:spcBef>
              <a:spcPct val="0"/>
            </a:spcBef>
            <a:spcAft>
              <a:spcPct val="35000"/>
            </a:spcAft>
            <a:buNone/>
          </a:pPr>
          <a:endParaRPr lang="es-CO" sz="1700" b="1" kern="1200" dirty="0"/>
        </a:p>
        <a:p>
          <a:pPr marL="0" lvl="0" indent="0" algn="l" defTabSz="755650">
            <a:lnSpc>
              <a:spcPct val="90000"/>
            </a:lnSpc>
            <a:spcBef>
              <a:spcPct val="0"/>
            </a:spcBef>
            <a:spcAft>
              <a:spcPct val="35000"/>
            </a:spcAft>
            <a:buNone/>
          </a:pPr>
          <a:r>
            <a:rPr lang="es-CO" sz="1700" b="1" kern="1200" dirty="0"/>
            <a:t>Conformación </a:t>
          </a:r>
          <a:r>
            <a:rPr lang="es-CO" sz="1700" b="1" kern="1200" dirty="0" err="1"/>
            <a:t>Multiestamentaria</a:t>
          </a:r>
          <a:endParaRPr lang="es-CO" sz="1700" b="1" kern="1200" dirty="0"/>
        </a:p>
      </dsp:txBody>
      <dsp:txXfrm>
        <a:off x="4786491" y="1239519"/>
        <a:ext cx="1873736" cy="28244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D85CFA-0174-40F9-B4A0-73FF1E9A5DC7}">
      <dsp:nvSpPr>
        <dsp:cNvPr id="0" name=""/>
        <dsp:cNvSpPr/>
      </dsp:nvSpPr>
      <dsp:spPr>
        <a:xfrm rot="21300000">
          <a:off x="22097" y="1437206"/>
          <a:ext cx="7156605" cy="819539"/>
        </a:xfrm>
        <a:prstGeom prst="mathMinus">
          <a:avLst/>
        </a:prstGeom>
        <a:solidFill>
          <a:schemeClr val="accent5">
            <a:tint val="4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7D300A-DDB2-414E-97D9-863C38C1A662}">
      <dsp:nvSpPr>
        <dsp:cNvPr id="0" name=""/>
        <dsp:cNvSpPr/>
      </dsp:nvSpPr>
      <dsp:spPr>
        <a:xfrm>
          <a:off x="864096" y="184697"/>
          <a:ext cx="2160240" cy="1477581"/>
        </a:xfrm>
        <a:prstGeom prst="downArrow">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4647D5-31FD-4ACD-A18C-060BA2792CE6}">
      <dsp:nvSpPr>
        <dsp:cNvPr id="0" name=""/>
        <dsp:cNvSpPr/>
      </dsp:nvSpPr>
      <dsp:spPr>
        <a:xfrm>
          <a:off x="3816424" y="0"/>
          <a:ext cx="2304256" cy="1551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s-CO" sz="2400" b="1" kern="1200" dirty="0"/>
            <a:t>Democracia participativa</a:t>
          </a:r>
        </a:p>
      </dsp:txBody>
      <dsp:txXfrm>
        <a:off x="3816424" y="0"/>
        <a:ext cx="2304256" cy="1551460"/>
      </dsp:txXfrm>
    </dsp:sp>
    <dsp:sp modelId="{70715B02-F6A2-4797-A345-3894C9EC040C}">
      <dsp:nvSpPr>
        <dsp:cNvPr id="0" name=""/>
        <dsp:cNvSpPr/>
      </dsp:nvSpPr>
      <dsp:spPr>
        <a:xfrm>
          <a:off x="4176463" y="2031674"/>
          <a:ext cx="2160240" cy="1477581"/>
        </a:xfrm>
        <a:prstGeom prst="upArrow">
          <a:avLst/>
        </a:prstGeom>
        <a:solidFill>
          <a:schemeClr val="accent5">
            <a:hueOff val="2356783"/>
            <a:satOff val="-11270"/>
            <a:lumOff val="1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7DB60F-8A46-44A3-91A1-C1E564F7DE35}">
      <dsp:nvSpPr>
        <dsp:cNvPr id="0" name=""/>
        <dsp:cNvSpPr/>
      </dsp:nvSpPr>
      <dsp:spPr>
        <a:xfrm>
          <a:off x="1080120" y="2142492"/>
          <a:ext cx="2304256" cy="1551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s-CO" sz="2400" b="1" kern="1200" dirty="0"/>
            <a:t>Democracia representativa</a:t>
          </a:r>
        </a:p>
      </dsp:txBody>
      <dsp:txXfrm>
        <a:off x="1080120" y="2142492"/>
        <a:ext cx="2304256" cy="15514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CEC28D-4073-4227-8A1E-52A047DEAA6F}">
      <dsp:nvSpPr>
        <dsp:cNvPr id="0" name=""/>
        <dsp:cNvSpPr/>
      </dsp:nvSpPr>
      <dsp:spPr>
        <a:xfrm>
          <a:off x="7222402" y="2397866"/>
          <a:ext cx="2930725" cy="2930725"/>
        </a:xfrm>
        <a:prstGeom prst="gear9">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b="1" kern="1200" dirty="0"/>
            <a:t>Asamblea Universitaria</a:t>
          </a:r>
        </a:p>
      </dsp:txBody>
      <dsp:txXfrm>
        <a:off x="7811608" y="3084374"/>
        <a:ext cx="1752313" cy="1506454"/>
      </dsp:txXfrm>
    </dsp:sp>
    <dsp:sp modelId="{83CCA1E6-0E47-4B74-BC4C-1BCEA9523C97}">
      <dsp:nvSpPr>
        <dsp:cNvPr id="0" name=""/>
        <dsp:cNvSpPr/>
      </dsp:nvSpPr>
      <dsp:spPr>
        <a:xfrm>
          <a:off x="5461089" y="1837405"/>
          <a:ext cx="2243763" cy="1866925"/>
        </a:xfrm>
        <a:prstGeom prst="gear6">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b="1" kern="1200" dirty="0"/>
            <a:t>Consejo estudiantil</a:t>
          </a:r>
        </a:p>
      </dsp:txBody>
      <dsp:txXfrm>
        <a:off x="5985871" y="2310250"/>
        <a:ext cx="1194199" cy="921235"/>
      </dsp:txXfrm>
    </dsp:sp>
    <dsp:sp modelId="{DBC59C25-8B58-4AE9-8B04-D9018DA55002}">
      <dsp:nvSpPr>
        <dsp:cNvPr id="0" name=""/>
        <dsp:cNvSpPr/>
      </dsp:nvSpPr>
      <dsp:spPr>
        <a:xfrm rot="20700000">
          <a:off x="6711075" y="234675"/>
          <a:ext cx="2088373" cy="2088373"/>
        </a:xfrm>
        <a:prstGeom prst="gear6">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b="1" kern="1200" dirty="0"/>
            <a:t>Claustro de escuela</a:t>
          </a:r>
        </a:p>
      </dsp:txBody>
      <dsp:txXfrm rot="-20700000">
        <a:off x="7169116" y="692716"/>
        <a:ext cx="1172290" cy="1172290"/>
      </dsp:txXfrm>
    </dsp:sp>
    <dsp:sp modelId="{23158495-5312-4A81-811A-DF10AC5FD18A}">
      <dsp:nvSpPr>
        <dsp:cNvPr id="0" name=""/>
        <dsp:cNvSpPr/>
      </dsp:nvSpPr>
      <dsp:spPr>
        <a:xfrm>
          <a:off x="7009701" y="1948392"/>
          <a:ext cx="3751328" cy="3751328"/>
        </a:xfrm>
        <a:prstGeom prst="circularArrow">
          <a:avLst>
            <a:gd name="adj1" fmla="val 4687"/>
            <a:gd name="adj2" fmla="val 299029"/>
            <a:gd name="adj3" fmla="val 2537923"/>
            <a:gd name="adj4" fmla="val 15815179"/>
            <a:gd name="adj5" fmla="val 5469"/>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4E069415-1A2E-4E2A-BAC4-7343CC0B9483}">
      <dsp:nvSpPr>
        <dsp:cNvPr id="0" name=""/>
        <dsp:cNvSpPr/>
      </dsp:nvSpPr>
      <dsp:spPr>
        <a:xfrm>
          <a:off x="5139779" y="1228675"/>
          <a:ext cx="2725574" cy="2725574"/>
        </a:xfrm>
        <a:prstGeom prst="leftCircularArrow">
          <a:avLst>
            <a:gd name="adj1" fmla="val 6452"/>
            <a:gd name="adj2" fmla="val 429999"/>
            <a:gd name="adj3" fmla="val 10489124"/>
            <a:gd name="adj4" fmla="val 14837806"/>
            <a:gd name="adj5" fmla="val 7527"/>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86C69CEE-033C-4085-8D71-1E20D8C47111}">
      <dsp:nvSpPr>
        <dsp:cNvPr id="0" name=""/>
        <dsp:cNvSpPr/>
      </dsp:nvSpPr>
      <dsp:spPr>
        <a:xfrm>
          <a:off x="6228012" y="-227624"/>
          <a:ext cx="2938718" cy="2938718"/>
        </a:xfrm>
        <a:prstGeom prst="circularArrow">
          <a:avLst>
            <a:gd name="adj1" fmla="val 5984"/>
            <a:gd name="adj2" fmla="val 394124"/>
            <a:gd name="adj3" fmla="val 13313824"/>
            <a:gd name="adj4" fmla="val 10508221"/>
            <a:gd name="adj5" fmla="val 6981"/>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7128B7-6929-40ED-92ED-FE6AE1A5B77C}" type="datetimeFigureOut">
              <a:rPr lang="es-CO" smtClean="0"/>
              <a:t>22/05/2020</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D0CE2B-B6FD-4718-96D7-5A384401571B}" type="slidenum">
              <a:rPr lang="es-CO" smtClean="0"/>
              <a:t>‹Nº›</a:t>
            </a:fld>
            <a:endParaRPr lang="es-CO"/>
          </a:p>
        </p:txBody>
      </p:sp>
    </p:spTree>
    <p:extLst>
      <p:ext uri="{BB962C8B-B14F-4D97-AF65-F5344CB8AC3E}">
        <p14:creationId xmlns:p14="http://schemas.microsoft.com/office/powerpoint/2010/main" val="3127077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Marcador de imagen de diapositiva">
            <a:extLst>
              <a:ext uri="{FF2B5EF4-FFF2-40B4-BE49-F238E27FC236}">
                <a16:creationId xmlns:a16="http://schemas.microsoft.com/office/drawing/2014/main" id="{10CC8711-D0D2-4E6F-8AC1-890DCEC076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2 Marcador de notas">
            <a:extLst>
              <a:ext uri="{FF2B5EF4-FFF2-40B4-BE49-F238E27FC236}">
                <a16:creationId xmlns:a16="http://schemas.microsoft.com/office/drawing/2014/main" id="{A5C51524-588C-40DA-B44A-2C8E73631A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 altLang="es-ES"/>
          </a:p>
        </p:txBody>
      </p:sp>
      <p:sp>
        <p:nvSpPr>
          <p:cNvPr id="11268" name="3 Marcador de número de diapositiva">
            <a:extLst>
              <a:ext uri="{FF2B5EF4-FFF2-40B4-BE49-F238E27FC236}">
                <a16:creationId xmlns:a16="http://schemas.microsoft.com/office/drawing/2014/main" id="{CBAF703E-3B25-4081-A39C-9F59042BA2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E4EFCB7-3AF4-4503-90ED-87AFF505F366}" type="slidenum">
              <a:rPr lang="es-CO" altLang="es-ES">
                <a:latin typeface="Calibri" panose="020F0502020204030204" pitchFamily="34" charset="0"/>
              </a:rPr>
              <a:pPr/>
              <a:t>4</a:t>
            </a:fld>
            <a:endParaRPr lang="es-CO" altLang="es-E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Marcador de imagen de diapositiva">
            <a:extLst>
              <a:ext uri="{FF2B5EF4-FFF2-40B4-BE49-F238E27FC236}">
                <a16:creationId xmlns:a16="http://schemas.microsoft.com/office/drawing/2014/main" id="{D1807EFD-87D6-4FC1-A700-E4126F8474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2 Marcador de notas">
            <a:extLst>
              <a:ext uri="{FF2B5EF4-FFF2-40B4-BE49-F238E27FC236}">
                <a16:creationId xmlns:a16="http://schemas.microsoft.com/office/drawing/2014/main" id="{2E9CE023-EE3B-47F5-A036-E73E48C902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 altLang="es-ES"/>
          </a:p>
        </p:txBody>
      </p:sp>
      <p:sp>
        <p:nvSpPr>
          <p:cNvPr id="13316" name="3 Marcador de número de diapositiva">
            <a:extLst>
              <a:ext uri="{FF2B5EF4-FFF2-40B4-BE49-F238E27FC236}">
                <a16:creationId xmlns:a16="http://schemas.microsoft.com/office/drawing/2014/main" id="{B6DACBEB-3BB4-438F-AE05-4318BD8615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7FCB277-6318-44FF-8500-7A9F4C80686D}" type="slidenum">
              <a:rPr lang="es-CO" altLang="es-ES">
                <a:latin typeface="Calibri" panose="020F0502020204030204" pitchFamily="34" charset="0"/>
              </a:rPr>
              <a:pPr/>
              <a:t>5</a:t>
            </a:fld>
            <a:endParaRPr lang="es-CO" altLang="es-E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Marcador de imagen de diapositiva">
            <a:extLst>
              <a:ext uri="{FF2B5EF4-FFF2-40B4-BE49-F238E27FC236}">
                <a16:creationId xmlns:a16="http://schemas.microsoft.com/office/drawing/2014/main" id="{F18F7C4C-107E-47B4-9CB1-2D80F70D43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2 Marcador de notas">
            <a:extLst>
              <a:ext uri="{FF2B5EF4-FFF2-40B4-BE49-F238E27FC236}">
                <a16:creationId xmlns:a16="http://schemas.microsoft.com/office/drawing/2014/main" id="{C82E7255-248E-4BD8-904C-9571E1CF9C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 altLang="es-ES"/>
          </a:p>
        </p:txBody>
      </p:sp>
      <p:sp>
        <p:nvSpPr>
          <p:cNvPr id="15364" name="3 Marcador de número de diapositiva">
            <a:extLst>
              <a:ext uri="{FF2B5EF4-FFF2-40B4-BE49-F238E27FC236}">
                <a16:creationId xmlns:a16="http://schemas.microsoft.com/office/drawing/2014/main" id="{9ACEDF4B-63C5-4B0D-BFCC-1ABF687B65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98D7507-25BC-4544-B175-39C8C2E13978}" type="slidenum">
              <a:rPr lang="es-CO" altLang="es-ES">
                <a:latin typeface="Calibri" panose="020F0502020204030204" pitchFamily="34" charset="0"/>
              </a:rPr>
              <a:pPr/>
              <a:t>6</a:t>
            </a:fld>
            <a:endParaRPr lang="es-CO" altLang="es-E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02442860-2483-4722-AAE7-1047EEB72EBD}" type="datetimeFigureOut">
              <a:rPr lang="es-CO" smtClean="0"/>
              <a:t>22/05/2020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32913A1-F83A-42D4-A956-D2793C9FFB9E}" type="slidenum">
              <a:rPr lang="es-CO" smtClean="0"/>
              <a:t>‹Nº›</a:t>
            </a:fld>
            <a:endParaRPr lang="es-CO"/>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0522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2442860-2483-4722-AAE7-1047EEB72EBD}" type="datetimeFigureOut">
              <a:rPr lang="es-CO" smtClean="0"/>
              <a:t>22/05/2020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32913A1-F83A-42D4-A956-D2793C9FFB9E}" type="slidenum">
              <a:rPr lang="es-CO" smtClean="0"/>
              <a:t>‹Nº›</a:t>
            </a:fld>
            <a:endParaRPr lang="es-CO"/>
          </a:p>
        </p:txBody>
      </p:sp>
    </p:spTree>
    <p:extLst>
      <p:ext uri="{BB962C8B-B14F-4D97-AF65-F5344CB8AC3E}">
        <p14:creationId xmlns:p14="http://schemas.microsoft.com/office/powerpoint/2010/main" val="3147677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2442860-2483-4722-AAE7-1047EEB72EBD}" type="datetimeFigureOut">
              <a:rPr lang="es-CO" smtClean="0"/>
              <a:t>22/05/2020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32913A1-F83A-42D4-A956-D2793C9FFB9E}" type="slidenum">
              <a:rPr lang="es-CO" smtClean="0"/>
              <a:t>‹Nº›</a:t>
            </a:fld>
            <a:endParaRPr lang="es-CO"/>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8816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2442860-2483-4722-AAE7-1047EEB72EBD}" type="datetimeFigureOut">
              <a:rPr lang="es-CO" smtClean="0"/>
              <a:t>22/05/2020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32913A1-F83A-42D4-A956-D2793C9FFB9E}" type="slidenum">
              <a:rPr lang="es-CO" smtClean="0"/>
              <a:t>‹Nº›</a:t>
            </a:fld>
            <a:endParaRPr lang="es-CO"/>
          </a:p>
        </p:txBody>
      </p:sp>
    </p:spTree>
    <p:extLst>
      <p:ext uri="{BB962C8B-B14F-4D97-AF65-F5344CB8AC3E}">
        <p14:creationId xmlns:p14="http://schemas.microsoft.com/office/powerpoint/2010/main" val="4030721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02442860-2483-4722-AAE7-1047EEB72EBD}" type="datetimeFigureOut">
              <a:rPr lang="es-CO" smtClean="0"/>
              <a:t>22/05/2020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32913A1-F83A-42D4-A956-D2793C9FFB9E}" type="slidenum">
              <a:rPr lang="es-CO" smtClean="0"/>
              <a:t>‹Nº›</a:t>
            </a:fld>
            <a:endParaRPr lang="es-CO"/>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9505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2442860-2483-4722-AAE7-1047EEB72EBD}" type="datetimeFigureOut">
              <a:rPr lang="es-CO" smtClean="0"/>
              <a:t>22/05/2020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32913A1-F83A-42D4-A956-D2793C9FFB9E}" type="slidenum">
              <a:rPr lang="es-CO" smtClean="0"/>
              <a:t>‹Nº›</a:t>
            </a:fld>
            <a:endParaRPr lang="es-CO"/>
          </a:p>
        </p:txBody>
      </p:sp>
    </p:spTree>
    <p:extLst>
      <p:ext uri="{BB962C8B-B14F-4D97-AF65-F5344CB8AC3E}">
        <p14:creationId xmlns:p14="http://schemas.microsoft.com/office/powerpoint/2010/main" val="1724201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a:t>Editar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2442860-2483-4722-AAE7-1047EEB72EBD}" type="datetimeFigureOut">
              <a:rPr lang="es-CO" smtClean="0"/>
              <a:t>22/05/2020</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332913A1-F83A-42D4-A956-D2793C9FFB9E}" type="slidenum">
              <a:rPr lang="es-CO" smtClean="0"/>
              <a:t>‹Nº›</a:t>
            </a:fld>
            <a:endParaRPr lang="es-CO"/>
          </a:p>
        </p:txBody>
      </p:sp>
    </p:spTree>
    <p:extLst>
      <p:ext uri="{BB962C8B-B14F-4D97-AF65-F5344CB8AC3E}">
        <p14:creationId xmlns:p14="http://schemas.microsoft.com/office/powerpoint/2010/main" val="1701788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2442860-2483-4722-AAE7-1047EEB72EBD}" type="datetimeFigureOut">
              <a:rPr lang="es-CO" smtClean="0"/>
              <a:t>22/05/2020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332913A1-F83A-42D4-A956-D2793C9FFB9E}" type="slidenum">
              <a:rPr lang="es-CO" smtClean="0"/>
              <a:t>‹Nº›</a:t>
            </a:fld>
            <a:endParaRPr lang="es-CO"/>
          </a:p>
        </p:txBody>
      </p:sp>
    </p:spTree>
    <p:extLst>
      <p:ext uri="{BB962C8B-B14F-4D97-AF65-F5344CB8AC3E}">
        <p14:creationId xmlns:p14="http://schemas.microsoft.com/office/powerpoint/2010/main" val="160557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442860-2483-4722-AAE7-1047EEB72EBD}" type="datetimeFigureOut">
              <a:rPr lang="es-CO" smtClean="0"/>
              <a:t>22/05/2020</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332913A1-F83A-42D4-A956-D2793C9FFB9E}" type="slidenum">
              <a:rPr lang="es-CO" smtClean="0"/>
              <a:t>‹Nº›</a:t>
            </a:fld>
            <a:endParaRPr lang="es-CO"/>
          </a:p>
        </p:txBody>
      </p:sp>
    </p:spTree>
    <p:extLst>
      <p:ext uri="{BB962C8B-B14F-4D97-AF65-F5344CB8AC3E}">
        <p14:creationId xmlns:p14="http://schemas.microsoft.com/office/powerpoint/2010/main" val="356931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02442860-2483-4722-AAE7-1047EEB72EBD}" type="datetimeFigureOut">
              <a:rPr lang="es-CO" smtClean="0"/>
              <a:t>22/05/2020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32913A1-F83A-42D4-A956-D2793C9FFB9E}" type="slidenum">
              <a:rPr lang="es-CO" smtClean="0"/>
              <a:t>‹Nº›</a:t>
            </a:fld>
            <a:endParaRPr lang="es-CO"/>
          </a:p>
        </p:txBody>
      </p:sp>
    </p:spTree>
    <p:extLst>
      <p:ext uri="{BB962C8B-B14F-4D97-AF65-F5344CB8AC3E}">
        <p14:creationId xmlns:p14="http://schemas.microsoft.com/office/powerpoint/2010/main" val="1927436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02442860-2483-4722-AAE7-1047EEB72EBD}" type="datetimeFigureOut">
              <a:rPr lang="es-CO" smtClean="0"/>
              <a:t>22/05/2020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32913A1-F83A-42D4-A956-D2793C9FFB9E}" type="slidenum">
              <a:rPr lang="es-CO" smtClean="0"/>
              <a:t>‹Nº›</a:t>
            </a:fld>
            <a:endParaRPr lang="es-CO"/>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4889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2442860-2483-4722-AAE7-1047EEB72EBD}" type="datetimeFigureOut">
              <a:rPr lang="es-CO" smtClean="0"/>
              <a:t>22/05/2020</a:t>
            </a:fld>
            <a:endParaRPr lang="es-CO"/>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CO"/>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32913A1-F83A-42D4-A956-D2793C9FFB9E}" type="slidenum">
              <a:rPr lang="es-CO" smtClean="0"/>
              <a:t>‹Nº›</a:t>
            </a:fld>
            <a:endParaRPr lang="es-CO"/>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30597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res_2008-016AMPLIACIONFECHAACU.pdf" TargetMode="External"/><Relationship Id="rId2" Type="http://schemas.openxmlformats.org/officeDocument/2006/relationships/hyperlink" Target="res_2008-011asambleaconsultivauniversitaria.pdf"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RESOLUCION-1781-ASAMBLEA-DE-REFORMA-.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res_2014-018HOJADERUTA.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hyperlink" Target="Propuesta-Estatuto-General-Asamblea-Consultiva-Universitaria.pdf"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CSU_Acu_001_2020.pdf" TargetMode="External"/><Relationship Id="rId2" Type="http://schemas.openxmlformats.org/officeDocument/2006/relationships/hyperlink" Target="Propuesta%20profesores%20y%20estudiantes%20mesa%20de%20dialogo%201ro%20de%20octubre.docx" TargetMode="Externa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10" Type="http://schemas.openxmlformats.org/officeDocument/2006/relationships/hyperlink" Target="acu_2013-009.pdf" TargetMode="External"/><Relationship Id="rId4" Type="http://schemas.openxmlformats.org/officeDocument/2006/relationships/diagramData" Target="../diagrams/data3.xml"/><Relationship Id="rId9" Type="http://schemas.openxmlformats.org/officeDocument/2006/relationships/hyperlink" Target="acu_2013-008.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CO" dirty="0"/>
              <a:t>ASAMBLEA UNIVERSITARIA ya</a:t>
            </a:r>
            <a:br>
              <a:rPr lang="es-CO" dirty="0"/>
            </a:br>
            <a:r>
              <a:rPr lang="es-CO" dirty="0"/>
              <a:t>experiencia de democracia universitaria</a:t>
            </a:r>
          </a:p>
        </p:txBody>
      </p:sp>
      <p:sp>
        <p:nvSpPr>
          <p:cNvPr id="3" name="Subtítulo 2"/>
          <p:cNvSpPr>
            <a:spLocks noGrp="1"/>
          </p:cNvSpPr>
          <p:nvPr>
            <p:ph type="subTitle" idx="1"/>
          </p:nvPr>
        </p:nvSpPr>
        <p:spPr/>
        <p:txBody>
          <a:bodyPr/>
          <a:lstStyle/>
          <a:p>
            <a:r>
              <a:rPr lang="es-CO" dirty="0"/>
              <a:t>UNIVERSIDAD DISTRITAL FRANCISCO JOSE DE CALDAS</a:t>
            </a:r>
          </a:p>
          <a:p>
            <a:r>
              <a:rPr lang="es-CO" dirty="0"/>
              <a:t>ANA NATES, JAIRO RUIZ, JULIAN BAEZ</a:t>
            </a:r>
          </a:p>
        </p:txBody>
      </p:sp>
      <p:pic>
        <p:nvPicPr>
          <p:cNvPr id="4" name="Picture 6">
            <a:extLst>
              <a:ext uri="{FF2B5EF4-FFF2-40B4-BE49-F238E27FC236}">
                <a16:creationId xmlns:a16="http://schemas.microsoft.com/office/drawing/2014/main" id="{0EBA11A8-C19F-4AC4-949A-AE4026C364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9144000"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8464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Asamblea Consultiva Universitaria de 2008</a:t>
            </a:r>
          </a:p>
        </p:txBody>
      </p:sp>
      <p:sp>
        <p:nvSpPr>
          <p:cNvPr id="3" name="Marcador de contenido 2"/>
          <p:cNvSpPr>
            <a:spLocks noGrp="1"/>
          </p:cNvSpPr>
          <p:nvPr>
            <p:ph idx="1"/>
          </p:nvPr>
        </p:nvSpPr>
        <p:spPr/>
        <p:txBody>
          <a:bodyPr/>
          <a:lstStyle/>
          <a:p>
            <a:r>
              <a:rPr lang="es-CO" dirty="0">
                <a:hlinkClick r:id="rId2" action="ppaction://hlinkfile"/>
              </a:rPr>
              <a:t>Resolución 011 de 2008 </a:t>
            </a:r>
            <a:r>
              <a:rPr lang="es-CO" dirty="0"/>
              <a:t>convocatoria a la ACU</a:t>
            </a:r>
          </a:p>
          <a:p>
            <a:r>
              <a:rPr lang="es-CO" dirty="0"/>
              <a:t>Ampliación fecha de sesión: </a:t>
            </a:r>
            <a:r>
              <a:rPr lang="es-CO" dirty="0">
                <a:hlinkClick r:id="rId3" action="ppaction://hlinkfile"/>
              </a:rPr>
              <a:t>Resolución</a:t>
            </a:r>
            <a:r>
              <a:rPr lang="es-CO" dirty="0"/>
              <a:t> 016 de 2008</a:t>
            </a:r>
          </a:p>
          <a:p>
            <a:pPr lvl="1"/>
            <a:r>
              <a:rPr lang="es-CO" dirty="0"/>
              <a:t>7 octubre a 3 de diciembre de 2008.</a:t>
            </a:r>
          </a:p>
          <a:p>
            <a:pPr lvl="1"/>
            <a:r>
              <a:rPr lang="es-CO" dirty="0"/>
              <a:t>Proyecto de Estatuto General 2009</a:t>
            </a:r>
          </a:p>
          <a:p>
            <a:pPr lvl="1"/>
            <a:r>
              <a:rPr lang="es-CO" dirty="0"/>
              <a:t>Entre 2009 y 2012 se aprueban 106 artículos</a:t>
            </a:r>
          </a:p>
          <a:p>
            <a:pPr lvl="1"/>
            <a:r>
              <a:rPr lang="es-CO" dirty="0"/>
              <a:t>2012 se detiene el proceso en el CSU y se le designa al CA se hace responsable con la CRA</a:t>
            </a:r>
          </a:p>
        </p:txBody>
      </p:sp>
      <p:pic>
        <p:nvPicPr>
          <p:cNvPr id="4" name="Picture 6">
            <a:extLst>
              <a:ext uri="{FF2B5EF4-FFF2-40B4-BE49-F238E27FC236}">
                <a16:creationId xmlns:a16="http://schemas.microsoft.com/office/drawing/2014/main" id="{A88DFAD0-E1A5-48BB-8F9E-3036CD215D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
            <a:ext cx="9144000" cy="77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8766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6CABDA-39D2-4357-8160-A2E89FCDDC2D}"/>
              </a:ext>
            </a:extLst>
          </p:cNvPr>
          <p:cNvSpPr>
            <a:spLocks noGrp="1"/>
          </p:cNvSpPr>
          <p:nvPr>
            <p:ph type="title"/>
          </p:nvPr>
        </p:nvSpPr>
        <p:spPr/>
        <p:txBody>
          <a:bodyPr/>
          <a:lstStyle/>
          <a:p>
            <a:r>
              <a:rPr lang="es-CO" dirty="0"/>
              <a:t>OBSTACULOS Y APRENDIZAJES</a:t>
            </a:r>
          </a:p>
        </p:txBody>
      </p:sp>
      <p:sp>
        <p:nvSpPr>
          <p:cNvPr id="3" name="Marcador de texto 2">
            <a:extLst>
              <a:ext uri="{FF2B5EF4-FFF2-40B4-BE49-F238E27FC236}">
                <a16:creationId xmlns:a16="http://schemas.microsoft.com/office/drawing/2014/main" id="{B9C8D120-2315-4134-BD41-40E83D5A4D09}"/>
              </a:ext>
            </a:extLst>
          </p:cNvPr>
          <p:cNvSpPr>
            <a:spLocks noGrp="1"/>
          </p:cNvSpPr>
          <p:nvPr>
            <p:ph type="body" idx="1"/>
          </p:nvPr>
        </p:nvSpPr>
        <p:spPr/>
        <p:txBody>
          <a:bodyPr/>
          <a:lstStyle/>
          <a:p>
            <a:r>
              <a:rPr lang="es-CO" dirty="0"/>
              <a:t>Obstáculos</a:t>
            </a:r>
          </a:p>
        </p:txBody>
      </p:sp>
      <p:sp>
        <p:nvSpPr>
          <p:cNvPr id="4" name="Marcador de contenido 3">
            <a:extLst>
              <a:ext uri="{FF2B5EF4-FFF2-40B4-BE49-F238E27FC236}">
                <a16:creationId xmlns:a16="http://schemas.microsoft.com/office/drawing/2014/main" id="{FAB90B6F-BD6C-4B7C-93FD-AEAA8D437BFC}"/>
              </a:ext>
            </a:extLst>
          </p:cNvPr>
          <p:cNvSpPr>
            <a:spLocks noGrp="1"/>
          </p:cNvSpPr>
          <p:nvPr>
            <p:ph sz="half" idx="2"/>
          </p:nvPr>
        </p:nvSpPr>
        <p:spPr/>
        <p:txBody>
          <a:bodyPr>
            <a:normAutofit fontScale="92500" lnSpcReduction="10000"/>
          </a:bodyPr>
          <a:lstStyle/>
          <a:p>
            <a:pPr marL="457200" indent="-457200">
              <a:buFont typeface="+mj-lt"/>
              <a:buAutoNum type="arabicPeriod"/>
            </a:pPr>
            <a:r>
              <a:rPr lang="es-CO" dirty="0"/>
              <a:t>Concepciones siguen en confrontación</a:t>
            </a:r>
          </a:p>
          <a:p>
            <a:pPr marL="457200" indent="-457200">
              <a:buFont typeface="+mj-lt"/>
              <a:buAutoNum type="arabicPeriod"/>
            </a:pPr>
            <a:r>
              <a:rPr lang="es-CO" dirty="0"/>
              <a:t>Freno puesto para no obtener resultados</a:t>
            </a:r>
          </a:p>
          <a:p>
            <a:pPr marL="516636" lvl="1" indent="-342900">
              <a:buFont typeface="+mj-lt"/>
              <a:buAutoNum type="arabicPeriod"/>
            </a:pPr>
            <a:r>
              <a:rPr lang="es-CO" dirty="0"/>
              <a:t>Reglamentación</a:t>
            </a:r>
          </a:p>
          <a:p>
            <a:pPr marL="516636" lvl="1" indent="-342900">
              <a:buFont typeface="+mj-lt"/>
              <a:buAutoNum type="arabicPeriod"/>
            </a:pPr>
            <a:r>
              <a:rPr lang="es-CO" dirty="0"/>
              <a:t>Quorum</a:t>
            </a:r>
          </a:p>
          <a:p>
            <a:pPr marL="516636" lvl="1" indent="-342900">
              <a:buFont typeface="+mj-lt"/>
              <a:buAutoNum type="arabicPeriod"/>
            </a:pPr>
            <a:r>
              <a:rPr lang="es-CO" dirty="0"/>
              <a:t>CSU palmaditas a la ACU, pero agresión permanente</a:t>
            </a:r>
          </a:p>
          <a:p>
            <a:pPr marL="457200" indent="-457200">
              <a:buFont typeface="+mj-lt"/>
              <a:buAutoNum type="arabicPeriod"/>
            </a:pPr>
            <a:r>
              <a:rPr lang="es-CO" dirty="0"/>
              <a:t>Funcionamiento</a:t>
            </a:r>
          </a:p>
          <a:p>
            <a:pPr marL="457200" indent="-457200">
              <a:buFont typeface="+mj-lt"/>
              <a:buAutoNum type="arabicPeriod"/>
            </a:pPr>
            <a:r>
              <a:rPr lang="es-CO" dirty="0"/>
              <a:t>Documento y limites de recepción</a:t>
            </a:r>
          </a:p>
          <a:p>
            <a:pPr marL="173736" lvl="1" indent="0">
              <a:buNone/>
            </a:pPr>
            <a:endParaRPr lang="es-CO" dirty="0"/>
          </a:p>
        </p:txBody>
      </p:sp>
      <p:sp>
        <p:nvSpPr>
          <p:cNvPr id="5" name="Marcador de texto 4">
            <a:extLst>
              <a:ext uri="{FF2B5EF4-FFF2-40B4-BE49-F238E27FC236}">
                <a16:creationId xmlns:a16="http://schemas.microsoft.com/office/drawing/2014/main" id="{493AB20F-EC6A-4839-AAE6-8E3CD4B78CB1}"/>
              </a:ext>
            </a:extLst>
          </p:cNvPr>
          <p:cNvSpPr>
            <a:spLocks noGrp="1"/>
          </p:cNvSpPr>
          <p:nvPr>
            <p:ph type="body" sz="quarter" idx="3"/>
          </p:nvPr>
        </p:nvSpPr>
        <p:spPr/>
        <p:txBody>
          <a:bodyPr/>
          <a:lstStyle/>
          <a:p>
            <a:r>
              <a:rPr lang="es-CO" dirty="0"/>
              <a:t>Aprendizaje</a:t>
            </a:r>
          </a:p>
        </p:txBody>
      </p:sp>
      <p:sp>
        <p:nvSpPr>
          <p:cNvPr id="6" name="Marcador de contenido 5">
            <a:extLst>
              <a:ext uri="{FF2B5EF4-FFF2-40B4-BE49-F238E27FC236}">
                <a16:creationId xmlns:a16="http://schemas.microsoft.com/office/drawing/2014/main" id="{42E0BC28-D5A9-442D-8A6F-E9330E594649}"/>
              </a:ext>
            </a:extLst>
          </p:cNvPr>
          <p:cNvSpPr>
            <a:spLocks noGrp="1"/>
          </p:cNvSpPr>
          <p:nvPr>
            <p:ph sz="quarter" idx="4"/>
          </p:nvPr>
        </p:nvSpPr>
        <p:spPr/>
        <p:txBody>
          <a:bodyPr>
            <a:normAutofit fontScale="92500" lnSpcReduction="10000"/>
          </a:bodyPr>
          <a:lstStyle/>
          <a:p>
            <a:pPr marL="457200" indent="-457200">
              <a:buFont typeface="+mj-lt"/>
              <a:buAutoNum type="arabicPeriod"/>
            </a:pPr>
            <a:r>
              <a:rPr lang="es-CO" dirty="0"/>
              <a:t>Posición democrática se puede imponer, pero requiere la movilización de la comunidad universitaria</a:t>
            </a:r>
          </a:p>
          <a:p>
            <a:pPr marL="457200" indent="-457200">
              <a:buFont typeface="+mj-lt"/>
              <a:buAutoNum type="arabicPeriod"/>
            </a:pPr>
            <a:r>
              <a:rPr lang="es-CO" dirty="0"/>
              <a:t>En el CSU por su carácter retardatario no se puede confiar.</a:t>
            </a:r>
          </a:p>
          <a:p>
            <a:pPr marL="457200" indent="-457200">
              <a:buFont typeface="+mj-lt"/>
              <a:buAutoNum type="arabicPeriod"/>
            </a:pPr>
            <a:r>
              <a:rPr lang="es-CO" dirty="0"/>
              <a:t>Los procesos reformistas son de largo aliento y no es suficiente el congreso, la asamblea o el evento se requiere acompáñala de movilización</a:t>
            </a:r>
          </a:p>
          <a:p>
            <a:pPr marL="457200" indent="-457200">
              <a:buFont typeface="+mj-lt"/>
              <a:buAutoNum type="arabicPeriod"/>
            </a:pPr>
            <a:r>
              <a:rPr lang="es-CO" dirty="0"/>
              <a:t>La reforma es integral</a:t>
            </a:r>
          </a:p>
          <a:p>
            <a:endParaRPr lang="es-CO" dirty="0"/>
          </a:p>
        </p:txBody>
      </p:sp>
      <p:pic>
        <p:nvPicPr>
          <p:cNvPr id="7" name="Picture 6">
            <a:extLst>
              <a:ext uri="{FF2B5EF4-FFF2-40B4-BE49-F238E27FC236}">
                <a16:creationId xmlns:a16="http://schemas.microsoft.com/office/drawing/2014/main" id="{51848A26-10E5-4F37-9110-46F1B53A9F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9144000" cy="844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4937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D87BF9-CAD0-4308-8909-D1C9BE1E5E1E}"/>
              </a:ext>
            </a:extLst>
          </p:cNvPr>
          <p:cNvSpPr>
            <a:spLocks noGrp="1"/>
          </p:cNvSpPr>
          <p:nvPr>
            <p:ph type="title"/>
          </p:nvPr>
        </p:nvSpPr>
        <p:spPr/>
        <p:txBody>
          <a:bodyPr/>
          <a:lstStyle/>
          <a:p>
            <a:r>
              <a:rPr lang="es-CO" dirty="0"/>
              <a:t>realidad</a:t>
            </a:r>
          </a:p>
        </p:txBody>
      </p:sp>
      <p:sp>
        <p:nvSpPr>
          <p:cNvPr id="3" name="Marcador de contenido 2">
            <a:extLst>
              <a:ext uri="{FF2B5EF4-FFF2-40B4-BE49-F238E27FC236}">
                <a16:creationId xmlns:a16="http://schemas.microsoft.com/office/drawing/2014/main" id="{AB9627C8-1A54-48FD-A086-16BF627FECFE}"/>
              </a:ext>
            </a:extLst>
          </p:cNvPr>
          <p:cNvSpPr>
            <a:spLocks noGrp="1"/>
          </p:cNvSpPr>
          <p:nvPr>
            <p:ph idx="1"/>
          </p:nvPr>
        </p:nvSpPr>
        <p:spPr/>
        <p:txBody>
          <a:bodyPr/>
          <a:lstStyle/>
          <a:p>
            <a:pPr marL="457200" indent="-457200">
              <a:buFont typeface="+mj-lt"/>
              <a:buAutoNum type="arabicPeriod"/>
            </a:pPr>
            <a:r>
              <a:rPr lang="es-CO" dirty="0"/>
              <a:t>Se entrega documento al CSU con concepción </a:t>
            </a:r>
            <a:r>
              <a:rPr lang="es-CO" dirty="0" err="1"/>
              <a:t>democratica</a:t>
            </a:r>
            <a:endParaRPr lang="es-CO" dirty="0"/>
          </a:p>
          <a:p>
            <a:pPr marL="457200" indent="-457200">
              <a:buFont typeface="+mj-lt"/>
              <a:buAutoNum type="arabicPeriod"/>
            </a:pPr>
            <a:r>
              <a:rPr lang="es-CO" dirty="0"/>
              <a:t>El CSU pretende burlarse de la comunidad, pero la Asamblea logra direccionar temporalmente el proceso</a:t>
            </a:r>
          </a:p>
          <a:p>
            <a:pPr marL="457200" indent="-457200">
              <a:buFont typeface="+mj-lt"/>
              <a:buAutoNum type="arabicPeriod"/>
            </a:pPr>
            <a:r>
              <a:rPr lang="es-CO" dirty="0"/>
              <a:t>Las fuerzas retardatarias logran imponerse después de 3 años y las fuerzas democráticas ceden a pasar de un estatuto general a un estatuto académico y se inician en el 2012 proceso de la CRA</a:t>
            </a:r>
          </a:p>
          <a:p>
            <a:pPr marL="457200" indent="-457200">
              <a:buFont typeface="+mj-lt"/>
              <a:buAutoNum type="arabicPeriod"/>
            </a:pPr>
            <a:r>
              <a:rPr lang="es-CO" dirty="0"/>
              <a:t>El proceso se entierra cuando las fuerzas conservadoras en 2013 imponen los decretos 08 y 09</a:t>
            </a:r>
          </a:p>
          <a:p>
            <a:pPr marL="457200" indent="-457200">
              <a:buFont typeface="+mj-lt"/>
              <a:buAutoNum type="arabicPeriod"/>
            </a:pPr>
            <a:endParaRPr lang="es-CO" dirty="0"/>
          </a:p>
        </p:txBody>
      </p:sp>
      <p:pic>
        <p:nvPicPr>
          <p:cNvPr id="4" name="Picture 6">
            <a:extLst>
              <a:ext uri="{FF2B5EF4-FFF2-40B4-BE49-F238E27FC236}">
                <a16:creationId xmlns:a16="http://schemas.microsoft.com/office/drawing/2014/main" id="{D5814C01-B15D-41B4-AE47-93E360C5C7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
            <a:ext cx="9144000" cy="77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0303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Asamblea Universitario ACU 2008</a:t>
            </a:r>
          </a:p>
        </p:txBody>
      </p:sp>
      <p:sp>
        <p:nvSpPr>
          <p:cNvPr id="3" name="Marcador de contenido 2"/>
          <p:cNvSpPr>
            <a:spLocks noGrp="1"/>
          </p:cNvSpPr>
          <p:nvPr>
            <p:ph idx="1"/>
          </p:nvPr>
        </p:nvSpPr>
        <p:spPr/>
        <p:txBody>
          <a:bodyPr/>
          <a:lstStyle/>
          <a:p>
            <a:pPr marL="0" indent="0" algn="just">
              <a:buNone/>
            </a:pPr>
            <a:r>
              <a:rPr lang="es-CO" b="1" dirty="0"/>
              <a:t>158. Definición. </a:t>
            </a:r>
            <a:r>
              <a:rPr lang="es-CO" dirty="0"/>
              <a:t>Es la máxima instancia de participación y decisión de la Comunidad Universitaria, convocada por el Consejo Superior Universitario cada ocho (8) años, para evaluar el Estatuto General de la Universidad Distrital Francisco José de Caldas y realizar modificaciones parciales o totales del mismo, de acuerdo con los retos y condiciones de la sociedad y la cultura contemporáneas, y teniendo en cuenta los lineamientos trazados por el Consejo de Participación Universitaria.</a:t>
            </a:r>
          </a:p>
        </p:txBody>
      </p:sp>
      <p:pic>
        <p:nvPicPr>
          <p:cNvPr id="4" name="Picture 6">
            <a:extLst>
              <a:ext uri="{FF2B5EF4-FFF2-40B4-BE49-F238E27FC236}">
                <a16:creationId xmlns:a16="http://schemas.microsoft.com/office/drawing/2014/main" id="{CE20DCFA-19F1-4AF1-AE31-01980F08EF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
            <a:ext cx="9144000" cy="759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1078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Artículo 159. Funciones de la Asamblea Universitaria.</a:t>
            </a:r>
          </a:p>
        </p:txBody>
      </p:sp>
      <p:sp>
        <p:nvSpPr>
          <p:cNvPr id="3" name="Marcador de contenido 2"/>
          <p:cNvSpPr>
            <a:spLocks noGrp="1"/>
          </p:cNvSpPr>
          <p:nvPr>
            <p:ph idx="1"/>
          </p:nvPr>
        </p:nvSpPr>
        <p:spPr/>
        <p:txBody>
          <a:bodyPr>
            <a:normAutofit lnSpcReduction="10000"/>
          </a:bodyPr>
          <a:lstStyle/>
          <a:p>
            <a:pPr marL="0" indent="0">
              <a:buNone/>
            </a:pPr>
            <a:r>
              <a:rPr lang="es-CO" dirty="0"/>
              <a:t>Son funciones de la Asamblea Universitaria: </a:t>
            </a:r>
          </a:p>
          <a:p>
            <a:pPr marL="514350" indent="-514350">
              <a:buAutoNum type="arabicPeriod"/>
            </a:pPr>
            <a:r>
              <a:rPr lang="es-CO" dirty="0"/>
              <a:t>Generar condiciones para el ejercicio democrático. </a:t>
            </a:r>
          </a:p>
          <a:p>
            <a:pPr marL="514350" indent="-514350">
              <a:buAutoNum type="arabicPeriod"/>
            </a:pPr>
            <a:r>
              <a:rPr lang="es-CO" dirty="0"/>
              <a:t>Garantizar la libertad de pensamiento y expresión de la Comunidad Universitaria. </a:t>
            </a:r>
          </a:p>
          <a:p>
            <a:pPr marL="514350" indent="-514350">
              <a:buAutoNum type="arabicPeriod"/>
            </a:pPr>
            <a:r>
              <a:rPr lang="es-CO" dirty="0"/>
              <a:t>Analizar la evaluación periódica realizada por el Consejo de Participación Universitaria sobre los Órganos de Dirección y Gobierno Universitario. </a:t>
            </a:r>
          </a:p>
          <a:p>
            <a:pPr marL="514350" indent="-514350">
              <a:buAutoNum type="arabicPeriod"/>
            </a:pPr>
            <a:r>
              <a:rPr lang="es-CO" dirty="0"/>
              <a:t>Diagnosticar la situación institucional y presentar al Consejo Superior Universitario las modificaciones parciales o totales que requiera el Estatuto General de la Universidad Distrital Francisco José de Caldas. </a:t>
            </a:r>
          </a:p>
          <a:p>
            <a:pPr marL="514350" indent="-514350">
              <a:buAutoNum type="arabicPeriod"/>
            </a:pPr>
            <a:r>
              <a:rPr lang="es-CO" dirty="0"/>
              <a:t>Recomendar a los demás entes de Gobierno Universitario las modificaciones necesarias para el adecuado funcionamiento institucional.</a:t>
            </a:r>
          </a:p>
        </p:txBody>
      </p:sp>
      <p:pic>
        <p:nvPicPr>
          <p:cNvPr id="4" name="Picture 6">
            <a:extLst>
              <a:ext uri="{FF2B5EF4-FFF2-40B4-BE49-F238E27FC236}">
                <a16:creationId xmlns:a16="http://schemas.microsoft.com/office/drawing/2014/main" id="{5FD448E5-04E6-471F-AC4F-963B6CC2DD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9144000" cy="585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0563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Artículo 160. Convocatoria.</a:t>
            </a:r>
          </a:p>
        </p:txBody>
      </p:sp>
      <p:sp>
        <p:nvSpPr>
          <p:cNvPr id="3" name="Marcador de contenido 2"/>
          <p:cNvSpPr>
            <a:spLocks noGrp="1"/>
          </p:cNvSpPr>
          <p:nvPr>
            <p:ph idx="1"/>
          </p:nvPr>
        </p:nvSpPr>
        <p:spPr/>
        <p:txBody>
          <a:bodyPr/>
          <a:lstStyle/>
          <a:p>
            <a:pPr marL="0" indent="0">
              <a:buNone/>
            </a:pPr>
            <a:r>
              <a:rPr lang="es-CO" dirty="0"/>
              <a:t>El Consejo Superior Universitario convocará a la Asamblea Universitaria cada ocho (8) años. Esta se conformará mediante un proceso democrático en el cual tendrán representación los estudiantes, los docentes, los egresados, el personal administrativo, los pensionados y jubilados; además tendrá representación, el Gobierno Distrital, el Gobierno Nacional, el Gobierno Universitario y el sector productivo de la ciudad.</a:t>
            </a:r>
          </a:p>
        </p:txBody>
      </p:sp>
      <p:pic>
        <p:nvPicPr>
          <p:cNvPr id="4" name="Picture 6">
            <a:extLst>
              <a:ext uri="{FF2B5EF4-FFF2-40B4-BE49-F238E27FC236}">
                <a16:creationId xmlns:a16="http://schemas.microsoft.com/office/drawing/2014/main" id="{30665162-B293-43AC-BAEC-95962FE90E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
            <a:ext cx="9144000" cy="787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0199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Universidad de Nariño</a:t>
            </a:r>
          </a:p>
        </p:txBody>
      </p:sp>
      <p:sp>
        <p:nvSpPr>
          <p:cNvPr id="3" name="Marcador de contenido 2"/>
          <p:cNvSpPr>
            <a:spLocks noGrp="1"/>
          </p:cNvSpPr>
          <p:nvPr>
            <p:ph idx="1"/>
          </p:nvPr>
        </p:nvSpPr>
        <p:spPr/>
        <p:txBody>
          <a:bodyPr>
            <a:normAutofit/>
          </a:bodyPr>
          <a:lstStyle/>
          <a:p>
            <a:pPr algn="just"/>
            <a:endParaRPr lang="es-CO" dirty="0"/>
          </a:p>
          <a:p>
            <a:pPr algn="just"/>
            <a:r>
              <a:rPr lang="es-CO" dirty="0"/>
              <a:t>UNIVERSIDAD DE NARIÑO RESOLUCION No. </a:t>
            </a:r>
            <a:r>
              <a:rPr lang="es-CO" dirty="0">
                <a:hlinkClick r:id="rId2" action="ppaction://hlinkfile"/>
              </a:rPr>
              <a:t>1781 (08 de Mayo de 2009) </a:t>
            </a:r>
            <a:r>
              <a:rPr lang="es-CO" dirty="0"/>
              <a:t>Por la cual se convoca a la Asamblea Universitaria y se determinan las disposiciones para garantizar su instalación y funcionamiento.</a:t>
            </a:r>
          </a:p>
          <a:p>
            <a:pPr algn="just"/>
            <a:r>
              <a:rPr lang="es-CO" dirty="0"/>
              <a:t>Pensar la universidad y la región. Construcción participativa. Plan de desarrollo 2008-2020</a:t>
            </a:r>
          </a:p>
          <a:p>
            <a:pPr algn="just"/>
            <a:r>
              <a:rPr lang="es-CO" dirty="0"/>
              <a:t>Estatuto General, que no ha logrado ser aprobado –documentos 2015-16</a:t>
            </a:r>
          </a:p>
          <a:p>
            <a:pPr algn="just"/>
            <a:r>
              <a:rPr lang="es-CO" dirty="0"/>
              <a:t>Acuerdo Nº 035 (15 de Marzo de 2013), Proyecto Educativo Institucional – PEI</a:t>
            </a:r>
          </a:p>
        </p:txBody>
      </p:sp>
      <p:pic>
        <p:nvPicPr>
          <p:cNvPr id="4" name="Picture 6">
            <a:extLst>
              <a:ext uri="{FF2B5EF4-FFF2-40B4-BE49-F238E27FC236}">
                <a16:creationId xmlns:a16="http://schemas.microsoft.com/office/drawing/2014/main" id="{2771577E-56D0-4C6E-AA41-7A0CDE6291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
            <a:ext cx="9144000" cy="8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3402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Asamblea Constituyente Universitaria</a:t>
            </a:r>
          </a:p>
        </p:txBody>
      </p:sp>
      <p:sp>
        <p:nvSpPr>
          <p:cNvPr id="3" name="Marcador de contenido 2"/>
          <p:cNvSpPr>
            <a:spLocks noGrp="1"/>
          </p:cNvSpPr>
          <p:nvPr>
            <p:ph idx="1"/>
          </p:nvPr>
        </p:nvSpPr>
        <p:spPr/>
        <p:txBody>
          <a:bodyPr>
            <a:normAutofit fontScale="92500" lnSpcReduction="20000"/>
          </a:bodyPr>
          <a:lstStyle/>
          <a:p>
            <a:r>
              <a:rPr lang="es-CO" dirty="0"/>
              <a:t>2012 Comisión Académica de Reforma –CRA- acaba de la reforma de la ACU de 2008.</a:t>
            </a:r>
          </a:p>
          <a:p>
            <a:r>
              <a:rPr lang="es-CO" dirty="0"/>
              <a:t>2013 Acuerdo 08 y 09 de noviembre y diciembre </a:t>
            </a:r>
          </a:p>
          <a:p>
            <a:r>
              <a:rPr lang="es-CO" dirty="0"/>
              <a:t>2014 movilizaciones que llevan a derogar el 08 y 09/2013</a:t>
            </a:r>
          </a:p>
          <a:p>
            <a:r>
              <a:rPr lang="es-CO" dirty="0">
                <a:hlinkClick r:id="rId2" action="ppaction://hlinkfile"/>
              </a:rPr>
              <a:t>Resolución 018 de 2014 </a:t>
            </a:r>
            <a:r>
              <a:rPr lang="es-CO" dirty="0"/>
              <a:t>Hoja de Ruta de la reforma en la U.D</a:t>
            </a:r>
          </a:p>
          <a:p>
            <a:r>
              <a:rPr lang="es-CO" dirty="0"/>
              <a:t>Estatuto 2015</a:t>
            </a:r>
          </a:p>
          <a:p>
            <a:r>
              <a:rPr lang="es-CO" dirty="0"/>
              <a:t>Observaciones del CSU, no presentadas</a:t>
            </a:r>
          </a:p>
          <a:p>
            <a:r>
              <a:rPr lang="es-CO" dirty="0"/>
              <a:t>Paro estudiantil 2016</a:t>
            </a:r>
          </a:p>
          <a:p>
            <a:r>
              <a:rPr lang="es-CO" dirty="0"/>
              <a:t>Acuerdo 2016</a:t>
            </a:r>
          </a:p>
          <a:p>
            <a:r>
              <a:rPr lang="es-CO" dirty="0"/>
              <a:t>Estatuto conciliado CSU- ACU 2017</a:t>
            </a:r>
          </a:p>
          <a:p>
            <a:r>
              <a:rPr lang="es-CO" dirty="0"/>
              <a:t>Contra-reforma CSU</a:t>
            </a:r>
          </a:p>
        </p:txBody>
      </p:sp>
      <p:pic>
        <p:nvPicPr>
          <p:cNvPr id="4" name="Picture 6">
            <a:extLst>
              <a:ext uri="{FF2B5EF4-FFF2-40B4-BE49-F238E27FC236}">
                <a16:creationId xmlns:a16="http://schemas.microsoft.com/office/drawing/2014/main" id="{8E3D6EC2-958C-4CCC-9453-4C40160669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
            <a:ext cx="9144000" cy="98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3285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Asamblea Universitaria 2015</a:t>
            </a:r>
          </a:p>
        </p:txBody>
      </p:sp>
      <p:sp>
        <p:nvSpPr>
          <p:cNvPr id="3" name="Marcador de contenido 2"/>
          <p:cNvSpPr>
            <a:spLocks noGrp="1"/>
          </p:cNvSpPr>
          <p:nvPr>
            <p:ph idx="1"/>
          </p:nvPr>
        </p:nvSpPr>
        <p:spPr/>
        <p:txBody>
          <a:bodyPr>
            <a:normAutofit/>
          </a:bodyPr>
          <a:lstStyle/>
          <a:p>
            <a:pPr marL="0" indent="0" algn="just">
              <a:buNone/>
            </a:pPr>
            <a:r>
              <a:rPr lang="es-CO" dirty="0"/>
              <a:t>ARTÍCULO 68. GOBIERNO UNIVERSITARIO. Definición. Se define gobierno universitario como el direccionamiento y ejecución de las políticas universitarias que, con la participación de la comunidad universitaria y sus directivos, se hace para el logro de los propósitos fundamentales de la Universidad Distrital Francisco José de Caldas. </a:t>
            </a:r>
          </a:p>
          <a:p>
            <a:pPr marL="0" indent="0" algn="just">
              <a:buNone/>
            </a:pPr>
            <a:r>
              <a:rPr lang="es-CO" dirty="0"/>
              <a:t>El gobierno de la Universidad direcciona las acciones de la Comunidad Universitaria para asegurar el cumplimiento de los contenidos de las políticas, así como de los planes, programas y proyectos en el marco del presente Estatuto General. Se fundamenta y se legitima en la voluntad de la Comunidad Universitaria y las delegaciones de los gobiernos legítimamente constituidos. </a:t>
            </a:r>
          </a:p>
        </p:txBody>
      </p:sp>
      <p:pic>
        <p:nvPicPr>
          <p:cNvPr id="4" name="Picture 6">
            <a:extLst>
              <a:ext uri="{FF2B5EF4-FFF2-40B4-BE49-F238E27FC236}">
                <a16:creationId xmlns:a16="http://schemas.microsoft.com/office/drawing/2014/main" id="{689BF63B-21DA-4D6C-823E-0EED0067F4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
            <a:ext cx="9144000" cy="942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3869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6CABDA-39D2-4357-8160-A2E89FCDDC2D}"/>
              </a:ext>
            </a:extLst>
          </p:cNvPr>
          <p:cNvSpPr>
            <a:spLocks noGrp="1"/>
          </p:cNvSpPr>
          <p:nvPr>
            <p:ph type="title"/>
          </p:nvPr>
        </p:nvSpPr>
        <p:spPr/>
        <p:txBody>
          <a:bodyPr/>
          <a:lstStyle/>
          <a:p>
            <a:r>
              <a:rPr lang="es-CO" dirty="0"/>
              <a:t>OBSTACULOS Y APRENDIZAJES</a:t>
            </a:r>
          </a:p>
        </p:txBody>
      </p:sp>
      <p:sp>
        <p:nvSpPr>
          <p:cNvPr id="3" name="Marcador de texto 2">
            <a:extLst>
              <a:ext uri="{FF2B5EF4-FFF2-40B4-BE49-F238E27FC236}">
                <a16:creationId xmlns:a16="http://schemas.microsoft.com/office/drawing/2014/main" id="{B9C8D120-2315-4134-BD41-40E83D5A4D09}"/>
              </a:ext>
            </a:extLst>
          </p:cNvPr>
          <p:cNvSpPr>
            <a:spLocks noGrp="1"/>
          </p:cNvSpPr>
          <p:nvPr>
            <p:ph type="body" idx="1"/>
          </p:nvPr>
        </p:nvSpPr>
        <p:spPr/>
        <p:txBody>
          <a:bodyPr/>
          <a:lstStyle/>
          <a:p>
            <a:r>
              <a:rPr lang="es-CO" dirty="0"/>
              <a:t>Obstáculos</a:t>
            </a:r>
          </a:p>
        </p:txBody>
      </p:sp>
      <p:sp>
        <p:nvSpPr>
          <p:cNvPr id="4" name="Marcador de contenido 3">
            <a:extLst>
              <a:ext uri="{FF2B5EF4-FFF2-40B4-BE49-F238E27FC236}">
                <a16:creationId xmlns:a16="http://schemas.microsoft.com/office/drawing/2014/main" id="{FAB90B6F-BD6C-4B7C-93FD-AEAA8D437BFC}"/>
              </a:ext>
            </a:extLst>
          </p:cNvPr>
          <p:cNvSpPr>
            <a:spLocks noGrp="1"/>
          </p:cNvSpPr>
          <p:nvPr>
            <p:ph sz="half" idx="2"/>
          </p:nvPr>
        </p:nvSpPr>
        <p:spPr/>
        <p:txBody>
          <a:bodyPr>
            <a:normAutofit fontScale="77500" lnSpcReduction="20000"/>
          </a:bodyPr>
          <a:lstStyle/>
          <a:p>
            <a:pPr marL="457200" indent="-457200">
              <a:buFont typeface="+mj-lt"/>
              <a:buAutoNum type="arabicPeriod"/>
            </a:pPr>
            <a:r>
              <a:rPr lang="es-CO" dirty="0"/>
              <a:t>CSU instrumento de ejercicio antidemocrático y de engaño</a:t>
            </a:r>
          </a:p>
          <a:p>
            <a:pPr marL="457200" indent="-457200">
              <a:buFont typeface="+mj-lt"/>
              <a:buAutoNum type="arabicPeriod"/>
            </a:pPr>
            <a:r>
              <a:rPr lang="es-CO" dirty="0"/>
              <a:t>Violación de hoja de ruta y administración sistemáticamente violenta acuerdos históricos</a:t>
            </a:r>
          </a:p>
          <a:p>
            <a:pPr marL="457200" indent="-457200">
              <a:buFont typeface="+mj-lt"/>
              <a:buAutoNum type="arabicPeriod"/>
            </a:pPr>
            <a:r>
              <a:rPr lang="es-CO" dirty="0"/>
              <a:t>La administración CUIDE llega a la administración y su propuesta es derrotar la reforma </a:t>
            </a:r>
            <a:r>
              <a:rPr lang="es-CO" dirty="0" err="1"/>
              <a:t>truinfante</a:t>
            </a:r>
            <a:r>
              <a:rPr lang="es-CO" dirty="0"/>
              <a:t> de 2015-2017</a:t>
            </a:r>
          </a:p>
          <a:p>
            <a:pPr marL="173736" lvl="1" indent="0">
              <a:buNone/>
            </a:pPr>
            <a:endParaRPr lang="es-CO" dirty="0"/>
          </a:p>
        </p:txBody>
      </p:sp>
      <p:sp>
        <p:nvSpPr>
          <p:cNvPr id="5" name="Marcador de texto 4">
            <a:extLst>
              <a:ext uri="{FF2B5EF4-FFF2-40B4-BE49-F238E27FC236}">
                <a16:creationId xmlns:a16="http://schemas.microsoft.com/office/drawing/2014/main" id="{493AB20F-EC6A-4839-AAE6-8E3CD4B78CB1}"/>
              </a:ext>
            </a:extLst>
          </p:cNvPr>
          <p:cNvSpPr>
            <a:spLocks noGrp="1"/>
          </p:cNvSpPr>
          <p:nvPr>
            <p:ph type="body" sz="quarter" idx="3"/>
          </p:nvPr>
        </p:nvSpPr>
        <p:spPr/>
        <p:txBody>
          <a:bodyPr/>
          <a:lstStyle/>
          <a:p>
            <a:r>
              <a:rPr lang="es-CO" dirty="0"/>
              <a:t>Aprendizaje</a:t>
            </a:r>
          </a:p>
        </p:txBody>
      </p:sp>
      <p:sp>
        <p:nvSpPr>
          <p:cNvPr id="6" name="Marcador de contenido 5">
            <a:extLst>
              <a:ext uri="{FF2B5EF4-FFF2-40B4-BE49-F238E27FC236}">
                <a16:creationId xmlns:a16="http://schemas.microsoft.com/office/drawing/2014/main" id="{42E0BC28-D5A9-442D-8A6F-E9330E594649}"/>
              </a:ext>
            </a:extLst>
          </p:cNvPr>
          <p:cNvSpPr>
            <a:spLocks noGrp="1"/>
          </p:cNvSpPr>
          <p:nvPr>
            <p:ph sz="quarter" idx="4"/>
          </p:nvPr>
        </p:nvSpPr>
        <p:spPr/>
        <p:txBody>
          <a:bodyPr>
            <a:normAutofit fontScale="77500" lnSpcReduction="20000"/>
          </a:bodyPr>
          <a:lstStyle/>
          <a:p>
            <a:pPr marL="457200" indent="-457200">
              <a:buFont typeface="+mj-lt"/>
              <a:buAutoNum type="arabicPeriod"/>
            </a:pPr>
            <a:r>
              <a:rPr lang="es-CO" dirty="0"/>
              <a:t>Posición democrática se puede imponer, pero requiere la movilización de la comunidad universitaria</a:t>
            </a:r>
          </a:p>
          <a:p>
            <a:pPr marL="457200" indent="-457200">
              <a:buFont typeface="+mj-lt"/>
              <a:buAutoNum type="arabicPeriod"/>
            </a:pPr>
            <a:r>
              <a:rPr lang="es-CO" dirty="0"/>
              <a:t>En el CSU por su carácter retardatario no se puede confiar.</a:t>
            </a:r>
          </a:p>
          <a:p>
            <a:pPr marL="457200" indent="-457200">
              <a:buFont typeface="+mj-lt"/>
              <a:buAutoNum type="arabicPeriod"/>
            </a:pPr>
            <a:r>
              <a:rPr lang="es-CO" dirty="0"/>
              <a:t>Los procesos reformistas son de largo aliento y no es suficiente el congreso, la asamblea o el evento se requiere acompáñala de movilización</a:t>
            </a:r>
          </a:p>
          <a:p>
            <a:pPr marL="457200" indent="-457200">
              <a:buFont typeface="+mj-lt"/>
              <a:buAutoNum type="arabicPeriod"/>
            </a:pPr>
            <a:r>
              <a:rPr lang="es-CO" dirty="0"/>
              <a:t>La reforma es integral es la solución a una verdadera reforma, pero se debe hacer por fases</a:t>
            </a:r>
          </a:p>
          <a:p>
            <a:pPr marL="457200" indent="-457200">
              <a:buFont typeface="+mj-lt"/>
              <a:buAutoNum type="arabicPeriod"/>
            </a:pPr>
            <a:r>
              <a:rPr lang="es-CO" dirty="0"/>
              <a:t>Movimiento estudiantil eje de la reforma</a:t>
            </a:r>
          </a:p>
          <a:p>
            <a:endParaRPr lang="es-CO" dirty="0"/>
          </a:p>
        </p:txBody>
      </p:sp>
      <p:pic>
        <p:nvPicPr>
          <p:cNvPr id="7" name="Picture 6">
            <a:extLst>
              <a:ext uri="{FF2B5EF4-FFF2-40B4-BE49-F238E27FC236}">
                <a16:creationId xmlns:a16="http://schemas.microsoft.com/office/drawing/2014/main" id="{B349B499-F36C-42C3-92C6-76E9D3AF63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
            <a:ext cx="9144000" cy="858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7928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0E61C1-A165-4B6F-931E-5104FACA0B62}"/>
              </a:ext>
            </a:extLst>
          </p:cNvPr>
          <p:cNvSpPr>
            <a:spLocks noGrp="1"/>
          </p:cNvSpPr>
          <p:nvPr>
            <p:ph type="title"/>
          </p:nvPr>
        </p:nvSpPr>
        <p:spPr/>
        <p:txBody>
          <a:bodyPr>
            <a:normAutofit/>
          </a:bodyPr>
          <a:lstStyle/>
          <a:p>
            <a:r>
              <a:rPr lang="es-CO" dirty="0" err="1"/>
              <a:t>obtaculos</a:t>
            </a:r>
            <a:r>
              <a:rPr lang="es-CO" dirty="0"/>
              <a:t>–contexto-</a:t>
            </a:r>
          </a:p>
        </p:txBody>
      </p:sp>
      <p:sp>
        <p:nvSpPr>
          <p:cNvPr id="3" name="Marcador de texto 2">
            <a:extLst>
              <a:ext uri="{FF2B5EF4-FFF2-40B4-BE49-F238E27FC236}">
                <a16:creationId xmlns:a16="http://schemas.microsoft.com/office/drawing/2014/main" id="{7B437102-5AF5-4C12-BEE2-F46D6126591A}"/>
              </a:ext>
            </a:extLst>
          </p:cNvPr>
          <p:cNvSpPr>
            <a:spLocks noGrp="1"/>
          </p:cNvSpPr>
          <p:nvPr>
            <p:ph type="body" idx="1"/>
          </p:nvPr>
        </p:nvSpPr>
        <p:spPr/>
        <p:txBody>
          <a:bodyPr/>
          <a:lstStyle/>
          <a:p>
            <a:endParaRPr lang="es-CO"/>
          </a:p>
        </p:txBody>
      </p:sp>
      <p:pic>
        <p:nvPicPr>
          <p:cNvPr id="4" name="Picture 6">
            <a:extLst>
              <a:ext uri="{FF2B5EF4-FFF2-40B4-BE49-F238E27FC236}">
                <a16:creationId xmlns:a16="http://schemas.microsoft.com/office/drawing/2014/main" id="{2F536EC9-338E-4188-8641-B977176D9B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9144000"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52654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D87BF9-CAD0-4308-8909-D1C9BE1E5E1E}"/>
              </a:ext>
            </a:extLst>
          </p:cNvPr>
          <p:cNvSpPr>
            <a:spLocks noGrp="1"/>
          </p:cNvSpPr>
          <p:nvPr>
            <p:ph type="title"/>
          </p:nvPr>
        </p:nvSpPr>
        <p:spPr/>
        <p:txBody>
          <a:bodyPr/>
          <a:lstStyle/>
          <a:p>
            <a:r>
              <a:rPr lang="es-CO" dirty="0"/>
              <a:t>realidad</a:t>
            </a:r>
          </a:p>
        </p:txBody>
      </p:sp>
      <p:sp>
        <p:nvSpPr>
          <p:cNvPr id="3" name="Marcador de contenido 2">
            <a:extLst>
              <a:ext uri="{FF2B5EF4-FFF2-40B4-BE49-F238E27FC236}">
                <a16:creationId xmlns:a16="http://schemas.microsoft.com/office/drawing/2014/main" id="{AB9627C8-1A54-48FD-A086-16BF627FECFE}"/>
              </a:ext>
            </a:extLst>
          </p:cNvPr>
          <p:cNvSpPr>
            <a:spLocks noGrp="1"/>
          </p:cNvSpPr>
          <p:nvPr>
            <p:ph idx="1"/>
          </p:nvPr>
        </p:nvSpPr>
        <p:spPr/>
        <p:txBody>
          <a:bodyPr/>
          <a:lstStyle/>
          <a:p>
            <a:pPr marL="457200" indent="-457200">
              <a:buFont typeface="+mj-lt"/>
              <a:buAutoNum type="arabicPeriod"/>
            </a:pPr>
            <a:r>
              <a:rPr lang="es-CO" dirty="0"/>
              <a:t>CSU no puede ser un ente que participe de la reforma, se le debe imponer</a:t>
            </a:r>
          </a:p>
          <a:p>
            <a:pPr marL="457200" indent="-457200">
              <a:buFont typeface="+mj-lt"/>
              <a:buAutoNum type="arabicPeriod"/>
            </a:pPr>
            <a:r>
              <a:rPr lang="es-CO" dirty="0"/>
              <a:t>El CSU se burlar de la comunidad y llega a la administración un grupo enemigo de la reforma</a:t>
            </a:r>
          </a:p>
          <a:p>
            <a:pPr marL="457200" indent="-457200">
              <a:buFont typeface="+mj-lt"/>
              <a:buAutoNum type="arabicPeriod"/>
            </a:pPr>
            <a:r>
              <a:rPr lang="es-CO" dirty="0"/>
              <a:t>Los estudiantes con su continua y permanente movilización logran mantener </a:t>
            </a:r>
            <a:r>
              <a:rPr lang="es-CO" dirty="0" err="1"/>
              <a:t>vica</a:t>
            </a:r>
            <a:r>
              <a:rPr lang="es-CO" dirty="0"/>
              <a:t> la reforma</a:t>
            </a:r>
          </a:p>
          <a:p>
            <a:pPr marL="457200" indent="-457200">
              <a:buFont typeface="+mj-lt"/>
              <a:buAutoNum type="arabicPeriod"/>
            </a:pPr>
            <a:r>
              <a:rPr lang="es-CO" dirty="0"/>
              <a:t>El movimiento de 2019 impone la Asamblea Universitaria</a:t>
            </a:r>
          </a:p>
          <a:p>
            <a:pPr marL="457200" indent="-457200">
              <a:buFont typeface="+mj-lt"/>
              <a:buAutoNum type="arabicPeriod"/>
            </a:pPr>
            <a:r>
              <a:rPr lang="es-CO" dirty="0"/>
              <a:t>El movimiento docente no es garantía de ganar la reforma al interior de la universidad</a:t>
            </a:r>
          </a:p>
          <a:p>
            <a:pPr marL="457200" indent="-457200">
              <a:buFont typeface="+mj-lt"/>
              <a:buAutoNum type="arabicPeriod"/>
            </a:pPr>
            <a:endParaRPr lang="es-CO" dirty="0"/>
          </a:p>
        </p:txBody>
      </p:sp>
      <p:pic>
        <p:nvPicPr>
          <p:cNvPr id="4" name="Picture 6">
            <a:extLst>
              <a:ext uri="{FF2B5EF4-FFF2-40B4-BE49-F238E27FC236}">
                <a16:creationId xmlns:a16="http://schemas.microsoft.com/office/drawing/2014/main" id="{BE3C2526-2615-481D-82CC-042DF18841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9144000" cy="914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3356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BDE95F-2C64-4340-B3BF-AB4E1A2AD848}"/>
              </a:ext>
            </a:extLst>
          </p:cNvPr>
          <p:cNvSpPr>
            <a:spLocks noGrp="1"/>
          </p:cNvSpPr>
          <p:nvPr>
            <p:ph type="title"/>
          </p:nvPr>
        </p:nvSpPr>
        <p:spPr/>
        <p:txBody>
          <a:bodyPr/>
          <a:lstStyle/>
          <a:p>
            <a:r>
              <a:rPr lang="es-CO" dirty="0"/>
              <a:t>¿QUÉ SE POTENCIARÍA?</a:t>
            </a:r>
          </a:p>
        </p:txBody>
      </p:sp>
      <p:sp>
        <p:nvSpPr>
          <p:cNvPr id="3" name="Marcador de texto 2">
            <a:extLst>
              <a:ext uri="{FF2B5EF4-FFF2-40B4-BE49-F238E27FC236}">
                <a16:creationId xmlns:a16="http://schemas.microsoft.com/office/drawing/2014/main" id="{AA9B39AA-D3F7-4E7E-957B-3A4D08EC772A}"/>
              </a:ext>
            </a:extLst>
          </p:cNvPr>
          <p:cNvSpPr>
            <a:spLocks noGrp="1"/>
          </p:cNvSpPr>
          <p:nvPr>
            <p:ph type="body" idx="1"/>
          </p:nvPr>
        </p:nvSpPr>
        <p:spPr/>
        <p:txBody>
          <a:bodyPr/>
          <a:lstStyle/>
          <a:p>
            <a:endParaRPr lang="es-CO"/>
          </a:p>
        </p:txBody>
      </p:sp>
      <p:pic>
        <p:nvPicPr>
          <p:cNvPr id="4" name="Picture 6">
            <a:extLst>
              <a:ext uri="{FF2B5EF4-FFF2-40B4-BE49-F238E27FC236}">
                <a16:creationId xmlns:a16="http://schemas.microsoft.com/office/drawing/2014/main" id="{738440AE-9FF8-4019-81F3-94012D7BE8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9144000"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9676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Subtítulo 3"/>
          <p:cNvSpPr txBox="1">
            <a:spLocks/>
          </p:cNvSpPr>
          <p:nvPr/>
        </p:nvSpPr>
        <p:spPr bwMode="auto">
          <a:xfrm>
            <a:off x="1478757" y="297659"/>
            <a:ext cx="8928100" cy="121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defRPr/>
            </a:pPr>
            <a:r>
              <a:rPr lang="es-CO" sz="2800" b="1" dirty="0">
                <a:solidFill>
                  <a:schemeClr val="tx1">
                    <a:lumMod val="95000"/>
                    <a:lumOff val="5000"/>
                  </a:schemeClr>
                </a:solidFill>
              </a:rPr>
              <a:t>UNA REFORMA QUE POTENCIE……</a:t>
            </a:r>
            <a:endParaRPr lang="es-CO" sz="2800" b="1" u="sng" dirty="0">
              <a:solidFill>
                <a:schemeClr val="tx1">
                  <a:lumMod val="95000"/>
                  <a:lumOff val="5000"/>
                </a:schemeClr>
              </a:solidFill>
            </a:endParaRPr>
          </a:p>
        </p:txBody>
      </p:sp>
      <p:sp>
        <p:nvSpPr>
          <p:cNvPr id="27652" name="Marcador de número de diapositiva 1"/>
          <p:cNvSpPr>
            <a:spLocks noGrp="1"/>
          </p:cNvSpPr>
          <p:nvPr>
            <p:ph type="sldNum" sz="quarter" idx="12"/>
          </p:nvPr>
        </p:nvSpPr>
        <p:spPr bwMode="auto">
          <a:xfrm>
            <a:off x="10852082" y="5736486"/>
            <a:ext cx="973667" cy="2743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94ED93E-BF4D-4635-83D4-D94B689E66C2}" type="slidenum">
              <a:rPr lang="es-CO" altLang="es-CO" sz="1200">
                <a:solidFill>
                  <a:srgbClr val="898989"/>
                </a:solidFill>
                <a:latin typeface="Arial" panose="020B0604020202020204" pitchFamily="34" charset="0"/>
              </a:rPr>
              <a:pPr>
                <a:spcBef>
                  <a:spcPct val="0"/>
                </a:spcBef>
                <a:buFontTx/>
                <a:buNone/>
              </a:pPr>
              <a:t>22</a:t>
            </a:fld>
            <a:endParaRPr lang="es-CO" altLang="es-CO" sz="1200">
              <a:solidFill>
                <a:srgbClr val="898989"/>
              </a:solidFill>
              <a:latin typeface="Arial" panose="020B0604020202020204" pitchFamily="34" charset="0"/>
            </a:endParaRPr>
          </a:p>
        </p:txBody>
      </p:sp>
      <p:sp>
        <p:nvSpPr>
          <p:cNvPr id="10" name="Rectángulo 9"/>
          <p:cNvSpPr/>
          <p:nvPr/>
        </p:nvSpPr>
        <p:spPr>
          <a:xfrm>
            <a:off x="1818150" y="2204245"/>
            <a:ext cx="2703513" cy="620712"/>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defRPr/>
            </a:pPr>
            <a:r>
              <a:rPr lang="es-CO" dirty="0"/>
              <a:t>…la consolidación de consensos…</a:t>
            </a:r>
          </a:p>
        </p:txBody>
      </p:sp>
      <p:sp>
        <p:nvSpPr>
          <p:cNvPr id="11" name="Rectángulo 10"/>
          <p:cNvSpPr/>
          <p:nvPr/>
        </p:nvSpPr>
        <p:spPr>
          <a:xfrm>
            <a:off x="1776875" y="3702846"/>
            <a:ext cx="2701925" cy="434975"/>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defRPr/>
            </a:pPr>
            <a:r>
              <a:rPr lang="es-CO" dirty="0"/>
              <a:t>…la estabilidad y la institucionalidad…</a:t>
            </a:r>
          </a:p>
        </p:txBody>
      </p:sp>
      <p:sp>
        <p:nvSpPr>
          <p:cNvPr id="13" name="Rectángulo 12"/>
          <p:cNvSpPr/>
          <p:nvPr/>
        </p:nvSpPr>
        <p:spPr>
          <a:xfrm>
            <a:off x="1819738" y="1431132"/>
            <a:ext cx="2701925" cy="630238"/>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defRPr/>
            </a:pPr>
            <a:r>
              <a:rPr lang="es-CO" dirty="0"/>
              <a:t>… la construcción colectiva  de acuerdos, reglas..</a:t>
            </a:r>
          </a:p>
        </p:txBody>
      </p:sp>
      <p:sp>
        <p:nvSpPr>
          <p:cNvPr id="6" name="Cerrar llave 5"/>
          <p:cNvSpPr/>
          <p:nvPr/>
        </p:nvSpPr>
        <p:spPr>
          <a:xfrm>
            <a:off x="4523250" y="1370808"/>
            <a:ext cx="866775" cy="4132263"/>
          </a:xfrm>
          <a:prstGeom prst="rightBrace">
            <a:avLst/>
          </a:prstGeom>
          <a:ln w="38100"/>
        </p:spPr>
        <p:style>
          <a:lnRef idx="1">
            <a:schemeClr val="accent2"/>
          </a:lnRef>
          <a:fillRef idx="0">
            <a:schemeClr val="accent2"/>
          </a:fillRef>
          <a:effectRef idx="0">
            <a:schemeClr val="accent2"/>
          </a:effectRef>
          <a:fontRef idx="minor">
            <a:schemeClr val="tx1"/>
          </a:fontRef>
        </p:style>
        <p:txBody>
          <a:bodyPr anchor="ctr"/>
          <a:lstStyle/>
          <a:p>
            <a:pPr algn="ctr">
              <a:defRPr/>
            </a:pPr>
            <a:endParaRPr lang="es-CO"/>
          </a:p>
        </p:txBody>
      </p:sp>
      <p:sp>
        <p:nvSpPr>
          <p:cNvPr id="8" name="Rectángulo 7"/>
          <p:cNvSpPr/>
          <p:nvPr/>
        </p:nvSpPr>
        <p:spPr>
          <a:xfrm>
            <a:off x="5436063" y="2934496"/>
            <a:ext cx="1754187" cy="879475"/>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r>
              <a:rPr lang="es-CO" b="1" dirty="0"/>
              <a:t>Legitimidad</a:t>
            </a:r>
          </a:p>
          <a:p>
            <a:pPr algn="ctr">
              <a:defRPr/>
            </a:pPr>
            <a:r>
              <a:rPr lang="es-CO" b="1" dirty="0"/>
              <a:t>Gobernabilidad</a:t>
            </a:r>
          </a:p>
          <a:p>
            <a:pPr algn="ctr">
              <a:defRPr/>
            </a:pPr>
            <a:r>
              <a:rPr lang="es-CO" b="1" dirty="0"/>
              <a:t>Gobernanza</a:t>
            </a:r>
          </a:p>
        </p:txBody>
      </p:sp>
      <p:sp>
        <p:nvSpPr>
          <p:cNvPr id="18" name="Rectángulo 17"/>
          <p:cNvSpPr/>
          <p:nvPr/>
        </p:nvSpPr>
        <p:spPr>
          <a:xfrm>
            <a:off x="1819738" y="2967833"/>
            <a:ext cx="2701925" cy="531813"/>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defRPr/>
            </a:pPr>
            <a:r>
              <a:rPr lang="es-CO" dirty="0"/>
              <a:t>… la transparencia en los procesos..</a:t>
            </a:r>
          </a:p>
        </p:txBody>
      </p:sp>
      <p:sp>
        <p:nvSpPr>
          <p:cNvPr id="22" name="Rectángulo 21"/>
          <p:cNvSpPr/>
          <p:nvPr/>
        </p:nvSpPr>
        <p:spPr>
          <a:xfrm>
            <a:off x="1738775" y="5001421"/>
            <a:ext cx="2701925" cy="344487"/>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defRPr/>
            </a:pPr>
            <a:r>
              <a:rPr lang="es-CO" dirty="0"/>
              <a:t>… la rendición de cuentas..</a:t>
            </a:r>
          </a:p>
        </p:txBody>
      </p:sp>
      <p:sp>
        <p:nvSpPr>
          <p:cNvPr id="23" name="Rectángulo 22"/>
          <p:cNvSpPr/>
          <p:nvPr/>
        </p:nvSpPr>
        <p:spPr>
          <a:xfrm>
            <a:off x="1776875" y="4317208"/>
            <a:ext cx="2701925" cy="517525"/>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defRPr/>
            </a:pPr>
            <a:r>
              <a:rPr lang="es-CO" dirty="0"/>
              <a:t>… la evaluación y control ciudadano..</a:t>
            </a:r>
          </a:p>
        </p:txBody>
      </p:sp>
      <p:sp>
        <p:nvSpPr>
          <p:cNvPr id="9" name="Rectángulo 8"/>
          <p:cNvSpPr/>
          <p:nvPr/>
        </p:nvSpPr>
        <p:spPr>
          <a:xfrm>
            <a:off x="1954675" y="5611021"/>
            <a:ext cx="8005763" cy="365125"/>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r>
              <a:rPr lang="es-CO" sz="2800" b="1" dirty="0"/>
              <a:t>LA DEMOCRACIA PARTICIPATIVA</a:t>
            </a:r>
          </a:p>
        </p:txBody>
      </p:sp>
      <p:sp>
        <p:nvSpPr>
          <p:cNvPr id="14" name="Abrir llave 13"/>
          <p:cNvSpPr/>
          <p:nvPr/>
        </p:nvSpPr>
        <p:spPr>
          <a:xfrm>
            <a:off x="7312487" y="1543846"/>
            <a:ext cx="844550" cy="3894137"/>
          </a:xfrm>
          <a:prstGeom prst="leftBrace">
            <a:avLst/>
          </a:prstGeom>
          <a:ln w="28575"/>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CO"/>
          </a:p>
        </p:txBody>
      </p:sp>
      <p:sp>
        <p:nvSpPr>
          <p:cNvPr id="15" name="Esquina doblada 14"/>
          <p:cNvSpPr/>
          <p:nvPr/>
        </p:nvSpPr>
        <p:spPr>
          <a:xfrm>
            <a:off x="8279274" y="1508921"/>
            <a:ext cx="1727200" cy="3856037"/>
          </a:xfrm>
          <a:prstGeom prst="foldedCorner">
            <a:avLst/>
          </a:prstGeom>
          <a:ln w="28575"/>
        </p:spPr>
        <p:style>
          <a:lnRef idx="2">
            <a:schemeClr val="accent2"/>
          </a:lnRef>
          <a:fillRef idx="1">
            <a:schemeClr val="lt1"/>
          </a:fillRef>
          <a:effectRef idx="0">
            <a:schemeClr val="accent2"/>
          </a:effectRef>
          <a:fontRef idx="minor">
            <a:schemeClr val="dk1"/>
          </a:fontRef>
        </p:style>
        <p:txBody>
          <a:bodyPr anchor="ctr"/>
          <a:lstStyle/>
          <a:p>
            <a:pPr algn="ctr">
              <a:defRPr/>
            </a:pPr>
            <a:r>
              <a:rPr lang="es-CO" dirty="0"/>
              <a:t>Para atacar los problemas de: </a:t>
            </a:r>
          </a:p>
          <a:p>
            <a:pPr algn="ctr">
              <a:defRPr/>
            </a:pPr>
            <a:endParaRPr lang="es-CO" dirty="0"/>
          </a:p>
          <a:p>
            <a:pPr algn="ctr">
              <a:defRPr/>
            </a:pPr>
            <a:r>
              <a:rPr lang="es-CO" dirty="0"/>
              <a:t>Corrupción..</a:t>
            </a:r>
          </a:p>
          <a:p>
            <a:pPr algn="ctr">
              <a:defRPr/>
            </a:pPr>
            <a:r>
              <a:rPr lang="es-CO" dirty="0"/>
              <a:t>Concentración de poder</a:t>
            </a:r>
          </a:p>
          <a:p>
            <a:pPr algn="ctr">
              <a:defRPr/>
            </a:pPr>
            <a:r>
              <a:rPr lang="es-CO" dirty="0"/>
              <a:t>Discrecionalidad</a:t>
            </a:r>
          </a:p>
          <a:p>
            <a:pPr algn="ctr">
              <a:defRPr/>
            </a:pPr>
            <a:r>
              <a:rPr lang="es-CO" dirty="0"/>
              <a:t>Clientelismo… </a:t>
            </a:r>
          </a:p>
          <a:p>
            <a:pPr algn="ctr">
              <a:defRPr/>
            </a:pPr>
            <a:r>
              <a:rPr lang="es-CO" dirty="0"/>
              <a:t>Fragmentación..</a:t>
            </a:r>
          </a:p>
        </p:txBody>
      </p:sp>
      <p:cxnSp>
        <p:nvCxnSpPr>
          <p:cNvPr id="17" name="Conector recto 16"/>
          <p:cNvCxnSpPr/>
          <p:nvPr/>
        </p:nvCxnSpPr>
        <p:spPr>
          <a:xfrm>
            <a:off x="8314199" y="1521621"/>
            <a:ext cx="1595438" cy="3698875"/>
          </a:xfrm>
          <a:prstGeom prst="line">
            <a:avLst/>
          </a:prstGeom>
        </p:spPr>
        <p:style>
          <a:lnRef idx="1">
            <a:schemeClr val="accent2"/>
          </a:lnRef>
          <a:fillRef idx="0">
            <a:schemeClr val="accent2"/>
          </a:fillRef>
          <a:effectRef idx="0">
            <a:schemeClr val="accent2"/>
          </a:effectRef>
          <a:fontRef idx="minor">
            <a:schemeClr val="tx1"/>
          </a:fontRef>
        </p:style>
      </p:cxnSp>
      <p:cxnSp>
        <p:nvCxnSpPr>
          <p:cNvPr id="27" name="Conector recto 26"/>
          <p:cNvCxnSpPr/>
          <p:nvPr/>
        </p:nvCxnSpPr>
        <p:spPr>
          <a:xfrm flipH="1">
            <a:off x="8247524" y="1508921"/>
            <a:ext cx="1728788" cy="3856037"/>
          </a:xfrm>
          <a:prstGeom prst="line">
            <a:avLst/>
          </a:prstGeom>
        </p:spPr>
        <p:style>
          <a:lnRef idx="1">
            <a:schemeClr val="accent2"/>
          </a:lnRef>
          <a:fillRef idx="0">
            <a:schemeClr val="accent2"/>
          </a:fillRef>
          <a:effectRef idx="0">
            <a:schemeClr val="accent2"/>
          </a:effectRef>
          <a:fontRef idx="minor">
            <a:schemeClr val="tx1"/>
          </a:fontRef>
        </p:style>
      </p:cxnSp>
      <p:sp>
        <p:nvSpPr>
          <p:cNvPr id="30" name="Rectángulo 29"/>
          <p:cNvSpPr/>
          <p:nvPr/>
        </p:nvSpPr>
        <p:spPr>
          <a:xfrm>
            <a:off x="5450350" y="3777457"/>
            <a:ext cx="1755775" cy="622300"/>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r>
              <a:rPr lang="es-CO" b="1" dirty="0"/>
              <a:t>PROYECTO DE UNIVERSIDAD</a:t>
            </a:r>
          </a:p>
        </p:txBody>
      </p:sp>
      <p:pic>
        <p:nvPicPr>
          <p:cNvPr id="19" name="Picture 6">
            <a:extLst>
              <a:ext uri="{FF2B5EF4-FFF2-40B4-BE49-F238E27FC236}">
                <a16:creationId xmlns:a16="http://schemas.microsoft.com/office/drawing/2014/main" id="{302FFEB3-E5A8-4254-AA3A-80057E9B4E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5556" y="6149184"/>
            <a:ext cx="9144000" cy="613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1813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ángulo 6"/>
          <p:cNvSpPr/>
          <p:nvPr/>
        </p:nvSpPr>
        <p:spPr>
          <a:xfrm>
            <a:off x="1992313" y="1136651"/>
            <a:ext cx="8532812" cy="803275"/>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buFont typeface="Arial" panose="020B0604020202020204" pitchFamily="34" charset="0"/>
              <a:buNone/>
              <a:defRPr/>
            </a:pPr>
            <a:r>
              <a:rPr lang="es-CO" sz="2400" b="1" dirty="0">
                <a:solidFill>
                  <a:schemeClr val="tx1">
                    <a:lumMod val="95000"/>
                    <a:lumOff val="5000"/>
                  </a:schemeClr>
                </a:solidFill>
              </a:rPr>
              <a:t>ESTATUTO GENERAL ENTREGADO EN DICIEMBRE DE 2017</a:t>
            </a:r>
          </a:p>
          <a:p>
            <a:pPr algn="ctr">
              <a:buFont typeface="Arial" panose="020B0604020202020204" pitchFamily="34" charset="0"/>
              <a:buNone/>
              <a:defRPr/>
            </a:pPr>
            <a:r>
              <a:rPr lang="es-CO" sz="2400" b="1" dirty="0">
                <a:solidFill>
                  <a:schemeClr val="tx1">
                    <a:lumMod val="95000"/>
                    <a:lumOff val="5000"/>
                  </a:schemeClr>
                </a:solidFill>
              </a:rPr>
              <a:t>GOBIERNO Y PARTICIPACIÓN</a:t>
            </a:r>
          </a:p>
        </p:txBody>
      </p:sp>
      <p:sp>
        <p:nvSpPr>
          <p:cNvPr id="28676" name="Marcador de número de diapositiva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4B48522-EF47-4249-8AF6-19EC94B45D2F}" type="slidenum">
              <a:rPr lang="es-CO" altLang="es-CO" sz="1200">
                <a:solidFill>
                  <a:srgbClr val="898989"/>
                </a:solidFill>
                <a:latin typeface="Arial" panose="020B0604020202020204" pitchFamily="34" charset="0"/>
              </a:rPr>
              <a:pPr>
                <a:spcBef>
                  <a:spcPct val="0"/>
                </a:spcBef>
                <a:buFontTx/>
                <a:buNone/>
              </a:pPr>
              <a:t>23</a:t>
            </a:fld>
            <a:endParaRPr lang="es-CO" altLang="es-CO" sz="1200">
              <a:solidFill>
                <a:srgbClr val="898989"/>
              </a:solidFill>
              <a:latin typeface="Arial" panose="020B0604020202020204" pitchFamily="34" charset="0"/>
            </a:endParaRPr>
          </a:p>
        </p:txBody>
      </p:sp>
      <p:sp>
        <p:nvSpPr>
          <p:cNvPr id="2" name="Rectángulo 1"/>
          <p:cNvSpPr/>
          <p:nvPr/>
        </p:nvSpPr>
        <p:spPr>
          <a:xfrm>
            <a:off x="1992313" y="2276476"/>
            <a:ext cx="3382962" cy="1152525"/>
          </a:xfrm>
          <a:prstGeom prst="rect">
            <a:avLst/>
          </a:prstGeom>
          <a:ln w="57150"/>
        </p:spPr>
        <p:style>
          <a:lnRef idx="2">
            <a:schemeClr val="accent3"/>
          </a:lnRef>
          <a:fillRef idx="1">
            <a:schemeClr val="lt1"/>
          </a:fillRef>
          <a:effectRef idx="0">
            <a:schemeClr val="accent3"/>
          </a:effectRef>
          <a:fontRef idx="minor">
            <a:schemeClr val="dk1"/>
          </a:fontRef>
        </p:style>
        <p:txBody>
          <a:bodyPr anchor="ctr"/>
          <a:lstStyle/>
          <a:p>
            <a:pPr algn="ctr">
              <a:defRPr/>
            </a:pPr>
            <a:r>
              <a:rPr lang="es-CO" sz="2000" dirty="0"/>
              <a:t>Definición del gobierno centrada en el propósito y mecanismos que los hacen posible, no en las instancias </a:t>
            </a:r>
          </a:p>
        </p:txBody>
      </p:sp>
      <p:sp>
        <p:nvSpPr>
          <p:cNvPr id="8" name="Rectángulo 7"/>
          <p:cNvSpPr/>
          <p:nvPr/>
        </p:nvSpPr>
        <p:spPr>
          <a:xfrm>
            <a:off x="5951538" y="2263776"/>
            <a:ext cx="3384550" cy="1152525"/>
          </a:xfrm>
          <a:prstGeom prst="rect">
            <a:avLst/>
          </a:prstGeom>
          <a:ln w="57150"/>
        </p:spPr>
        <p:style>
          <a:lnRef idx="2">
            <a:schemeClr val="accent3"/>
          </a:lnRef>
          <a:fillRef idx="1">
            <a:schemeClr val="lt1"/>
          </a:fillRef>
          <a:effectRef idx="0">
            <a:schemeClr val="accent3"/>
          </a:effectRef>
          <a:fontRef idx="minor">
            <a:schemeClr val="dk1"/>
          </a:fontRef>
        </p:style>
        <p:txBody>
          <a:bodyPr anchor="ctr"/>
          <a:lstStyle/>
          <a:p>
            <a:pPr algn="ctr">
              <a:defRPr/>
            </a:pPr>
            <a:r>
              <a:rPr lang="es-CO" sz="2000" dirty="0"/>
              <a:t>Orientado a la construcción y dirección de las políticas, su ejecución y evaluación…</a:t>
            </a:r>
          </a:p>
        </p:txBody>
      </p:sp>
      <p:sp>
        <p:nvSpPr>
          <p:cNvPr id="9" name="Rectángulo 8"/>
          <p:cNvSpPr/>
          <p:nvPr/>
        </p:nvSpPr>
        <p:spPr>
          <a:xfrm>
            <a:off x="1971675" y="3765551"/>
            <a:ext cx="3384550" cy="1152525"/>
          </a:xfrm>
          <a:prstGeom prst="rect">
            <a:avLst/>
          </a:prstGeom>
          <a:ln w="57150"/>
        </p:spPr>
        <p:style>
          <a:lnRef idx="2">
            <a:schemeClr val="accent1"/>
          </a:lnRef>
          <a:fillRef idx="1">
            <a:schemeClr val="lt1"/>
          </a:fillRef>
          <a:effectRef idx="0">
            <a:schemeClr val="accent1"/>
          </a:effectRef>
          <a:fontRef idx="minor">
            <a:schemeClr val="dk1"/>
          </a:fontRef>
        </p:style>
        <p:txBody>
          <a:bodyPr anchor="ctr"/>
          <a:lstStyle/>
          <a:p>
            <a:pPr algn="ctr">
              <a:defRPr/>
            </a:pPr>
            <a:r>
              <a:rPr lang="es-CO" sz="2000" dirty="0"/>
              <a:t>Gobernanza sustentada en el principio de la democracia participativa </a:t>
            </a:r>
          </a:p>
        </p:txBody>
      </p:sp>
      <p:sp>
        <p:nvSpPr>
          <p:cNvPr id="10" name="Rectángulo 9"/>
          <p:cNvSpPr/>
          <p:nvPr/>
        </p:nvSpPr>
        <p:spPr>
          <a:xfrm>
            <a:off x="6096001" y="3765551"/>
            <a:ext cx="3382963" cy="1152525"/>
          </a:xfrm>
          <a:prstGeom prst="rect">
            <a:avLst/>
          </a:prstGeom>
          <a:ln w="57150"/>
        </p:spPr>
        <p:style>
          <a:lnRef idx="2">
            <a:schemeClr val="accent1"/>
          </a:lnRef>
          <a:fillRef idx="1">
            <a:schemeClr val="lt1"/>
          </a:fillRef>
          <a:effectRef idx="0">
            <a:schemeClr val="accent1"/>
          </a:effectRef>
          <a:fontRef idx="minor">
            <a:schemeClr val="dk1"/>
          </a:fontRef>
        </p:style>
        <p:txBody>
          <a:bodyPr anchor="ctr"/>
          <a:lstStyle/>
          <a:p>
            <a:pPr algn="ctr">
              <a:defRPr/>
            </a:pPr>
            <a:r>
              <a:rPr lang="es-CO" sz="2000" dirty="0"/>
              <a:t>La comunidad participa en la construcción de la política</a:t>
            </a:r>
          </a:p>
        </p:txBody>
      </p:sp>
      <p:sp>
        <p:nvSpPr>
          <p:cNvPr id="3" name="Rectángulo 2"/>
          <p:cNvSpPr/>
          <p:nvPr/>
        </p:nvSpPr>
        <p:spPr>
          <a:xfrm>
            <a:off x="3935414" y="5184775"/>
            <a:ext cx="4141787" cy="1309688"/>
          </a:xfrm>
          <a:prstGeom prst="rect">
            <a:avLst/>
          </a:prstGeom>
          <a:ln w="57150"/>
        </p:spPr>
        <p:style>
          <a:lnRef idx="2">
            <a:schemeClr val="accent3"/>
          </a:lnRef>
          <a:fillRef idx="1">
            <a:schemeClr val="lt1"/>
          </a:fillRef>
          <a:effectRef idx="0">
            <a:schemeClr val="accent3"/>
          </a:effectRef>
          <a:fontRef idx="minor">
            <a:schemeClr val="dk1"/>
          </a:fontRef>
        </p:style>
        <p:txBody>
          <a:bodyPr anchor="ctr"/>
          <a:lstStyle/>
          <a:p>
            <a:pPr algn="ctr">
              <a:defRPr/>
            </a:pPr>
            <a:r>
              <a:rPr lang="es-CO" sz="2000" dirty="0"/>
              <a:t>Desarrolla los mecanismos para la construcción - participación</a:t>
            </a:r>
          </a:p>
        </p:txBody>
      </p:sp>
      <p:pic>
        <p:nvPicPr>
          <p:cNvPr id="11" name="Picture 6">
            <a:extLst>
              <a:ext uri="{FF2B5EF4-FFF2-40B4-BE49-F238E27FC236}">
                <a16:creationId xmlns:a16="http://schemas.microsoft.com/office/drawing/2014/main" id="{ADEFE896-CC3C-44D6-97E0-AF020C6E66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9144000" cy="869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6045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ángulo 6"/>
          <p:cNvSpPr/>
          <p:nvPr/>
        </p:nvSpPr>
        <p:spPr>
          <a:xfrm>
            <a:off x="1993108" y="576212"/>
            <a:ext cx="8532812" cy="803275"/>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buFont typeface="Arial" panose="020B0604020202020204" pitchFamily="34" charset="0"/>
              <a:buNone/>
              <a:defRPr/>
            </a:pPr>
            <a:r>
              <a:rPr lang="es-CO" sz="2400" b="1" dirty="0">
                <a:solidFill>
                  <a:schemeClr val="tx1">
                    <a:lumMod val="95000"/>
                    <a:lumOff val="5000"/>
                  </a:schemeClr>
                </a:solidFill>
              </a:rPr>
              <a:t>ESTATUTO GENERAL ACU 2017</a:t>
            </a:r>
          </a:p>
          <a:p>
            <a:pPr algn="ctr">
              <a:buFont typeface="Arial" panose="020B0604020202020204" pitchFamily="34" charset="0"/>
              <a:buNone/>
              <a:defRPr/>
            </a:pPr>
            <a:r>
              <a:rPr lang="es-CO" sz="2400" b="1" dirty="0">
                <a:solidFill>
                  <a:schemeClr val="tx1">
                    <a:lumMod val="95000"/>
                    <a:lumOff val="5000"/>
                  </a:schemeClr>
                </a:solidFill>
              </a:rPr>
              <a:t>GOBIERNO Y PARTICIPACIÓN</a:t>
            </a:r>
          </a:p>
        </p:txBody>
      </p:sp>
      <p:sp>
        <p:nvSpPr>
          <p:cNvPr id="29700" name="Marcador de número de diapositiva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6F4CA24-1C09-44CC-A109-2A63FC76E36A}" type="slidenum">
              <a:rPr lang="es-CO" altLang="es-CO" sz="1200">
                <a:solidFill>
                  <a:srgbClr val="898989"/>
                </a:solidFill>
                <a:latin typeface="Arial" panose="020B0604020202020204" pitchFamily="34" charset="0"/>
              </a:rPr>
              <a:pPr>
                <a:spcBef>
                  <a:spcPct val="0"/>
                </a:spcBef>
                <a:buFontTx/>
                <a:buNone/>
              </a:pPr>
              <a:t>24</a:t>
            </a:fld>
            <a:endParaRPr lang="es-CO" altLang="es-CO" sz="1200">
              <a:solidFill>
                <a:srgbClr val="898989"/>
              </a:solidFill>
              <a:latin typeface="Arial" panose="020B0604020202020204" pitchFamily="34" charset="0"/>
            </a:endParaRPr>
          </a:p>
        </p:txBody>
      </p:sp>
      <p:graphicFrame>
        <p:nvGraphicFramePr>
          <p:cNvPr id="4" name="Diagrama 3"/>
          <p:cNvGraphicFramePr/>
          <p:nvPr/>
        </p:nvGraphicFramePr>
        <p:xfrm>
          <a:off x="2495600" y="2024061"/>
          <a:ext cx="7200800" cy="36939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p:cNvSpPr/>
          <p:nvPr/>
        </p:nvSpPr>
        <p:spPr>
          <a:xfrm>
            <a:off x="1774826" y="5718175"/>
            <a:ext cx="4105275" cy="84455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CO" dirty="0"/>
              <a:t>CONSEJO ELECTORAL</a:t>
            </a:r>
          </a:p>
          <a:p>
            <a:pPr algn="ctr">
              <a:defRPr/>
            </a:pPr>
            <a:r>
              <a:rPr lang="es-CO" dirty="0"/>
              <a:t>Revocatoria, planes de gobierno</a:t>
            </a:r>
          </a:p>
        </p:txBody>
      </p:sp>
      <p:sp>
        <p:nvSpPr>
          <p:cNvPr id="12" name="Rectángulo 11"/>
          <p:cNvSpPr/>
          <p:nvPr/>
        </p:nvSpPr>
        <p:spPr>
          <a:xfrm>
            <a:off x="6259514" y="5718175"/>
            <a:ext cx="4103687" cy="84455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s-CO" dirty="0"/>
              <a:t>CONSEJO DE PARTICIPACIÓN</a:t>
            </a:r>
          </a:p>
          <a:p>
            <a:pPr algn="ctr">
              <a:defRPr/>
            </a:pPr>
            <a:r>
              <a:rPr lang="es-CO" dirty="0"/>
              <a:t>Construcción…</a:t>
            </a:r>
          </a:p>
        </p:txBody>
      </p:sp>
    </p:spTree>
    <p:extLst>
      <p:ext uri="{BB962C8B-B14F-4D97-AF65-F5344CB8AC3E}">
        <p14:creationId xmlns:p14="http://schemas.microsoft.com/office/powerpoint/2010/main" val="28275794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ángulo 6"/>
          <p:cNvSpPr/>
          <p:nvPr/>
        </p:nvSpPr>
        <p:spPr>
          <a:xfrm>
            <a:off x="1992313" y="1136651"/>
            <a:ext cx="8532812" cy="803275"/>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buFont typeface="Arial" panose="020B0604020202020204" pitchFamily="34" charset="0"/>
              <a:buNone/>
              <a:defRPr/>
            </a:pPr>
            <a:r>
              <a:rPr lang="es-CO" sz="2400" b="1" dirty="0">
                <a:solidFill>
                  <a:schemeClr val="tx1">
                    <a:lumMod val="95000"/>
                    <a:lumOff val="5000"/>
                  </a:schemeClr>
                </a:solidFill>
              </a:rPr>
              <a:t>ESTATUTO GENERAL ACU2017</a:t>
            </a:r>
          </a:p>
          <a:p>
            <a:pPr algn="ctr">
              <a:buFont typeface="Arial" panose="020B0604020202020204" pitchFamily="34" charset="0"/>
              <a:buNone/>
              <a:defRPr/>
            </a:pPr>
            <a:r>
              <a:rPr lang="es-CO" sz="2400" b="1" dirty="0">
                <a:solidFill>
                  <a:schemeClr val="tx1">
                    <a:lumMod val="95000"/>
                    <a:lumOff val="5000"/>
                  </a:schemeClr>
                </a:solidFill>
              </a:rPr>
              <a:t>GOBIERNO Y PARTICIPACIÓN</a:t>
            </a:r>
          </a:p>
        </p:txBody>
      </p:sp>
      <p:sp>
        <p:nvSpPr>
          <p:cNvPr id="30724" name="Marcador de número de diapositiva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2073D63-7DC9-4EBB-BF56-9FD864AB9E02}" type="slidenum">
              <a:rPr lang="es-CO" altLang="es-CO" sz="1200">
                <a:solidFill>
                  <a:srgbClr val="898989"/>
                </a:solidFill>
                <a:latin typeface="Arial" panose="020B0604020202020204" pitchFamily="34" charset="0"/>
              </a:rPr>
              <a:pPr>
                <a:spcBef>
                  <a:spcPct val="0"/>
                </a:spcBef>
                <a:buFontTx/>
                <a:buNone/>
              </a:pPr>
              <a:t>25</a:t>
            </a:fld>
            <a:endParaRPr lang="es-CO" altLang="es-CO" sz="1200">
              <a:solidFill>
                <a:srgbClr val="898989"/>
              </a:solidFill>
              <a:latin typeface="Arial" panose="020B0604020202020204" pitchFamily="34" charset="0"/>
            </a:endParaRPr>
          </a:p>
        </p:txBody>
      </p:sp>
      <p:sp>
        <p:nvSpPr>
          <p:cNvPr id="5" name="Rectángulo 4"/>
          <p:cNvSpPr/>
          <p:nvPr/>
        </p:nvSpPr>
        <p:spPr>
          <a:xfrm>
            <a:off x="1992314" y="2093913"/>
            <a:ext cx="4103687" cy="84455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CO" dirty="0"/>
              <a:t>COMUNIDAD QUE CONSTRUYE… PARTICIPA</a:t>
            </a:r>
          </a:p>
        </p:txBody>
      </p:sp>
      <p:sp>
        <p:nvSpPr>
          <p:cNvPr id="12" name="Rectángulo 11"/>
          <p:cNvSpPr/>
          <p:nvPr/>
        </p:nvSpPr>
        <p:spPr>
          <a:xfrm>
            <a:off x="6116639" y="2989263"/>
            <a:ext cx="4103687" cy="84455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s-CO" dirty="0"/>
              <a:t>BUSCA ESTABILIDAD DE LA NORMA</a:t>
            </a:r>
          </a:p>
        </p:txBody>
      </p:sp>
      <p:sp>
        <p:nvSpPr>
          <p:cNvPr id="8" name="Rectángulo 7"/>
          <p:cNvSpPr/>
          <p:nvPr/>
        </p:nvSpPr>
        <p:spPr>
          <a:xfrm>
            <a:off x="2011364" y="3946525"/>
            <a:ext cx="4105275" cy="84455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s-CO" dirty="0"/>
              <a:t>BUSCA DISMINUIR DISCRESIONALIDAD</a:t>
            </a:r>
          </a:p>
        </p:txBody>
      </p:sp>
      <p:sp>
        <p:nvSpPr>
          <p:cNvPr id="2" name="Rectángulo 1"/>
          <p:cNvSpPr/>
          <p:nvPr/>
        </p:nvSpPr>
        <p:spPr>
          <a:xfrm>
            <a:off x="6043614" y="4903788"/>
            <a:ext cx="4249737" cy="84455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s-CO" dirty="0"/>
              <a:t>REGLAS Y PROCEDIMIENTOS CLAROS</a:t>
            </a:r>
          </a:p>
          <a:p>
            <a:pPr algn="ctr">
              <a:defRPr/>
            </a:pPr>
            <a:r>
              <a:rPr lang="es-CO" dirty="0"/>
              <a:t>CREACIÓN DE UNIDADES, DEPENDENCIAS, CONSTRUCCIÓN DE PRESUPUESTOS</a:t>
            </a:r>
          </a:p>
        </p:txBody>
      </p:sp>
      <p:sp>
        <p:nvSpPr>
          <p:cNvPr id="10" name="Rectángulo 9"/>
          <p:cNvSpPr/>
          <p:nvPr/>
        </p:nvSpPr>
        <p:spPr>
          <a:xfrm>
            <a:off x="2011364" y="5876925"/>
            <a:ext cx="4249737" cy="844550"/>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es-CO" dirty="0"/>
              <a:t>PARTICIPACIÓN EFECTIVA DE LA COMUNIDAD  EN LA ELECCIÓN DE SUS AUTORIDADES</a:t>
            </a:r>
          </a:p>
        </p:txBody>
      </p:sp>
      <p:pic>
        <p:nvPicPr>
          <p:cNvPr id="9" name="Picture 6">
            <a:extLst>
              <a:ext uri="{FF2B5EF4-FFF2-40B4-BE49-F238E27FC236}">
                <a16:creationId xmlns:a16="http://schemas.microsoft.com/office/drawing/2014/main" id="{DB1DC503-D48A-4E44-ADCD-8BAA62643C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9144000"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4398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ubtítulo 3"/>
          <p:cNvSpPr txBox="1">
            <a:spLocks/>
          </p:cNvSpPr>
          <p:nvPr/>
        </p:nvSpPr>
        <p:spPr bwMode="auto">
          <a:xfrm>
            <a:off x="1524001" y="477553"/>
            <a:ext cx="953928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defRPr/>
            </a:pPr>
            <a:r>
              <a:rPr lang="es-CO" sz="2400" b="1" dirty="0">
                <a:solidFill>
                  <a:schemeClr val="tx1">
                    <a:lumMod val="95000"/>
                    <a:lumOff val="5000"/>
                  </a:schemeClr>
                </a:solidFill>
              </a:rPr>
              <a:t>ESCENARIOS DE PARTICIPACIÓN - ESTATUTO ACU (2017)</a:t>
            </a:r>
          </a:p>
        </p:txBody>
      </p:sp>
      <p:graphicFrame>
        <p:nvGraphicFramePr>
          <p:cNvPr id="2" name="Diagrama 1"/>
          <p:cNvGraphicFramePr/>
          <p:nvPr/>
        </p:nvGraphicFramePr>
        <p:xfrm>
          <a:off x="-3158360" y="982378"/>
          <a:ext cx="14977664"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ángulo redondeado 8"/>
          <p:cNvSpPr/>
          <p:nvPr/>
        </p:nvSpPr>
        <p:spPr>
          <a:xfrm>
            <a:off x="8716645" y="1638735"/>
            <a:ext cx="2592388" cy="4564063"/>
          </a:xfrm>
          <a:prstGeom prst="roundRect">
            <a:avLst/>
          </a:prstGeom>
          <a:ln w="57150">
            <a:prstDash val="lgDashDot"/>
          </a:ln>
        </p:spPr>
        <p:style>
          <a:lnRef idx="2">
            <a:schemeClr val="accent3"/>
          </a:lnRef>
          <a:fillRef idx="1">
            <a:schemeClr val="lt1"/>
          </a:fillRef>
          <a:effectRef idx="0">
            <a:schemeClr val="accent3"/>
          </a:effectRef>
          <a:fontRef idx="minor">
            <a:schemeClr val="dk1"/>
          </a:fontRef>
        </p:style>
        <p:txBody>
          <a:bodyPr anchor="ctr"/>
          <a:lstStyle/>
          <a:p>
            <a:pPr algn="ctr">
              <a:defRPr/>
            </a:pPr>
            <a:r>
              <a:rPr lang="es-CO" sz="2400" b="1" dirty="0"/>
              <a:t>CONSEJO DE PARTICIPACIÓN UNIVERISTARIA</a:t>
            </a:r>
          </a:p>
        </p:txBody>
      </p:sp>
      <p:sp>
        <p:nvSpPr>
          <p:cNvPr id="7" name="Rectángulo redondeado 6"/>
          <p:cNvSpPr/>
          <p:nvPr/>
        </p:nvSpPr>
        <p:spPr>
          <a:xfrm>
            <a:off x="731521" y="5327968"/>
            <a:ext cx="1895475" cy="1098550"/>
          </a:xfrm>
          <a:prstGeom prst="roundRect">
            <a:avLst/>
          </a:prstGeom>
          <a:ln w="57150">
            <a:prstDash val="lgDashDot"/>
          </a:ln>
        </p:spPr>
        <p:style>
          <a:lnRef idx="2">
            <a:schemeClr val="accent3"/>
          </a:lnRef>
          <a:fillRef idx="1">
            <a:schemeClr val="lt1"/>
          </a:fillRef>
          <a:effectRef idx="0">
            <a:schemeClr val="accent3"/>
          </a:effectRef>
          <a:fontRef idx="minor">
            <a:schemeClr val="dk1"/>
          </a:fontRef>
        </p:style>
        <p:txBody>
          <a:bodyPr anchor="ctr"/>
          <a:lstStyle/>
          <a:p>
            <a:pPr algn="ctr">
              <a:defRPr/>
            </a:pPr>
            <a:r>
              <a:rPr lang="es-CO" b="1" dirty="0"/>
              <a:t>CONSEJO ELECTORAL</a:t>
            </a:r>
          </a:p>
        </p:txBody>
      </p:sp>
    </p:spTree>
    <p:extLst>
      <p:ext uri="{BB962C8B-B14F-4D97-AF65-F5344CB8AC3E}">
        <p14:creationId xmlns:p14="http://schemas.microsoft.com/office/powerpoint/2010/main" val="4236894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ARTÍCULO 69. ÓRGANOS DE GOBIERNO.</a:t>
            </a:r>
          </a:p>
        </p:txBody>
      </p:sp>
      <p:sp>
        <p:nvSpPr>
          <p:cNvPr id="3" name="Marcador de contenido 2"/>
          <p:cNvSpPr>
            <a:spLocks noGrp="1"/>
          </p:cNvSpPr>
          <p:nvPr>
            <p:ph idx="1"/>
          </p:nvPr>
        </p:nvSpPr>
        <p:spPr/>
        <p:txBody>
          <a:bodyPr>
            <a:normAutofit fontScale="85000" lnSpcReduction="20000"/>
          </a:bodyPr>
          <a:lstStyle/>
          <a:p>
            <a:pPr marL="0" indent="0" algn="just">
              <a:buNone/>
            </a:pPr>
            <a:r>
              <a:rPr lang="es-CO" dirty="0"/>
              <a:t>Los órganos de gobierno de la Universidad Distrital Francisco José de Caldas son: </a:t>
            </a:r>
          </a:p>
          <a:p>
            <a:pPr marL="514350" indent="-514350" algn="just">
              <a:buAutoNum type="arabicPeriod"/>
            </a:pPr>
            <a:r>
              <a:rPr lang="es-CO" dirty="0"/>
              <a:t>ÓRGANOS DE PARTICIPACIÓN: la Asamblea Universitaria (AU), el Consejo de Participación Universitaria (CPU), el Consejo Electoral (CE), el Consejo Estudiantil Universitario (CEU) y los Claustros de las unidades académicas, quienes tienen como propósito garantizar la participación activa, mediante la democracia directa de la comunidad universitaria en la vida universitaria. </a:t>
            </a:r>
          </a:p>
          <a:p>
            <a:pPr marL="514350" indent="-514350" algn="just">
              <a:buAutoNum type="arabicPeriod"/>
            </a:pPr>
            <a:r>
              <a:rPr lang="es-CO" dirty="0"/>
              <a:t>ÓRGANOS COLEGIADOS: Consejo Superior Universitario (CSU), Consejo Académico(CA), Consejo de Facultad (CF), Consejo de Escuela (CE), Consejo de Centro (CC), Consejo de Instituto (CI) y Consejo de Programas Académicos Afines (CPAA). </a:t>
            </a:r>
          </a:p>
          <a:p>
            <a:pPr marL="514350" indent="-514350" algn="just">
              <a:buAutoNum type="arabicPeriod"/>
            </a:pPr>
            <a:r>
              <a:rPr lang="es-CO" dirty="0"/>
              <a:t>ÓRGANOS DE DIRECCIÓN Y EJECUCIÓN: la Rectoría, las Vicerrectorías, las Decanaturas, las Direcciones, las Coordinaciones y </a:t>
            </a:r>
            <a:r>
              <a:rPr lang="es-CO" dirty="0" err="1"/>
              <a:t>Generencia</a:t>
            </a:r>
            <a:r>
              <a:rPr lang="es-CO" dirty="0"/>
              <a:t>. Son los encargados de ejecutar las políticas generales y planes emanados de la Asamblea Universitaria, y aquellas formalizadas y legisladas por los organismos colegiados, en particular el Consejo Superior Universitario y el Consejo Académico. Cada uno de los órganos de gobierno enunciados anteriormente, tendrá el soporte académico y administrativo para asegurar el cumplimiento de sus funciones. </a:t>
            </a:r>
          </a:p>
        </p:txBody>
      </p:sp>
      <p:pic>
        <p:nvPicPr>
          <p:cNvPr id="4" name="Picture 6">
            <a:extLst>
              <a:ext uri="{FF2B5EF4-FFF2-40B4-BE49-F238E27FC236}">
                <a16:creationId xmlns:a16="http://schemas.microsoft.com/office/drawing/2014/main" id="{624A10F7-0F3B-4298-B602-96CE2D6F06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9144000" cy="8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36914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ASAMBLEA UNIVERSITARIA</a:t>
            </a:r>
          </a:p>
        </p:txBody>
      </p:sp>
      <p:sp>
        <p:nvSpPr>
          <p:cNvPr id="3" name="Marcador de contenido 2"/>
          <p:cNvSpPr>
            <a:spLocks noGrp="1"/>
          </p:cNvSpPr>
          <p:nvPr>
            <p:ph idx="1"/>
          </p:nvPr>
        </p:nvSpPr>
        <p:spPr/>
        <p:txBody>
          <a:bodyPr>
            <a:normAutofit/>
          </a:bodyPr>
          <a:lstStyle/>
          <a:p>
            <a:pPr marL="0" indent="0" algn="just">
              <a:buNone/>
            </a:pPr>
            <a:r>
              <a:rPr lang="es-CO" dirty="0"/>
              <a:t>ARTÍCULO 70. Definición. La Asamblea Universitaria (AU) es la máxima instancia de participación, decisión y organización de la Universidad Distrital Francisco José de Caldas, cuyos integrantes tienen el status de representantes del constituyente primario: la comunidad universitaria. </a:t>
            </a:r>
          </a:p>
          <a:p>
            <a:pPr marL="0" indent="0" algn="just">
              <a:buNone/>
            </a:pPr>
            <a:r>
              <a:rPr lang="es-CO" dirty="0"/>
              <a:t>ARTÍCULO 71. NATURALEZA. La Asamblea Universitaria tiene carácter permanente. Sesionará de manera ordinaria por una única vez cada cuatro (4) años, y de manera extraordinaria cuando así lo determine el Consejo de Participación Universitario, de acuerdo con las dinámicas políticas, administrativas y académicas de la Universidad Distrital Francisco José de Caldas.</a:t>
            </a:r>
          </a:p>
        </p:txBody>
      </p:sp>
      <p:pic>
        <p:nvPicPr>
          <p:cNvPr id="4" name="Picture 6">
            <a:extLst>
              <a:ext uri="{FF2B5EF4-FFF2-40B4-BE49-F238E27FC236}">
                <a16:creationId xmlns:a16="http://schemas.microsoft.com/office/drawing/2014/main" id="{EDA990C0-3E19-4A01-BF98-E577215471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
            <a:ext cx="9144000" cy="759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22654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1217" y="365125"/>
            <a:ext cx="10632583" cy="1077309"/>
          </a:xfrm>
        </p:spPr>
        <p:txBody>
          <a:bodyPr>
            <a:normAutofit/>
          </a:bodyPr>
          <a:lstStyle/>
          <a:p>
            <a:r>
              <a:rPr lang="es-CO" sz="3200" dirty="0"/>
              <a:t>ARTÍCULO 72. COMPOSICIÓN DE LA ASAMBLEA UNIVERSITARIA.</a:t>
            </a:r>
          </a:p>
        </p:txBody>
      </p:sp>
      <p:sp>
        <p:nvSpPr>
          <p:cNvPr id="3" name="Marcador de contenido 2"/>
          <p:cNvSpPr>
            <a:spLocks noGrp="1"/>
          </p:cNvSpPr>
          <p:nvPr>
            <p:ph idx="1"/>
          </p:nvPr>
        </p:nvSpPr>
        <p:spPr>
          <a:xfrm>
            <a:off x="838200" y="1584101"/>
            <a:ext cx="10515600" cy="4803820"/>
          </a:xfrm>
        </p:spPr>
        <p:txBody>
          <a:bodyPr>
            <a:normAutofit fontScale="77500" lnSpcReduction="20000"/>
          </a:bodyPr>
          <a:lstStyle/>
          <a:p>
            <a:pPr marL="0" indent="0" algn="just">
              <a:buNone/>
            </a:pPr>
            <a:r>
              <a:rPr lang="es-CO" dirty="0"/>
              <a:t>Los asambleístas son representantes de cada uno de los estamentos: estudiantil, docente, trabajador y egresados; miembros del Consejo Superior Universitario y miembros del Consejo Académico, quienes actuarán conforme a la autonomía plena y los principios establecidos en el presente Estatuto General de la Universidad Distrital Francisco José de Caldas. Participarán en la cantidad indicada a continuación: </a:t>
            </a:r>
          </a:p>
          <a:p>
            <a:pPr marL="514350" indent="-514350" algn="just">
              <a:buAutoNum type="arabicPeriod"/>
            </a:pPr>
            <a:r>
              <a:rPr lang="es-CO" dirty="0"/>
              <a:t>Cuarenta (40) representantes de docentes, quienes podrán elegir y ser elegidos con cualquier tipo de vinculación contractual con la UNIVERSIDAD. Elegidos por los docentes. </a:t>
            </a:r>
          </a:p>
          <a:p>
            <a:pPr marL="514350" indent="-514350" algn="just">
              <a:buAutoNum type="arabicPeriod"/>
            </a:pPr>
            <a:r>
              <a:rPr lang="es-CO" dirty="0"/>
              <a:t>Cuarenta (40) representantes estudiantiles. Elegidos por los estudiantes. </a:t>
            </a:r>
          </a:p>
          <a:p>
            <a:pPr marL="514350" indent="-514350" algn="just">
              <a:buAutoNum type="arabicPeriod"/>
            </a:pPr>
            <a:r>
              <a:rPr lang="es-CO" dirty="0"/>
              <a:t>Quince (15) representantes de los trabajadores de planta de la UNIVERSIDAD. Elegidos por los trabajadores de planta. </a:t>
            </a:r>
          </a:p>
          <a:p>
            <a:pPr marL="514350" indent="-514350" algn="just">
              <a:buAutoNum type="arabicPeriod"/>
            </a:pPr>
            <a:r>
              <a:rPr lang="es-CO" dirty="0"/>
              <a:t>Cinco (5) representantes de los egresados de la UNIVERSIDAD. Elegidos por la asamblea de egresados. </a:t>
            </a:r>
          </a:p>
          <a:p>
            <a:pPr marL="514350" indent="-514350" algn="just">
              <a:buAutoNum type="arabicPeriod"/>
            </a:pPr>
            <a:r>
              <a:rPr lang="es-CO" dirty="0"/>
              <a:t>Tres (3) representantes del Consejo Superior Universitario. Designados por éste mismo. </a:t>
            </a:r>
          </a:p>
          <a:p>
            <a:pPr marL="514350" indent="-514350" algn="just">
              <a:buAutoNum type="arabicPeriod"/>
            </a:pPr>
            <a:r>
              <a:rPr lang="es-CO" dirty="0"/>
              <a:t>Tres (3) representantes del Consejo Académico Designados por éste mismo. </a:t>
            </a:r>
          </a:p>
          <a:p>
            <a:pPr marL="0" indent="0" algn="just">
              <a:buNone/>
            </a:pPr>
            <a:r>
              <a:rPr lang="es-CO" dirty="0"/>
              <a:t>PARÁGRAFO. En caso de que algún representante elegido pierda la vinculación con la institución ya sea por enfermedad, muerte u otras que ameriten esta situación, se designará al siguiente con mayor votación en la lista de elegibles resultado del proceso electoral inmediatamente anterior para los representantes elegidos por votación directa. Para el caso de los tres (3) representantes del Consejo Superior Universitario y de los tres (3) representantes del Consejo Académico, su participación en la Asamblea Universitaria terminará cuando su periodo de representación ante los consejos en mención haya culminado, para lo cual será posible nombrar un nuevo representante.</a:t>
            </a:r>
          </a:p>
        </p:txBody>
      </p:sp>
    </p:spTree>
    <p:extLst>
      <p:ext uri="{BB962C8B-B14F-4D97-AF65-F5344CB8AC3E}">
        <p14:creationId xmlns:p14="http://schemas.microsoft.com/office/powerpoint/2010/main" val="1741477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Asamblea Universitaria</a:t>
            </a:r>
          </a:p>
        </p:txBody>
      </p:sp>
      <p:sp>
        <p:nvSpPr>
          <p:cNvPr id="3" name="Marcador de contenido 2"/>
          <p:cNvSpPr>
            <a:spLocks noGrp="1"/>
          </p:cNvSpPr>
          <p:nvPr>
            <p:ph idx="1"/>
          </p:nvPr>
        </p:nvSpPr>
        <p:spPr/>
        <p:txBody>
          <a:bodyPr/>
          <a:lstStyle/>
          <a:p>
            <a:r>
              <a:rPr lang="es-CO" dirty="0"/>
              <a:t>Congreso Universitario</a:t>
            </a:r>
          </a:p>
          <a:p>
            <a:r>
              <a:rPr lang="es-CO" dirty="0"/>
              <a:t>Asamblea Consultiva</a:t>
            </a:r>
          </a:p>
          <a:p>
            <a:r>
              <a:rPr lang="es-CO" dirty="0"/>
              <a:t>Universidad de Nariño</a:t>
            </a:r>
          </a:p>
          <a:p>
            <a:r>
              <a:rPr lang="es-CO" dirty="0"/>
              <a:t>Asamblea Constituyente</a:t>
            </a:r>
          </a:p>
          <a:p>
            <a:r>
              <a:rPr lang="es-CO" dirty="0"/>
              <a:t>Comisión de reforma del CSU.</a:t>
            </a:r>
          </a:p>
        </p:txBody>
      </p:sp>
      <p:pic>
        <p:nvPicPr>
          <p:cNvPr id="6" name="Picture 6">
            <a:extLst>
              <a:ext uri="{FF2B5EF4-FFF2-40B4-BE49-F238E27FC236}">
                <a16:creationId xmlns:a16="http://schemas.microsoft.com/office/drawing/2014/main" id="{B1BEA002-91B0-4E4E-BD41-B0B021087E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
            <a:ext cx="9144000" cy="88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19710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038672"/>
          </a:xfrm>
        </p:spPr>
        <p:txBody>
          <a:bodyPr>
            <a:normAutofit/>
          </a:bodyPr>
          <a:lstStyle/>
          <a:p>
            <a:r>
              <a:rPr lang="es-CO" sz="3200" dirty="0"/>
              <a:t>ARTÍCULO 73. FUNCIONES DE LA ASAMBLEA UNIVERSITARIA</a:t>
            </a:r>
          </a:p>
        </p:txBody>
      </p:sp>
      <p:sp>
        <p:nvSpPr>
          <p:cNvPr id="3" name="Marcador de contenido 2"/>
          <p:cNvSpPr>
            <a:spLocks noGrp="1"/>
          </p:cNvSpPr>
          <p:nvPr>
            <p:ph idx="1"/>
          </p:nvPr>
        </p:nvSpPr>
        <p:spPr>
          <a:xfrm>
            <a:off x="838200" y="1403798"/>
            <a:ext cx="10515600" cy="4958365"/>
          </a:xfrm>
        </p:spPr>
        <p:txBody>
          <a:bodyPr>
            <a:normAutofit fontScale="77500" lnSpcReduction="20000"/>
          </a:bodyPr>
          <a:lstStyle/>
          <a:p>
            <a:pPr marL="0" indent="0">
              <a:buNone/>
            </a:pPr>
            <a:r>
              <a:rPr lang="es-CO" dirty="0"/>
              <a:t>Son funciones de la Asamblea Universitaria: </a:t>
            </a:r>
          </a:p>
          <a:p>
            <a:pPr marL="514350" indent="-514350">
              <a:buAutoNum type="alphaLcPeriod"/>
            </a:pPr>
            <a:r>
              <a:rPr lang="es-CO" dirty="0"/>
              <a:t>Sesionar de manera ordinaria por un periodo definido de un (1) mes calendario inmediatamente después de ser elegida, con posibilidad de extender su periodo de sesión de acuerdo con el cronograma aprobado por el plenario de la AU, y sesionar de manera extraordinaria cuando sea convocada por el Consejo de Participación Universitario. </a:t>
            </a:r>
          </a:p>
          <a:p>
            <a:pPr marL="514350" indent="-514350">
              <a:buAutoNum type="alphaLcPeriod"/>
            </a:pPr>
            <a:r>
              <a:rPr lang="es-CO" dirty="0"/>
              <a:t>Defender el cumplimiento de los principios establecidos en el Estatuto General: la autonomía universitaria, la defensa de lo público, la igualdad en la diferencia, la construcción de paz con justicia social y ambiental, la pluralidad y diversidad del saber, la asunción de la voluntad política de la comunidad y la transformación social y cultural. </a:t>
            </a:r>
          </a:p>
          <a:p>
            <a:pPr marL="514350" indent="-514350">
              <a:buAutoNum type="alphaLcPeriod"/>
            </a:pPr>
            <a:r>
              <a:rPr lang="es-CO" dirty="0"/>
              <a:t>Reformar, sustituir, derogar capítulos, Artículos, parágrafos, adendas y otros de este mismo carácter del presente Estatuto General, además de guardar y hacer seguimiento a éste Estatuto General; </a:t>
            </a:r>
          </a:p>
          <a:p>
            <a:pPr marL="514350" indent="-514350">
              <a:buAutoNum type="alphaLcPeriod"/>
            </a:pPr>
            <a:r>
              <a:rPr lang="es-CO" dirty="0"/>
              <a:t>Trazar lineamientos de política general de la Universidad Distrital Francisco José de Caldas;</a:t>
            </a:r>
          </a:p>
          <a:p>
            <a:pPr marL="514350" indent="-514350">
              <a:buAutoNum type="alphaLcPeriod"/>
            </a:pPr>
            <a:r>
              <a:rPr lang="es-CO" dirty="0"/>
              <a:t>Formular el Plan Estratégico de Desarrollo y otros planes que desarrollen la política universitaria a largo plazo, el Proyecto Universitario Institucional y las Reformas Estatutarias a que haya lugar en la UNIVERSIDAD; </a:t>
            </a:r>
          </a:p>
          <a:p>
            <a:pPr marL="514350" indent="-514350">
              <a:buAutoNum type="alphaLcPeriod"/>
            </a:pPr>
            <a:r>
              <a:rPr lang="es-CO" dirty="0"/>
              <a:t>Definir, aprobar y regular su reglamento interno de funcionamiento y la forma de realizar los plebiscitos, referendos y consultas establecidas por el Consejo de Participación Universitaria. </a:t>
            </a:r>
          </a:p>
          <a:p>
            <a:pPr marL="0" indent="0">
              <a:buNone/>
            </a:pPr>
            <a:r>
              <a:rPr lang="es-CO" dirty="0"/>
              <a:t>PARÁGRAFO. Una vez concluidas las sesiones de la Asamblea Universitaria, el Consejo de Participación, otorgará un certificado a cada uno de los Asambleístas que hayan cumplido con el reglamento aprobado por la misma Asamblea Universitaria, en el cual se reconocerá su participación durante las sesiones.</a:t>
            </a:r>
          </a:p>
        </p:txBody>
      </p:sp>
    </p:spTree>
    <p:extLst>
      <p:ext uri="{BB962C8B-B14F-4D97-AF65-F5344CB8AC3E}">
        <p14:creationId xmlns:p14="http://schemas.microsoft.com/office/powerpoint/2010/main" val="26063796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ARTÍCULO 74. GARANTÍAS.</a:t>
            </a:r>
          </a:p>
        </p:txBody>
      </p:sp>
      <p:sp>
        <p:nvSpPr>
          <p:cNvPr id="3" name="Marcador de contenido 2"/>
          <p:cNvSpPr>
            <a:spLocks noGrp="1"/>
          </p:cNvSpPr>
          <p:nvPr>
            <p:ph idx="1"/>
          </p:nvPr>
        </p:nvSpPr>
        <p:spPr/>
        <p:txBody>
          <a:bodyPr>
            <a:normAutofit fontScale="92500" lnSpcReduction="20000"/>
          </a:bodyPr>
          <a:lstStyle/>
          <a:p>
            <a:pPr marL="0" indent="0" algn="just">
              <a:buNone/>
            </a:pPr>
            <a:r>
              <a:rPr lang="es-CO" dirty="0"/>
              <a:t>La Rectoría, o quien ésta designe, garantizará las condiciones y recursos necesarios y procedentes para el funcionamiento y cumplimiento de los objetivos y el cronograma de la Asamblea Universitaria tanto en las sesiones ordinarias como en las extraordinarias. </a:t>
            </a:r>
          </a:p>
          <a:p>
            <a:pPr marL="0" indent="0" algn="just">
              <a:buNone/>
            </a:pPr>
            <a:r>
              <a:rPr lang="es-CO" dirty="0"/>
              <a:t>PARÁGRAFO PRIMERO. El estamento de docentes contará con permiso académico y laboral; el aplazamiento de la evaluación docente; las evaluaciones regulares a los estudiantes a su cargo; y las descargas académicas a que haya lugar. </a:t>
            </a:r>
          </a:p>
          <a:p>
            <a:pPr marL="0" indent="0" algn="just">
              <a:buNone/>
            </a:pPr>
            <a:r>
              <a:rPr lang="es-CO" dirty="0"/>
              <a:t>PARÁGRAFO SEGUNDO. El estamento estudiantil contará con los permisos académicos del caso y el aplazamiento de todo tipo de actividades evaluativas (exámenes escritos u orales, laboratorios, presentación trabajos y demás que determine el programa académico al cual esté adscrito el estudiante). Por su participación en la Asamblea Universitaria, el estudiante asambleísta podrá homologar un (1) espacio académico lectivo de cátedra, o un espacio académico electivo extrínseco o intrínseco. </a:t>
            </a:r>
          </a:p>
          <a:p>
            <a:pPr marL="0" indent="0" algn="just">
              <a:buNone/>
            </a:pPr>
            <a:r>
              <a:rPr lang="es-CO" dirty="0"/>
              <a:t>PARÁGRAFO TERCERO. Para el caso del estamento de trabajadores, se contará con los permisos laborales correspondientes.</a:t>
            </a:r>
          </a:p>
        </p:txBody>
      </p:sp>
      <p:pic>
        <p:nvPicPr>
          <p:cNvPr id="4" name="Picture 6">
            <a:extLst>
              <a:ext uri="{FF2B5EF4-FFF2-40B4-BE49-F238E27FC236}">
                <a16:creationId xmlns:a16="http://schemas.microsoft.com/office/drawing/2014/main" id="{FE420750-2618-42ED-90C9-F8DE248C99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
            <a:ext cx="9144000" cy="858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8436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Asamblea Universitaria 2017</a:t>
            </a:r>
          </a:p>
        </p:txBody>
      </p:sp>
      <p:sp>
        <p:nvSpPr>
          <p:cNvPr id="3" name="Marcador de contenido 2"/>
          <p:cNvSpPr>
            <a:spLocks noGrp="1"/>
          </p:cNvSpPr>
          <p:nvPr>
            <p:ph idx="1"/>
          </p:nvPr>
        </p:nvSpPr>
        <p:spPr/>
        <p:txBody>
          <a:bodyPr/>
          <a:lstStyle/>
          <a:p>
            <a:pPr marL="0" indent="0" algn="just">
              <a:buNone/>
            </a:pPr>
            <a:r>
              <a:rPr lang="es-CO" dirty="0"/>
              <a:t>ARTÍCULO 17. GOBIERNO UNIVERSITARIO. Se define como gobierno universitario la construcción, la dirección y la ejecución de las políticas universitarias para el logro del objeto, los principios y los objetivos de la Universidad Distrital Francisco José de Caldas, de conformidad con la Constitución Política, la ley y los estatutos institucionales. </a:t>
            </a:r>
          </a:p>
          <a:p>
            <a:pPr marL="0" indent="0" algn="just">
              <a:buNone/>
            </a:pPr>
            <a:r>
              <a:rPr lang="es-CO" dirty="0"/>
              <a:t>La gobernanza de la Universidad se sustenta en el principio de la democracia participativa, conforme al cual, la comunidad universitaria participa en la construcción, la ejecución y el desarrollo de las políticas universitarias, y en la elección y designación de los órganos de dirección.</a:t>
            </a:r>
          </a:p>
        </p:txBody>
      </p:sp>
      <p:pic>
        <p:nvPicPr>
          <p:cNvPr id="4" name="Picture 6">
            <a:extLst>
              <a:ext uri="{FF2B5EF4-FFF2-40B4-BE49-F238E27FC236}">
                <a16:creationId xmlns:a16="http://schemas.microsoft.com/office/drawing/2014/main" id="{3B44E389-FB74-4AB9-83F9-C1593BBEA9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
            <a:ext cx="9144000" cy="703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47346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25793"/>
          </a:xfrm>
        </p:spPr>
        <p:txBody>
          <a:bodyPr>
            <a:normAutofit/>
          </a:bodyPr>
          <a:lstStyle/>
          <a:p>
            <a:r>
              <a:rPr lang="es-CO" sz="3600" dirty="0"/>
              <a:t>ARTÍCULO 18. ÓRGANOS E INSTANCIAS DE DIRECCIÓN.</a:t>
            </a:r>
          </a:p>
        </p:txBody>
      </p:sp>
      <p:sp>
        <p:nvSpPr>
          <p:cNvPr id="3" name="Marcador de contenido 2"/>
          <p:cNvSpPr>
            <a:spLocks noGrp="1"/>
          </p:cNvSpPr>
          <p:nvPr>
            <p:ph idx="1"/>
          </p:nvPr>
        </p:nvSpPr>
        <p:spPr>
          <a:xfrm>
            <a:off x="643943" y="1493949"/>
            <a:ext cx="10998557" cy="5009882"/>
          </a:xfrm>
        </p:spPr>
        <p:txBody>
          <a:bodyPr>
            <a:normAutofit fontScale="70000" lnSpcReduction="20000"/>
          </a:bodyPr>
          <a:lstStyle/>
          <a:p>
            <a:pPr marL="0" indent="0" algn="just">
              <a:buNone/>
            </a:pPr>
            <a:r>
              <a:rPr lang="es-CO" dirty="0"/>
              <a:t>Son órganos e instancias de dirección de la Universidad Distrital Francisco José de Caldas: </a:t>
            </a:r>
          </a:p>
          <a:p>
            <a:pPr marL="514350" indent="-514350" algn="just">
              <a:buAutoNum type="alphaLcPeriod"/>
            </a:pPr>
            <a:r>
              <a:rPr lang="es-CO" dirty="0"/>
              <a:t>Consejo Superior Universitario </a:t>
            </a:r>
          </a:p>
          <a:p>
            <a:pPr marL="514350" indent="-514350" algn="just">
              <a:buAutoNum type="alphaLcPeriod"/>
            </a:pPr>
            <a:r>
              <a:rPr lang="es-CO" dirty="0"/>
              <a:t>Consejo Académico </a:t>
            </a:r>
          </a:p>
          <a:p>
            <a:pPr marL="514350" indent="-514350" algn="just">
              <a:buAutoNum type="alphaLcPeriod"/>
            </a:pPr>
            <a:r>
              <a:rPr lang="es-CO" dirty="0"/>
              <a:t>Rectoría </a:t>
            </a:r>
          </a:p>
          <a:p>
            <a:pPr marL="514350" indent="-514350" algn="just">
              <a:buAutoNum type="alphaLcPeriod"/>
            </a:pPr>
            <a:r>
              <a:rPr lang="es-CO" dirty="0"/>
              <a:t>Consejo de Facultad </a:t>
            </a:r>
          </a:p>
          <a:p>
            <a:pPr marL="514350" indent="-514350" algn="just">
              <a:buAutoNum type="alphaLcPeriod"/>
            </a:pPr>
            <a:r>
              <a:rPr lang="es-CO" dirty="0"/>
              <a:t>Decano </a:t>
            </a:r>
          </a:p>
          <a:p>
            <a:pPr marL="514350" indent="-514350" algn="just">
              <a:buAutoNum type="alphaLcPeriod"/>
            </a:pPr>
            <a:r>
              <a:rPr lang="es-CO" dirty="0"/>
              <a:t>Consejo de Escuela </a:t>
            </a:r>
          </a:p>
          <a:p>
            <a:pPr marL="514350" indent="-514350" algn="just">
              <a:buAutoNum type="alphaLcPeriod"/>
            </a:pPr>
            <a:r>
              <a:rPr lang="es-CO" dirty="0"/>
              <a:t>Director de Escuela </a:t>
            </a:r>
          </a:p>
          <a:p>
            <a:pPr marL="514350" indent="-514350" algn="just">
              <a:buAutoNum type="alphaLcPeriod"/>
            </a:pPr>
            <a:r>
              <a:rPr lang="es-CO" dirty="0"/>
              <a:t>Consejo de Centro </a:t>
            </a:r>
          </a:p>
          <a:p>
            <a:pPr marL="514350" indent="-514350" algn="just">
              <a:buAutoNum type="alphaLcPeriod"/>
            </a:pPr>
            <a:r>
              <a:rPr lang="es-CO" dirty="0"/>
              <a:t>Director de Centro </a:t>
            </a:r>
          </a:p>
          <a:p>
            <a:pPr marL="514350" indent="-514350" algn="just">
              <a:buAutoNum type="alphaLcPeriod"/>
            </a:pPr>
            <a:r>
              <a:rPr lang="es-CO" dirty="0"/>
              <a:t>Consejo de Instituto </a:t>
            </a:r>
          </a:p>
          <a:p>
            <a:pPr marL="514350" indent="-514350" algn="just">
              <a:buAutoNum type="alphaLcPeriod"/>
            </a:pPr>
            <a:r>
              <a:rPr lang="es-CO" dirty="0"/>
              <a:t>Director de Instituto l. Consejo de Área de Formación </a:t>
            </a:r>
          </a:p>
          <a:p>
            <a:pPr marL="514350" indent="-514350" algn="just">
              <a:buAutoNum type="alphaLcPeriod"/>
            </a:pPr>
            <a:r>
              <a:rPr lang="es-CO" dirty="0"/>
              <a:t>Director de Área de Formación </a:t>
            </a:r>
          </a:p>
          <a:p>
            <a:pPr marL="0" indent="0" algn="just">
              <a:buNone/>
            </a:pPr>
            <a:r>
              <a:rPr lang="es-CO" dirty="0"/>
              <a:t>PARÁGRAFO. De conformidad con el Artículo 68 de la Constitución Política, la comunidad universitaria representada en la Asamblea Universitaria participa en la dirección de la Universidad, con la construcción de planes y políticas institucionales de mediano y largo plazo, su evaluación y seguimiento, y en la reforma o modificación de los estatutos, conforme a lo previsto en este Estatuto.</a:t>
            </a:r>
          </a:p>
        </p:txBody>
      </p:sp>
    </p:spTree>
    <p:extLst>
      <p:ext uri="{BB962C8B-B14F-4D97-AF65-F5344CB8AC3E}">
        <p14:creationId xmlns:p14="http://schemas.microsoft.com/office/powerpoint/2010/main" val="3385701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206098"/>
          </a:xfrm>
        </p:spPr>
        <p:txBody>
          <a:bodyPr>
            <a:normAutofit/>
          </a:bodyPr>
          <a:lstStyle/>
          <a:p>
            <a:r>
              <a:rPr lang="es-CO" sz="3200" dirty="0"/>
              <a:t>ARTÍCULO 44. GARANTÍAS INSTITUCIONALES PARA LA PARTICIPACIÓN DEMOCRÁTICA</a:t>
            </a:r>
          </a:p>
        </p:txBody>
      </p:sp>
      <p:sp>
        <p:nvSpPr>
          <p:cNvPr id="3" name="Marcador de contenido 2"/>
          <p:cNvSpPr>
            <a:spLocks noGrp="1"/>
          </p:cNvSpPr>
          <p:nvPr>
            <p:ph idx="1"/>
          </p:nvPr>
        </p:nvSpPr>
        <p:spPr>
          <a:xfrm>
            <a:off x="838200" y="1825625"/>
            <a:ext cx="10515600" cy="4613812"/>
          </a:xfrm>
        </p:spPr>
        <p:txBody>
          <a:bodyPr>
            <a:normAutofit fontScale="85000" lnSpcReduction="20000"/>
          </a:bodyPr>
          <a:lstStyle/>
          <a:p>
            <a:pPr marL="0" indent="0">
              <a:buNone/>
            </a:pPr>
            <a:r>
              <a:rPr lang="es-CO" dirty="0"/>
              <a:t>La Universidad Distrital Francisco José de Caldas cuenta con las siguientes instancias institucionales que garantizan la participación democrática. </a:t>
            </a:r>
          </a:p>
          <a:p>
            <a:pPr marL="514350" indent="-514350">
              <a:buAutoNum type="alphaLcPeriod"/>
            </a:pPr>
            <a:r>
              <a:rPr lang="es-CO" dirty="0"/>
              <a:t>Asamblea Universitaria. </a:t>
            </a:r>
          </a:p>
          <a:p>
            <a:pPr marL="514350" indent="-514350">
              <a:buAutoNum type="alphaLcPeriod"/>
            </a:pPr>
            <a:r>
              <a:rPr lang="es-CO" dirty="0"/>
              <a:t>Consejo de Participación Universitaria. </a:t>
            </a:r>
          </a:p>
          <a:p>
            <a:pPr marL="514350" indent="-514350">
              <a:buAutoNum type="alphaLcPeriod"/>
            </a:pPr>
            <a:r>
              <a:rPr lang="es-CO" dirty="0"/>
              <a:t>Consejo Electoral. </a:t>
            </a:r>
          </a:p>
          <a:p>
            <a:pPr marL="514350" indent="-514350">
              <a:buAutoNum type="alphaLcPeriod"/>
            </a:pPr>
            <a:r>
              <a:rPr lang="es-CO" dirty="0"/>
              <a:t>Consejo Estudiantil Universitario. </a:t>
            </a:r>
          </a:p>
          <a:p>
            <a:pPr marL="514350" indent="-514350">
              <a:buAutoNum type="alphaLcPeriod"/>
            </a:pPr>
            <a:r>
              <a:rPr lang="es-CO" dirty="0"/>
              <a:t>Claustros de Escuela. </a:t>
            </a:r>
          </a:p>
          <a:p>
            <a:pPr marL="514350" indent="-514350">
              <a:buAutoNum type="alphaLcPeriod"/>
            </a:pPr>
            <a:r>
              <a:rPr lang="es-CO" dirty="0"/>
              <a:t>Claustro General. </a:t>
            </a:r>
          </a:p>
          <a:p>
            <a:pPr marL="0" indent="0">
              <a:buNone/>
            </a:pPr>
            <a:r>
              <a:rPr lang="es-CO" dirty="0"/>
              <a:t>PARÁGRAFO PRIMERO. La dirección de la Universidad debe garantizar las condiciones, recursos y los permisos académicos y administrativos necesarios para la asistencia del personal administrativo, docente y de los estudiantes a las sesiones de las diferentes instancias de participación según su cronograma, y emitir las certificaciones correspondientes de conformidad con los reglamentos internos. La asistencia de los estudiantes en los órganos de participación puede ser objeto de homologación en el plan de formación cursado, según los criterios establecidos por el Consejo Académico. PARAGRAFO SEGUNDO. Los cronogramas de actividades de las instancias de participación deben quedar incluidos en el calendario Académico de los respectivos periodos.</a:t>
            </a:r>
          </a:p>
        </p:txBody>
      </p:sp>
    </p:spTree>
    <p:extLst>
      <p:ext uri="{BB962C8B-B14F-4D97-AF65-F5344CB8AC3E}">
        <p14:creationId xmlns:p14="http://schemas.microsoft.com/office/powerpoint/2010/main" val="22446997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ARTÍCULO 45. ASAMBLEA UNIVERSITARIA</a:t>
            </a:r>
          </a:p>
        </p:txBody>
      </p:sp>
      <p:sp>
        <p:nvSpPr>
          <p:cNvPr id="3" name="Marcador de contenido 2"/>
          <p:cNvSpPr>
            <a:spLocks noGrp="1"/>
          </p:cNvSpPr>
          <p:nvPr>
            <p:ph idx="1"/>
          </p:nvPr>
        </p:nvSpPr>
        <p:spPr/>
        <p:txBody>
          <a:bodyPr>
            <a:normAutofit/>
          </a:bodyPr>
          <a:lstStyle/>
          <a:p>
            <a:pPr marL="0" indent="0" algn="just">
              <a:buNone/>
            </a:pPr>
            <a:r>
              <a:rPr lang="es-CO" dirty="0"/>
              <a:t>La Asamblea Universitaria es la instancia de participación efectiva en la que, de conformidad con el Artículo 68 de la Constitución Política, la comunidad participa en la dirección de la universidad para proponer, deliberar y asumir su postura en la construcción de planes y políticas institucionales de mediano y largo plazo, su evaluación y seguimiento, y en la reforma o modificación de los estatutos, conforme a lo previsto en este Estatuto. </a:t>
            </a:r>
          </a:p>
          <a:p>
            <a:pPr marL="0" indent="0" algn="just">
              <a:buNone/>
            </a:pPr>
            <a:r>
              <a:rPr lang="es-CO" dirty="0"/>
              <a:t>PARAGRAFO. El procedimiento para la definición y reforma de estatutos, y la adopción de políticas y planes institucionales de mediano y largo plazo, debe prever una etapa de deliberación por la comunidad universitaria representada en la Asamblea Universitaria, según lo establecido en el presente estatuto y las demás normas que lo desarrollen.</a:t>
            </a:r>
          </a:p>
        </p:txBody>
      </p:sp>
      <p:pic>
        <p:nvPicPr>
          <p:cNvPr id="4" name="Picture 6">
            <a:extLst>
              <a:ext uri="{FF2B5EF4-FFF2-40B4-BE49-F238E27FC236}">
                <a16:creationId xmlns:a16="http://schemas.microsoft.com/office/drawing/2014/main" id="{EA3FDFCE-C84B-4F6D-8CE0-0B60376E08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
            <a:ext cx="9144000" cy="88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45383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4096" y="365125"/>
            <a:ext cx="10619704" cy="1325563"/>
          </a:xfrm>
        </p:spPr>
        <p:txBody>
          <a:bodyPr>
            <a:normAutofit/>
          </a:bodyPr>
          <a:lstStyle/>
          <a:p>
            <a:r>
              <a:rPr lang="es-CO" sz="3200" dirty="0"/>
              <a:t>ARTÍCULO 46. COMPOSICIÓN DE LA ASAMBLEA UNIVERSITARIA.</a:t>
            </a:r>
          </a:p>
        </p:txBody>
      </p:sp>
      <p:sp>
        <p:nvSpPr>
          <p:cNvPr id="3" name="Marcador de contenido 2"/>
          <p:cNvSpPr>
            <a:spLocks noGrp="1"/>
          </p:cNvSpPr>
          <p:nvPr>
            <p:ph idx="1"/>
          </p:nvPr>
        </p:nvSpPr>
        <p:spPr>
          <a:xfrm>
            <a:off x="734095" y="1584101"/>
            <a:ext cx="10959921" cy="4945487"/>
          </a:xfrm>
        </p:spPr>
        <p:txBody>
          <a:bodyPr>
            <a:normAutofit fontScale="70000" lnSpcReduction="20000"/>
          </a:bodyPr>
          <a:lstStyle/>
          <a:p>
            <a:pPr marL="0" indent="0">
              <a:buNone/>
            </a:pPr>
            <a:r>
              <a:rPr lang="es-CO" dirty="0"/>
              <a:t>La Asamblea Universitaria está conformada por representantes de la Comunidad Universitaria, así: </a:t>
            </a:r>
          </a:p>
          <a:p>
            <a:pPr marL="514350" indent="-514350">
              <a:buAutoNum type="alphaLcPeriod"/>
            </a:pPr>
            <a:r>
              <a:rPr lang="es-CO" dirty="0"/>
              <a:t>Cuarenta (40) representantes de los docentes, elegidos por los docentes de la Universidad.</a:t>
            </a:r>
          </a:p>
          <a:p>
            <a:pPr marL="514350" indent="-514350">
              <a:buAutoNum type="alphaLcPeriod"/>
            </a:pPr>
            <a:r>
              <a:rPr lang="es-CO" dirty="0"/>
              <a:t>Cuarenta (40) representantes de los estudiantes, elegidos por los estudiantes de la Universidad. </a:t>
            </a:r>
          </a:p>
          <a:p>
            <a:pPr marL="514350" indent="-514350">
              <a:buAutoNum type="alphaLcPeriod"/>
            </a:pPr>
            <a:r>
              <a:rPr lang="es-CO" dirty="0"/>
              <a:t>Quince (15) representantes del personal administrativo, elegidos por el personal administrativo de la Universidad. </a:t>
            </a:r>
          </a:p>
          <a:p>
            <a:pPr marL="514350" indent="-514350">
              <a:buAutoNum type="alphaLcPeriod"/>
            </a:pPr>
            <a:r>
              <a:rPr lang="es-CO" dirty="0"/>
              <a:t>Cinco (5) representantes de los egresados de pregrado de la Universidad, que no tengan vínculo laboral ni contractual con la Universidad, elegidos por los egresados. </a:t>
            </a:r>
          </a:p>
          <a:p>
            <a:pPr marL="514350" indent="-514350">
              <a:buAutoNum type="alphaLcPeriod"/>
            </a:pPr>
            <a:r>
              <a:rPr lang="es-CO" dirty="0"/>
              <a:t>El Rector o su delegado. </a:t>
            </a:r>
          </a:p>
          <a:p>
            <a:pPr marL="514350" indent="-514350">
              <a:buAutoNum type="alphaLcPeriod"/>
            </a:pPr>
            <a:r>
              <a:rPr lang="es-CO" dirty="0"/>
              <a:t>Los Vicerrectores. </a:t>
            </a:r>
          </a:p>
          <a:p>
            <a:pPr marL="514350" indent="-514350">
              <a:buAutoNum type="alphaLcPeriod"/>
            </a:pPr>
            <a:r>
              <a:rPr lang="es-CO" dirty="0"/>
              <a:t>El director de Bienestar Universitario. </a:t>
            </a:r>
          </a:p>
          <a:p>
            <a:pPr marL="514350" indent="-514350">
              <a:buAutoNum type="alphaLcPeriod"/>
            </a:pPr>
            <a:r>
              <a:rPr lang="es-CO" dirty="0"/>
              <a:t>El Gerente Administrativo y Financiero.</a:t>
            </a:r>
          </a:p>
          <a:p>
            <a:pPr marL="514350" indent="-514350">
              <a:buAutoNum type="alphaLcPeriod"/>
            </a:pPr>
            <a:r>
              <a:rPr lang="es-CO" dirty="0"/>
              <a:t>Cinco (5) miembros del Consejo Superior o sus delegados. </a:t>
            </a:r>
          </a:p>
          <a:p>
            <a:pPr marL="514350" indent="-514350">
              <a:buAutoNum type="alphaLcPeriod"/>
            </a:pPr>
            <a:r>
              <a:rPr lang="es-CO" dirty="0"/>
              <a:t>Cinco (5) miembros del Consejo Académico delegados por este órgano. </a:t>
            </a:r>
          </a:p>
          <a:p>
            <a:pPr marL="0" indent="0">
              <a:buNone/>
            </a:pPr>
            <a:r>
              <a:rPr lang="es-CO" dirty="0"/>
              <a:t>PARÁGRAFO PRIMERO. Del proceso de elección de representantes de la Comunidad Universitaria resultará una lista de elegibles, ordenada de mayor a menor votación obtenida. En caso de que algún representante elegido pierda la vinculación con la Institución, se designará al siguiente con mayor votación en la lista de elegibles conformada para el periodo institucional. PARÁGRAFO SEGUNDO. El periodo institucional para los representantes a la Asamblea Universitaria de que tratan los literales a, b, c y d, será de dos (2) años.</a:t>
            </a:r>
          </a:p>
        </p:txBody>
      </p:sp>
    </p:spTree>
    <p:extLst>
      <p:ext uri="{BB962C8B-B14F-4D97-AF65-F5344CB8AC3E}">
        <p14:creationId xmlns:p14="http://schemas.microsoft.com/office/powerpoint/2010/main" val="17968338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ARTÍCULO 47. SESIONES DE LA ASAMBLEA.</a:t>
            </a:r>
          </a:p>
        </p:txBody>
      </p:sp>
      <p:sp>
        <p:nvSpPr>
          <p:cNvPr id="3" name="Marcador de contenido 2"/>
          <p:cNvSpPr>
            <a:spLocks noGrp="1"/>
          </p:cNvSpPr>
          <p:nvPr>
            <p:ph idx="1"/>
          </p:nvPr>
        </p:nvSpPr>
        <p:spPr/>
        <p:txBody>
          <a:bodyPr/>
          <a:lstStyle/>
          <a:p>
            <a:pPr marL="0" indent="0">
              <a:buNone/>
            </a:pPr>
            <a:r>
              <a:rPr lang="es-CO" dirty="0"/>
              <a:t>La Asamblea Universitaria sesiona de manera ordinaria cada dos años y debe ser instalada inmediatamente luego de producida la elección de representantes. Sesiona de manera extraordinaria por petición escrita de, por lo menos, una tercera parte de sus integrantes.</a:t>
            </a:r>
          </a:p>
        </p:txBody>
      </p:sp>
    </p:spTree>
    <p:extLst>
      <p:ext uri="{BB962C8B-B14F-4D97-AF65-F5344CB8AC3E}">
        <p14:creationId xmlns:p14="http://schemas.microsoft.com/office/powerpoint/2010/main" val="35308482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sz="3200" dirty="0"/>
              <a:t>ARTÍCULO 48. FUNCIONES DE LA ASAMBLEA UNIVERSITARIA.</a:t>
            </a:r>
          </a:p>
        </p:txBody>
      </p:sp>
      <p:sp>
        <p:nvSpPr>
          <p:cNvPr id="3" name="Marcador de contenido 2"/>
          <p:cNvSpPr>
            <a:spLocks noGrp="1"/>
          </p:cNvSpPr>
          <p:nvPr>
            <p:ph idx="1"/>
          </p:nvPr>
        </p:nvSpPr>
        <p:spPr>
          <a:xfrm>
            <a:off x="682580" y="1690688"/>
            <a:ext cx="10671220" cy="4813143"/>
          </a:xfrm>
        </p:spPr>
        <p:txBody>
          <a:bodyPr>
            <a:normAutofit fontScale="77500" lnSpcReduction="20000"/>
          </a:bodyPr>
          <a:lstStyle/>
          <a:p>
            <a:pPr marL="0" indent="0">
              <a:buNone/>
            </a:pPr>
            <a:r>
              <a:rPr lang="es-CO" dirty="0"/>
              <a:t>Son funciones de la Asamblea Universitaria: </a:t>
            </a:r>
          </a:p>
          <a:p>
            <a:pPr marL="514350" indent="-514350">
              <a:buAutoNum type="alphaLcPeriod"/>
            </a:pPr>
            <a:r>
              <a:rPr lang="es-CO" dirty="0"/>
              <a:t>Estudiar, dar concepto previo y recomendar al Consejo Superior Universitario proyectos de modificación de estatutos, de nuevos estatutos, de políticas institucionales, de planes de desarrollo de mediano y largo plazo y el Proyecto Educativo Institucional. </a:t>
            </a:r>
          </a:p>
          <a:p>
            <a:pPr marL="514350" indent="-514350">
              <a:buAutoNum type="alphaLcPeriod"/>
            </a:pPr>
            <a:r>
              <a:rPr lang="es-CO" dirty="0"/>
              <a:t>Evaluar la gestión de los planes institucionales en coordinación con la Dirección General de Gestión Estratégica, y presentar recomendaciones a la Rectoría y al Consejo Superior Universitario. </a:t>
            </a:r>
          </a:p>
          <a:p>
            <a:pPr marL="514350" indent="-514350">
              <a:buAutoNum type="alphaLcPeriod"/>
            </a:pPr>
            <a:r>
              <a:rPr lang="es-CO" dirty="0"/>
              <a:t>Recibir y atender en su seno las propuestas que surjan de la comunidad universitaria, de unidades académicas o administrativas o de organizaciones o sectores externos en los temas de su competencia, conforme a sus reglamentos internos. </a:t>
            </a:r>
          </a:p>
          <a:p>
            <a:pPr marL="514350" indent="-514350">
              <a:buAutoNum type="alphaLcPeriod"/>
            </a:pPr>
            <a:r>
              <a:rPr lang="es-CO" dirty="0"/>
              <a:t>Implementar mecanismos y espacios que propicien la participación de la comunidad en la construcción de propuestas.</a:t>
            </a:r>
          </a:p>
          <a:p>
            <a:pPr marL="514350" indent="-514350">
              <a:buAutoNum type="alphaLcPeriod"/>
            </a:pPr>
            <a:r>
              <a:rPr lang="es-CO" dirty="0"/>
              <a:t>Propender por el cumplimiento de los principios establecidos en el Estatuto General y los estatutos de la universidad. </a:t>
            </a:r>
          </a:p>
          <a:p>
            <a:pPr marL="514350" indent="-514350">
              <a:buAutoNum type="alphaLcPeriod"/>
            </a:pPr>
            <a:r>
              <a:rPr lang="es-CO" dirty="0"/>
              <a:t>Cumplir y hacer cumplir la Constitución Política de Colombia y las Leyes. </a:t>
            </a:r>
          </a:p>
          <a:p>
            <a:pPr marL="514350" indent="-514350">
              <a:buAutoNum type="alphaLcPeriod"/>
            </a:pPr>
            <a:r>
              <a:rPr lang="es-CO" dirty="0"/>
              <a:t>Las demás que le señalen los Estatutos y los Reglamentos de la Universidad. </a:t>
            </a:r>
          </a:p>
          <a:p>
            <a:pPr marL="0" indent="0">
              <a:buNone/>
            </a:pPr>
            <a:r>
              <a:rPr lang="es-CO" dirty="0"/>
              <a:t>PARAGRAFO PRIMERO. El Consejo Superior Universitario ratificará el Reglamento Interno de Funcionamiento de la Asamblea Universitaria dentro de las dos semanas siguientes a su radicación. En caso de cumplirse este periodo sin que el Consejo Superior Universitario lo ratifique, el Reglamento Interno será adoptado por la Asamblea Universitaria.</a:t>
            </a:r>
          </a:p>
        </p:txBody>
      </p:sp>
    </p:spTree>
    <p:extLst>
      <p:ext uri="{BB962C8B-B14F-4D97-AF65-F5344CB8AC3E}">
        <p14:creationId xmlns:p14="http://schemas.microsoft.com/office/powerpoint/2010/main" val="16174320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Asamblea del CSU</a:t>
            </a:r>
          </a:p>
        </p:txBody>
      </p:sp>
      <p:sp>
        <p:nvSpPr>
          <p:cNvPr id="3" name="Marcador de contenido 2"/>
          <p:cNvSpPr>
            <a:spLocks noGrp="1"/>
          </p:cNvSpPr>
          <p:nvPr>
            <p:ph idx="1"/>
          </p:nvPr>
        </p:nvSpPr>
        <p:spPr/>
        <p:txBody>
          <a:bodyPr>
            <a:normAutofit/>
          </a:bodyPr>
          <a:lstStyle/>
          <a:p>
            <a:pPr marL="0" indent="0" algn="just">
              <a:buNone/>
            </a:pPr>
            <a:r>
              <a:rPr lang="es-CO" dirty="0"/>
              <a:t>ARTÍCULO 16º. GOBIERNO UNIVERSITARIO. El gobierno universitario está constituido por las instancias de decisión establecidas por la ley, las cuales definen, ejecutan y controlan las políticas universitarias para el logro del objeto, los objetivos y las funciones de la Universidad Distrital Francisco José de Caldas, de conformidad con la Constitución Política, la ley y los estatutos institucionales. </a:t>
            </a:r>
          </a:p>
          <a:p>
            <a:pPr marL="0" indent="0" algn="just">
              <a:buNone/>
            </a:pPr>
            <a:r>
              <a:rPr lang="es-CO" dirty="0"/>
              <a:t>La gobernanza de la Universidad se sustenta con la capacidad de gobierno y de gestión, articulada con la democracia participativa y representativa; conforme a la cual la comunidad universitaria concurre a la construcción, ejecución y desarrollo de las políticas universitarias, y en la elección y designación de sus representantes en los órganos de dirección, conforme a la autonomía universitaria y a la ley.</a:t>
            </a:r>
          </a:p>
        </p:txBody>
      </p:sp>
    </p:spTree>
    <p:extLst>
      <p:ext uri="{BB962C8B-B14F-4D97-AF65-F5344CB8AC3E}">
        <p14:creationId xmlns:p14="http://schemas.microsoft.com/office/powerpoint/2010/main" val="49943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11 Diagrama">
            <a:extLst>
              <a:ext uri="{FF2B5EF4-FFF2-40B4-BE49-F238E27FC236}">
                <a16:creationId xmlns:a16="http://schemas.microsoft.com/office/drawing/2014/main" id="{440191F9-EE9A-4492-814B-AD3C032E3170}"/>
              </a:ext>
            </a:extLst>
          </p:cNvPr>
          <p:cNvGraphicFramePr/>
          <p:nvPr/>
        </p:nvGraphicFramePr>
        <p:xfrm>
          <a:off x="1524000" y="1700808"/>
          <a:ext cx="7596336" cy="4797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3" name="1 Título">
            <a:extLst>
              <a:ext uri="{FF2B5EF4-FFF2-40B4-BE49-F238E27FC236}">
                <a16:creationId xmlns:a16="http://schemas.microsoft.com/office/drawing/2014/main" id="{552A2382-4BF8-4EE0-BD2A-B669FA6EE4FE}"/>
              </a:ext>
            </a:extLst>
          </p:cNvPr>
          <p:cNvSpPr>
            <a:spLocks noGrp="1"/>
          </p:cNvSpPr>
          <p:nvPr>
            <p:ph type="title"/>
          </p:nvPr>
        </p:nvSpPr>
        <p:spPr>
          <a:xfrm>
            <a:off x="1271588" y="-242888"/>
            <a:ext cx="8712201" cy="1498601"/>
          </a:xfrm>
        </p:spPr>
        <p:txBody>
          <a:bodyPr/>
          <a:lstStyle/>
          <a:p>
            <a:pPr algn="r" eaLnBrk="1" hangingPunct="1"/>
            <a:r>
              <a:rPr lang="es-CO" altLang="es-ES" sz="4000" b="1" i="1"/>
              <a:t>Organización  para la discusión. MT2</a:t>
            </a:r>
            <a:endParaRPr lang="es-CO" altLang="es-ES" sz="3200"/>
          </a:p>
        </p:txBody>
      </p:sp>
      <p:pic>
        <p:nvPicPr>
          <p:cNvPr id="10244" name="Picture 6">
            <a:extLst>
              <a:ext uri="{FF2B5EF4-FFF2-40B4-BE49-F238E27FC236}">
                <a16:creationId xmlns:a16="http://schemas.microsoft.com/office/drawing/2014/main" id="{CA71F629-7F03-40B0-A735-ADB5F564178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1"/>
            <a:ext cx="9144000"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1 Título">
            <a:extLst>
              <a:ext uri="{FF2B5EF4-FFF2-40B4-BE49-F238E27FC236}">
                <a16:creationId xmlns:a16="http://schemas.microsoft.com/office/drawing/2014/main" id="{068099CC-02D9-4346-8F0A-5232072A3F1F}"/>
              </a:ext>
            </a:extLst>
          </p:cNvPr>
          <p:cNvSpPr txBox="1">
            <a:spLocks/>
          </p:cNvSpPr>
          <p:nvPr/>
        </p:nvSpPr>
        <p:spPr bwMode="auto">
          <a:xfrm>
            <a:off x="1524000" y="1125539"/>
            <a:ext cx="91440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s-CO" altLang="es-ES" sz="2800" b="1" i="1" u="sng">
                <a:latin typeface="Arial" panose="020B0604020202020204" pitchFamily="34" charset="0"/>
              </a:rPr>
              <a:t>ALGUNOS ANTECEDENTES</a:t>
            </a:r>
          </a:p>
        </p:txBody>
      </p:sp>
      <p:sp>
        <p:nvSpPr>
          <p:cNvPr id="13" name="12 Cinta perforada">
            <a:extLst>
              <a:ext uri="{FF2B5EF4-FFF2-40B4-BE49-F238E27FC236}">
                <a16:creationId xmlns:a16="http://schemas.microsoft.com/office/drawing/2014/main" id="{30188139-6034-4D65-9E29-D1927BE64500}"/>
              </a:ext>
            </a:extLst>
          </p:cNvPr>
          <p:cNvSpPr/>
          <p:nvPr/>
        </p:nvSpPr>
        <p:spPr>
          <a:xfrm>
            <a:off x="8578850" y="1989138"/>
            <a:ext cx="2089150" cy="1727200"/>
          </a:xfrm>
          <a:prstGeom prst="flowChartPunchedTap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s-CO" b="1" dirty="0">
                <a:hlinkClick r:id="rId9" action="ppaction://hlinkfile"/>
              </a:rPr>
              <a:t>PROPUESTA ESTATUTO GENERAL ACU</a:t>
            </a:r>
            <a:endParaRPr lang="es-CO" b="1" dirty="0"/>
          </a:p>
        </p:txBody>
      </p:sp>
      <p:sp>
        <p:nvSpPr>
          <p:cNvPr id="8" name="7 Rectángulo redondeado">
            <a:extLst>
              <a:ext uri="{FF2B5EF4-FFF2-40B4-BE49-F238E27FC236}">
                <a16:creationId xmlns:a16="http://schemas.microsoft.com/office/drawing/2014/main" id="{8BC4B2CD-83D5-43EB-BB38-7D0A9F66DA8E}"/>
              </a:ext>
            </a:extLst>
          </p:cNvPr>
          <p:cNvSpPr/>
          <p:nvPr/>
        </p:nvSpPr>
        <p:spPr>
          <a:xfrm>
            <a:off x="7104064" y="6308726"/>
            <a:ext cx="3563937" cy="549275"/>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s-CO" b="1" dirty="0"/>
              <a:t>De los procesos de reforma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154582"/>
          </a:xfrm>
        </p:spPr>
        <p:txBody>
          <a:bodyPr>
            <a:normAutofit/>
          </a:bodyPr>
          <a:lstStyle/>
          <a:p>
            <a:r>
              <a:rPr lang="es-CO" sz="3200" dirty="0"/>
              <a:t>ARTÍCULO 42º. GARANTÍAS INSTITUCIONALES PARA LA PARTICIPACIÓN DEMOCRÁTICA</a:t>
            </a:r>
          </a:p>
        </p:txBody>
      </p:sp>
      <p:sp>
        <p:nvSpPr>
          <p:cNvPr id="3" name="Marcador de contenido 2"/>
          <p:cNvSpPr>
            <a:spLocks noGrp="1"/>
          </p:cNvSpPr>
          <p:nvPr>
            <p:ph idx="1"/>
          </p:nvPr>
        </p:nvSpPr>
        <p:spPr/>
        <p:txBody>
          <a:bodyPr/>
          <a:lstStyle/>
          <a:p>
            <a:pPr marL="0" indent="0">
              <a:buNone/>
            </a:pPr>
            <a:r>
              <a:rPr lang="es-CO" dirty="0"/>
              <a:t>La Universidad Distrital Francisco José de Caldas garantiza la participación y representación democrática de los diferentes estamentos de la universidad. </a:t>
            </a:r>
          </a:p>
          <a:p>
            <a:pPr marL="0" indent="0">
              <a:buNone/>
            </a:pPr>
            <a:r>
              <a:rPr lang="es-CO" dirty="0"/>
              <a:t>En ese sentido, cuenta con las siguientes instancias institucionales que garantizan la participación democrática. </a:t>
            </a:r>
          </a:p>
          <a:p>
            <a:pPr marL="514350" indent="-514350">
              <a:buAutoNum type="arabicPeriod"/>
            </a:pPr>
            <a:r>
              <a:rPr lang="es-CO" dirty="0"/>
              <a:t>Asamblea Universitaria. </a:t>
            </a:r>
          </a:p>
          <a:p>
            <a:pPr marL="514350" indent="-514350">
              <a:buAutoNum type="arabicPeriod"/>
            </a:pPr>
            <a:r>
              <a:rPr lang="es-CO" dirty="0"/>
              <a:t>Consejo de Participación Universitaria. </a:t>
            </a:r>
          </a:p>
          <a:p>
            <a:pPr marL="514350" indent="-514350">
              <a:buAutoNum type="arabicPeriod"/>
            </a:pPr>
            <a:r>
              <a:rPr lang="es-CO" dirty="0"/>
              <a:t>Consejo Estudiantil Universitario. </a:t>
            </a:r>
          </a:p>
          <a:p>
            <a:pPr marL="514350" indent="-514350">
              <a:buAutoNum type="arabicPeriod"/>
            </a:pPr>
            <a:r>
              <a:rPr lang="es-CO" dirty="0"/>
              <a:t>Claustro de Profesores.</a:t>
            </a:r>
          </a:p>
        </p:txBody>
      </p:sp>
    </p:spTree>
    <p:extLst>
      <p:ext uri="{BB962C8B-B14F-4D97-AF65-F5344CB8AC3E}">
        <p14:creationId xmlns:p14="http://schemas.microsoft.com/office/powerpoint/2010/main" val="20352698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77309"/>
          </a:xfrm>
        </p:spPr>
        <p:txBody>
          <a:bodyPr/>
          <a:lstStyle/>
          <a:p>
            <a:r>
              <a:rPr lang="es-CO" dirty="0"/>
              <a:t>ARTÍCULO 43º. ASAMBLEA UNIVERSITARIA.</a:t>
            </a:r>
          </a:p>
        </p:txBody>
      </p:sp>
      <p:sp>
        <p:nvSpPr>
          <p:cNvPr id="3" name="Marcador de contenido 2"/>
          <p:cNvSpPr>
            <a:spLocks noGrp="1"/>
          </p:cNvSpPr>
          <p:nvPr>
            <p:ph idx="1"/>
          </p:nvPr>
        </p:nvSpPr>
        <p:spPr/>
        <p:txBody>
          <a:bodyPr>
            <a:normAutofit lnSpcReduction="10000"/>
          </a:bodyPr>
          <a:lstStyle/>
          <a:p>
            <a:pPr marL="0" indent="0" algn="just">
              <a:buNone/>
            </a:pPr>
            <a:r>
              <a:rPr lang="es-CO" dirty="0"/>
              <a:t>La Asamblea Universitaria es la instancia de participación y representación democrática de la comunidad universitaria, que se conforma con vocación universalista, no solo sectorial; y que, a través de la deliberación, se propone aportar en la construcción de los estatutos, planes y políticas institucionales.</a:t>
            </a:r>
          </a:p>
          <a:p>
            <a:pPr marL="0" indent="0" algn="just">
              <a:buNone/>
            </a:pPr>
            <a:r>
              <a:rPr lang="es-CO" dirty="0"/>
              <a:t>PARÁGRAFO I. La reforma estructural de los estatutos general, estudiantil y docente, o la expedición de unos nuevos, y la adopción del Plan Estratégico de Desarrollo y el Plan Universitario Institucional, debe contemplar una etapa previa de deliberación por la comunidad universitaria representada en la Asamblea Universitaria, según lo establecido en el presente estatuto y las demás normas que lo desarrollen; cuyas recomendaciones serán presentadas ante los organismos de decisión y gobierno. </a:t>
            </a:r>
          </a:p>
          <a:p>
            <a:pPr marL="0" indent="0" algn="just">
              <a:buNone/>
            </a:pPr>
            <a:r>
              <a:rPr lang="es-CO" dirty="0"/>
              <a:t>PARÁGRAFO II. Si en el periodo de sesión de la asamblea universitaria no se presentan las recomendaciones, se continuará en las instancias institucionales correspondientes.</a:t>
            </a:r>
          </a:p>
        </p:txBody>
      </p:sp>
    </p:spTree>
    <p:extLst>
      <p:ext uri="{BB962C8B-B14F-4D97-AF65-F5344CB8AC3E}">
        <p14:creationId xmlns:p14="http://schemas.microsoft.com/office/powerpoint/2010/main" val="9073145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2580" y="365125"/>
            <a:ext cx="10671220" cy="1115945"/>
          </a:xfrm>
        </p:spPr>
        <p:txBody>
          <a:bodyPr>
            <a:normAutofit/>
          </a:bodyPr>
          <a:lstStyle/>
          <a:p>
            <a:r>
              <a:rPr lang="es-CO" sz="3200" dirty="0"/>
              <a:t>ARTÍCULO 44º. COMPOSICIÓN DE LA ASAMBLEA UNIVERSITARIA</a:t>
            </a:r>
          </a:p>
        </p:txBody>
      </p:sp>
      <p:sp>
        <p:nvSpPr>
          <p:cNvPr id="3" name="Marcador de contenido 2"/>
          <p:cNvSpPr>
            <a:spLocks noGrp="1"/>
          </p:cNvSpPr>
          <p:nvPr>
            <p:ph idx="1"/>
          </p:nvPr>
        </p:nvSpPr>
        <p:spPr>
          <a:xfrm>
            <a:off x="838200" y="1609859"/>
            <a:ext cx="10515600" cy="4687910"/>
          </a:xfrm>
        </p:spPr>
        <p:txBody>
          <a:bodyPr>
            <a:normAutofit fontScale="92500" lnSpcReduction="10000"/>
          </a:bodyPr>
          <a:lstStyle/>
          <a:p>
            <a:pPr marL="0" indent="0">
              <a:buNone/>
            </a:pPr>
            <a:r>
              <a:rPr lang="es-CO" dirty="0"/>
              <a:t>La Asamblea Universitaria está conformada por representantes de la Comunidad Universitaria, así: </a:t>
            </a:r>
          </a:p>
          <a:p>
            <a:pPr marL="514350" indent="-514350">
              <a:buAutoNum type="arabicPeriod"/>
            </a:pPr>
            <a:r>
              <a:rPr lang="es-CO" dirty="0"/>
              <a:t>Cuarenta (40) representantes de los docentes, elegidos por los docentes de la Universidad. </a:t>
            </a:r>
          </a:p>
          <a:p>
            <a:pPr marL="514350" indent="-514350">
              <a:buAutoNum type="arabicPeriod"/>
            </a:pPr>
            <a:r>
              <a:rPr lang="es-CO" dirty="0"/>
              <a:t>Cuarenta (40) representantes de los estudiantes, elegidos por los estudiantes de la Universidad. </a:t>
            </a:r>
          </a:p>
          <a:p>
            <a:pPr marL="514350" indent="-514350">
              <a:buAutoNum type="arabicPeriod"/>
            </a:pPr>
            <a:r>
              <a:rPr lang="es-CO" dirty="0"/>
              <a:t>Quince (15) representantes del personal administrativo, elegidos por el personal administrativo de la Universidad. </a:t>
            </a:r>
          </a:p>
          <a:p>
            <a:pPr marL="514350" indent="-514350">
              <a:buAutoNum type="arabicPeriod"/>
            </a:pPr>
            <a:r>
              <a:rPr lang="es-CO" dirty="0"/>
              <a:t>Cinco (5) representantes de los egresados de pregrado de la Universidad, que no tengan vínculo laboral ni contractual con la Universidad, elegidos por los egresados. </a:t>
            </a:r>
          </a:p>
          <a:p>
            <a:pPr marL="514350" indent="-514350">
              <a:buAutoNum type="arabicPeriod"/>
            </a:pPr>
            <a:r>
              <a:rPr lang="es-CO" dirty="0"/>
              <a:t>El Rector o su delegado. </a:t>
            </a:r>
          </a:p>
          <a:p>
            <a:pPr marL="514350" indent="-514350">
              <a:buAutoNum type="arabicPeriod"/>
            </a:pPr>
            <a:r>
              <a:rPr lang="es-CO" dirty="0"/>
              <a:t>Los Vicerrectores. </a:t>
            </a:r>
          </a:p>
          <a:p>
            <a:pPr marL="514350" indent="-514350">
              <a:buAutoNum type="arabicPeriod"/>
            </a:pPr>
            <a:r>
              <a:rPr lang="es-CO" dirty="0"/>
              <a:t>El Director de Bienestar Universitario. </a:t>
            </a:r>
          </a:p>
          <a:p>
            <a:pPr marL="514350" indent="-514350">
              <a:buAutoNum type="arabicPeriod"/>
            </a:pPr>
            <a:r>
              <a:rPr lang="es-CO" dirty="0"/>
              <a:t>Cinco (5) miembros del Consejo Superior o sus delegados. </a:t>
            </a:r>
          </a:p>
          <a:p>
            <a:pPr marL="514350" indent="-514350">
              <a:buAutoNum type="arabicPeriod"/>
            </a:pPr>
            <a:r>
              <a:rPr lang="es-CO" dirty="0"/>
              <a:t>Cinco (5) miembros del Consejo Académico, delegados por este órgano.</a:t>
            </a:r>
          </a:p>
        </p:txBody>
      </p:sp>
    </p:spTree>
    <p:extLst>
      <p:ext uri="{BB962C8B-B14F-4D97-AF65-F5344CB8AC3E}">
        <p14:creationId xmlns:p14="http://schemas.microsoft.com/office/powerpoint/2010/main" val="39937838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ARTÍCULO 45º. SESIONES DE LA ASAMBLEA.</a:t>
            </a:r>
          </a:p>
        </p:txBody>
      </p:sp>
      <p:sp>
        <p:nvSpPr>
          <p:cNvPr id="3" name="Marcador de contenido 2"/>
          <p:cNvSpPr>
            <a:spLocks noGrp="1"/>
          </p:cNvSpPr>
          <p:nvPr>
            <p:ph idx="1"/>
          </p:nvPr>
        </p:nvSpPr>
        <p:spPr/>
        <p:txBody>
          <a:bodyPr/>
          <a:lstStyle/>
          <a:p>
            <a:pPr marL="0" indent="0">
              <a:buNone/>
            </a:pPr>
            <a:r>
              <a:rPr lang="es-CO" dirty="0"/>
              <a:t>La asamblea universitaria será convocada cada cuatro (4) años, y el período de sesiones para el desarrollo de sus funciones será de máximo tres (3) meses. El proceso de convocatoria será reglamentado por el Consejo de Participación Universitaria. </a:t>
            </a:r>
          </a:p>
          <a:p>
            <a:pPr marL="0" indent="0">
              <a:buNone/>
            </a:pPr>
            <a:r>
              <a:rPr lang="es-CO" dirty="0"/>
              <a:t>PARÁGRAFO. Sesión extraordinaria: por solicitud escrita del claustro de profesores y el consejo estudiantil universitario, el Consejo Superior Universitario podrá convocar y reglamentar una sesión extraordinaria de la asamblea universitaria, si las circunstancias institucionales lo ameritan. </a:t>
            </a:r>
          </a:p>
        </p:txBody>
      </p:sp>
    </p:spTree>
    <p:extLst>
      <p:ext uri="{BB962C8B-B14F-4D97-AF65-F5344CB8AC3E}">
        <p14:creationId xmlns:p14="http://schemas.microsoft.com/office/powerpoint/2010/main" val="8296793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064430"/>
          </a:xfrm>
        </p:spPr>
        <p:txBody>
          <a:bodyPr>
            <a:normAutofit/>
          </a:bodyPr>
          <a:lstStyle/>
          <a:p>
            <a:r>
              <a:rPr lang="es-CO" sz="3200" dirty="0"/>
              <a:t>ARTÍCULO 46º. FUNCIONES DE LA ASAMBLEA UNIVERSITARIA.</a:t>
            </a:r>
          </a:p>
        </p:txBody>
      </p:sp>
      <p:sp>
        <p:nvSpPr>
          <p:cNvPr id="3" name="Marcador de contenido 2"/>
          <p:cNvSpPr>
            <a:spLocks noGrp="1"/>
          </p:cNvSpPr>
          <p:nvPr>
            <p:ph idx="1"/>
          </p:nvPr>
        </p:nvSpPr>
        <p:spPr>
          <a:xfrm>
            <a:off x="838200" y="1825625"/>
            <a:ext cx="10515600" cy="4497902"/>
          </a:xfrm>
        </p:spPr>
        <p:txBody>
          <a:bodyPr>
            <a:normAutofit fontScale="77500" lnSpcReduction="20000"/>
          </a:bodyPr>
          <a:lstStyle/>
          <a:p>
            <a:pPr marL="0" indent="0">
              <a:buNone/>
            </a:pPr>
            <a:r>
              <a:rPr lang="es-CO" dirty="0"/>
              <a:t>Son funciones de la Asamblea Universitaria: </a:t>
            </a:r>
          </a:p>
          <a:p>
            <a:pPr marL="514350" indent="-514350">
              <a:buAutoNum type="arabicPeriod"/>
            </a:pPr>
            <a:r>
              <a:rPr lang="es-CO" dirty="0"/>
              <a:t>Estudiar, formular propuestas, y recomendar al Consejo Superior Universitario los proyectos de modificación de los estatutos, planes y políticas institucionales, sin que ello constituya un requisito de trámite. </a:t>
            </a:r>
          </a:p>
          <a:p>
            <a:pPr marL="514350" indent="-514350">
              <a:buAutoNum type="arabicPeriod"/>
            </a:pPr>
            <a:r>
              <a:rPr lang="es-CO" dirty="0"/>
              <a:t>Conocer y analizar los resultados de la gestión de los planes institucionales y presentar recomendaciones a la Rectoría y al Consejo Superior Universitario. </a:t>
            </a:r>
          </a:p>
          <a:p>
            <a:pPr marL="514350" indent="-514350">
              <a:buAutoNum type="arabicPeriod"/>
            </a:pPr>
            <a:r>
              <a:rPr lang="es-CO" dirty="0"/>
              <a:t>Recibir y atender en su seno, las propuestas que surjan de la comunidad universitaria, organizaciones o sectores externos en los temas de su competencia, las cuales serán tramitadas como recomendaciones ante la administración de la Universidad. </a:t>
            </a:r>
          </a:p>
          <a:p>
            <a:pPr marL="514350" indent="-514350">
              <a:buAutoNum type="arabicPeriod"/>
            </a:pPr>
            <a:r>
              <a:rPr lang="es-CO" dirty="0"/>
              <a:t>Implementar mecanismos internos y espacios que propicien la participación de la comunidad en la construcción y trámite de las propuestas a las que se refiere este artículo, que se analizarán en su seno. </a:t>
            </a:r>
          </a:p>
          <a:p>
            <a:pPr marL="514350" indent="-514350">
              <a:buAutoNum type="arabicPeriod"/>
            </a:pPr>
            <a:r>
              <a:rPr lang="es-CO" dirty="0"/>
              <a:t>Analizar durante el funcionamiento de la asamblea, el cumplimiento de los principios establecidos en el Estatuto General y los estatutos de la Universidad. </a:t>
            </a:r>
          </a:p>
          <a:p>
            <a:pPr marL="514350" indent="-514350">
              <a:buAutoNum type="arabicPeriod"/>
            </a:pPr>
            <a:r>
              <a:rPr lang="es-CO" dirty="0"/>
              <a:t>Darse su propio reglamento en el ámbito de las competencias establecidas en este estatuto. </a:t>
            </a:r>
          </a:p>
          <a:p>
            <a:pPr marL="514350" indent="-514350">
              <a:buAutoNum type="arabicPeriod"/>
            </a:pPr>
            <a:r>
              <a:rPr lang="es-CO" dirty="0"/>
              <a:t>Las demás que le señalen los estatutos y los reglamentos de la Universidad.</a:t>
            </a:r>
          </a:p>
        </p:txBody>
      </p:sp>
    </p:spTree>
    <p:extLst>
      <p:ext uri="{BB962C8B-B14F-4D97-AF65-F5344CB8AC3E}">
        <p14:creationId xmlns:p14="http://schemas.microsoft.com/office/powerpoint/2010/main" val="41146613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dirty="0"/>
              <a:t>Recorrido de las propuestas</a:t>
            </a:r>
          </a:p>
        </p:txBody>
      </p:sp>
      <p:sp>
        <p:nvSpPr>
          <p:cNvPr id="3" name="Marcador de texto 2"/>
          <p:cNvSpPr>
            <a:spLocks noGrp="1"/>
          </p:cNvSpPr>
          <p:nvPr>
            <p:ph type="body" idx="1"/>
          </p:nvPr>
        </p:nvSpPr>
        <p:spPr/>
        <p:txBody>
          <a:bodyPr/>
          <a:lstStyle/>
          <a:p>
            <a:r>
              <a:rPr lang="es-CO" dirty="0">
                <a:hlinkClick r:id="rId2" action="ppaction://hlinkfile"/>
              </a:rPr>
              <a:t>Ver textos</a:t>
            </a:r>
            <a:endParaRPr lang="es-CO" dirty="0"/>
          </a:p>
          <a:p>
            <a:r>
              <a:rPr lang="es-CO" dirty="0">
                <a:hlinkClick r:id="rId3" action="ppaction://hlinkfile"/>
              </a:rPr>
              <a:t>Acuerdo 01 de 2020</a:t>
            </a:r>
            <a:endParaRPr lang="es-CO" dirty="0"/>
          </a:p>
        </p:txBody>
      </p:sp>
      <p:pic>
        <p:nvPicPr>
          <p:cNvPr id="4" name="Picture 6">
            <a:extLst>
              <a:ext uri="{FF2B5EF4-FFF2-40B4-BE49-F238E27FC236}">
                <a16:creationId xmlns:a16="http://schemas.microsoft.com/office/drawing/2014/main" id="{3F7E398C-BFB3-480B-819D-E36ADDCB745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
            <a:ext cx="9144000"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33287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BDE95F-2C64-4340-B3BF-AB4E1A2AD848}"/>
              </a:ext>
            </a:extLst>
          </p:cNvPr>
          <p:cNvSpPr>
            <a:spLocks noGrp="1"/>
          </p:cNvSpPr>
          <p:nvPr>
            <p:ph type="title"/>
          </p:nvPr>
        </p:nvSpPr>
        <p:spPr/>
        <p:txBody>
          <a:bodyPr/>
          <a:lstStyle/>
          <a:p>
            <a:r>
              <a:rPr lang="es-CO" dirty="0"/>
              <a:t>¿En que consiste?</a:t>
            </a:r>
          </a:p>
        </p:txBody>
      </p:sp>
      <p:sp>
        <p:nvSpPr>
          <p:cNvPr id="3" name="Marcador de texto 2">
            <a:extLst>
              <a:ext uri="{FF2B5EF4-FFF2-40B4-BE49-F238E27FC236}">
                <a16:creationId xmlns:a16="http://schemas.microsoft.com/office/drawing/2014/main" id="{AA9B39AA-D3F7-4E7E-957B-3A4D08EC772A}"/>
              </a:ext>
            </a:extLst>
          </p:cNvPr>
          <p:cNvSpPr>
            <a:spLocks noGrp="1"/>
          </p:cNvSpPr>
          <p:nvPr>
            <p:ph type="body" idx="1"/>
          </p:nvPr>
        </p:nvSpPr>
        <p:spPr/>
        <p:txBody>
          <a:bodyPr/>
          <a:lstStyle/>
          <a:p>
            <a:endParaRPr lang="es-CO"/>
          </a:p>
        </p:txBody>
      </p:sp>
      <p:pic>
        <p:nvPicPr>
          <p:cNvPr id="4" name="Picture 6">
            <a:extLst>
              <a:ext uri="{FF2B5EF4-FFF2-40B4-BE49-F238E27FC236}">
                <a16:creationId xmlns:a16="http://schemas.microsoft.com/office/drawing/2014/main" id="{039102E2-BB07-4064-8D00-F97206719A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9144000"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4163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ED49BC-B042-459A-9B9C-2091EC00D012}"/>
              </a:ext>
            </a:extLst>
          </p:cNvPr>
          <p:cNvSpPr>
            <a:spLocks noGrp="1"/>
          </p:cNvSpPr>
          <p:nvPr>
            <p:ph type="title"/>
          </p:nvPr>
        </p:nvSpPr>
        <p:spPr/>
        <p:txBody>
          <a:bodyPr/>
          <a:lstStyle/>
          <a:p>
            <a:r>
              <a:rPr lang="es-CO" dirty="0"/>
              <a:t>¿Qué es?</a:t>
            </a:r>
          </a:p>
        </p:txBody>
      </p:sp>
      <p:sp>
        <p:nvSpPr>
          <p:cNvPr id="3" name="Marcador de contenido 2">
            <a:extLst>
              <a:ext uri="{FF2B5EF4-FFF2-40B4-BE49-F238E27FC236}">
                <a16:creationId xmlns:a16="http://schemas.microsoft.com/office/drawing/2014/main" id="{CF22A618-1A25-4B22-B498-96E28A0227D5}"/>
              </a:ext>
            </a:extLst>
          </p:cNvPr>
          <p:cNvSpPr>
            <a:spLocks noGrp="1"/>
          </p:cNvSpPr>
          <p:nvPr>
            <p:ph idx="1"/>
          </p:nvPr>
        </p:nvSpPr>
        <p:spPr/>
        <p:txBody>
          <a:bodyPr>
            <a:normAutofit/>
          </a:bodyPr>
          <a:lstStyle/>
          <a:p>
            <a:pPr marL="0" indent="0" algn="just">
              <a:buNone/>
            </a:pPr>
            <a:r>
              <a:rPr lang="es-CO" b="1" dirty="0"/>
              <a:t>ARTÍCULO 1. ASAMBLEA UNIVERSITARIA. </a:t>
            </a:r>
            <a:r>
              <a:rPr lang="es-CO" dirty="0"/>
              <a:t>Créese la Asamblea Universitaria, que </a:t>
            </a:r>
            <a:r>
              <a:rPr lang="es-ES" dirty="0"/>
              <a:t>se constituye en el máximo órgano de participación mediante el cual la comunidad universitaria incide en la elaboración de las políticas y planes institucionales de mediano y largo plazo; y en la reforma o modificación de los estatutos de la Universidad Distrital </a:t>
            </a:r>
            <a:r>
              <a:rPr lang="es-CO" dirty="0"/>
              <a:t>Francisco José de Caldas.</a:t>
            </a:r>
          </a:p>
          <a:p>
            <a:pPr marL="0" indent="0" algn="just">
              <a:buNone/>
            </a:pPr>
            <a:r>
              <a:rPr lang="es-ES" b="1" dirty="0"/>
              <a:t>PARÁGRAFO: </a:t>
            </a:r>
            <a:r>
              <a:rPr lang="es-ES" dirty="0"/>
              <a:t>Bajo ninguna interpretación, la Asamblea Universitaria reemplaza o sustituye las competencias legales y estatutarias del Consejo Superior Universitario, y de ningún otro órgano de dirección y gobierno en la Universidad Distrital Francisco José de </a:t>
            </a:r>
            <a:r>
              <a:rPr lang="es-CO" dirty="0"/>
              <a:t>Caldas.</a:t>
            </a:r>
          </a:p>
        </p:txBody>
      </p:sp>
    </p:spTree>
    <p:extLst>
      <p:ext uri="{BB962C8B-B14F-4D97-AF65-F5344CB8AC3E}">
        <p14:creationId xmlns:p14="http://schemas.microsoft.com/office/powerpoint/2010/main" val="18170896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9F0E29-928D-43F4-B568-8C7CD03C92F0}"/>
              </a:ext>
            </a:extLst>
          </p:cNvPr>
          <p:cNvSpPr>
            <a:spLocks noGrp="1"/>
          </p:cNvSpPr>
          <p:nvPr>
            <p:ph type="title"/>
          </p:nvPr>
        </p:nvSpPr>
        <p:spPr/>
        <p:txBody>
          <a:bodyPr/>
          <a:lstStyle/>
          <a:p>
            <a:r>
              <a:rPr lang="es-CO" dirty="0"/>
              <a:t>¿Cuáles son funciones?</a:t>
            </a:r>
          </a:p>
        </p:txBody>
      </p:sp>
      <p:sp>
        <p:nvSpPr>
          <p:cNvPr id="3" name="Marcador de contenido 2">
            <a:extLst>
              <a:ext uri="{FF2B5EF4-FFF2-40B4-BE49-F238E27FC236}">
                <a16:creationId xmlns:a16="http://schemas.microsoft.com/office/drawing/2014/main" id="{0DE081C1-2E49-4A59-ADA8-B3F4990F1AC2}"/>
              </a:ext>
            </a:extLst>
          </p:cNvPr>
          <p:cNvSpPr>
            <a:spLocks noGrp="1"/>
          </p:cNvSpPr>
          <p:nvPr>
            <p:ph idx="1"/>
          </p:nvPr>
        </p:nvSpPr>
        <p:spPr>
          <a:xfrm>
            <a:off x="838199" y="1690688"/>
            <a:ext cx="10651435" cy="4486275"/>
          </a:xfrm>
        </p:spPr>
        <p:txBody>
          <a:bodyPr>
            <a:normAutofit fontScale="92500" lnSpcReduction="20000"/>
          </a:bodyPr>
          <a:lstStyle/>
          <a:p>
            <a:pPr marL="0" indent="0" algn="just">
              <a:buNone/>
            </a:pPr>
            <a:r>
              <a:rPr lang="es-ES" b="1" dirty="0"/>
              <a:t>ARTÍCULO 2. FUNCIONES. </a:t>
            </a:r>
            <a:r>
              <a:rPr lang="es-ES" dirty="0"/>
              <a:t>Son funciones de la Asamblea Universitaria:</a:t>
            </a:r>
          </a:p>
          <a:p>
            <a:pPr marL="0" indent="0" algn="just">
              <a:buNone/>
            </a:pPr>
            <a:r>
              <a:rPr lang="es-ES" dirty="0"/>
              <a:t>a) Analizar, proyectar, presentar y recomendar políticas institucionales de mediano y largo plazo al Consejo Superior Universitario.</a:t>
            </a:r>
          </a:p>
          <a:p>
            <a:pPr marL="0" indent="0" algn="just">
              <a:buNone/>
            </a:pPr>
            <a:r>
              <a:rPr lang="es-ES" dirty="0"/>
              <a:t>b) Presentar insumos al Consejo Superior Universitario para la formulación de los planes de desarrollo de mediano y largo plazo, y el Proyecto Universitario Institucional.</a:t>
            </a:r>
          </a:p>
          <a:p>
            <a:pPr marL="0" indent="0" algn="just">
              <a:buNone/>
            </a:pPr>
            <a:r>
              <a:rPr lang="es-ES" b="1" dirty="0"/>
              <a:t>e) </a:t>
            </a:r>
            <a:r>
              <a:rPr lang="es-ES" dirty="0"/>
              <a:t>Analizar, proyectar, presentar y recomendar reformas estatutarias al Consejo Superior </a:t>
            </a:r>
            <a:r>
              <a:rPr lang="es-CO" dirty="0"/>
              <a:t>Universitario.</a:t>
            </a:r>
          </a:p>
          <a:p>
            <a:pPr marL="0" indent="0" algn="just">
              <a:buNone/>
            </a:pPr>
            <a:r>
              <a:rPr lang="es-ES" dirty="0"/>
              <a:t>d) Recibir y atender las propuestas que surjan de la comunidad universitaria.</a:t>
            </a:r>
          </a:p>
          <a:p>
            <a:pPr marL="0" indent="0" algn="just">
              <a:buNone/>
            </a:pPr>
            <a:r>
              <a:rPr lang="es-ES" dirty="0"/>
              <a:t>e) Proponer o solicitar al Consejo de Participación Universitaria, los mecanismos y </a:t>
            </a:r>
          </a:p>
          <a:p>
            <a:pPr marL="0" indent="0" algn="just">
              <a:buNone/>
            </a:pPr>
            <a:r>
              <a:rPr lang="es-ES" dirty="0"/>
              <a:t>espacios que propicien la participación de la comunidad en la construcción y trámite</a:t>
            </a:r>
          </a:p>
          <a:p>
            <a:pPr marL="0" indent="0" algn="just">
              <a:buNone/>
            </a:pPr>
            <a:r>
              <a:rPr lang="es-CO" dirty="0"/>
              <a:t>de propuestas.</a:t>
            </a:r>
          </a:p>
          <a:p>
            <a:pPr marL="0" indent="0" algn="just">
              <a:buNone/>
            </a:pPr>
            <a:r>
              <a:rPr lang="es-ES" dirty="0"/>
              <a:t>f) Darse su propio protocolo de funcionamiento.</a:t>
            </a:r>
          </a:p>
          <a:p>
            <a:pPr marL="0" indent="0" algn="just">
              <a:buNone/>
            </a:pPr>
            <a:r>
              <a:rPr lang="es-ES" dirty="0"/>
              <a:t>g) Las demás que le señalen los estatutos y los reglamentos de la Universidad.</a:t>
            </a:r>
            <a:endParaRPr lang="es-CO" dirty="0"/>
          </a:p>
        </p:txBody>
      </p:sp>
    </p:spTree>
    <p:extLst>
      <p:ext uri="{BB962C8B-B14F-4D97-AF65-F5344CB8AC3E}">
        <p14:creationId xmlns:p14="http://schemas.microsoft.com/office/powerpoint/2010/main" val="35461879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3E689E-56A7-40D8-A508-37C2B3290953}"/>
              </a:ext>
            </a:extLst>
          </p:cNvPr>
          <p:cNvSpPr>
            <a:spLocks noGrp="1"/>
          </p:cNvSpPr>
          <p:nvPr>
            <p:ph type="title"/>
          </p:nvPr>
        </p:nvSpPr>
        <p:spPr/>
        <p:txBody>
          <a:bodyPr/>
          <a:lstStyle/>
          <a:p>
            <a:r>
              <a:rPr lang="es-CO" dirty="0"/>
              <a:t>QUIENES LA CONFORMAN?</a:t>
            </a:r>
          </a:p>
        </p:txBody>
      </p:sp>
      <p:sp>
        <p:nvSpPr>
          <p:cNvPr id="3" name="Marcador de contenido 2">
            <a:extLst>
              <a:ext uri="{FF2B5EF4-FFF2-40B4-BE49-F238E27FC236}">
                <a16:creationId xmlns:a16="http://schemas.microsoft.com/office/drawing/2014/main" id="{882D5E2F-C5D6-4C21-ABDB-6B983480C2B3}"/>
              </a:ext>
            </a:extLst>
          </p:cNvPr>
          <p:cNvSpPr>
            <a:spLocks noGrp="1"/>
          </p:cNvSpPr>
          <p:nvPr>
            <p:ph idx="1"/>
          </p:nvPr>
        </p:nvSpPr>
        <p:spPr/>
        <p:txBody>
          <a:bodyPr>
            <a:normAutofit fontScale="92500" lnSpcReduction="20000"/>
          </a:bodyPr>
          <a:lstStyle/>
          <a:p>
            <a:r>
              <a:rPr lang="es-ES" b="1" dirty="0"/>
              <a:t>ARTÍCULO 3. COMPOSICIÓN DE LA ASAMBLEA UNIVERSITARIA. </a:t>
            </a:r>
            <a:r>
              <a:rPr lang="es-ES" dirty="0"/>
              <a:t>La </a:t>
            </a:r>
            <a:r>
              <a:rPr lang="es-CO" dirty="0"/>
              <a:t>Asamblea Universitaria está conformada por:</a:t>
            </a:r>
          </a:p>
          <a:p>
            <a:r>
              <a:rPr lang="es-ES" b="1" dirty="0"/>
              <a:t>a) </a:t>
            </a:r>
            <a:r>
              <a:rPr lang="es-ES" dirty="0"/>
              <a:t>Cuarenta (40) representantes de los docentes, elegidos por los docentes de la Universidad, independientemente de su tipo de vinculación.</a:t>
            </a:r>
          </a:p>
          <a:p>
            <a:r>
              <a:rPr lang="es-ES" dirty="0"/>
              <a:t>Para efectos dé la elección y formulación del correspondiente censo electoral, los cuarenta representantes de los profesores se dividen así: 0 veinte (20) profesores de carrera. </a:t>
            </a:r>
            <a:r>
              <a:rPr lang="es-ES" i="1" dirty="0" err="1"/>
              <a:t>ii</a:t>
            </a:r>
            <a:r>
              <a:rPr lang="es-ES" i="1" dirty="0"/>
              <a:t>) </a:t>
            </a:r>
            <a:r>
              <a:rPr lang="es-ES" dirty="0"/>
              <a:t>veinte (20) profesores de vinculación especial.</a:t>
            </a:r>
          </a:p>
          <a:p>
            <a:r>
              <a:rPr lang="es-ES" dirty="0"/>
              <a:t>b) Cuarenta (40) representantes de los estudiantes, de pregrado y posgrado, elegidos por los estudiantes de la Universidad.</a:t>
            </a:r>
          </a:p>
          <a:p>
            <a:r>
              <a:rPr lang="es-CO" dirty="0"/>
              <a:t>e) Diez (10) representantes de los servidores públicos no docentes –empleados </a:t>
            </a:r>
            <a:r>
              <a:rPr lang="es-ES" dirty="0"/>
              <a:t>administrativos y trabajadores oficiales- elegidos por los servidores públicos no </a:t>
            </a:r>
            <a:r>
              <a:rPr lang="es-CO" dirty="0"/>
              <a:t>docentes de la Universidad.</a:t>
            </a:r>
          </a:p>
          <a:p>
            <a:r>
              <a:rPr lang="es-ES" dirty="0"/>
              <a:t>d) Diez (10) representantes de los egresados de la Universidad, que no tengan vínculo laboral ni contractual con la Universidad al momento de la inscripción, elegidos por </a:t>
            </a:r>
            <a:r>
              <a:rPr lang="es-CO" dirty="0"/>
              <a:t>los egresados.</a:t>
            </a:r>
          </a:p>
        </p:txBody>
      </p:sp>
    </p:spTree>
    <p:extLst>
      <p:ext uri="{BB962C8B-B14F-4D97-AF65-F5344CB8AC3E}">
        <p14:creationId xmlns:p14="http://schemas.microsoft.com/office/powerpoint/2010/main" val="560286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a:extLst>
              <a:ext uri="{FF2B5EF4-FFF2-40B4-BE49-F238E27FC236}">
                <a16:creationId xmlns:a16="http://schemas.microsoft.com/office/drawing/2014/main" id="{E9B49CCE-A6E0-4A57-9F97-065E50510BB0}"/>
              </a:ext>
            </a:extLst>
          </p:cNvPr>
          <p:cNvSpPr>
            <a:spLocks noGrp="1"/>
          </p:cNvSpPr>
          <p:nvPr>
            <p:ph type="title"/>
          </p:nvPr>
        </p:nvSpPr>
        <p:spPr>
          <a:xfrm>
            <a:off x="1271588" y="-242888"/>
            <a:ext cx="8712201" cy="1498601"/>
          </a:xfrm>
        </p:spPr>
        <p:txBody>
          <a:bodyPr/>
          <a:lstStyle/>
          <a:p>
            <a:pPr algn="r" eaLnBrk="1" hangingPunct="1"/>
            <a:r>
              <a:rPr lang="es-CO" altLang="es-ES" sz="4000" b="1" i="1"/>
              <a:t>Organización  para la discusión. MT2</a:t>
            </a:r>
            <a:endParaRPr lang="es-CO" altLang="es-ES" sz="3200"/>
          </a:p>
        </p:txBody>
      </p:sp>
      <p:pic>
        <p:nvPicPr>
          <p:cNvPr id="12291" name="Picture 6">
            <a:extLst>
              <a:ext uri="{FF2B5EF4-FFF2-40B4-BE49-F238E27FC236}">
                <a16:creationId xmlns:a16="http://schemas.microsoft.com/office/drawing/2014/main" id="{93AD3639-1322-4008-839D-AC27055A85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
            <a:ext cx="9144000"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1 Título">
            <a:extLst>
              <a:ext uri="{FF2B5EF4-FFF2-40B4-BE49-F238E27FC236}">
                <a16:creationId xmlns:a16="http://schemas.microsoft.com/office/drawing/2014/main" id="{054465EE-5E58-49BF-AC7B-F63880317492}"/>
              </a:ext>
            </a:extLst>
          </p:cNvPr>
          <p:cNvSpPr txBox="1">
            <a:spLocks/>
          </p:cNvSpPr>
          <p:nvPr/>
        </p:nvSpPr>
        <p:spPr bwMode="auto">
          <a:xfrm>
            <a:off x="1343026" y="1125539"/>
            <a:ext cx="9324975"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s-CO" altLang="es-ES" sz="2800" b="1" i="1" u="sng">
                <a:latin typeface="Arial" panose="020B0604020202020204" pitchFamily="34" charset="0"/>
              </a:rPr>
              <a:t>ALGUNOS ANTECEDENTES… </a:t>
            </a:r>
          </a:p>
        </p:txBody>
      </p:sp>
      <p:graphicFrame>
        <p:nvGraphicFramePr>
          <p:cNvPr id="14" name="13 Diagrama">
            <a:extLst>
              <a:ext uri="{FF2B5EF4-FFF2-40B4-BE49-F238E27FC236}">
                <a16:creationId xmlns:a16="http://schemas.microsoft.com/office/drawing/2014/main" id="{5908CD51-6394-477D-B23D-194B7A7AEE7D}"/>
              </a:ext>
            </a:extLst>
          </p:cNvPr>
          <p:cNvGraphicFramePr/>
          <p:nvPr/>
        </p:nvGraphicFramePr>
        <p:xfrm>
          <a:off x="1524000" y="2420888"/>
          <a:ext cx="7740352"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8" name="17 Rectángulo">
            <a:extLst>
              <a:ext uri="{FF2B5EF4-FFF2-40B4-BE49-F238E27FC236}">
                <a16:creationId xmlns:a16="http://schemas.microsoft.com/office/drawing/2014/main" id="{3953FF18-5D28-48AC-9D32-B3C0469EB96B}"/>
              </a:ext>
            </a:extLst>
          </p:cNvPr>
          <p:cNvSpPr/>
          <p:nvPr/>
        </p:nvSpPr>
        <p:spPr>
          <a:xfrm>
            <a:off x="9048750" y="2349501"/>
            <a:ext cx="1619250" cy="2447925"/>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s-CO" b="1" dirty="0"/>
              <a:t>Inicia de nuevo: </a:t>
            </a:r>
          </a:p>
          <a:p>
            <a:pPr algn="ctr">
              <a:defRPr/>
            </a:pPr>
            <a:r>
              <a:rPr lang="es-CO" b="1" dirty="0"/>
              <a:t>Comisiones en el CSU</a:t>
            </a:r>
          </a:p>
          <a:p>
            <a:pPr algn="ctr">
              <a:defRPr/>
            </a:pPr>
            <a:r>
              <a:rPr lang="es-CO" b="1" dirty="0"/>
              <a:t>Conformación CRA</a:t>
            </a:r>
          </a:p>
        </p:txBody>
      </p:sp>
      <p:cxnSp>
        <p:nvCxnSpPr>
          <p:cNvPr id="10" name="9 Conector angular">
            <a:extLst>
              <a:ext uri="{FF2B5EF4-FFF2-40B4-BE49-F238E27FC236}">
                <a16:creationId xmlns:a16="http://schemas.microsoft.com/office/drawing/2014/main" id="{BAB21017-36D8-4B35-B1CC-6C0522A33E34}"/>
              </a:ext>
            </a:extLst>
          </p:cNvPr>
          <p:cNvCxnSpPr/>
          <p:nvPr/>
        </p:nvCxnSpPr>
        <p:spPr>
          <a:xfrm rot="16200000" flipH="1">
            <a:off x="6780214" y="2744789"/>
            <a:ext cx="2376487" cy="1296987"/>
          </a:xfrm>
          <a:prstGeom prst="bentConnector3">
            <a:avLst>
              <a:gd name="adj1" fmla="val 50000"/>
            </a:avLst>
          </a:prstGeom>
          <a:ln w="76200">
            <a:tailEnd type="none"/>
          </a:ln>
        </p:spPr>
        <p:style>
          <a:lnRef idx="1">
            <a:schemeClr val="accent2"/>
          </a:lnRef>
          <a:fillRef idx="0">
            <a:schemeClr val="accent2"/>
          </a:fillRef>
          <a:effectRef idx="0">
            <a:schemeClr val="accent2"/>
          </a:effectRef>
          <a:fontRef idx="minor">
            <a:schemeClr val="tx1"/>
          </a:fontRef>
        </p:style>
      </p:cxnSp>
      <p:sp>
        <p:nvSpPr>
          <p:cNvPr id="13" name="12 Rectángulo redondeado">
            <a:extLst>
              <a:ext uri="{FF2B5EF4-FFF2-40B4-BE49-F238E27FC236}">
                <a16:creationId xmlns:a16="http://schemas.microsoft.com/office/drawing/2014/main" id="{F8ED528F-C218-4C35-8F91-2B44DEFDFC02}"/>
              </a:ext>
            </a:extLst>
          </p:cNvPr>
          <p:cNvSpPr/>
          <p:nvPr/>
        </p:nvSpPr>
        <p:spPr>
          <a:xfrm>
            <a:off x="7104064" y="6308726"/>
            <a:ext cx="3563937" cy="549275"/>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s-CO" b="1" dirty="0"/>
              <a:t>De los procesos de reforma</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2EAD9D-F5F9-4F2D-B619-5C534725F428}"/>
              </a:ext>
            </a:extLst>
          </p:cNvPr>
          <p:cNvSpPr>
            <a:spLocks noGrp="1"/>
          </p:cNvSpPr>
          <p:nvPr>
            <p:ph type="title"/>
          </p:nvPr>
        </p:nvSpPr>
        <p:spPr/>
        <p:txBody>
          <a:bodyPr/>
          <a:lstStyle/>
          <a:p>
            <a:r>
              <a:rPr lang="es-CO" dirty="0"/>
              <a:t>CÓMO SE ELIGEN?</a:t>
            </a:r>
          </a:p>
        </p:txBody>
      </p:sp>
      <p:sp>
        <p:nvSpPr>
          <p:cNvPr id="3" name="Marcador de contenido 2">
            <a:extLst>
              <a:ext uri="{FF2B5EF4-FFF2-40B4-BE49-F238E27FC236}">
                <a16:creationId xmlns:a16="http://schemas.microsoft.com/office/drawing/2014/main" id="{1DF18462-8FBD-4ECC-91C9-9F036D1CBBB8}"/>
              </a:ext>
            </a:extLst>
          </p:cNvPr>
          <p:cNvSpPr>
            <a:spLocks noGrp="1"/>
          </p:cNvSpPr>
          <p:nvPr>
            <p:ph idx="1"/>
          </p:nvPr>
        </p:nvSpPr>
        <p:spPr/>
        <p:txBody>
          <a:bodyPr>
            <a:normAutofit fontScale="92500"/>
          </a:bodyPr>
          <a:lstStyle/>
          <a:p>
            <a:r>
              <a:rPr lang="es-ES" dirty="0"/>
              <a:t>ARTICULO 4. ELECCIÓN DE REPRESENTANTES. El Consejo de Participación Universitaria, según sus competencias, reglamentará las elecciones correspondientes y recomendará su convocatoria a la Rectoría.</a:t>
            </a:r>
          </a:p>
          <a:p>
            <a:r>
              <a:rPr lang="es-ES" dirty="0"/>
              <a:t>En todo caso, cada representación será provista en proceso democrático de elección, del cual resultará una lista de elegibles, ordenada de mayor a menor votación obtenida según el </a:t>
            </a:r>
            <a:r>
              <a:rPr lang="es-CO" dirty="0"/>
              <a:t>número de curules a proveer.</a:t>
            </a:r>
          </a:p>
          <a:p>
            <a:r>
              <a:rPr lang="es-ES" dirty="0"/>
              <a:t>PARÁGRAFO I. En caso de que algún representante elegido pierda la vinculación con la Institución, el Consejo de Participación designará al siguiente con mayor votación en la correspondiente lista de elegibles por representación, y solamente para culminar el respectivo </a:t>
            </a:r>
            <a:r>
              <a:rPr lang="es-CO" dirty="0"/>
              <a:t>periodo institucional.</a:t>
            </a:r>
          </a:p>
          <a:p>
            <a:r>
              <a:rPr lang="es-ES" dirty="0"/>
              <a:t>PARÁGRAFO II. Los docentes de Vinculación Especial elegidos, perderán su condición de asambleístas en el caso que no haya renovación de su vínculo laboral con la Universidad.</a:t>
            </a:r>
            <a:endParaRPr lang="es-CO" dirty="0"/>
          </a:p>
        </p:txBody>
      </p:sp>
    </p:spTree>
    <p:extLst>
      <p:ext uri="{BB962C8B-B14F-4D97-AF65-F5344CB8AC3E}">
        <p14:creationId xmlns:p14="http://schemas.microsoft.com/office/powerpoint/2010/main" val="16406254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C8459B-F374-4C54-9559-4D3B9B7B20EE}"/>
              </a:ext>
            </a:extLst>
          </p:cNvPr>
          <p:cNvSpPr>
            <a:spLocks noGrp="1"/>
          </p:cNvSpPr>
          <p:nvPr>
            <p:ph type="title"/>
          </p:nvPr>
        </p:nvSpPr>
        <p:spPr/>
        <p:txBody>
          <a:bodyPr/>
          <a:lstStyle/>
          <a:p>
            <a:r>
              <a:rPr lang="es-CO" dirty="0"/>
              <a:t>PERIODO</a:t>
            </a:r>
          </a:p>
        </p:txBody>
      </p:sp>
      <p:sp>
        <p:nvSpPr>
          <p:cNvPr id="3" name="Marcador de contenido 2">
            <a:extLst>
              <a:ext uri="{FF2B5EF4-FFF2-40B4-BE49-F238E27FC236}">
                <a16:creationId xmlns:a16="http://schemas.microsoft.com/office/drawing/2014/main" id="{49D2B4EE-9FFB-490F-8F7E-C5FCFA3B10A3}"/>
              </a:ext>
            </a:extLst>
          </p:cNvPr>
          <p:cNvSpPr>
            <a:spLocks noGrp="1"/>
          </p:cNvSpPr>
          <p:nvPr>
            <p:ph idx="1"/>
          </p:nvPr>
        </p:nvSpPr>
        <p:spPr/>
        <p:txBody>
          <a:bodyPr>
            <a:normAutofit/>
          </a:bodyPr>
          <a:lstStyle/>
          <a:p>
            <a:pPr algn="just"/>
            <a:r>
              <a:rPr lang="es-ES" dirty="0"/>
              <a:t>ARTÍCULO 5. PERIODO INSTITUCIONAL: Los representantes a la Asamblea Universitaria elegidos democráticamente, tendrán un periodo institucional de acuerdo con su estamento y según lo previsto en el Estatuto General y en el Acuerdo 05 de 2012 del Consejo </a:t>
            </a:r>
            <a:r>
              <a:rPr lang="es-CO" dirty="0"/>
              <a:t>Superior Universitario.</a:t>
            </a:r>
          </a:p>
          <a:p>
            <a:pPr algn="just"/>
            <a:r>
              <a:rPr lang="es-ES" dirty="0"/>
              <a:t>El Consejo de Participación Universitaria, a partir de las primeras elecciones, fijará la fecha de inicio y finalización de los periodos institucionales según el presente artículo y en ningún caso podrá haber reelección inmediata.</a:t>
            </a:r>
            <a:endParaRPr lang="es-CO" dirty="0"/>
          </a:p>
        </p:txBody>
      </p:sp>
    </p:spTree>
    <p:extLst>
      <p:ext uri="{BB962C8B-B14F-4D97-AF65-F5344CB8AC3E}">
        <p14:creationId xmlns:p14="http://schemas.microsoft.com/office/powerpoint/2010/main" val="9561569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72D1DB-D258-4C84-968F-2B624AAADE67}"/>
              </a:ext>
            </a:extLst>
          </p:cNvPr>
          <p:cNvSpPr>
            <a:spLocks noGrp="1"/>
          </p:cNvSpPr>
          <p:nvPr>
            <p:ph type="title"/>
          </p:nvPr>
        </p:nvSpPr>
        <p:spPr/>
        <p:txBody>
          <a:bodyPr/>
          <a:lstStyle/>
          <a:p>
            <a:r>
              <a:rPr lang="es-CO" dirty="0"/>
              <a:t>SESIONES</a:t>
            </a:r>
          </a:p>
        </p:txBody>
      </p:sp>
      <p:sp>
        <p:nvSpPr>
          <p:cNvPr id="3" name="Marcador de contenido 2">
            <a:extLst>
              <a:ext uri="{FF2B5EF4-FFF2-40B4-BE49-F238E27FC236}">
                <a16:creationId xmlns:a16="http://schemas.microsoft.com/office/drawing/2014/main" id="{CC9FE1B7-B9FA-45B2-A7CD-F8F0BADCE131}"/>
              </a:ext>
            </a:extLst>
          </p:cNvPr>
          <p:cNvSpPr>
            <a:spLocks noGrp="1"/>
          </p:cNvSpPr>
          <p:nvPr>
            <p:ph idx="1"/>
          </p:nvPr>
        </p:nvSpPr>
        <p:spPr/>
        <p:txBody>
          <a:bodyPr>
            <a:normAutofit fontScale="92500"/>
          </a:bodyPr>
          <a:lstStyle/>
          <a:p>
            <a:pPr algn="just"/>
            <a:r>
              <a:rPr lang="es-ES" dirty="0"/>
              <a:t>ARTÍCULO 6. SESIONES DE LA ASAMBLEA. La Asamblea Universitaria sesionará ordinariamente, por convocatoria del Rector, cada dos (2) años, y el período de sesiones ordinarias para el desarrollo de sus funciones será de máximo tres (3) meses.</a:t>
            </a:r>
          </a:p>
          <a:p>
            <a:pPr algn="just"/>
            <a:r>
              <a:rPr lang="es-ES" dirty="0"/>
              <a:t>La Asamblea Universitaria sesionará extraordinariamente por petición escrita de por lo menos una tercera parte de sus integrantes o por solicitud del Consejo Superior Universitario.</a:t>
            </a:r>
          </a:p>
          <a:p>
            <a:pPr algn="just"/>
            <a:r>
              <a:rPr lang="es-ES" dirty="0"/>
              <a:t>Las sesiones extraordinarias se limitarán a </a:t>
            </a:r>
            <a:r>
              <a:rPr lang="es-ES" dirty="0" err="1"/>
              <a:t>tratár</a:t>
            </a:r>
            <a:r>
              <a:rPr lang="es-ES" dirty="0"/>
              <a:t> exclusivamente, el o los temas para los cuales fueron convocadas y no podrán extenderse por más de un (1) mes prorrogable hasta por quince (15) días más, ni convocarse más de una sesión extraordinaria al año.</a:t>
            </a:r>
          </a:p>
          <a:p>
            <a:pPr algn="just"/>
            <a:r>
              <a:rPr lang="es-ES" dirty="0"/>
              <a:t>En todo caso, la Asamblea Universitaria solamente sesionará en los periodos lectivos fijados </a:t>
            </a:r>
            <a:r>
              <a:rPr lang="es-CO" dirty="0"/>
              <a:t>en el Calendario Académico.</a:t>
            </a:r>
          </a:p>
        </p:txBody>
      </p:sp>
    </p:spTree>
    <p:extLst>
      <p:ext uri="{BB962C8B-B14F-4D97-AF65-F5344CB8AC3E}">
        <p14:creationId xmlns:p14="http://schemas.microsoft.com/office/powerpoint/2010/main" val="10989083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9C07F5-ABB0-44D1-914A-CA0DCFF69507}"/>
              </a:ext>
            </a:extLst>
          </p:cNvPr>
          <p:cNvSpPr>
            <a:spLocks noGrp="1"/>
          </p:cNvSpPr>
          <p:nvPr>
            <p:ph type="title"/>
          </p:nvPr>
        </p:nvSpPr>
        <p:spPr/>
        <p:txBody>
          <a:bodyPr/>
          <a:lstStyle/>
          <a:p>
            <a:r>
              <a:rPr lang="es-CO" dirty="0"/>
              <a:t>Beneficios personales?</a:t>
            </a:r>
          </a:p>
        </p:txBody>
      </p:sp>
      <p:sp>
        <p:nvSpPr>
          <p:cNvPr id="3" name="Marcador de contenido 2">
            <a:extLst>
              <a:ext uri="{FF2B5EF4-FFF2-40B4-BE49-F238E27FC236}">
                <a16:creationId xmlns:a16="http://schemas.microsoft.com/office/drawing/2014/main" id="{9B4C4AE1-A369-489C-BB0A-22D306DF0F98}"/>
              </a:ext>
            </a:extLst>
          </p:cNvPr>
          <p:cNvSpPr>
            <a:spLocks noGrp="1"/>
          </p:cNvSpPr>
          <p:nvPr>
            <p:ph idx="1"/>
          </p:nvPr>
        </p:nvSpPr>
        <p:spPr/>
        <p:txBody>
          <a:bodyPr/>
          <a:lstStyle/>
          <a:p>
            <a:r>
              <a:rPr lang="es-ES" dirty="0"/>
              <a:t>ARTÍCULO 7. HONORARIOS. La participación en la Asamblea Universitaria será ad honorem, por lo que los representantes elegidos democráticamente no percibirán ningún tipo de honorarios ni retribuciones económicas.</a:t>
            </a:r>
            <a:endParaRPr lang="es-CO" dirty="0"/>
          </a:p>
        </p:txBody>
      </p:sp>
    </p:spTree>
    <p:extLst>
      <p:ext uri="{BB962C8B-B14F-4D97-AF65-F5344CB8AC3E}">
        <p14:creationId xmlns:p14="http://schemas.microsoft.com/office/powerpoint/2010/main" val="34422291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DFF2A1-F5E8-497B-BA6A-09B61C42EB04}"/>
              </a:ext>
            </a:extLst>
          </p:cNvPr>
          <p:cNvSpPr>
            <a:spLocks noGrp="1"/>
          </p:cNvSpPr>
          <p:nvPr>
            <p:ph type="title"/>
          </p:nvPr>
        </p:nvSpPr>
        <p:spPr/>
        <p:txBody>
          <a:bodyPr/>
          <a:lstStyle/>
          <a:p>
            <a:r>
              <a:rPr lang="es-CO" dirty="0"/>
              <a:t>CONDICION DE TRAMITE ¿SI O NO?</a:t>
            </a:r>
          </a:p>
        </p:txBody>
      </p:sp>
      <p:sp>
        <p:nvSpPr>
          <p:cNvPr id="3" name="Marcador de contenido 2">
            <a:extLst>
              <a:ext uri="{FF2B5EF4-FFF2-40B4-BE49-F238E27FC236}">
                <a16:creationId xmlns:a16="http://schemas.microsoft.com/office/drawing/2014/main" id="{71EB762D-096F-4DF7-A3F7-8429DF31D794}"/>
              </a:ext>
            </a:extLst>
          </p:cNvPr>
          <p:cNvSpPr>
            <a:spLocks noGrp="1"/>
          </p:cNvSpPr>
          <p:nvPr>
            <p:ph idx="1"/>
          </p:nvPr>
        </p:nvSpPr>
        <p:spPr/>
        <p:txBody>
          <a:bodyPr>
            <a:normAutofit lnSpcReduction="10000"/>
          </a:bodyPr>
          <a:lstStyle/>
          <a:p>
            <a:pPr algn="just"/>
            <a:r>
              <a:rPr lang="es-ES" dirty="0"/>
              <a:t>ARTÍCULO 8. PROCEDIMIENTO. A partir de la vigencia del presente Acuerdo, el procedimiento para la definición y reforma dejos estatutos y la adopción de políticas y planes institucionales de mediano y largo plazo, establecerá una etapa de deliberación en la Asamblea Universitaria, antes de su trámite en el Consejo Superior Universitario.</a:t>
            </a:r>
          </a:p>
          <a:p>
            <a:pPr algn="just"/>
            <a:r>
              <a:rPr lang="es-ES" dirty="0"/>
              <a:t>Si en el periodo de sesiones ordinarias o extraordinarias de la Asamblea Universitaria no se radican las recomendaciones y los soportes que se consideren pertinentes ante la Secretaría General, se entenderá por surtida la etapa de deliberación y se continuará con los trámites estatutarios, ante las instancias institucionales competentes.</a:t>
            </a:r>
          </a:p>
          <a:p>
            <a:pPr algn="just"/>
            <a:r>
              <a:rPr lang="es-ES" dirty="0"/>
              <a:t>PARÁGRAFO. Bajo situaciones de caso fortuito, fuerza mayor, órdenes judiciales o administrativas, el Consejo Superior Universitario podrá omitir la etapa de deliberación señalada en el presente artículo.</a:t>
            </a:r>
            <a:endParaRPr lang="es-CO" dirty="0"/>
          </a:p>
        </p:txBody>
      </p:sp>
    </p:spTree>
    <p:extLst>
      <p:ext uri="{BB962C8B-B14F-4D97-AF65-F5344CB8AC3E}">
        <p14:creationId xmlns:p14="http://schemas.microsoft.com/office/powerpoint/2010/main" val="3882340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0EFBD-D65A-49C1-9CAB-7F9B46754BBF}"/>
              </a:ext>
            </a:extLst>
          </p:cNvPr>
          <p:cNvSpPr>
            <a:spLocks noGrp="1"/>
          </p:cNvSpPr>
          <p:nvPr>
            <p:ph type="title"/>
          </p:nvPr>
        </p:nvSpPr>
        <p:spPr/>
        <p:txBody>
          <a:bodyPr/>
          <a:lstStyle/>
          <a:p>
            <a:r>
              <a:rPr lang="es-CO" dirty="0"/>
              <a:t>CONVOCATORIA PRIMERA ASAMBLEA</a:t>
            </a:r>
          </a:p>
        </p:txBody>
      </p:sp>
      <p:sp>
        <p:nvSpPr>
          <p:cNvPr id="3" name="Marcador de contenido 2">
            <a:extLst>
              <a:ext uri="{FF2B5EF4-FFF2-40B4-BE49-F238E27FC236}">
                <a16:creationId xmlns:a16="http://schemas.microsoft.com/office/drawing/2014/main" id="{65777436-AB75-4CA5-A49B-D64E11B36CF4}"/>
              </a:ext>
            </a:extLst>
          </p:cNvPr>
          <p:cNvSpPr>
            <a:spLocks noGrp="1"/>
          </p:cNvSpPr>
          <p:nvPr>
            <p:ph idx="1"/>
          </p:nvPr>
        </p:nvSpPr>
        <p:spPr>
          <a:xfrm>
            <a:off x="755372" y="2285999"/>
            <a:ext cx="10522226" cy="4366591"/>
          </a:xfrm>
        </p:spPr>
        <p:txBody>
          <a:bodyPr>
            <a:normAutofit fontScale="77500" lnSpcReduction="20000"/>
          </a:bodyPr>
          <a:lstStyle/>
          <a:p>
            <a:r>
              <a:rPr lang="es-ES" dirty="0"/>
              <a:t>ARTÍCULO 9. PROCESO DE ELECCIÓN. El proceso para elegir a los integrantes de la Asamblea Universitaria, será el que se describe a continuación:</a:t>
            </a:r>
          </a:p>
          <a:p>
            <a:r>
              <a:rPr lang="es-CO" dirty="0"/>
              <a:t>a) Convocatoria: Mediante acto administrativo, el Rector convocará a la comunidad </a:t>
            </a:r>
            <a:r>
              <a:rPr lang="es-ES" dirty="0"/>
              <a:t>universitaria para que participe en el proceso de elección de sus representantes ante la Asamblea Universitaria. La convocatoria la recomendará el Consejo de Participación Universitaria, a propuesta de la Secretaría General de la Universidad.</a:t>
            </a:r>
          </a:p>
          <a:p>
            <a:r>
              <a:rPr lang="es-ES" dirty="0"/>
              <a:t>La convocatoria deberá hacerse mínimo, con treinta y cinco (35) días hábiles de anticipación al de las elecciones y deberá ser ampliamente divulgada por los medios de comunicación disponibles en la universidad; la emisora en los programas universitarios, deberá transmitir cuñas relacionadas con el proceso, por lo menos, una (1) vez en cada programa.</a:t>
            </a:r>
          </a:p>
          <a:p>
            <a:r>
              <a:rPr lang="es-ES" b="1" dirty="0"/>
              <a:t>PARÁGRAFO: </a:t>
            </a:r>
            <a:r>
              <a:rPr lang="es-ES" dirty="0"/>
              <a:t>Para la primera elección de los miembros de la Asamblea Universitaria, el Rector, convocará en un término no mayor a un (1) mes contado a partir de la vigencia del presente Acuerdo y del funcionamiento pleno de las </a:t>
            </a:r>
            <a:r>
              <a:rPr lang="es-CO" dirty="0"/>
              <a:t>actividades académicas.</a:t>
            </a:r>
          </a:p>
          <a:p>
            <a:r>
              <a:rPr lang="es-ES" b="1" dirty="0"/>
              <a:t>b) Censo Electoral: </a:t>
            </a:r>
            <a:r>
              <a:rPr lang="es-ES" dirty="0"/>
              <a:t>Una vez convocado el proceso, el calendario electoral contará con cinco (5) días hábiles para la publicación del Pre-Censo Electoral, sujeto a observaciones por parte de la comunidad universitaria hasta diez (10) días hábiles antes de la elección y las cuales serán resueltas por la Secretaria General con el apoyo de la Oficina Asesora de Sistemas.</a:t>
            </a:r>
          </a:p>
          <a:p>
            <a:r>
              <a:rPr lang="es-ES" dirty="0"/>
              <a:t>Una vez resueltas las observaciones, se publicará el Censo definitivo con cinco (5) días hábiles de anterioridad a la elección.</a:t>
            </a:r>
          </a:p>
          <a:p>
            <a:endParaRPr lang="es-CO" dirty="0"/>
          </a:p>
        </p:txBody>
      </p:sp>
    </p:spTree>
    <p:extLst>
      <p:ext uri="{BB962C8B-B14F-4D97-AF65-F5344CB8AC3E}">
        <p14:creationId xmlns:p14="http://schemas.microsoft.com/office/powerpoint/2010/main" val="1220540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0C4F11E-A9A9-4D67-B97F-86B22EF2BBB4}"/>
              </a:ext>
            </a:extLst>
          </p:cNvPr>
          <p:cNvSpPr>
            <a:spLocks noGrp="1"/>
          </p:cNvSpPr>
          <p:nvPr>
            <p:ph idx="1"/>
          </p:nvPr>
        </p:nvSpPr>
        <p:spPr>
          <a:xfrm>
            <a:off x="1024128" y="821635"/>
            <a:ext cx="10147455" cy="5487725"/>
          </a:xfrm>
        </p:spPr>
        <p:txBody>
          <a:bodyPr>
            <a:normAutofit fontScale="92500" lnSpcReduction="20000"/>
          </a:bodyPr>
          <a:lstStyle/>
          <a:p>
            <a:pPr algn="just"/>
            <a:r>
              <a:rPr lang="es-ES" b="1" dirty="0"/>
              <a:t>c) Inscripción: </a:t>
            </a:r>
            <a:r>
              <a:rPr lang="es-ES" dirty="0"/>
              <a:t>Es el acto mediante el cual los candidatos demuestran su intención de participar en el proceso electoral para surtir una curul de representación en la </a:t>
            </a:r>
            <a:r>
              <a:rPr lang="es-CO" dirty="0"/>
              <a:t>Asamblea Universitaria.</a:t>
            </a:r>
          </a:p>
          <a:p>
            <a:pPr algn="just"/>
            <a:r>
              <a:rPr lang="es-ES" dirty="0"/>
              <a:t>La inscripción de aspirantes a llenar las curules respectivas, será unipersonal y ante la Secretaría General bajo el mecanismo que establezca el Consejo de Participación </a:t>
            </a:r>
            <a:r>
              <a:rPr lang="es-CO" dirty="0"/>
              <a:t>Universitaria.</a:t>
            </a:r>
          </a:p>
          <a:p>
            <a:pPr algn="just"/>
            <a:r>
              <a:rPr lang="es-ES" dirty="0"/>
              <a:t>Diez (10) días hábiles posteriores a la convocatoria se realizará la inscripción de candidatos, de manera unipersonal y según el calendario electoral que, en todo caso, deberá contemplar tres (3) días hábiles para dicha inscripción.</a:t>
            </a:r>
          </a:p>
          <a:p>
            <a:pPr algn="just"/>
            <a:r>
              <a:rPr lang="es-ES" dirty="0"/>
              <a:t>Para tal efecto, el candidato deberá llenar el formulario de inscripción previsto para tal fin, en donde manifieste bajo la gravedad de juramento no estar incurso en causal prevista en el régimen de inhabilidades e incompatibilidades contemplado en la ley y las normas que regulan la materia. Dicho formulario será elaborado por la Secretaría General de la Universidad y aprobado por el Consejo de Participación Universitaria.</a:t>
            </a:r>
          </a:p>
          <a:p>
            <a:pPr algn="just"/>
            <a:r>
              <a:rPr lang="es-ES" b="1" dirty="0"/>
              <a:t>PARÁGRAFO: </a:t>
            </a:r>
            <a:r>
              <a:rPr lang="es-ES" dirty="0"/>
              <a:t>El incumplimiento de los requisitos para ser elegido y la violación al régimen de inhabilidades e incompatibilidades, anulará la inscripción o la elección </a:t>
            </a:r>
            <a:r>
              <a:rPr lang="es-CO" dirty="0"/>
              <a:t>según fuere el caso.</a:t>
            </a:r>
          </a:p>
          <a:p>
            <a:r>
              <a:rPr lang="es-ES" b="1" dirty="0"/>
              <a:t>d) Verificación de Requisitos. </a:t>
            </a:r>
            <a:r>
              <a:rPr lang="es-ES" dirty="0"/>
              <a:t>El Consejo de Participación Universitaria contará con tres (3) días para expedir el acto administrativo que certifique el cumplimiento de los requisitos, frente al cual, la comunidad universitaria tendrá dos (2) días hábiles para presentar reclamaciones, que deberán ser resueltas por el Consejo de Participación Universitaria dentro de los tres (3) días hábiles siguientes a su presentación. Surtido este proceso, se fijará la lista definitiva de candidatos para la elección.</a:t>
            </a:r>
            <a:endParaRPr lang="es-CO" dirty="0"/>
          </a:p>
        </p:txBody>
      </p:sp>
    </p:spTree>
    <p:extLst>
      <p:ext uri="{BB962C8B-B14F-4D97-AF65-F5344CB8AC3E}">
        <p14:creationId xmlns:p14="http://schemas.microsoft.com/office/powerpoint/2010/main" val="37864711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11BF9CE-1434-465C-B663-5DFAC63BF820}"/>
              </a:ext>
            </a:extLst>
          </p:cNvPr>
          <p:cNvSpPr>
            <a:spLocks noGrp="1"/>
          </p:cNvSpPr>
          <p:nvPr>
            <p:ph idx="1"/>
          </p:nvPr>
        </p:nvSpPr>
        <p:spPr>
          <a:xfrm>
            <a:off x="1024128" y="1033670"/>
            <a:ext cx="9720073" cy="5275690"/>
          </a:xfrm>
        </p:spPr>
        <p:txBody>
          <a:bodyPr>
            <a:normAutofit/>
          </a:bodyPr>
          <a:lstStyle/>
          <a:p>
            <a:pPr algn="just"/>
            <a:r>
              <a:rPr lang="es-ES" dirty="0"/>
              <a:t>e) Numero de Tarjetón. El orden en el que aparecerán los candidatos en el Tarjetón Electoral, corresponderá al número del formulario con el que oficializó la inscripción </a:t>
            </a:r>
            <a:r>
              <a:rPr lang="es-CO" dirty="0"/>
              <a:t>respectiva.</a:t>
            </a:r>
          </a:p>
          <a:p>
            <a:pPr algn="just"/>
            <a:r>
              <a:rPr lang="es-ES" dirty="0"/>
              <a:t>f) Publicidad y Difusión. Durante los procesos electorales, para la elección de los integrantes de la Asamblea Universitaria, los candidatos tendrán en igualdad de condiciones, acceso a los diferentes medios de comunicación dispuestos por la Universidad y establecidos por el Consejo de Participación Universitaria y contenidos en la resolución de convocatoria. En ningún caso se entregará publicidad impresa a </a:t>
            </a:r>
            <a:r>
              <a:rPr lang="es-CO" dirty="0"/>
              <a:t>los candidatos.</a:t>
            </a:r>
          </a:p>
          <a:p>
            <a:pPr algn="just"/>
            <a:r>
              <a:rPr lang="es-ES" dirty="0"/>
              <a:t>Los demás aspectos no regulados en forma taxativa por este artículo, se regirán en lo pertinente por el Acuerdo 05 de 2012 expedido por el Consejo Superior Universitario.</a:t>
            </a:r>
            <a:endParaRPr lang="es-CO" dirty="0"/>
          </a:p>
        </p:txBody>
      </p:sp>
    </p:spTree>
    <p:extLst>
      <p:ext uri="{BB962C8B-B14F-4D97-AF65-F5344CB8AC3E}">
        <p14:creationId xmlns:p14="http://schemas.microsoft.com/office/powerpoint/2010/main" val="21524088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47795-6CB1-48F3-A78B-2CBD4DD324BA}"/>
              </a:ext>
            </a:extLst>
          </p:cNvPr>
          <p:cNvSpPr>
            <a:spLocks noGrp="1"/>
          </p:cNvSpPr>
          <p:nvPr>
            <p:ph type="title"/>
          </p:nvPr>
        </p:nvSpPr>
        <p:spPr/>
        <p:txBody>
          <a:bodyPr/>
          <a:lstStyle/>
          <a:p>
            <a:r>
              <a:rPr lang="es-CO" dirty="0"/>
              <a:t>OTRAS REGLAMENTACIONES Y VIGENCIA</a:t>
            </a:r>
          </a:p>
        </p:txBody>
      </p:sp>
      <p:sp>
        <p:nvSpPr>
          <p:cNvPr id="3" name="Marcador de contenido 2">
            <a:extLst>
              <a:ext uri="{FF2B5EF4-FFF2-40B4-BE49-F238E27FC236}">
                <a16:creationId xmlns:a16="http://schemas.microsoft.com/office/drawing/2014/main" id="{9467ACA1-0CFD-4FBD-B3C4-3C3BDAC240D9}"/>
              </a:ext>
            </a:extLst>
          </p:cNvPr>
          <p:cNvSpPr>
            <a:spLocks noGrp="1"/>
          </p:cNvSpPr>
          <p:nvPr>
            <p:ph idx="1"/>
          </p:nvPr>
        </p:nvSpPr>
        <p:spPr/>
        <p:txBody>
          <a:bodyPr/>
          <a:lstStyle/>
          <a:p>
            <a:r>
              <a:rPr lang="es-ES" dirty="0"/>
              <a:t>ARTÍCULO 10. REGLAMENTACIÓN. Los demás aspectos no regulados en el presente Acuerdo, serán desarrollados por el Consejo Superior Universitario, el Consejo de Participación Universitaria y el Rector, según el ámbito de sus competencias.</a:t>
            </a:r>
          </a:p>
          <a:p>
            <a:r>
              <a:rPr lang="es-ES" dirty="0"/>
              <a:t>ARTÍCULO 11. VIGENCIA. El presente Acuerdo rige a partir de la fecha de su expedición, modifica y deroga las disposiciones que le sean contrarias.</a:t>
            </a:r>
            <a:endParaRPr lang="es-CO" dirty="0"/>
          </a:p>
        </p:txBody>
      </p:sp>
    </p:spTree>
    <p:extLst>
      <p:ext uri="{BB962C8B-B14F-4D97-AF65-F5344CB8AC3E}">
        <p14:creationId xmlns:p14="http://schemas.microsoft.com/office/powerpoint/2010/main" val="34463211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35BF32-4F2F-4ADD-B09E-46755A242239}"/>
              </a:ext>
            </a:extLst>
          </p:cNvPr>
          <p:cNvSpPr>
            <a:spLocks noGrp="1"/>
          </p:cNvSpPr>
          <p:nvPr>
            <p:ph type="title"/>
          </p:nvPr>
        </p:nvSpPr>
        <p:spPr/>
        <p:txBody>
          <a:bodyPr/>
          <a:lstStyle/>
          <a:p>
            <a:r>
              <a:rPr lang="es-CO" dirty="0"/>
              <a:t>ENSEÑANZAS QUE DEJA con sus </a:t>
            </a:r>
            <a:r>
              <a:rPr lang="es-CO" dirty="0" err="1"/>
              <a:t>desafios</a:t>
            </a:r>
            <a:endParaRPr lang="es-CO" dirty="0"/>
          </a:p>
        </p:txBody>
      </p:sp>
      <p:sp>
        <p:nvSpPr>
          <p:cNvPr id="3" name="Marcador de texto 2">
            <a:extLst>
              <a:ext uri="{FF2B5EF4-FFF2-40B4-BE49-F238E27FC236}">
                <a16:creationId xmlns:a16="http://schemas.microsoft.com/office/drawing/2014/main" id="{048533FE-04E8-40EB-9CCD-C4379E3BDA16}"/>
              </a:ext>
            </a:extLst>
          </p:cNvPr>
          <p:cNvSpPr>
            <a:spLocks noGrp="1"/>
          </p:cNvSpPr>
          <p:nvPr>
            <p:ph type="body" idx="1"/>
          </p:nvPr>
        </p:nvSpPr>
        <p:spPr/>
        <p:txBody>
          <a:bodyPr/>
          <a:lstStyle/>
          <a:p>
            <a:endParaRPr lang="es-CO"/>
          </a:p>
        </p:txBody>
      </p:sp>
    </p:spTree>
    <p:extLst>
      <p:ext uri="{BB962C8B-B14F-4D97-AF65-F5344CB8AC3E}">
        <p14:creationId xmlns:p14="http://schemas.microsoft.com/office/powerpoint/2010/main" val="3383178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a:extLst>
              <a:ext uri="{FF2B5EF4-FFF2-40B4-BE49-F238E27FC236}">
                <a16:creationId xmlns:a16="http://schemas.microsoft.com/office/drawing/2014/main" id="{BF6DEE85-A7A1-4292-AFAC-6FF3BFB805DD}"/>
              </a:ext>
            </a:extLst>
          </p:cNvPr>
          <p:cNvSpPr>
            <a:spLocks noGrp="1"/>
          </p:cNvSpPr>
          <p:nvPr>
            <p:ph type="title"/>
          </p:nvPr>
        </p:nvSpPr>
        <p:spPr>
          <a:xfrm>
            <a:off x="1271588" y="-242888"/>
            <a:ext cx="8712201" cy="1498601"/>
          </a:xfrm>
        </p:spPr>
        <p:txBody>
          <a:bodyPr/>
          <a:lstStyle/>
          <a:p>
            <a:pPr algn="r" eaLnBrk="1" hangingPunct="1"/>
            <a:r>
              <a:rPr lang="es-CO" altLang="es-ES" sz="4000" b="1" i="1"/>
              <a:t>Organización  para la discusión. MT2</a:t>
            </a:r>
            <a:endParaRPr lang="es-CO" altLang="es-ES" sz="3200"/>
          </a:p>
        </p:txBody>
      </p:sp>
      <p:pic>
        <p:nvPicPr>
          <p:cNvPr id="14339" name="Picture 6">
            <a:extLst>
              <a:ext uri="{FF2B5EF4-FFF2-40B4-BE49-F238E27FC236}">
                <a16:creationId xmlns:a16="http://schemas.microsoft.com/office/drawing/2014/main" id="{7AA5B142-83CA-448F-8B07-361AEC0468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
            <a:ext cx="9144000"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1 Título">
            <a:extLst>
              <a:ext uri="{FF2B5EF4-FFF2-40B4-BE49-F238E27FC236}">
                <a16:creationId xmlns:a16="http://schemas.microsoft.com/office/drawing/2014/main" id="{7D8A0E63-580C-4364-9498-7E27769CF892}"/>
              </a:ext>
            </a:extLst>
          </p:cNvPr>
          <p:cNvSpPr txBox="1">
            <a:spLocks/>
          </p:cNvSpPr>
          <p:nvPr/>
        </p:nvSpPr>
        <p:spPr bwMode="auto">
          <a:xfrm>
            <a:off x="1343026" y="1125539"/>
            <a:ext cx="9324975"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s-CO" altLang="es-ES" sz="2800" b="1" i="1" u="sng">
                <a:latin typeface="Arial" panose="020B0604020202020204" pitchFamily="34" charset="0"/>
              </a:rPr>
              <a:t>ALGUNOS ANTECEDENTES… </a:t>
            </a:r>
          </a:p>
        </p:txBody>
      </p:sp>
      <p:graphicFrame>
        <p:nvGraphicFramePr>
          <p:cNvPr id="14" name="13 Diagrama">
            <a:extLst>
              <a:ext uri="{FF2B5EF4-FFF2-40B4-BE49-F238E27FC236}">
                <a16:creationId xmlns:a16="http://schemas.microsoft.com/office/drawing/2014/main" id="{FAA79421-E911-4C28-8933-5FE781153788}"/>
              </a:ext>
            </a:extLst>
          </p:cNvPr>
          <p:cNvGraphicFramePr/>
          <p:nvPr>
            <p:extLst>
              <p:ext uri="{D42A27DB-BD31-4B8C-83A1-F6EECF244321}">
                <p14:modId xmlns:p14="http://schemas.microsoft.com/office/powerpoint/2010/main" val="1337888995"/>
              </p:ext>
            </p:extLst>
          </p:nvPr>
        </p:nvGraphicFramePr>
        <p:xfrm>
          <a:off x="1055440" y="2794000"/>
          <a:ext cx="7740352"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8" name="17 Rectángulo">
            <a:extLst>
              <a:ext uri="{FF2B5EF4-FFF2-40B4-BE49-F238E27FC236}">
                <a16:creationId xmlns:a16="http://schemas.microsoft.com/office/drawing/2014/main" id="{5B65E89C-AF87-4B2A-AD2E-82030998E72F}"/>
              </a:ext>
            </a:extLst>
          </p:cNvPr>
          <p:cNvSpPr/>
          <p:nvPr/>
        </p:nvSpPr>
        <p:spPr>
          <a:xfrm>
            <a:off x="9048750" y="2349501"/>
            <a:ext cx="1619250" cy="2447925"/>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s-CO" b="1" dirty="0"/>
              <a:t>Dic. 2013. Expedición </a:t>
            </a:r>
            <a:r>
              <a:rPr lang="es-CO" b="1" dirty="0">
                <a:hlinkClick r:id="rId9" action="ppaction://hlinkfile"/>
              </a:rPr>
              <a:t>Acuerdos 08 </a:t>
            </a:r>
            <a:r>
              <a:rPr lang="es-CO" b="1" dirty="0"/>
              <a:t>y </a:t>
            </a:r>
            <a:r>
              <a:rPr lang="es-CO" b="1" dirty="0">
                <a:hlinkClick r:id="rId10" action="ppaction://hlinkfile"/>
              </a:rPr>
              <a:t>09 del CSU</a:t>
            </a:r>
            <a:endParaRPr lang="es-CO" b="1" dirty="0"/>
          </a:p>
          <a:p>
            <a:pPr algn="ctr">
              <a:defRPr/>
            </a:pPr>
            <a:endParaRPr lang="es-CO" b="1" dirty="0"/>
          </a:p>
        </p:txBody>
      </p:sp>
      <p:cxnSp>
        <p:nvCxnSpPr>
          <p:cNvPr id="17" name="16 Conector angular">
            <a:extLst>
              <a:ext uri="{FF2B5EF4-FFF2-40B4-BE49-F238E27FC236}">
                <a16:creationId xmlns:a16="http://schemas.microsoft.com/office/drawing/2014/main" id="{55211F9A-68C6-4D8D-8D57-A8F497289161}"/>
              </a:ext>
            </a:extLst>
          </p:cNvPr>
          <p:cNvCxnSpPr/>
          <p:nvPr/>
        </p:nvCxnSpPr>
        <p:spPr>
          <a:xfrm rot="16200000" flipH="1">
            <a:off x="6563520" y="2961482"/>
            <a:ext cx="2376487" cy="1295400"/>
          </a:xfrm>
          <a:prstGeom prst="bentConnector3">
            <a:avLst>
              <a:gd name="adj1" fmla="val 50000"/>
            </a:avLst>
          </a:prstGeom>
          <a:ln w="76200">
            <a:tailEnd type="none"/>
          </a:ln>
        </p:spPr>
        <p:style>
          <a:lnRef idx="1">
            <a:schemeClr val="accent2"/>
          </a:lnRef>
          <a:fillRef idx="0">
            <a:schemeClr val="accent2"/>
          </a:fillRef>
          <a:effectRef idx="0">
            <a:schemeClr val="accent2"/>
          </a:effectRef>
          <a:fontRef idx="minor">
            <a:schemeClr val="tx1"/>
          </a:fontRef>
        </p:style>
      </p:cxnSp>
      <p:sp>
        <p:nvSpPr>
          <p:cNvPr id="19" name="18 Rectángulo redondeado">
            <a:extLst>
              <a:ext uri="{FF2B5EF4-FFF2-40B4-BE49-F238E27FC236}">
                <a16:creationId xmlns:a16="http://schemas.microsoft.com/office/drawing/2014/main" id="{9D8F5E50-AB65-41E4-B5E2-39BCA55E3F4E}"/>
              </a:ext>
            </a:extLst>
          </p:cNvPr>
          <p:cNvSpPr/>
          <p:nvPr/>
        </p:nvSpPr>
        <p:spPr>
          <a:xfrm>
            <a:off x="7104064" y="6308726"/>
            <a:ext cx="3563937" cy="549275"/>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s-CO" b="1" dirty="0"/>
              <a:t>De los procesos de reforma</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117744-4CC5-41B9-9C67-6D54C4E15F0C}"/>
              </a:ext>
            </a:extLst>
          </p:cNvPr>
          <p:cNvSpPr>
            <a:spLocks noGrp="1"/>
          </p:cNvSpPr>
          <p:nvPr>
            <p:ph type="title"/>
          </p:nvPr>
        </p:nvSpPr>
        <p:spPr/>
        <p:txBody>
          <a:bodyPr/>
          <a:lstStyle/>
          <a:p>
            <a:r>
              <a:rPr lang="es-CO" dirty="0"/>
              <a:t>Organización y lucha el desafío principal</a:t>
            </a:r>
          </a:p>
        </p:txBody>
      </p:sp>
      <p:sp>
        <p:nvSpPr>
          <p:cNvPr id="3" name="Marcador de contenido 2">
            <a:extLst>
              <a:ext uri="{FF2B5EF4-FFF2-40B4-BE49-F238E27FC236}">
                <a16:creationId xmlns:a16="http://schemas.microsoft.com/office/drawing/2014/main" id="{FC629D5B-7ED6-444C-9816-57F639C0E969}"/>
              </a:ext>
            </a:extLst>
          </p:cNvPr>
          <p:cNvSpPr>
            <a:spLocks noGrp="1"/>
          </p:cNvSpPr>
          <p:nvPr>
            <p:ph idx="1"/>
          </p:nvPr>
        </p:nvSpPr>
        <p:spPr/>
        <p:txBody>
          <a:bodyPr/>
          <a:lstStyle/>
          <a:p>
            <a:pPr marL="457200" indent="-457200">
              <a:buFont typeface="+mj-lt"/>
              <a:buAutoNum type="arabicPeriod"/>
            </a:pPr>
            <a:r>
              <a:rPr lang="es-CO" dirty="0"/>
              <a:t>La movilización y organización eje de victorias parciales</a:t>
            </a:r>
          </a:p>
          <a:p>
            <a:pPr marL="457200" indent="-457200">
              <a:buFont typeface="+mj-lt"/>
              <a:buAutoNum type="arabicPeriod"/>
            </a:pPr>
            <a:r>
              <a:rPr lang="es-CO" dirty="0"/>
              <a:t>La persistencia en los propósitos aseguran victorias parciales, así sean tardías</a:t>
            </a:r>
          </a:p>
          <a:p>
            <a:pPr marL="457200" indent="-457200">
              <a:buFont typeface="+mj-lt"/>
              <a:buAutoNum type="arabicPeriod"/>
            </a:pPr>
            <a:r>
              <a:rPr lang="es-CO" dirty="0"/>
              <a:t>Adecuada combinación de la táctica y la estrategia</a:t>
            </a:r>
          </a:p>
          <a:p>
            <a:pPr marL="457200" indent="-457200">
              <a:buFont typeface="+mj-lt"/>
              <a:buAutoNum type="arabicPeriod"/>
            </a:pPr>
            <a:r>
              <a:rPr lang="es-CO" dirty="0"/>
              <a:t>Correr riesgos en la dinámica de negociación sin ceder en los fundamentos</a:t>
            </a:r>
          </a:p>
          <a:p>
            <a:pPr marL="457200" indent="-457200">
              <a:buFont typeface="+mj-lt"/>
              <a:buAutoNum type="arabicPeriod"/>
            </a:pPr>
            <a:r>
              <a:rPr lang="es-CO" dirty="0"/>
              <a:t>Queda todo por construir, luego nada se ha ganado si no se continua el camino.</a:t>
            </a:r>
          </a:p>
          <a:p>
            <a:pPr marL="457200" indent="-457200">
              <a:buFont typeface="+mj-lt"/>
              <a:buAutoNum type="arabicPeriod"/>
            </a:pPr>
            <a:r>
              <a:rPr lang="es-CO" dirty="0"/>
              <a:t>Se debe tener propuestas</a:t>
            </a:r>
          </a:p>
          <a:p>
            <a:pPr marL="457200" indent="-457200">
              <a:buFont typeface="+mj-lt"/>
              <a:buAutoNum type="arabicPeriod"/>
            </a:pPr>
            <a:r>
              <a:rPr lang="es-CO" dirty="0"/>
              <a:t>No hay lugar a permitir a la derecha que se recupere, hay que pensar en formulas, mecanismos y tareas para mantener el movimiento en permanente desarrollo</a:t>
            </a:r>
          </a:p>
          <a:p>
            <a:pPr marL="457200" indent="-457200">
              <a:buFont typeface="+mj-lt"/>
              <a:buAutoNum type="arabicPeriod"/>
            </a:pPr>
            <a:endParaRPr lang="es-CO" dirty="0"/>
          </a:p>
          <a:p>
            <a:endParaRPr lang="es-CO" dirty="0"/>
          </a:p>
        </p:txBody>
      </p:sp>
    </p:spTree>
    <p:extLst>
      <p:ext uri="{BB962C8B-B14F-4D97-AF65-F5344CB8AC3E}">
        <p14:creationId xmlns:p14="http://schemas.microsoft.com/office/powerpoint/2010/main" val="182827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Congreso Universitario</a:t>
            </a:r>
          </a:p>
        </p:txBody>
      </p:sp>
      <p:sp>
        <p:nvSpPr>
          <p:cNvPr id="3" name="Marcador de contenido 2"/>
          <p:cNvSpPr>
            <a:spLocks noGrp="1"/>
          </p:cNvSpPr>
          <p:nvPr>
            <p:ph idx="1"/>
          </p:nvPr>
        </p:nvSpPr>
        <p:spPr/>
        <p:txBody>
          <a:bodyPr/>
          <a:lstStyle/>
          <a:p>
            <a:r>
              <a:rPr lang="es-CO" dirty="0"/>
              <a:t>Resolución 012 del 18 de Junio de 2002 para 114 cargos.</a:t>
            </a:r>
          </a:p>
          <a:p>
            <a:r>
              <a:rPr lang="es-CO" dirty="0"/>
              <a:t>El acto de preinstalación se desarrolló el dieciocho (18) de octubre de 2002 con la participación activa de setenta y nueve (79) congresistas</a:t>
            </a:r>
          </a:p>
          <a:p>
            <a:r>
              <a:rPr lang="es-CO" dirty="0"/>
              <a:t>Instalación oficial del "Congreso Universitario“ 1ro Noviembre</a:t>
            </a:r>
          </a:p>
          <a:p>
            <a:r>
              <a:rPr lang="es-CO" dirty="0"/>
              <a:t>Propuesta de Estatuto General en 2003-4</a:t>
            </a:r>
          </a:p>
        </p:txBody>
      </p:sp>
      <p:pic>
        <p:nvPicPr>
          <p:cNvPr id="4" name="Picture 6">
            <a:extLst>
              <a:ext uri="{FF2B5EF4-FFF2-40B4-BE49-F238E27FC236}">
                <a16:creationId xmlns:a16="http://schemas.microsoft.com/office/drawing/2014/main" id="{3D00C8C5-298F-48E6-93A9-102EACE864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
            <a:ext cx="9144000" cy="956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6890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989BFE-53F2-48DC-A497-A318B93A0705}"/>
              </a:ext>
            </a:extLst>
          </p:cNvPr>
          <p:cNvSpPr>
            <a:spLocks noGrp="1"/>
          </p:cNvSpPr>
          <p:nvPr>
            <p:ph type="title"/>
          </p:nvPr>
        </p:nvSpPr>
        <p:spPr/>
        <p:txBody>
          <a:bodyPr/>
          <a:lstStyle/>
          <a:p>
            <a:r>
              <a:rPr lang="es-CO" dirty="0"/>
              <a:t>obstáculo</a:t>
            </a:r>
          </a:p>
        </p:txBody>
      </p:sp>
      <p:sp>
        <p:nvSpPr>
          <p:cNvPr id="3" name="Marcador de contenido 2">
            <a:extLst>
              <a:ext uri="{FF2B5EF4-FFF2-40B4-BE49-F238E27FC236}">
                <a16:creationId xmlns:a16="http://schemas.microsoft.com/office/drawing/2014/main" id="{67519C92-0D0B-46DE-8A76-29375E7E3772}"/>
              </a:ext>
            </a:extLst>
          </p:cNvPr>
          <p:cNvSpPr>
            <a:spLocks noGrp="1"/>
          </p:cNvSpPr>
          <p:nvPr>
            <p:ph idx="1"/>
          </p:nvPr>
        </p:nvSpPr>
        <p:spPr/>
        <p:txBody>
          <a:bodyPr/>
          <a:lstStyle/>
          <a:p>
            <a:pPr marL="457200" indent="-457200">
              <a:buFont typeface="+mj-lt"/>
              <a:buAutoNum type="arabicPeriod"/>
            </a:pPr>
            <a:r>
              <a:rPr lang="es-CO" dirty="0"/>
              <a:t>Concepción neoliberal vs concepción democrática</a:t>
            </a:r>
          </a:p>
          <a:p>
            <a:pPr marL="457200" indent="-457200">
              <a:buFont typeface="+mj-lt"/>
              <a:buAutoNum type="arabicPeriod"/>
            </a:pPr>
            <a:r>
              <a:rPr lang="es-CO" dirty="0"/>
              <a:t>Promoción de posiciones individuales vs posiciones colectivas</a:t>
            </a:r>
          </a:p>
          <a:p>
            <a:pPr marL="457200" indent="-457200">
              <a:buFont typeface="+mj-lt"/>
              <a:buAutoNum type="arabicPeriod"/>
            </a:pPr>
            <a:r>
              <a:rPr lang="es-CO" dirty="0"/>
              <a:t>Proceso electorales vs propuestas de construcción universitaria</a:t>
            </a:r>
          </a:p>
          <a:p>
            <a:endParaRPr lang="es-CO" dirty="0"/>
          </a:p>
          <a:p>
            <a:endParaRPr lang="es-CO" dirty="0"/>
          </a:p>
        </p:txBody>
      </p:sp>
      <p:pic>
        <p:nvPicPr>
          <p:cNvPr id="4" name="Picture 6">
            <a:extLst>
              <a:ext uri="{FF2B5EF4-FFF2-40B4-BE49-F238E27FC236}">
                <a16:creationId xmlns:a16="http://schemas.microsoft.com/office/drawing/2014/main" id="{A1360730-7625-499C-8575-8271687757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9144000" cy="914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1985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36EF7A-699F-4D09-83AF-652C1388DA35}"/>
              </a:ext>
            </a:extLst>
          </p:cNvPr>
          <p:cNvSpPr>
            <a:spLocks noGrp="1"/>
          </p:cNvSpPr>
          <p:nvPr>
            <p:ph type="title"/>
          </p:nvPr>
        </p:nvSpPr>
        <p:spPr/>
        <p:txBody>
          <a:bodyPr/>
          <a:lstStyle/>
          <a:p>
            <a:r>
              <a:rPr lang="es-CO" dirty="0"/>
              <a:t>Aprendizajes</a:t>
            </a:r>
          </a:p>
        </p:txBody>
      </p:sp>
      <p:sp>
        <p:nvSpPr>
          <p:cNvPr id="3" name="Marcador de texto 2">
            <a:extLst>
              <a:ext uri="{FF2B5EF4-FFF2-40B4-BE49-F238E27FC236}">
                <a16:creationId xmlns:a16="http://schemas.microsoft.com/office/drawing/2014/main" id="{3FB3B8B0-FBF8-47C1-9FA2-DA60D15F6378}"/>
              </a:ext>
            </a:extLst>
          </p:cNvPr>
          <p:cNvSpPr>
            <a:spLocks noGrp="1"/>
          </p:cNvSpPr>
          <p:nvPr>
            <p:ph type="body" idx="1"/>
          </p:nvPr>
        </p:nvSpPr>
        <p:spPr/>
        <p:txBody>
          <a:bodyPr/>
          <a:lstStyle/>
          <a:p>
            <a:r>
              <a:rPr lang="es-CO" dirty="0"/>
              <a:t>Logros de este proceso</a:t>
            </a:r>
          </a:p>
        </p:txBody>
      </p:sp>
      <p:sp>
        <p:nvSpPr>
          <p:cNvPr id="4" name="Marcador de contenido 3">
            <a:extLst>
              <a:ext uri="{FF2B5EF4-FFF2-40B4-BE49-F238E27FC236}">
                <a16:creationId xmlns:a16="http://schemas.microsoft.com/office/drawing/2014/main" id="{2F9DF4E6-89FD-4E70-9CC3-3D74084CD544}"/>
              </a:ext>
            </a:extLst>
          </p:cNvPr>
          <p:cNvSpPr>
            <a:spLocks noGrp="1"/>
          </p:cNvSpPr>
          <p:nvPr>
            <p:ph sz="half" idx="2"/>
          </p:nvPr>
        </p:nvSpPr>
        <p:spPr/>
        <p:txBody>
          <a:bodyPr/>
          <a:lstStyle/>
          <a:p>
            <a:r>
              <a:rPr lang="es-CO" dirty="0"/>
              <a:t>Definición de 2 grandes posiciones:</a:t>
            </a:r>
          </a:p>
          <a:p>
            <a:r>
              <a:rPr lang="es-CO" dirty="0"/>
              <a:t>1. Reforma del estatuto general</a:t>
            </a:r>
          </a:p>
          <a:p>
            <a:r>
              <a:rPr lang="es-CO" dirty="0"/>
              <a:t>2. Reforma integral de la Universidad</a:t>
            </a:r>
          </a:p>
          <a:p>
            <a:r>
              <a:rPr lang="es-CO" dirty="0"/>
              <a:t>La precisión que la 2da posición es muy débil y debe construir todo un trabajo que debe iniciar</a:t>
            </a:r>
          </a:p>
        </p:txBody>
      </p:sp>
      <p:sp>
        <p:nvSpPr>
          <p:cNvPr id="5" name="Marcador de texto 4">
            <a:extLst>
              <a:ext uri="{FF2B5EF4-FFF2-40B4-BE49-F238E27FC236}">
                <a16:creationId xmlns:a16="http://schemas.microsoft.com/office/drawing/2014/main" id="{E13E30DF-17A2-4748-83FC-942CEA7C8470}"/>
              </a:ext>
            </a:extLst>
          </p:cNvPr>
          <p:cNvSpPr>
            <a:spLocks noGrp="1"/>
          </p:cNvSpPr>
          <p:nvPr>
            <p:ph type="body" sz="quarter" idx="3"/>
          </p:nvPr>
        </p:nvSpPr>
        <p:spPr/>
        <p:txBody>
          <a:bodyPr/>
          <a:lstStyle/>
          <a:p>
            <a:r>
              <a:rPr lang="es-CO" dirty="0"/>
              <a:t>realidades</a:t>
            </a:r>
          </a:p>
        </p:txBody>
      </p:sp>
      <p:sp>
        <p:nvSpPr>
          <p:cNvPr id="6" name="Marcador de contenido 5">
            <a:extLst>
              <a:ext uri="{FF2B5EF4-FFF2-40B4-BE49-F238E27FC236}">
                <a16:creationId xmlns:a16="http://schemas.microsoft.com/office/drawing/2014/main" id="{51B18F16-CEA6-4FD9-BFB3-0D68A940D39D}"/>
              </a:ext>
            </a:extLst>
          </p:cNvPr>
          <p:cNvSpPr>
            <a:spLocks noGrp="1"/>
          </p:cNvSpPr>
          <p:nvPr>
            <p:ph sz="quarter" idx="4"/>
          </p:nvPr>
        </p:nvSpPr>
        <p:spPr/>
        <p:txBody>
          <a:bodyPr/>
          <a:lstStyle/>
          <a:p>
            <a:r>
              <a:rPr lang="es-CO" dirty="0"/>
              <a:t>1. Proceso frustrado que lleva a la Rectoría a sector llamado CUIDE en 2005, que le mostro a la comunidad su verdadera faz</a:t>
            </a:r>
          </a:p>
          <a:p>
            <a:r>
              <a:rPr lang="es-CO" dirty="0"/>
              <a:t>2. Concepción conservadora se toma dirección de la universidad y sector democrático no realiza las tareas requeridas</a:t>
            </a:r>
          </a:p>
        </p:txBody>
      </p:sp>
      <p:pic>
        <p:nvPicPr>
          <p:cNvPr id="7" name="Picture 6">
            <a:extLst>
              <a:ext uri="{FF2B5EF4-FFF2-40B4-BE49-F238E27FC236}">
                <a16:creationId xmlns:a16="http://schemas.microsoft.com/office/drawing/2014/main" id="{3577F769-2FB2-4F71-8F65-75F7C4E238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
            <a:ext cx="9144000" cy="942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31227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1922</TotalTime>
  <Words>6372</Words>
  <Application>Microsoft Office PowerPoint</Application>
  <PresentationFormat>Panorámica</PresentationFormat>
  <Paragraphs>391</Paragraphs>
  <Slides>60</Slides>
  <Notes>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60</vt:i4>
      </vt:variant>
    </vt:vector>
  </HeadingPairs>
  <TitlesOfParts>
    <vt:vector size="66" baseType="lpstr">
      <vt:lpstr>Arial</vt:lpstr>
      <vt:lpstr>Calibri</vt:lpstr>
      <vt:lpstr>Tw Cen MT</vt:lpstr>
      <vt:lpstr>Tw Cen MT Condensed</vt:lpstr>
      <vt:lpstr>Wingdings 3</vt:lpstr>
      <vt:lpstr>Integral</vt:lpstr>
      <vt:lpstr>ASAMBLEA UNIVERSITARIA ya experiencia de democracia universitaria</vt:lpstr>
      <vt:lpstr>obtaculos–contexto-</vt:lpstr>
      <vt:lpstr>Asamblea Universitaria</vt:lpstr>
      <vt:lpstr>Organización  para la discusión. MT2</vt:lpstr>
      <vt:lpstr>Organización  para la discusión. MT2</vt:lpstr>
      <vt:lpstr>Organización  para la discusión. MT2</vt:lpstr>
      <vt:lpstr>Congreso Universitario</vt:lpstr>
      <vt:lpstr>obstáculo</vt:lpstr>
      <vt:lpstr>Aprendizajes</vt:lpstr>
      <vt:lpstr>Asamblea Consultiva Universitaria de 2008</vt:lpstr>
      <vt:lpstr>OBSTACULOS Y APRENDIZAJES</vt:lpstr>
      <vt:lpstr>realidad</vt:lpstr>
      <vt:lpstr>Asamblea Universitario ACU 2008</vt:lpstr>
      <vt:lpstr>Artículo 159. Funciones de la Asamblea Universitaria.</vt:lpstr>
      <vt:lpstr>Artículo 160. Convocatoria.</vt:lpstr>
      <vt:lpstr>Universidad de Nariño</vt:lpstr>
      <vt:lpstr>Asamblea Constituyente Universitaria</vt:lpstr>
      <vt:lpstr>Asamblea Universitaria 2015</vt:lpstr>
      <vt:lpstr>OBSTACULOS Y APRENDIZAJES</vt:lpstr>
      <vt:lpstr>realidad</vt:lpstr>
      <vt:lpstr>¿QUÉ SE POTENCIARÍA?</vt:lpstr>
      <vt:lpstr>Presentación de PowerPoint</vt:lpstr>
      <vt:lpstr>Presentación de PowerPoint</vt:lpstr>
      <vt:lpstr>Presentación de PowerPoint</vt:lpstr>
      <vt:lpstr>Presentación de PowerPoint</vt:lpstr>
      <vt:lpstr>Presentación de PowerPoint</vt:lpstr>
      <vt:lpstr>ARTÍCULO 69. ÓRGANOS DE GOBIERNO.</vt:lpstr>
      <vt:lpstr>ASAMBLEA UNIVERSITARIA</vt:lpstr>
      <vt:lpstr>ARTÍCULO 72. COMPOSICIÓN DE LA ASAMBLEA UNIVERSITARIA.</vt:lpstr>
      <vt:lpstr>ARTÍCULO 73. FUNCIONES DE LA ASAMBLEA UNIVERSITARIA</vt:lpstr>
      <vt:lpstr>ARTÍCULO 74. GARANTÍAS.</vt:lpstr>
      <vt:lpstr>Asamblea Universitaria 2017</vt:lpstr>
      <vt:lpstr>ARTÍCULO 18. ÓRGANOS E INSTANCIAS DE DIRECCIÓN.</vt:lpstr>
      <vt:lpstr>ARTÍCULO 44. GARANTÍAS INSTITUCIONALES PARA LA PARTICIPACIÓN DEMOCRÁTICA</vt:lpstr>
      <vt:lpstr>ARTÍCULO 45. ASAMBLEA UNIVERSITARIA</vt:lpstr>
      <vt:lpstr>ARTÍCULO 46. COMPOSICIÓN DE LA ASAMBLEA UNIVERSITARIA.</vt:lpstr>
      <vt:lpstr>ARTÍCULO 47. SESIONES DE LA ASAMBLEA.</vt:lpstr>
      <vt:lpstr>ARTÍCULO 48. FUNCIONES DE LA ASAMBLEA UNIVERSITARIA.</vt:lpstr>
      <vt:lpstr>Asamblea del CSU</vt:lpstr>
      <vt:lpstr>ARTÍCULO 42º. GARANTÍAS INSTITUCIONALES PARA LA PARTICIPACIÓN DEMOCRÁTICA</vt:lpstr>
      <vt:lpstr>ARTÍCULO 43º. ASAMBLEA UNIVERSITARIA.</vt:lpstr>
      <vt:lpstr>ARTÍCULO 44º. COMPOSICIÓN DE LA ASAMBLEA UNIVERSITARIA</vt:lpstr>
      <vt:lpstr>ARTÍCULO 45º. SESIONES DE LA ASAMBLEA.</vt:lpstr>
      <vt:lpstr>ARTÍCULO 46º. FUNCIONES DE LA ASAMBLEA UNIVERSITARIA.</vt:lpstr>
      <vt:lpstr>Recorrido de las propuestas</vt:lpstr>
      <vt:lpstr>¿En que consiste?</vt:lpstr>
      <vt:lpstr>¿Qué es?</vt:lpstr>
      <vt:lpstr>¿Cuáles son funciones?</vt:lpstr>
      <vt:lpstr>QUIENES LA CONFORMAN?</vt:lpstr>
      <vt:lpstr>CÓMO SE ELIGEN?</vt:lpstr>
      <vt:lpstr>PERIODO</vt:lpstr>
      <vt:lpstr>SESIONES</vt:lpstr>
      <vt:lpstr>Beneficios personales?</vt:lpstr>
      <vt:lpstr>CONDICION DE TRAMITE ¿SI O NO?</vt:lpstr>
      <vt:lpstr>CONVOCATORIA PRIMERA ASAMBLEA</vt:lpstr>
      <vt:lpstr>Presentación de PowerPoint</vt:lpstr>
      <vt:lpstr>Presentación de PowerPoint</vt:lpstr>
      <vt:lpstr>OTRAS REGLAMENTACIONES Y VIGENCIA</vt:lpstr>
      <vt:lpstr>ENSEÑANZAS QUE DEJA con sus desafios</vt:lpstr>
      <vt:lpstr>Organización y lucha el desafío principal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ASAMBLEA UNIVERSITARIA</dc:title>
  <dc:creator>pc</dc:creator>
  <cp:lastModifiedBy>JAIRO RUIZ</cp:lastModifiedBy>
  <cp:revision>57</cp:revision>
  <cp:lastPrinted>2020-02-12T13:22:48Z</cp:lastPrinted>
  <dcterms:created xsi:type="dcterms:W3CDTF">2019-10-29T01:13:01Z</dcterms:created>
  <dcterms:modified xsi:type="dcterms:W3CDTF">2020-05-23T17:03:41Z</dcterms:modified>
</cp:coreProperties>
</file>