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61" r:id="rId4"/>
    <p:sldId id="269" r:id="rId5"/>
    <p:sldId id="270" r:id="rId6"/>
    <p:sldId id="259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62" r:id="rId15"/>
    <p:sldId id="277" r:id="rId16"/>
    <p:sldId id="278" r:id="rId17"/>
    <p:sldId id="279" r:id="rId18"/>
    <p:sldId id="280" r:id="rId19"/>
    <p:sldId id="281" r:id="rId20"/>
    <p:sldId id="282" r:id="rId21"/>
    <p:sldId id="263" r:id="rId22"/>
    <p:sldId id="264" r:id="rId23"/>
    <p:sldId id="265" r:id="rId24"/>
    <p:sldId id="266" r:id="rId25"/>
    <p:sldId id="267" r:id="rId2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BE555-DAA4-4832-8352-2862CC9CDE01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E68DC-F0C5-40FE-8AE4-A7F63B179E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25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/>
          </a:p>
        </p:txBody>
      </p:sp>
      <p:sp>
        <p:nvSpPr>
          <p:cNvPr id="1054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F4D00-DCF2-440B-921F-8824371C1593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406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/>
          </a:p>
        </p:txBody>
      </p:sp>
      <p:sp>
        <p:nvSpPr>
          <p:cNvPr id="1065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7F55E-203D-43E4-B2BD-6A80DCC11849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8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870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30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26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10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312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357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62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05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72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0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94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0769-A28D-4AC5-8CBC-39E87D7B18B4}" type="datetimeFigureOut">
              <a:rPr lang="es-CO" smtClean="0"/>
              <a:t>15/06/2020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507E-DC50-45C5-A974-69B5899DD2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Asociación de resistencias y análisis de circuitos simples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53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5AB03-96D6-46B7-9080-D4950D3A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Problema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5B19E-1943-4A30-BD8E-8CBE4991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es-CO" dirty="0"/>
              <a:t>Analizar el circuito de la figura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B5BA7C8-98CB-4A81-AFA0-8D11A9AEC1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008471"/>
              </p:ext>
            </p:extLst>
          </p:nvPr>
        </p:nvGraphicFramePr>
        <p:xfrm>
          <a:off x="2483768" y="2204864"/>
          <a:ext cx="3456384" cy="38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3" imgW="2295360" imgH="2523960" progId="">
                  <p:embed/>
                </p:oleObj>
              </mc:Choice>
              <mc:Fallback>
                <p:oleObj r:id="rId3" imgW="2295360" imgH="2523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2204864"/>
                        <a:ext cx="3456384" cy="380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4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299CC-3EFB-49BF-88C6-D5F966A7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03232" cy="1828800"/>
              </a:xfrm>
            </p:spPr>
            <p:txBody>
              <a:bodyPr>
                <a:normAutofit/>
              </a:bodyPr>
              <a:lstStyle/>
              <a:p>
                <a:pPr>
                  <a:buAutoNum type="arabicPeriod"/>
                </a:pPr>
                <a:r>
                  <a:rPr lang="es-CO" sz="2400" dirty="0"/>
                  <a:t>R equivalente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sz="2400" i="1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sz="2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400" i="1">
                            <a:latin typeface="Cambria Math"/>
                          </a:rPr>
                          <m:t>𝑖</m:t>
                        </m:r>
                        <m:r>
                          <a:rPr lang="es-CO" sz="24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sz="24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CO" sz="2400" dirty="0"/>
                  <a:t>=R1+R2+R3=1K+4K+5K=10 k</a:t>
                </a:r>
                <a:r>
                  <a:rPr lang="el-GR" sz="2400" dirty="0"/>
                  <a:t>Ω</a:t>
                </a:r>
                <a:endParaRPr lang="es-CO" sz="2400" dirty="0"/>
              </a:p>
              <a:p>
                <a:pPr>
                  <a:buAutoNum type="arabicPeriod"/>
                </a:pPr>
                <a:r>
                  <a:rPr lang="es-CO" sz="2400" dirty="0"/>
                  <a:t> La corriente es igual para cada elemento del circuito y es i=v/R=9V/10k</a:t>
                </a:r>
                <a:r>
                  <a:rPr lang="el-GR" sz="2400" dirty="0"/>
                  <a:t>Ω</a:t>
                </a:r>
                <a:r>
                  <a:rPr lang="es-CO" sz="2400" dirty="0"/>
                  <a:t>=0,9 .mA=i1=i2=i3</a:t>
                </a:r>
              </a:p>
              <a:p>
                <a:pPr lvl="1">
                  <a:buAutoNum type="arabicPeriod"/>
                </a:pPr>
                <a:endParaRPr lang="es-CO" sz="2400" dirty="0"/>
              </a:p>
              <a:p>
                <a:pPr marL="0" indent="0">
                  <a:buNone/>
                </a:pPr>
                <a:endParaRPr lang="es-CO" sz="24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03232" cy="1828800"/>
              </a:xfrm>
              <a:blipFill>
                <a:blip r:embed="rId3"/>
                <a:stretch>
                  <a:fillRect l="-1219" t="-32667" r="-68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36E0CDDC-FA41-4C32-A553-D1237AC05561}"/>
              </a:ext>
            </a:extLst>
          </p:cNvPr>
          <p:cNvSpPr txBox="1"/>
          <p:nvPr/>
        </p:nvSpPr>
        <p:spPr>
          <a:xfrm>
            <a:off x="4431323" y="4797873"/>
            <a:ext cx="541894" cy="47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≡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30141F9-14D6-40D1-B3E0-536331724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85335"/>
              </p:ext>
            </p:extLst>
          </p:nvPr>
        </p:nvGraphicFramePr>
        <p:xfrm>
          <a:off x="971600" y="3503016"/>
          <a:ext cx="2789439" cy="30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4" imgW="2295360" imgH="2523960" progId="">
                  <p:embed/>
                </p:oleObj>
              </mc:Choice>
              <mc:Fallback>
                <p:oleObj r:id="rId4" imgW="2295360" imgH="2523960" progId="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FB5BA7C8-98CB-4A81-AFA0-8D11A9AEC1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3503016"/>
                        <a:ext cx="2789439" cy="306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AFBEDBF2-6329-4E2E-A37E-2826A767D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438152"/>
              </p:ext>
            </p:extLst>
          </p:nvPr>
        </p:nvGraphicFramePr>
        <p:xfrm>
          <a:off x="4929306" y="4000082"/>
          <a:ext cx="2520280" cy="1606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6" imgW="1838160" imgH="1171440" progId="">
                  <p:embed/>
                </p:oleObj>
              </mc:Choice>
              <mc:Fallback>
                <p:oleObj r:id="rId6" imgW="1838160" imgH="11714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29306" y="4000082"/>
                        <a:ext cx="2520280" cy="1606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61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s-CO" dirty="0"/>
                  <a:t>El voltaje que la fuente entrega al circuito es la suma del voltaje consumido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pPr lvl="1">
                  <a:buAutoNum type="arabicPeriod"/>
                </a:pPr>
                <a:r>
                  <a:rPr lang="es-CO" dirty="0"/>
                  <a:t>V1=R1*i1=1k*0,9 .mA=0,9 v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V2=R2*i2=4k*0,9 .mA=3,6 v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V1=R1*i1=5k*0,9 .mA=4,50 v</a:t>
                </a:r>
              </a:p>
              <a:p>
                <a:pPr marL="457200" lvl="1" indent="0">
                  <a:buNone/>
                </a:pPr>
                <a:r>
                  <a:rPr lang="es-CO" dirty="0"/>
                  <a:t>.v1+v2+v3=0,9+3,6+4,5=9 V</a:t>
                </a:r>
              </a:p>
              <a:p>
                <a:endParaRPr lang="es-CO" dirty="0"/>
              </a:p>
              <a:p>
                <a:pPr marL="0" indent="0">
                  <a:buNone/>
                </a:pPr>
                <a:r>
                  <a:rPr lang="es-CO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 err="1"/>
                  <a:t>Pentre</a:t>
                </a:r>
                <a:r>
                  <a:rPr lang="es-CO" dirty="0"/>
                  <a:t>=</a:t>
                </a:r>
                <a:r>
                  <a:rPr lang="es-CO" dirty="0" err="1"/>
                  <a:t>vfuente</a:t>
                </a:r>
                <a:r>
                  <a:rPr lang="es-CO" dirty="0"/>
                  <a:t>*i=9v*0,9mA=8.1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.p1=v1*i1=0,9 v*0,9 .mA=0,81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.p2=v2*i2=3,6 v*0,9 .mA=3,24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.p1=v3*i3=4,5 v*0,9 .mA=4,05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Pt=p1+p2+p3= 0,81 .</a:t>
                </a:r>
                <a:r>
                  <a:rPr lang="es-CO" dirty="0" err="1"/>
                  <a:t>mW</a:t>
                </a:r>
                <a:r>
                  <a:rPr lang="es-CO" dirty="0"/>
                  <a:t>+ 3,24 .</a:t>
                </a:r>
                <a:r>
                  <a:rPr lang="es-CO" dirty="0" err="1"/>
                  <a:t>mW</a:t>
                </a:r>
                <a:r>
                  <a:rPr lang="es-CO" dirty="0"/>
                  <a:t>+ 4,05 .</a:t>
                </a:r>
                <a:r>
                  <a:rPr lang="es-CO" dirty="0" err="1"/>
                  <a:t>mW</a:t>
                </a:r>
                <a:r>
                  <a:rPr lang="es-CO" dirty="0"/>
                  <a:t>= 8,1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>
                <a:blip r:embed="rId2"/>
                <a:stretch>
                  <a:fillRect l="-963" t="-60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66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DAC951A-DA0D-46DB-B149-E4DF21DC0E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793549"/>
              </p:ext>
            </p:extLst>
          </p:nvPr>
        </p:nvGraphicFramePr>
        <p:xfrm>
          <a:off x="1043608" y="692697"/>
          <a:ext cx="6374066" cy="577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3" imgW="3819600" imgH="3286080" progId="">
                  <p:embed/>
                </p:oleObj>
              </mc:Choice>
              <mc:Fallback>
                <p:oleObj r:id="rId3" imgW="3819600" imgH="32860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692697"/>
                        <a:ext cx="6374066" cy="5771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36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Paralelo</a:t>
            </a:r>
          </a:p>
        </p:txBody>
      </p:sp>
      <p:pic>
        <p:nvPicPr>
          <p:cNvPr id="12290" name="Picture 2" descr="http://www.etitudela.com/Electrotecnia/images/paraleloc_18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4824"/>
            <a:ext cx="170968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9285EF9-0A63-4CE4-A2B5-308115BB9D7F}"/>
                  </a:ext>
                </a:extLst>
              </p:cNvPr>
              <p:cNvSpPr txBox="1"/>
              <p:nvPr/>
            </p:nvSpPr>
            <p:spPr>
              <a:xfrm>
                <a:off x="683568" y="1600200"/>
                <a:ext cx="5184576" cy="4142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2000" dirty="0"/>
                  <a:t>Cola de una resistencia va con la cabeza de la siguiente. Una detrás de otra</a:t>
                </a:r>
              </a:p>
              <a:p>
                <a:endParaRPr lang="es-CO" sz="2000" dirty="0"/>
              </a:p>
              <a:p>
                <a:r>
                  <a:rPr lang="es-CO" sz="2000" dirty="0"/>
                  <a:t>Características:</a:t>
                </a:r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R equivalente es </a:t>
                </a:r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El voltaje es igual para cada elemento del circuito y es v=i*r</a:t>
                </a:r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La corriente que la fuente entrega al circuito es la suma de las corrientes consumidas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𝑒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000" i="1">
                            <a:latin typeface="Cambria Math"/>
                          </a:rPr>
                          <m:t>𝑖</m:t>
                        </m:r>
                        <m:r>
                          <a:rPr lang="es-CO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sz="2000" dirty="0"/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𝑒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000" i="1">
                            <a:latin typeface="Cambria Math"/>
                          </a:rPr>
                          <m:t>𝑖</m:t>
                        </m:r>
                        <m:r>
                          <a:rPr lang="es-CO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sz="2000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9285EF9-0A63-4CE4-A2B5-308115BB9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00200"/>
                <a:ext cx="5184576" cy="4142673"/>
              </a:xfrm>
              <a:prstGeom prst="rect">
                <a:avLst/>
              </a:prstGeom>
              <a:blipFill>
                <a:blip r:embed="rId3"/>
                <a:stretch>
                  <a:fillRect l="-1293" t="-884" r="-588" b="-1634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2 Marcador de contenido">
                <a:extLst>
                  <a:ext uri="{FF2B5EF4-FFF2-40B4-BE49-F238E27FC236}">
                    <a16:creationId xmlns:a16="http://schemas.microsoft.com/office/drawing/2014/main" id="{3DBF3657-FB02-442D-89D5-FDBD0D6DEF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663541" y="2423319"/>
                <a:ext cx="2948533" cy="6432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180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s-CO" sz="1800" i="1" smtClean="0">
                              <a:latin typeface="Cambria Math"/>
                            </a:rPr>
                            <m:t>𝑒𝑞𝑢𝑖</m:t>
                          </m:r>
                        </m:sub>
                      </m:sSub>
                      <m:r>
                        <a:rPr lang="es-CO" sz="1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O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180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es-CO" sz="1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CO" sz="180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s-CO" sz="1800" i="1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s-CO" sz="180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s-CO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O" sz="180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CO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O" sz="180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s-CO" sz="180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es-CO" sz="1800" dirty="0"/>
              </a:p>
            </p:txBody>
          </p:sp>
        </mc:Choice>
        <mc:Fallback>
          <p:sp>
            <p:nvSpPr>
              <p:cNvPr id="7" name="2 Marcador de contenido">
                <a:extLst>
                  <a:ext uri="{FF2B5EF4-FFF2-40B4-BE49-F238E27FC236}">
                    <a16:creationId xmlns:a16="http://schemas.microsoft.com/office/drawing/2014/main" id="{3DBF3657-FB02-442D-89D5-FDBD0D6DE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541" y="2423319"/>
                <a:ext cx="2948533" cy="643210"/>
              </a:xfrm>
              <a:prstGeom prst="rect">
                <a:avLst/>
              </a:prstGeom>
              <a:blipFill>
                <a:blip r:embed="rId4"/>
                <a:stretch>
                  <a:fillRect b="-2952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95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3D92A-0FF9-4790-ACD8-7B55AF64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 1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6E1154-523B-414A-8A87-3EBD2931FE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Suponga</a:t>
            </a:r>
          </a:p>
          <a:p>
            <a:r>
              <a:rPr lang="es-CO" dirty="0"/>
              <a:t>R1= 1K</a:t>
            </a:r>
          </a:p>
          <a:p>
            <a:r>
              <a:rPr lang="es-CO" dirty="0"/>
              <a:t>R2= 2K</a:t>
            </a:r>
          </a:p>
          <a:p>
            <a:r>
              <a:rPr lang="es-CO" dirty="0"/>
              <a:t>R3= 0,6K</a:t>
            </a:r>
          </a:p>
          <a:p>
            <a:r>
              <a:rPr lang="es-CO" dirty="0" err="1"/>
              <a:t>Vf</a:t>
            </a:r>
            <a:r>
              <a:rPr lang="es-CO" dirty="0"/>
              <a:t>= 1,5 v</a:t>
            </a:r>
          </a:p>
          <a:p>
            <a:r>
              <a:rPr lang="es-CO" dirty="0"/>
              <a:t>Analizar el circuito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DC37CB69-AFCB-4816-822B-152794C57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691391"/>
              </p:ext>
            </p:extLst>
          </p:nvPr>
        </p:nvGraphicFramePr>
        <p:xfrm>
          <a:off x="251520" y="2552970"/>
          <a:ext cx="3972625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3438360" imgH="771480" progId="">
                  <p:embed/>
                </p:oleObj>
              </mc:Choice>
              <mc:Fallback>
                <p:oleObj r:id="rId3" imgW="343836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552970"/>
                        <a:ext cx="3972625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7235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299CC-3EFB-49BF-88C6-D5F966A7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03232" cy="2044824"/>
              </a:xfrm>
            </p:spPr>
            <p:txBody>
              <a:bodyPr>
                <a:normAutofit/>
              </a:bodyPr>
              <a:lstStyle/>
              <a:p>
                <a:pPr>
                  <a:buAutoNum type="arabicPeriod"/>
                </a:pPr>
                <a:r>
                  <a:rPr lang="es-CO" sz="2400" dirty="0"/>
                  <a:t>R equivalente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sz="2400" i="1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/>
                          </a:rPr>
                          <m:t>1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O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s-CO" sz="24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s-CO" sz="24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s-CO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O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s-CO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400" i="1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s-CO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  <m:r>
                      <a:rPr lang="es-CO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O" sz="2400" dirty="0"/>
                  <a:t> =1/(1/R1+1/R2+1/R3)=1/(1/1K+1/2K+1/0,6K)=315,789 </a:t>
                </a:r>
                <a:r>
                  <a:rPr lang="el-GR" sz="2400" dirty="0"/>
                  <a:t>Ω</a:t>
                </a:r>
                <a:endParaRPr lang="es-CO" sz="2400" dirty="0"/>
              </a:p>
              <a:p>
                <a:pPr>
                  <a:buAutoNum type="arabicPeriod"/>
                </a:pPr>
                <a:r>
                  <a:rPr lang="es-CO" sz="2400" dirty="0"/>
                  <a:t> El voltaje es igual para cada elemento del circuito y es la de la fuente, es decir 1,5V= v1=v2=v3</a:t>
                </a:r>
              </a:p>
              <a:p>
                <a:pPr lvl="1">
                  <a:buAutoNum type="arabicPeriod"/>
                </a:pPr>
                <a:endParaRPr lang="es-CO" sz="2400" dirty="0"/>
              </a:p>
              <a:p>
                <a:pPr marL="0" indent="0">
                  <a:buNone/>
                </a:pPr>
                <a:endParaRPr lang="es-CO" sz="24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03232" cy="2044824"/>
              </a:xfrm>
              <a:blipFill>
                <a:blip r:embed="rId3"/>
                <a:stretch>
                  <a:fillRect l="-1219" r="-457" b="-358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36E0CDDC-FA41-4C32-A553-D1237AC05561}"/>
              </a:ext>
            </a:extLst>
          </p:cNvPr>
          <p:cNvSpPr txBox="1"/>
          <p:nvPr/>
        </p:nvSpPr>
        <p:spPr>
          <a:xfrm>
            <a:off x="5148064" y="4469872"/>
            <a:ext cx="541894" cy="47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≡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15FA6D79-1A53-4F67-9744-C2A3C0646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62146"/>
              </p:ext>
            </p:extLst>
          </p:nvPr>
        </p:nvGraphicFramePr>
        <p:xfrm>
          <a:off x="107504" y="4322866"/>
          <a:ext cx="4997857" cy="934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4" imgW="4124160" imgH="771480" progId="">
                  <p:embed/>
                </p:oleObj>
              </mc:Choice>
              <mc:Fallback>
                <p:oleObj r:id="rId4" imgW="412416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4322866"/>
                        <a:ext cx="4997857" cy="9349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34E11B1F-FF78-4737-9937-4002AA265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555102"/>
              </p:ext>
            </p:extLst>
          </p:nvPr>
        </p:nvGraphicFramePr>
        <p:xfrm>
          <a:off x="5292080" y="4322865"/>
          <a:ext cx="2447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6" imgW="2448000" imgH="771480" progId="">
                  <p:embed/>
                </p:oleObj>
              </mc:Choice>
              <mc:Fallback>
                <p:oleObj r:id="rId6" imgW="244800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92080" y="4322865"/>
                        <a:ext cx="2447925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70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s-CO" dirty="0"/>
                  <a:t>La corriente que suministra la fuente al circuito es la suma de la corriente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pPr lvl="1">
                  <a:buAutoNum type="arabicPeriod"/>
                </a:pPr>
                <a:r>
                  <a:rPr lang="es-CO" dirty="0"/>
                  <a:t>i=</a:t>
                </a:r>
                <a:r>
                  <a:rPr lang="es-CO" dirty="0" err="1"/>
                  <a:t>vfuente</a:t>
                </a:r>
                <a:r>
                  <a:rPr lang="es-CO" dirty="0"/>
                  <a:t>/</a:t>
                </a:r>
                <a:r>
                  <a:rPr lang="es-CO" dirty="0" err="1"/>
                  <a:t>Req</a:t>
                </a:r>
                <a:r>
                  <a:rPr lang="es-CO" dirty="0"/>
                  <a:t>=1,5v/315,789= 0,00475001 = 4,75001 mA</a:t>
                </a:r>
              </a:p>
              <a:p>
                <a:pPr lvl="1">
                  <a:buAutoNum type="arabicPeriod"/>
                </a:pPr>
                <a:r>
                  <a:rPr lang="es-CO" dirty="0"/>
                  <a:t>.i1=v1/R1=1,5v/1k=1,5 mA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.i2=v2/R2=1,5v/2k=0,75 mA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.i3=v3/R3=1,5v/0,6k=2,5 mA</a:t>
                </a:r>
              </a:p>
              <a:p>
                <a:pPr marL="457200" lvl="1" indent="0">
                  <a:buNone/>
                </a:pPr>
                <a:r>
                  <a:rPr lang="es-CO" dirty="0"/>
                  <a:t>.v1+v2+v3=1,5 mA+0,75 mA +2,5 mA =4,75 mA</a:t>
                </a:r>
              </a:p>
              <a:p>
                <a:endParaRPr lang="es-CO" dirty="0"/>
              </a:p>
              <a:p>
                <a:pPr marL="0" indent="0">
                  <a:buNone/>
                </a:pPr>
                <a:r>
                  <a:rPr lang="es-CO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 err="1"/>
                  <a:t>Pentre</a:t>
                </a:r>
                <a:r>
                  <a:rPr lang="es-CO" dirty="0"/>
                  <a:t>=</a:t>
                </a:r>
                <a:r>
                  <a:rPr lang="es-CO" dirty="0" err="1"/>
                  <a:t>vfuente</a:t>
                </a:r>
                <a:r>
                  <a:rPr lang="es-CO" dirty="0"/>
                  <a:t>*i=1,5v*4,75 mA=7.125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.p1=v1*i1=1,5 v*1,5 .mA=2,25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.p2=v2*i2=1,5 v*0,75 .mA=1,125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.p1=v3*i3=1,5 v*2,5 .mA=3,75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Pt=p1+p2+p3= 2,25 .</a:t>
                </a:r>
                <a:r>
                  <a:rPr lang="es-CO" dirty="0" err="1"/>
                  <a:t>mW</a:t>
                </a:r>
                <a:r>
                  <a:rPr lang="es-CO" dirty="0"/>
                  <a:t>+ 1,125 .</a:t>
                </a:r>
                <a:r>
                  <a:rPr lang="es-CO" dirty="0" err="1"/>
                  <a:t>mW</a:t>
                </a:r>
                <a:r>
                  <a:rPr lang="es-CO" dirty="0"/>
                  <a:t>+ 3,75 .</a:t>
                </a:r>
                <a:r>
                  <a:rPr lang="es-CO" dirty="0" err="1"/>
                  <a:t>mW</a:t>
                </a:r>
                <a:r>
                  <a:rPr lang="es-CO" dirty="0"/>
                  <a:t>= 7,125 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>
                <a:blip r:embed="rId2"/>
                <a:stretch>
                  <a:fillRect l="-963" t="-60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46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5AB03-96D6-46B7-9080-D4950D3A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Problema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5B19E-1943-4A30-BD8E-8CBE4991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es-CO" dirty="0"/>
              <a:t>Analizar el circuito de la figura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4B21C0F-644C-4030-ABA0-87BE05057B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266158"/>
              </p:ext>
            </p:extLst>
          </p:nvPr>
        </p:nvGraphicFramePr>
        <p:xfrm>
          <a:off x="676460" y="2571807"/>
          <a:ext cx="7207908" cy="186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3" imgW="2981160" imgH="771480" progId="">
                  <p:embed/>
                </p:oleObj>
              </mc:Choice>
              <mc:Fallback>
                <p:oleObj r:id="rId3" imgW="298116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460" y="2571807"/>
                        <a:ext cx="7207908" cy="1865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0651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299CC-3EFB-49BF-88C6-D5F966A7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03232" cy="2044824"/>
              </a:xfrm>
            </p:spPr>
            <p:txBody>
              <a:bodyPr>
                <a:normAutofit fontScale="92500"/>
              </a:bodyPr>
              <a:lstStyle/>
              <a:p>
                <a:pPr>
                  <a:buAutoNum type="arabicPeriod"/>
                </a:pPr>
                <a:r>
                  <a:rPr lang="es-CO" sz="2400" dirty="0"/>
                  <a:t>R equivalente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sz="2400" i="1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i="1">
                            <a:latin typeface="Cambria Math"/>
                          </a:rPr>
                          <m:t>1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s-CO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O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s-CO" sz="2400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s-CO" sz="24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f>
                              <m:fPr>
                                <m:ctrlPr>
                                  <a:rPr lang="es-CO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O" sz="2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s-CO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2400" i="1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s-CO" sz="24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den>
                    </m:f>
                    <m:r>
                      <a:rPr lang="es-CO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O" sz="2400" dirty="0"/>
                  <a:t> =1/(1/R1+1/R2+1/R3)=1/(1/1K+1/4K+1/5K)=690 </a:t>
                </a:r>
                <a:r>
                  <a:rPr lang="el-GR" sz="2400" dirty="0"/>
                  <a:t>Ω</a:t>
                </a:r>
                <a:endParaRPr lang="es-CO" sz="2400" dirty="0"/>
              </a:p>
              <a:p>
                <a:pPr>
                  <a:buFont typeface="Arial" panose="020B0604020202020204" pitchFamily="34" charset="0"/>
                  <a:buAutoNum type="arabicPeriod"/>
                </a:pPr>
                <a:r>
                  <a:rPr lang="es-CO" sz="2400" dirty="0"/>
                  <a:t> El voltaje es igual para cada elemento del circuito y es la de la fuente, es decir 9V= v1=v2=v3,    i=v/</a:t>
                </a:r>
                <a:r>
                  <a:rPr lang="es-CO" sz="2400" dirty="0" err="1"/>
                  <a:t>Requi</a:t>
                </a:r>
                <a:r>
                  <a:rPr lang="es-CO" sz="2400" dirty="0"/>
                  <a:t>=9v/690</a:t>
                </a:r>
                <a:r>
                  <a:rPr lang="el-GR" sz="2400" dirty="0"/>
                  <a:t>Ω</a:t>
                </a:r>
                <a:r>
                  <a:rPr lang="es-CO" sz="2400" dirty="0"/>
                  <a:t>=13,043 mA</a:t>
                </a:r>
              </a:p>
              <a:p>
                <a:pPr>
                  <a:buAutoNum type="arabicPeriod"/>
                </a:pPr>
                <a:endParaRPr lang="es-CO" sz="2400" dirty="0"/>
              </a:p>
              <a:p>
                <a:pPr lvl="1">
                  <a:buAutoNum type="arabicPeriod"/>
                </a:pPr>
                <a:endParaRPr lang="es-CO" sz="2400" dirty="0"/>
              </a:p>
              <a:p>
                <a:pPr marL="0" indent="0">
                  <a:buNone/>
                </a:pPr>
                <a:endParaRPr lang="es-CO" sz="24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03232" cy="2044824"/>
              </a:xfrm>
              <a:blipFill>
                <a:blip r:embed="rId3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36E0CDDC-FA41-4C32-A553-D1237AC05561}"/>
              </a:ext>
            </a:extLst>
          </p:cNvPr>
          <p:cNvSpPr txBox="1"/>
          <p:nvPr/>
        </p:nvSpPr>
        <p:spPr>
          <a:xfrm>
            <a:off x="5148064" y="4469872"/>
            <a:ext cx="541894" cy="47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≡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F352A9F-9299-4C4F-9C20-E077CF2EF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406422"/>
              </p:ext>
            </p:extLst>
          </p:nvPr>
        </p:nvGraphicFramePr>
        <p:xfrm>
          <a:off x="755576" y="3960284"/>
          <a:ext cx="3795537" cy="1297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r:id="rId4" imgW="2981160" imgH="1019160" progId="">
                  <p:embed/>
                </p:oleObj>
              </mc:Choice>
              <mc:Fallback>
                <p:oleObj r:id="rId4" imgW="298116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3960284"/>
                        <a:ext cx="3795537" cy="1297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45FDA86-57DB-452D-A09A-CAC4A4791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727854"/>
              </p:ext>
            </p:extLst>
          </p:nvPr>
        </p:nvGraphicFramePr>
        <p:xfrm>
          <a:off x="5502706" y="4099454"/>
          <a:ext cx="16097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6" imgW="1609560" imgH="1019160" progId="">
                  <p:embed/>
                </p:oleObj>
              </mc:Choice>
              <mc:Fallback>
                <p:oleObj r:id="rId6" imgW="1609560" imgH="1019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2706" y="4099454"/>
                        <a:ext cx="160972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0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CO"/>
              <a:t>Código de colores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500188" y="1408113"/>
          <a:ext cx="6429374" cy="4998885"/>
        </p:xfrm>
        <a:graphic>
          <a:graphicData uri="http://schemas.openxmlformats.org/drawingml/2006/table">
            <a:tbl>
              <a:tblPr/>
              <a:tblGrid>
                <a:gridCol w="1214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55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Color de la banda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 cifra significati.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Multiplicador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Tolerancia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Negro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Marrón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Rojo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Naranja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Amarillo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Verde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Azul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1 000 000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0,25%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Violeta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10 000 000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Gris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100 000 000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Blanco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1 000 000 000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Dorado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Plateado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0.01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Ninguno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latin typeface="Calibri"/>
                        <a:ea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701" marR="15701" marT="15697" marB="1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179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s-CO" dirty="0"/>
                  <a:t>La corriente que suministra la fuente al circuito es la suma de la corriente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pPr lvl="1">
                  <a:buAutoNum type="arabicPeriod"/>
                </a:pPr>
                <a:r>
                  <a:rPr lang="es-CO" dirty="0"/>
                  <a:t>i=</a:t>
                </a:r>
                <a:r>
                  <a:rPr lang="es-CO" dirty="0" err="1"/>
                  <a:t>vfuente</a:t>
                </a:r>
                <a:r>
                  <a:rPr lang="es-CO" dirty="0"/>
                  <a:t>/</a:t>
                </a:r>
                <a:r>
                  <a:rPr lang="es-CO" dirty="0" err="1"/>
                  <a:t>Req</a:t>
                </a:r>
                <a:r>
                  <a:rPr lang="es-CO" dirty="0"/>
                  <a:t>=9v/0,69K= 13,043 mA</a:t>
                </a:r>
              </a:p>
              <a:p>
                <a:pPr lvl="1">
                  <a:buAutoNum type="arabicPeriod"/>
                </a:pPr>
                <a:r>
                  <a:rPr lang="es-CO" dirty="0"/>
                  <a:t>.i1=v1/R1=9v/1k=9 mA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.i2=v2/R2=9v/4k=2,25 mA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.i3=v3/R3=9v/5k=1,8 mA</a:t>
                </a:r>
              </a:p>
              <a:p>
                <a:pPr marL="457200" lvl="1" indent="0">
                  <a:buNone/>
                </a:pPr>
                <a:r>
                  <a:rPr lang="es-CO" dirty="0"/>
                  <a:t>.v1+v2+v3=9 mA+2,25 mA +1,8 mA =13,05 mA</a:t>
                </a:r>
              </a:p>
              <a:p>
                <a:endParaRPr lang="es-CO" dirty="0"/>
              </a:p>
              <a:p>
                <a:pPr marL="0" indent="0">
                  <a:buNone/>
                </a:pPr>
                <a:r>
                  <a:rPr lang="es-CO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 err="1"/>
                  <a:t>Pentre</a:t>
                </a:r>
                <a:r>
                  <a:rPr lang="es-CO" dirty="0"/>
                  <a:t>=</a:t>
                </a:r>
                <a:r>
                  <a:rPr lang="es-CO" dirty="0" err="1"/>
                  <a:t>vfuente</a:t>
                </a:r>
                <a:r>
                  <a:rPr lang="es-CO" dirty="0"/>
                  <a:t>*i=9v*13,043 mA=117.387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.p1=v1*i1=9 v*9 .mA=81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.p2=v2*i2=9 v*2,25 .mA=20,25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.p1=v3*i3=9 v*1,8 .mA=16,2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Pt=p1+p2+p3= 81 .</a:t>
                </a:r>
                <a:r>
                  <a:rPr lang="es-CO" dirty="0" err="1"/>
                  <a:t>mW</a:t>
                </a:r>
                <a:r>
                  <a:rPr lang="es-CO" dirty="0"/>
                  <a:t>+ 20,25 .</a:t>
                </a:r>
                <a:r>
                  <a:rPr lang="es-CO" dirty="0" err="1"/>
                  <a:t>mW</a:t>
                </a:r>
                <a:r>
                  <a:rPr lang="es-CO" dirty="0"/>
                  <a:t>+ 16,2 .</a:t>
                </a:r>
                <a:r>
                  <a:rPr lang="es-CO" dirty="0" err="1"/>
                  <a:t>mW</a:t>
                </a:r>
                <a:r>
                  <a:rPr lang="es-CO" dirty="0"/>
                  <a:t>= 117,45 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>
                <a:blip r:embed="rId2"/>
                <a:stretch>
                  <a:fillRect l="-963" t="-60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249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Mixto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Combinación de asociación serie-paralelo </a:t>
            </a:r>
          </a:p>
        </p:txBody>
      </p:sp>
      <p:pic>
        <p:nvPicPr>
          <p:cNvPr id="1026" name="Picture 2" descr="http://2.bp.blogspot.com/_pk327gnXZ_M/Swfmu6HNvuI/AAAAAAAAAC8/O-tm6smvkGQ/s320/Aspecto+real+5+bombillas+mix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35603"/>
            <a:ext cx="5040560" cy="373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8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Conexión Delta</a:t>
            </a:r>
          </a:p>
        </p:txBody>
      </p:sp>
      <p:pic>
        <p:nvPicPr>
          <p:cNvPr id="1026" name="Picture 2" descr="http://analisisdecircuitos1.files.wordpress.com/2013/01/screenshot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04864"/>
            <a:ext cx="813754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415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Conexión Estrella</a:t>
            </a:r>
            <a:endParaRPr lang="es-CO" dirty="0"/>
          </a:p>
        </p:txBody>
      </p:sp>
      <p:pic>
        <p:nvPicPr>
          <p:cNvPr id="8194" name="Picture 2" descr="http://analisisdecircuitos1.files.wordpress.com/2013/01/screenshot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7749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0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Conversión delta estrella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837769"/>
                <a:ext cx="3682752" cy="275147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837769"/>
                <a:ext cx="3682752" cy="275147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 descr="http://analisisdecircuitos1.files.wordpress.com/2013/01/estrella-del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481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45" r="88844" b="50001"/>
          <a:stretch/>
        </p:blipFill>
        <p:spPr bwMode="auto">
          <a:xfrm>
            <a:off x="422516" y="1477206"/>
            <a:ext cx="3141372" cy="123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435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Conversor estrella delta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25881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s-CO" b="0" dirty="0"/>
              </a:p>
              <a:p>
                <a:endParaRPr lang="es-C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s-CO" dirty="0"/>
              </a:p>
              <a:p>
                <a:endParaRPr lang="es-C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25881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http://analisisdecircuitos1.files.wordpress.com/2013/01/estrella-del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481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CO"/>
              <a:t>Código de colores </a:t>
            </a:r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1714500"/>
            <a:ext cx="7756525" cy="4357688"/>
          </a:xfrm>
        </p:spPr>
      </p:pic>
      <p:sp>
        <p:nvSpPr>
          <p:cNvPr id="5" name="4 CuadroTexto"/>
          <p:cNvSpPr txBox="1"/>
          <p:nvPr/>
        </p:nvSpPr>
        <p:spPr>
          <a:xfrm>
            <a:off x="5786438" y="1772816"/>
            <a:ext cx="2957512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+mn-lt"/>
                <a:cs typeface="+mn-cs"/>
              </a:rPr>
              <a:t>Rojo  Negro Verde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+mn-lt"/>
                <a:cs typeface="+mn-cs"/>
              </a:rPr>
              <a:t>  2         0   x  10</a:t>
            </a:r>
            <a:r>
              <a:rPr lang="es-MX" sz="2400" baseline="30000" dirty="0">
                <a:latin typeface="+mn-lt"/>
                <a:cs typeface="+mn-cs"/>
              </a:rPr>
              <a:t>5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+mn-lt"/>
                <a:cs typeface="+mn-cs"/>
              </a:rPr>
              <a:t>      2 M</a:t>
            </a:r>
            <a:r>
              <a:rPr lang="el-GR" sz="2400" dirty="0">
                <a:latin typeface="Constantia"/>
                <a:cs typeface="+mn-cs"/>
              </a:rPr>
              <a:t>Ω</a:t>
            </a:r>
            <a:endParaRPr lang="es-MX" sz="2400" dirty="0"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Constantia"/>
                <a:cs typeface="+mn-cs"/>
              </a:rPr>
              <a:t>=2±2*0.1%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>
                <a:latin typeface="Constantia"/>
                <a:cs typeface="+mn-cs"/>
              </a:rPr>
              <a:t>= (1.8-2.2 M</a:t>
            </a:r>
            <a:r>
              <a:rPr lang="el-GR" sz="2400" dirty="0">
                <a:latin typeface="Constantia"/>
                <a:cs typeface="+mn-cs"/>
              </a:rPr>
              <a:t> Ω</a:t>
            </a:r>
            <a:r>
              <a:rPr lang="es-MX" sz="2400" dirty="0">
                <a:latin typeface="Constantia"/>
                <a:cs typeface="+mn-cs"/>
              </a:rPr>
              <a:t>)</a:t>
            </a:r>
            <a:endParaRPr lang="es-MX" sz="2400" dirty="0">
              <a:latin typeface="+mn-lt"/>
              <a:cs typeface="+mn-cs"/>
            </a:endParaRPr>
          </a:p>
        </p:txBody>
      </p:sp>
      <p:sp>
        <p:nvSpPr>
          <p:cNvPr id="38917" name="5 Rectángulo"/>
          <p:cNvSpPr>
            <a:spLocks noChangeArrowheads="1"/>
          </p:cNvSpPr>
          <p:nvPr/>
        </p:nvSpPr>
        <p:spPr bwMode="auto">
          <a:xfrm>
            <a:off x="2857500" y="5657850"/>
            <a:ext cx="5929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MX" altLang="es-CO">
                <a:latin typeface="Perpetua" pitchFamily="18" charset="0"/>
              </a:rPr>
              <a:t>café = 1%,  rojo = 0.1%,  naranja = 0.01%, amarillo = 0.001%</a:t>
            </a:r>
          </a:p>
        </p:txBody>
      </p:sp>
    </p:spTree>
    <p:extLst>
      <p:ext uri="{BB962C8B-B14F-4D97-AF65-F5344CB8AC3E}">
        <p14:creationId xmlns:p14="http://schemas.microsoft.com/office/powerpoint/2010/main" val="104157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FE770-0551-400B-B9A7-73D744F7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Análisis y diseño de circuitos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8008CB-966A-44A5-A5FC-15FD1FA7F4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/>
              <a:t>Análisis: Encontrar los valores de v, i y p de uno o mas elementos del circuito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B84D51-21BA-4A96-B26A-53F1BB7066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Hallar el valor de una o varias resistencias que cumplan las condiciones de requerimientos del usuario, en voltaje, potencia o corriente</a:t>
            </a:r>
          </a:p>
        </p:txBody>
      </p:sp>
    </p:spTree>
    <p:extLst>
      <p:ext uri="{BB962C8B-B14F-4D97-AF65-F5344CB8AC3E}">
        <p14:creationId xmlns:p14="http://schemas.microsoft.com/office/powerpoint/2010/main" val="413463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DD732-FE3E-4FF4-9973-69FA4BC5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ANALISIS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2801D7-F6C0-4BCB-BFE5-ACE761556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0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5255350" y="4503790"/>
                <a:ext cx="3466728" cy="110871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/>
                          </a:rPr>
                          <m:t>𝑖</m:t>
                        </m:r>
                        <m:r>
                          <a:rPr lang="es-CO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55350" y="4503790"/>
                <a:ext cx="3466728" cy="11087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http://www.etitudela.com/Electrotecnia/images/serie_1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58" y="1424603"/>
            <a:ext cx="2808312" cy="254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8D7B2E7-F70B-4790-A918-863DD02DAA66}"/>
                  </a:ext>
                </a:extLst>
              </p:cNvPr>
              <p:cNvSpPr txBox="1"/>
              <p:nvPr/>
            </p:nvSpPr>
            <p:spPr>
              <a:xfrm>
                <a:off x="457200" y="1626705"/>
                <a:ext cx="4402832" cy="478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2000" dirty="0"/>
                  <a:t>Cola de una resistencia va con la cabeza de la siguiente. Una detrás de otra</a:t>
                </a:r>
              </a:p>
              <a:p>
                <a:endParaRPr lang="es-CO" sz="2000" dirty="0"/>
              </a:p>
              <a:p>
                <a:r>
                  <a:rPr lang="es-CO" sz="2000" dirty="0"/>
                  <a:t>Características:</a:t>
                </a:r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R equivalente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000" i="1">
                            <a:latin typeface="Cambria Math"/>
                          </a:rPr>
                          <m:t>𝑖</m:t>
                        </m:r>
                        <m:r>
                          <a:rPr lang="es-CO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sz="2000" dirty="0"/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 La corriente es igual para cada elemento del circuito y es i=v/r</a:t>
                </a:r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El voltaje que la fuente entrega al circuito es la suma del voltaje consumido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𝑒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000" i="1">
                            <a:latin typeface="Cambria Math"/>
                          </a:rPr>
                          <m:t>𝑖</m:t>
                        </m:r>
                        <m:r>
                          <a:rPr lang="es-CO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sz="2000" dirty="0"/>
              </a:p>
              <a:p>
                <a:pPr marL="342900" indent="-342900">
                  <a:buAutoNum type="arabicPeriod"/>
                </a:pPr>
                <a:r>
                  <a:rPr lang="es-CO" sz="2000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sz="2000" i="1">
                            <a:latin typeface="Cambria Math"/>
                          </a:rPr>
                          <m:t>𝑒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sz="20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sz="2000" i="1">
                            <a:latin typeface="Cambria Math"/>
                          </a:rPr>
                          <m:t>𝑖</m:t>
                        </m:r>
                        <m:r>
                          <a:rPr lang="es-CO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sz="20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sz="20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08D7B2E7-F70B-4790-A918-863DD02DA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26705"/>
                <a:ext cx="4402832" cy="4781886"/>
              </a:xfrm>
              <a:prstGeom prst="rect">
                <a:avLst/>
              </a:prstGeom>
              <a:blipFill>
                <a:blip r:embed="rId4"/>
                <a:stretch>
                  <a:fillRect l="-1524" t="-765" b="-1403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89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3D92A-0FF9-4790-ACD8-7B55AF64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 1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6E1154-523B-414A-8A87-3EBD2931FE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Suponga</a:t>
            </a:r>
          </a:p>
          <a:p>
            <a:r>
              <a:rPr lang="es-CO" dirty="0"/>
              <a:t>R1= 1K</a:t>
            </a:r>
          </a:p>
          <a:p>
            <a:r>
              <a:rPr lang="es-CO" dirty="0"/>
              <a:t>R2= 2K</a:t>
            </a:r>
          </a:p>
          <a:p>
            <a:r>
              <a:rPr lang="es-CO" dirty="0"/>
              <a:t>R3= 0,6K</a:t>
            </a:r>
          </a:p>
          <a:p>
            <a:r>
              <a:rPr lang="es-CO" dirty="0" err="1"/>
              <a:t>Vf</a:t>
            </a:r>
            <a:r>
              <a:rPr lang="es-CO" dirty="0"/>
              <a:t>= 1,5 v</a:t>
            </a:r>
          </a:p>
          <a:p>
            <a:r>
              <a:rPr lang="es-CO" dirty="0"/>
              <a:t>Analizar el circuito</a:t>
            </a:r>
          </a:p>
        </p:txBody>
      </p:sp>
      <p:pic>
        <p:nvPicPr>
          <p:cNvPr id="5" name="Picture 2" descr="http://www.etitudela.com/Electrotecnia/images/serie_180.jpg">
            <a:extLst>
              <a:ext uri="{FF2B5EF4-FFF2-40B4-BE49-F238E27FC236}">
                <a16:creationId xmlns:a16="http://schemas.microsoft.com/office/drawing/2014/main" id="{A3A573D0-FCE2-4991-ADFE-70B9E539BB8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65" y="2348880"/>
            <a:ext cx="286264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60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299CC-3EFB-49BF-88C6-D5F966A7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Solución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003232" cy="2620888"/>
              </a:xfrm>
            </p:spPr>
            <p:txBody>
              <a:bodyPr>
                <a:normAutofit lnSpcReduction="10000"/>
              </a:bodyPr>
              <a:lstStyle/>
              <a:p>
                <a:pPr>
                  <a:buAutoNum type="arabicPeriod"/>
                </a:pPr>
                <a:r>
                  <a:rPr lang="es-CO" dirty="0"/>
                  <a:t>R equivalente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𝑒𝑞𝑢𝑖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CO" dirty="0"/>
                  <a:t>=R1+R2+R3=1K+2K+0,6K=3,6 k</a:t>
                </a:r>
                <a:r>
                  <a:rPr lang="el-GR" dirty="0"/>
                  <a:t>Ω</a:t>
                </a:r>
                <a:endParaRPr lang="es-CO" dirty="0"/>
              </a:p>
              <a:p>
                <a:pPr>
                  <a:buAutoNum type="arabicPeriod"/>
                </a:pPr>
                <a:r>
                  <a:rPr lang="es-CO" dirty="0"/>
                  <a:t> La corriente es igual para cada elemento del circuito y es i=v/R=1,5V/3,6k</a:t>
                </a:r>
                <a:r>
                  <a:rPr lang="el-GR" dirty="0"/>
                  <a:t>Ω</a:t>
                </a:r>
                <a:r>
                  <a:rPr lang="es-CO" dirty="0"/>
                  <a:t>=0,417 .mA=i1=i2=i3</a:t>
                </a:r>
              </a:p>
              <a:p>
                <a:pPr lvl="1">
                  <a:buAutoNum type="arabicPeriod"/>
                </a:pPr>
                <a:endParaRPr lang="es-CO" dirty="0"/>
              </a:p>
              <a:p>
                <a:pPr marL="0" indent="0">
                  <a:buNone/>
                </a:pPr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6B5945-687A-4CE7-9F39-6694B3983C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003232" cy="2620888"/>
              </a:xfrm>
              <a:blipFill>
                <a:blip r:embed="rId3"/>
                <a:stretch>
                  <a:fillRect l="-1980" t="-4895" r="-152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5CB6070-0BA9-4741-8FE2-F33ADF3167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710216"/>
              </p:ext>
            </p:extLst>
          </p:nvPr>
        </p:nvGraphicFramePr>
        <p:xfrm>
          <a:off x="4716016" y="3933056"/>
          <a:ext cx="2757967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1609560" imgH="771480" progId="">
                  <p:embed/>
                </p:oleObj>
              </mc:Choice>
              <mc:Fallback>
                <p:oleObj r:id="rId4" imgW="1609560" imgH="771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6016" y="3933056"/>
                        <a:ext cx="2757967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http://www.etitudela.com/Electrotecnia/images/serie_180.jpg">
            <a:extLst>
              <a:ext uri="{FF2B5EF4-FFF2-40B4-BE49-F238E27FC236}">
                <a16:creationId xmlns:a16="http://schemas.microsoft.com/office/drawing/2014/main" id="{7749345E-F695-44F0-A803-1B118C4F7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283" y="3906412"/>
            <a:ext cx="286264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E0CDDC-FA41-4C32-A553-D1237AC05561}"/>
              </a:ext>
            </a:extLst>
          </p:cNvPr>
          <p:cNvSpPr txBox="1"/>
          <p:nvPr/>
        </p:nvSpPr>
        <p:spPr>
          <a:xfrm>
            <a:off x="4431323" y="4797873"/>
            <a:ext cx="541894" cy="47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350818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s-CO" dirty="0"/>
                  <a:t>El voltaje que la fuente entrega al circuito es la suma del voltaje consumido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pPr lvl="1">
                  <a:buAutoNum type="arabicPeriod"/>
                </a:pPr>
                <a:r>
                  <a:rPr lang="es-CO" dirty="0"/>
                  <a:t>V1=R1*i1=1k*0,417 .mA=0,417 v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V2=R2*i2=2k*0,417 .mA=0,834 v</a:t>
                </a:r>
              </a:p>
              <a:p>
                <a:pPr lvl="1">
                  <a:buFont typeface="Arial" panose="020B0604020202020204" pitchFamily="34" charset="0"/>
                  <a:buAutoNum type="arabicPeriod"/>
                </a:pPr>
                <a:r>
                  <a:rPr lang="es-CO" dirty="0"/>
                  <a:t>V1=R1*i1=0,6k*0,417 .mA=0,250 v</a:t>
                </a:r>
              </a:p>
              <a:p>
                <a:pPr marL="457200" lvl="1" indent="0">
                  <a:buNone/>
                </a:pPr>
                <a:r>
                  <a:rPr lang="es-CO" dirty="0"/>
                  <a:t>.v1+v2+v3=0,417+0,834+0,250=1,5 V</a:t>
                </a:r>
              </a:p>
              <a:p>
                <a:endParaRPr lang="es-CO" dirty="0"/>
              </a:p>
              <a:p>
                <a:pPr marL="0" indent="0">
                  <a:buNone/>
                </a:pPr>
                <a:r>
                  <a:rPr lang="es-CO" dirty="0"/>
                  <a:t>La potencia que la fuente entrega al circuito es la suma de la potencia consumida por las resistencias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CO" i="1">
                            <a:latin typeface="Cambria Math"/>
                          </a:rPr>
                          <m:t>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𝑛𝑡𝑟𝑒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𝑝𝑜𝑟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𝑓𝑢𝑒𝑛𝑡𝑒</m:t>
                        </m:r>
                      </m:sub>
                    </m:sSub>
                    <m:r>
                      <a:rPr lang="es-CO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i="1">
                            <a:latin typeface="Cambria Math"/>
                          </a:rPr>
                          <m:t>𝑖</m:t>
                        </m:r>
                        <m:r>
                          <a:rPr lang="es-CO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s-CO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CO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 err="1"/>
                  <a:t>Pentre</a:t>
                </a:r>
                <a:r>
                  <a:rPr lang="es-CO" dirty="0"/>
                  <a:t>=</a:t>
                </a:r>
                <a:r>
                  <a:rPr lang="es-CO" dirty="0" err="1"/>
                  <a:t>vfuente</a:t>
                </a:r>
                <a:r>
                  <a:rPr lang="es-CO" dirty="0"/>
                  <a:t>*i=1,5v*0,417mA=0.626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.p1=v1*i1=0,417 v*0,417 .mA=0,174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.p2=v2*i2=0,934 v*0,417 .mA=0,348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.p1=v3*i3=0,25 v*0,417 .mA=0,104 .</a:t>
                </a:r>
                <a:r>
                  <a:rPr lang="es-CO" dirty="0" err="1"/>
                  <a:t>mW</a:t>
                </a:r>
                <a:endParaRPr lang="es-CO" dirty="0"/>
              </a:p>
              <a:p>
                <a:r>
                  <a:rPr lang="es-CO" dirty="0"/>
                  <a:t>Pt=p1+p2+p3= 0,174 .</a:t>
                </a:r>
                <a:r>
                  <a:rPr lang="es-CO" dirty="0" err="1"/>
                  <a:t>mW</a:t>
                </a:r>
                <a:r>
                  <a:rPr lang="es-CO" dirty="0"/>
                  <a:t>+ 0,348 .</a:t>
                </a:r>
                <a:r>
                  <a:rPr lang="es-CO" dirty="0" err="1"/>
                  <a:t>mW</a:t>
                </a:r>
                <a:r>
                  <a:rPr lang="es-CO" dirty="0"/>
                  <a:t>+ 0,104 .</a:t>
                </a:r>
                <a:r>
                  <a:rPr lang="es-CO" dirty="0" err="1"/>
                  <a:t>mW</a:t>
                </a:r>
                <a:r>
                  <a:rPr lang="es-CO" dirty="0"/>
                  <a:t>= 0,626</a:t>
                </a:r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9ABAF0-1CA5-4A45-972C-CF48920927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>
                <a:blip r:embed="rId2"/>
                <a:stretch>
                  <a:fillRect l="-963" t="-606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992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1356</Words>
  <Application>Microsoft Office PowerPoint</Application>
  <PresentationFormat>Presentación en pantalla (4:3)</PresentationFormat>
  <Paragraphs>178</Paragraphs>
  <Slides>25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Constantia</vt:lpstr>
      <vt:lpstr>Perpetua</vt:lpstr>
      <vt:lpstr>Tema de Office</vt:lpstr>
      <vt:lpstr>Asociación de resistencias y análisis de circuitos simples</vt:lpstr>
      <vt:lpstr>Código de colores </vt:lpstr>
      <vt:lpstr>Código de colores </vt:lpstr>
      <vt:lpstr>Análisis y diseño de circuitos</vt:lpstr>
      <vt:lpstr>ANALISIS</vt:lpstr>
      <vt:lpstr>Serie</vt:lpstr>
      <vt:lpstr>Ejemplo 1</vt:lpstr>
      <vt:lpstr>Solución</vt:lpstr>
      <vt:lpstr>Presentación de PowerPoint</vt:lpstr>
      <vt:lpstr>Problema 2</vt:lpstr>
      <vt:lpstr>Solución</vt:lpstr>
      <vt:lpstr>Presentación de PowerPoint</vt:lpstr>
      <vt:lpstr>Presentación de PowerPoint</vt:lpstr>
      <vt:lpstr>Paralelo</vt:lpstr>
      <vt:lpstr>Ejemplo 1</vt:lpstr>
      <vt:lpstr>Solución</vt:lpstr>
      <vt:lpstr>Presentación de PowerPoint</vt:lpstr>
      <vt:lpstr>Problema 2</vt:lpstr>
      <vt:lpstr>Solución</vt:lpstr>
      <vt:lpstr>Presentación de PowerPoint</vt:lpstr>
      <vt:lpstr>Mixto</vt:lpstr>
      <vt:lpstr>Conexión Delta</vt:lpstr>
      <vt:lpstr>Conexión Estrella</vt:lpstr>
      <vt:lpstr>Conversión delta estrella</vt:lpstr>
      <vt:lpstr>Conversor estrella delta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de resistencias</dc:title>
  <dc:creator>Jairo</dc:creator>
  <cp:lastModifiedBy>JAIRO RUIZ</cp:lastModifiedBy>
  <cp:revision>39</cp:revision>
  <dcterms:created xsi:type="dcterms:W3CDTF">2013-09-25T02:24:37Z</dcterms:created>
  <dcterms:modified xsi:type="dcterms:W3CDTF">2020-06-16T01:28:40Z</dcterms:modified>
</cp:coreProperties>
</file>