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1" r:id="rId7"/>
    <p:sldId id="282" r:id="rId8"/>
    <p:sldId id="283" r:id="rId9"/>
    <p:sldId id="284" r:id="rId10"/>
    <p:sldId id="280" r:id="rId11"/>
    <p:sldId id="261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88" r:id="rId21"/>
    <p:sldId id="278" r:id="rId22"/>
    <p:sldId id="279" r:id="rId23"/>
    <p:sldId id="276" r:id="rId24"/>
    <p:sldId id="285" r:id="rId25"/>
    <p:sldId id="286" r:id="rId26"/>
    <p:sldId id="287" r:id="rId27"/>
    <p:sldId id="289" r:id="rId28"/>
    <p:sldId id="290" r:id="rId29"/>
    <p:sldId id="291" r:id="rId3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IRO RUIZ" initials="JR" lastIdx="1" clrIdx="0">
    <p:extLst>
      <p:ext uri="{19B8F6BF-5375-455C-9EA6-DF929625EA0E}">
        <p15:presenceInfo xmlns:p15="http://schemas.microsoft.com/office/powerpoint/2012/main" userId="51af4c119a8ee4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CAF18-69FD-4269-B3EC-7A33BE08F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DC65A40-BFEE-41A3-A13E-9D309B37E3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05468E-7C0E-4B44-A1C0-DA826504F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6203-68B9-4556-92FE-BE84B1901609}" type="datetimeFigureOut">
              <a:rPr lang="es-CO" smtClean="0"/>
              <a:t>16/04/2023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B70744-8AF0-4AF6-AFCC-CF701B2C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70470A-75ED-45C4-A9EA-623DF6F42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B9F-B319-4E53-859E-BB1852B697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250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39625-17F6-45FC-884A-5C99FA80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968408-3DE2-4B14-9964-58388895F5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153FA2-0B61-4EDF-904A-6AC3FC2C1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6203-68B9-4556-92FE-BE84B1901609}" type="datetimeFigureOut">
              <a:rPr lang="es-CO" smtClean="0"/>
              <a:t>16/04/2023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6E5791-9573-4510-8CAE-7ECFF449C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DB3AB0-7144-4A4A-B0F1-FE963371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B9F-B319-4E53-859E-BB1852B697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413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91A38E-A43C-4FBD-ACBA-2152187C9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C3CE96-6764-4881-90AF-C5806127E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40D3F9-1842-4E61-9C94-CEA3F181E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6203-68B9-4556-92FE-BE84B1901609}" type="datetimeFigureOut">
              <a:rPr lang="es-CO" smtClean="0"/>
              <a:t>16/04/2023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630C3D-8056-4E68-B26A-551C686E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7CBB1A-BCCB-4EB8-9B62-92BC2C807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B9F-B319-4E53-859E-BB1852B697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580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94BA22-41AF-40ED-8B30-7F4EA1714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12E621-8C2D-4A64-A3AF-2E82183F0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B2D3EE-0BA8-4170-A08F-3BD5B1CED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6203-68B9-4556-92FE-BE84B1901609}" type="datetimeFigureOut">
              <a:rPr lang="es-CO" smtClean="0"/>
              <a:t>16/04/2023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AA0447-4AA3-474A-B8A7-A5B77B618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CDDCB6-4F0E-429A-9994-E6195925D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B9F-B319-4E53-859E-BB1852B697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26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F9D7F1-457A-4288-927D-9321E3F00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EAD888-92B5-4D5F-84AC-3F8845C92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11847-FF76-4F5E-ADE5-B9DB61FDF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6203-68B9-4556-92FE-BE84B1901609}" type="datetimeFigureOut">
              <a:rPr lang="es-CO" smtClean="0"/>
              <a:t>16/04/2023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702C2C-E2EB-4846-A26D-17BF0E116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3C06B3-C2BF-4C77-8F7D-5A7566A6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B9F-B319-4E53-859E-BB1852B697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643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DA70C-3685-4772-A799-0E5AF83B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776B3A-F176-4838-82B9-9E2625AD7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8098A5-6B15-4AF8-94B0-2E26EA273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72D636-B1A2-4B03-841E-6D7D4A917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6203-68B9-4556-92FE-BE84B1901609}" type="datetimeFigureOut">
              <a:rPr lang="es-CO" smtClean="0"/>
              <a:t>16/04/2023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C8DB34-5307-440C-BE22-BCC6D4E4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0DD65E-3EF0-49D3-9382-5AB19090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B9F-B319-4E53-859E-BB1852B697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3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909F8-DF78-44EE-9A2A-D89941863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F6F842-5941-4EAD-B5BE-736E1CA31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36268E-6A83-4D6C-BCA0-8268AD41D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DDA0A2F-8E0F-4885-87F4-6E642F098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332225-3BDA-4A13-8E44-57F98E50C5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B0C3BDD-30FE-4F2B-99B6-3B9E6A9E6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6203-68B9-4556-92FE-BE84B1901609}" type="datetimeFigureOut">
              <a:rPr lang="es-CO" smtClean="0"/>
              <a:t>16/04/2023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09D4669-6458-465F-ACF2-4EDF0EED1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78662E-3B27-4A5F-809B-5EE1489E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B9F-B319-4E53-859E-BB1852B697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434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89A84-09EE-40CA-A6D0-779D665A6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63A298E-D905-49F3-8E98-B4FF463F0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6203-68B9-4556-92FE-BE84B1901609}" type="datetimeFigureOut">
              <a:rPr lang="es-CO" smtClean="0"/>
              <a:t>16/04/2023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3131BEF-EE66-4E43-951B-A934377E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0D03D83-7661-4848-9527-B9F3B2DD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B9F-B319-4E53-859E-BB1852B697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99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E3A217F-BBA0-4259-83BD-EB499CBD4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6203-68B9-4556-92FE-BE84B1901609}" type="datetimeFigureOut">
              <a:rPr lang="es-CO" smtClean="0"/>
              <a:t>16/04/2023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B5AB83-5B14-42DF-8D8B-2009E095C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E2889F7-EB21-4B70-A5E2-BCE3226D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B9F-B319-4E53-859E-BB1852B697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56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1D978D-5F6E-4B78-8FAC-464ED8B7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361644-7846-422A-9286-56601ACC8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1E1E13-CD9C-4F36-B86F-FD47C6427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B1A68-9295-41B0-9EB7-62EAE237E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6203-68B9-4556-92FE-BE84B1901609}" type="datetimeFigureOut">
              <a:rPr lang="es-CO" smtClean="0"/>
              <a:t>16/04/2023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3A7FC-88F9-4677-A0D3-DD15561F0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993869-049E-415A-9DCF-C14CDC5B7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B9F-B319-4E53-859E-BB1852B697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610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D3B2A-3B80-4975-828C-7B6BEB91B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F791C23-B298-4906-B746-899F88723C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523AB1-A0BA-4F07-9CCE-76746976E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3FBC50-5853-4B1C-850C-CD77F0E1A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6203-68B9-4556-92FE-BE84B1901609}" type="datetimeFigureOut">
              <a:rPr lang="es-CO" smtClean="0"/>
              <a:t>16/04/2023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187B44-8188-4150-97D6-1BBA85B8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C7F862-15F7-48B1-AAAE-C5591F2CC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DB9F-B319-4E53-859E-BB1852B697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47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054CFD4-1C28-4F04-B76E-A6BFEDA4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FB03A6-28F1-4146-9A38-8C03C176A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F12821-88A2-4305-B226-6D2F56CB3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26203-68B9-4556-92FE-BE84B1901609}" type="datetimeFigureOut">
              <a:rPr lang="es-CO" smtClean="0"/>
              <a:t>16/04/2023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87682E-2342-4C77-AABC-6CD5F46D0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EA0A14-2D20-440D-9756-83ACD519B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FDB9F-B319-4E53-859E-BB1852B697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132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3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8.wmf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9.wmf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10.wmf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oleObject" Target="../embeddings/oleObject18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4.xml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13.wmf"/><Relationship Id="rId7" Type="http://schemas.openxmlformats.org/officeDocument/2006/relationships/image" Target="../media/image48.png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7.png"/><Relationship Id="rId5" Type="http://schemas.openxmlformats.org/officeDocument/2006/relationships/image" Target="../media/image23.png"/><Relationship Id="rId9" Type="http://schemas.openxmlformats.org/officeDocument/2006/relationships/image" Target="../media/image5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2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4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F698-70F5-440D-86A8-E13B8701BD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Análisis de circuitos con leyes de Kirchoff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8655F6-FABD-4DF0-87A2-7E98892C1A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2409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FC3FD-DEB5-4026-80A4-4AA57028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Caso 3. Fuentes de voltaje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7BA6118-7950-4A7F-829D-6108C9FDF66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909244"/>
                <a:ext cx="5181600" cy="4351338"/>
              </a:xfrm>
            </p:spPr>
            <p:txBody>
              <a:bodyPr/>
              <a:lstStyle/>
              <a:p>
                <a:r>
                  <a:rPr lang="es-CO" dirty="0"/>
                  <a:t>Se fundamenta en que en una malla se cumple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𝑖𝑒𝑛𝑡𝑟𝑒𝑔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nary>
                      <m:naryPr>
                        <m:chr m:val="∑"/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𝑖𝑐𝑜𝑛𝑠𝑢𝑚𝑖𝑑𝑜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  <a:p>
                <a:r>
                  <a:rPr lang="es-CO" dirty="0"/>
                  <a:t>Procedimiento:</a:t>
                </a:r>
              </a:p>
              <a:p>
                <a:pPr lvl="1"/>
                <a:r>
                  <a:rPr lang="es-CO" dirty="0"/>
                  <a:t>1. Se marcan las malla</a:t>
                </a:r>
              </a:p>
              <a:p>
                <a:pPr lvl="1"/>
                <a:r>
                  <a:rPr lang="es-CO" dirty="0"/>
                  <a:t>2. Se marca el camino de la corriente en cada malla</a:t>
                </a:r>
              </a:p>
              <a:p>
                <a:pPr lvl="2"/>
                <a:r>
                  <a:rPr lang="es-CO" dirty="0"/>
                  <a:t>Sentido de las manecillas del reloj</a:t>
                </a:r>
              </a:p>
              <a:p>
                <a:pPr lvl="2"/>
                <a:r>
                  <a:rPr lang="es-CO" dirty="0"/>
                  <a:t>Sentido contrario manecillas del reloj</a:t>
                </a:r>
              </a:p>
              <a:p>
                <a:pPr lvl="2"/>
                <a:r>
                  <a:rPr lang="es-CO" dirty="0"/>
                  <a:t>Dependiendo de las fuentes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7BA6118-7950-4A7F-829D-6108C9FDF6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909244"/>
                <a:ext cx="5181600" cy="4351338"/>
              </a:xfrm>
              <a:blipFill>
                <a:blip r:embed="rId3"/>
                <a:stretch>
                  <a:fillRect l="-2118" t="-2241" r="-94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5C7AE319-F838-4E42-A6D1-D5312C43ED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6598" y="1234458"/>
          <a:ext cx="4587047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133800" imgH="1095480" progId="">
                  <p:embed/>
                </p:oleObj>
              </mc:Choice>
              <mc:Fallback>
                <p:oleObj r:id="rId4" imgW="3133800" imgH="1095480" progId="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5C7AE319-F838-4E42-A6D1-D5312C43ED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76598" y="1234458"/>
                        <a:ext cx="4587047" cy="160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upo 12">
            <a:extLst>
              <a:ext uri="{FF2B5EF4-FFF2-40B4-BE49-F238E27FC236}">
                <a16:creationId xmlns:a16="http://schemas.microsoft.com/office/drawing/2014/main" id="{DBB5927F-2C70-4BC5-9B20-E325C64CAE7A}"/>
              </a:ext>
            </a:extLst>
          </p:cNvPr>
          <p:cNvGrpSpPr/>
          <p:nvPr/>
        </p:nvGrpSpPr>
        <p:grpSpPr>
          <a:xfrm>
            <a:off x="6576598" y="2731814"/>
            <a:ext cx="4587047" cy="1603375"/>
            <a:chOff x="6463954" y="3429000"/>
            <a:chExt cx="4587047" cy="1603375"/>
          </a:xfrm>
        </p:grpSpPr>
        <p:graphicFrame>
          <p:nvGraphicFramePr>
            <p:cNvPr id="6" name="Objeto 5">
              <a:extLst>
                <a:ext uri="{FF2B5EF4-FFF2-40B4-BE49-F238E27FC236}">
                  <a16:creationId xmlns:a16="http://schemas.microsoft.com/office/drawing/2014/main" id="{9AE419C2-43CD-4462-A216-071430B1939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463954" y="3429000"/>
            <a:ext cx="4587047" cy="160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3133800" imgH="1095480" progId="">
                    <p:embed/>
                  </p:oleObj>
                </mc:Choice>
                <mc:Fallback>
                  <p:oleObj r:id="rId6" imgW="3133800" imgH="1095480" progId="">
                    <p:embed/>
                    <p:pic>
                      <p:nvPicPr>
                        <p:cNvPr id="6" name="Objeto 5">
                          <a:extLst>
                            <a:ext uri="{FF2B5EF4-FFF2-40B4-BE49-F238E27FC236}">
                              <a16:creationId xmlns:a16="http://schemas.microsoft.com/office/drawing/2014/main" id="{9AE419C2-43CD-4462-A216-071430B1939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463954" y="3429000"/>
                          <a:ext cx="4587047" cy="16033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C19F872A-5289-4C5F-9C7A-D49753501B65}"/>
                </a:ext>
              </a:extLst>
            </p:cNvPr>
            <p:cNvSpPr txBox="1"/>
            <p:nvPr/>
          </p:nvSpPr>
          <p:spPr>
            <a:xfrm>
              <a:off x="7998445" y="4084913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I1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93D64E7-4780-4BC0-BD6B-4B9798DD95D4}"/>
                </a:ext>
              </a:extLst>
            </p:cNvPr>
            <p:cNvSpPr txBox="1"/>
            <p:nvPr/>
          </p:nvSpPr>
          <p:spPr>
            <a:xfrm>
              <a:off x="9649891" y="4084913"/>
              <a:ext cx="593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/>
                <a:t>I2</a:t>
              </a: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4A9ECB01-EE98-4733-A1ED-C033055B1915}"/>
              </a:ext>
            </a:extLst>
          </p:cNvPr>
          <p:cNvGrpSpPr/>
          <p:nvPr/>
        </p:nvGrpSpPr>
        <p:grpSpPr>
          <a:xfrm>
            <a:off x="6576598" y="4529815"/>
            <a:ext cx="4587047" cy="1603375"/>
            <a:chOff x="6576598" y="4410547"/>
            <a:chExt cx="4587047" cy="1603375"/>
          </a:xfrm>
        </p:grpSpPr>
        <p:grpSp>
          <p:nvGrpSpPr>
            <p:cNvPr id="18" name="Grupo 17">
              <a:extLst>
                <a:ext uri="{FF2B5EF4-FFF2-40B4-BE49-F238E27FC236}">
                  <a16:creationId xmlns:a16="http://schemas.microsoft.com/office/drawing/2014/main" id="{0E2A8F62-951B-40CE-A95C-F53461783F47}"/>
                </a:ext>
              </a:extLst>
            </p:cNvPr>
            <p:cNvGrpSpPr/>
            <p:nvPr/>
          </p:nvGrpSpPr>
          <p:grpSpPr>
            <a:xfrm>
              <a:off x="6576598" y="4410547"/>
              <a:ext cx="4587047" cy="1603375"/>
              <a:chOff x="6463954" y="3429000"/>
              <a:chExt cx="4587047" cy="1603375"/>
            </a:xfrm>
          </p:grpSpPr>
          <p:graphicFrame>
            <p:nvGraphicFramePr>
              <p:cNvPr id="19" name="Objeto 18">
                <a:extLst>
                  <a:ext uri="{FF2B5EF4-FFF2-40B4-BE49-F238E27FC236}">
                    <a16:creationId xmlns:a16="http://schemas.microsoft.com/office/drawing/2014/main" id="{9098CC8A-D76B-45E5-B84A-16EA83F5FE6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6463954" y="3429000"/>
              <a:ext cx="4587047" cy="1603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7" imgW="3133800" imgH="1095480" progId="">
                      <p:embed/>
                    </p:oleObj>
                  </mc:Choice>
                  <mc:Fallback>
                    <p:oleObj r:id="rId7" imgW="3133800" imgH="1095480" progId="">
                      <p:embed/>
                      <p:pic>
                        <p:nvPicPr>
                          <p:cNvPr id="19" name="Objeto 18">
                            <a:extLst>
                              <a:ext uri="{FF2B5EF4-FFF2-40B4-BE49-F238E27FC236}">
                                <a16:creationId xmlns:a16="http://schemas.microsoft.com/office/drawing/2014/main" id="{9098CC8A-D76B-45E5-B84A-16EA83F5FE6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6463954" y="3429000"/>
                            <a:ext cx="4587047" cy="16033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AA1D01B7-1BC0-4A76-8ED3-28DDF9531F23}"/>
                  </a:ext>
                </a:extLst>
              </p:cNvPr>
              <p:cNvSpPr txBox="1"/>
              <p:nvPr/>
            </p:nvSpPr>
            <p:spPr>
              <a:xfrm>
                <a:off x="7998445" y="4084913"/>
                <a:ext cx="359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/>
                  <a:t>I1</a:t>
                </a:r>
              </a:p>
            </p:txBody>
          </p:sp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9C73A636-7110-40EF-A592-F33FD365E3F5}"/>
                  </a:ext>
                </a:extLst>
              </p:cNvPr>
              <p:cNvSpPr txBox="1"/>
              <p:nvPr/>
            </p:nvSpPr>
            <p:spPr>
              <a:xfrm>
                <a:off x="9649891" y="4084913"/>
                <a:ext cx="593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/>
                  <a:t>I2</a:t>
                </a:r>
              </a:p>
            </p:txBody>
          </p:sp>
        </p:grpSp>
        <p:sp>
          <p:nvSpPr>
            <p:cNvPr id="22" name="Flecha: curvada hacia abajo 21">
              <a:extLst>
                <a:ext uri="{FF2B5EF4-FFF2-40B4-BE49-F238E27FC236}">
                  <a16:creationId xmlns:a16="http://schemas.microsoft.com/office/drawing/2014/main" id="{3C8336DA-5A7F-4D07-AED0-CA1233B2F3DF}"/>
                </a:ext>
              </a:extLst>
            </p:cNvPr>
            <p:cNvSpPr/>
            <p:nvPr/>
          </p:nvSpPr>
          <p:spPr>
            <a:xfrm>
              <a:off x="7665551" y="4885366"/>
              <a:ext cx="1216152" cy="73152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23" name="Flecha: curvada hacia arriba 22">
              <a:extLst>
                <a:ext uri="{FF2B5EF4-FFF2-40B4-BE49-F238E27FC236}">
                  <a16:creationId xmlns:a16="http://schemas.microsoft.com/office/drawing/2014/main" id="{473F4F03-FF90-4113-B9AF-4CEC99D62F2E}"/>
                </a:ext>
              </a:extLst>
            </p:cNvPr>
            <p:cNvSpPr/>
            <p:nvPr/>
          </p:nvSpPr>
          <p:spPr>
            <a:xfrm>
              <a:off x="9362580" y="4957547"/>
              <a:ext cx="1216152" cy="73152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9540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812F5-7D26-46E5-82F5-547A1036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Procedimiento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CB9B793-C2B0-46C7-8FEC-D0489E7B3E6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CO" dirty="0"/>
                  <a:t>3. Escriba la ecuación de cada malla:</a:t>
                </a:r>
              </a:p>
              <a:p>
                <a:pPr lvl="1"/>
                <a:r>
                  <a:rPr lang="es-CO" b="0" dirty="0"/>
                  <a:t>Malla 1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9=1000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+2000(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O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9=3000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+2000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CO" dirty="0"/>
              </a:p>
              <a:p>
                <a:pPr marL="914400" lvl="2" indent="0">
                  <a:buNone/>
                </a:pPr>
                <a:r>
                  <a:rPr lang="es-CO" dirty="0"/>
                  <a:t>Ecuación 1</a:t>
                </a:r>
              </a:p>
              <a:p>
                <a:pPr lvl="1"/>
                <a:r>
                  <a:rPr lang="es-CO" dirty="0"/>
                  <a:t>Malla 2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5=3000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+2000(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O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5=2000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+5000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CO" dirty="0"/>
              </a:p>
              <a:p>
                <a:pPr marL="914400" lvl="2" indent="0">
                  <a:buNone/>
                </a:pPr>
                <a:r>
                  <a:rPr lang="es-CO" dirty="0"/>
                  <a:t>Ecuación 2</a:t>
                </a:r>
              </a:p>
              <a:p>
                <a:r>
                  <a:rPr lang="es-CO" dirty="0"/>
                  <a:t>4 Resolver el sistema de ecuaciones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CB9B793-C2B0-46C7-8FEC-D0489E7B3E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2118" t="-2241" b="-308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upo 4">
            <a:extLst>
              <a:ext uri="{FF2B5EF4-FFF2-40B4-BE49-F238E27FC236}">
                <a16:creationId xmlns:a16="http://schemas.microsoft.com/office/drawing/2014/main" id="{5A87DC91-5B6E-4C89-91A2-2BA6EE31C1EA}"/>
              </a:ext>
            </a:extLst>
          </p:cNvPr>
          <p:cNvGrpSpPr/>
          <p:nvPr/>
        </p:nvGrpSpPr>
        <p:grpSpPr>
          <a:xfrm>
            <a:off x="6336755" y="1690688"/>
            <a:ext cx="4587047" cy="1603375"/>
            <a:chOff x="6576598" y="4410547"/>
            <a:chExt cx="4587047" cy="1603375"/>
          </a:xfrm>
        </p:grpSpPr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EC90A161-F236-4697-8035-60A0E4111392}"/>
                </a:ext>
              </a:extLst>
            </p:cNvPr>
            <p:cNvGrpSpPr/>
            <p:nvPr/>
          </p:nvGrpSpPr>
          <p:grpSpPr>
            <a:xfrm>
              <a:off x="6576598" y="4410547"/>
              <a:ext cx="4587047" cy="1603375"/>
              <a:chOff x="6463954" y="3429000"/>
              <a:chExt cx="4587047" cy="1603375"/>
            </a:xfrm>
          </p:grpSpPr>
          <p:graphicFrame>
            <p:nvGraphicFramePr>
              <p:cNvPr id="9" name="Objeto 8">
                <a:extLst>
                  <a:ext uri="{FF2B5EF4-FFF2-40B4-BE49-F238E27FC236}">
                    <a16:creationId xmlns:a16="http://schemas.microsoft.com/office/drawing/2014/main" id="{B4F2183D-2569-4DCA-85CA-572D3190B6A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54406883"/>
                  </p:ext>
                </p:extLst>
              </p:nvPr>
            </p:nvGraphicFramePr>
            <p:xfrm>
              <a:off x="6463954" y="3429000"/>
              <a:ext cx="4587047" cy="1603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4" imgW="3133800" imgH="1095480" progId="">
                      <p:embed/>
                    </p:oleObj>
                  </mc:Choice>
                  <mc:Fallback>
                    <p:oleObj r:id="rId4" imgW="3133800" imgH="1095480" progId="">
                      <p:embed/>
                      <p:pic>
                        <p:nvPicPr>
                          <p:cNvPr id="19" name="Objeto 18">
                            <a:extLst>
                              <a:ext uri="{FF2B5EF4-FFF2-40B4-BE49-F238E27FC236}">
                                <a16:creationId xmlns:a16="http://schemas.microsoft.com/office/drawing/2014/main" id="{9098CC8A-D76B-45E5-B84A-16EA83F5FE6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6463954" y="3429000"/>
                            <a:ext cx="4587047" cy="16033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862B75E4-68A0-4DD8-941E-91A666E385D5}"/>
                  </a:ext>
                </a:extLst>
              </p:cNvPr>
              <p:cNvSpPr txBox="1"/>
              <p:nvPr/>
            </p:nvSpPr>
            <p:spPr>
              <a:xfrm>
                <a:off x="7998445" y="4084913"/>
                <a:ext cx="359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dirty="0"/>
                  <a:t>I1</a:t>
                </a:r>
              </a:p>
            </p:txBody>
          </p:sp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D071A61B-D687-4477-A162-FFCB90C0AA1F}"/>
                  </a:ext>
                </a:extLst>
              </p:cNvPr>
              <p:cNvSpPr txBox="1"/>
              <p:nvPr/>
            </p:nvSpPr>
            <p:spPr>
              <a:xfrm>
                <a:off x="9649891" y="4084913"/>
                <a:ext cx="593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/>
                  <a:t>I2</a:t>
                </a:r>
              </a:p>
            </p:txBody>
          </p:sp>
        </p:grpSp>
        <p:sp>
          <p:nvSpPr>
            <p:cNvPr id="7" name="Flecha: curvada hacia abajo 6">
              <a:extLst>
                <a:ext uri="{FF2B5EF4-FFF2-40B4-BE49-F238E27FC236}">
                  <a16:creationId xmlns:a16="http://schemas.microsoft.com/office/drawing/2014/main" id="{1002903D-2418-49C7-A8A4-8C24C9628E36}"/>
                </a:ext>
              </a:extLst>
            </p:cNvPr>
            <p:cNvSpPr/>
            <p:nvPr/>
          </p:nvSpPr>
          <p:spPr>
            <a:xfrm>
              <a:off x="7665551" y="4885366"/>
              <a:ext cx="1216152" cy="73152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8" name="Flecha: curvada hacia arriba 7">
              <a:extLst>
                <a:ext uri="{FF2B5EF4-FFF2-40B4-BE49-F238E27FC236}">
                  <a16:creationId xmlns:a16="http://schemas.microsoft.com/office/drawing/2014/main" id="{EFE1ADF7-5CCA-41C8-811D-D1DFD027B6E9}"/>
                </a:ext>
              </a:extLst>
            </p:cNvPr>
            <p:cNvSpPr/>
            <p:nvPr/>
          </p:nvSpPr>
          <p:spPr>
            <a:xfrm>
              <a:off x="9362580" y="4957547"/>
              <a:ext cx="1216152" cy="73152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FB6CCD0-89FE-4C11-8886-55EBE7686309}"/>
                  </a:ext>
                </a:extLst>
              </p:cNvPr>
              <p:cNvSpPr txBox="1"/>
              <p:nvPr/>
            </p:nvSpPr>
            <p:spPr>
              <a:xfrm>
                <a:off x="5456420" y="3475157"/>
                <a:ext cx="6355829" cy="30217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3000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+2000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s-CO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2000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+5000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s-CO" b="0" dirty="0"/>
              </a:p>
              <a:p>
                <a:pPr marL="914400" lvl="2" indent="0">
                  <a:buNone/>
                </a:pPr>
                <a:endParaRPr lang="es-CO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9∗5000−5∗2000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3000∗5000−2000∗2000</m:t>
                          </m:r>
                        </m:den>
                      </m:f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45000−10000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15000000−4000000</m:t>
                          </m:r>
                        </m:den>
                      </m:f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35000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11000000</m:t>
                          </m:r>
                        </m:den>
                      </m:f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𝟎𝟎𝟑𝟏𝟖𝟏𝟖𝟏𝟖𝟏𝟖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s-CO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3000∗5   −2000∗9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3000∗5000−2000∗2000</m:t>
                          </m:r>
                        </m:den>
                      </m:f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15000−18000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15000000−4000000</m:t>
                          </m:r>
                        </m:den>
                      </m:f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3000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11000000</m:t>
                          </m:r>
                        </m:den>
                      </m:f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𝟎𝟎𝟎𝟐𝟕𝟐𝟕𝟐𝟕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s-CO" b="1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FB6CCD0-89FE-4C11-8886-55EBE7686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420" y="3475157"/>
                <a:ext cx="6355829" cy="30217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371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7EBF5-0D50-48D2-9F13-39756FD1A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Resultados de las dos corriente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C618B0EE-99A7-4721-9CAE-35B69637BD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90542"/>
              </p:ext>
            </p:extLst>
          </p:nvPr>
        </p:nvGraphicFramePr>
        <p:xfrm>
          <a:off x="838200" y="3112966"/>
          <a:ext cx="4720641" cy="1650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133800" imgH="1095480" progId="">
                  <p:embed/>
                </p:oleObj>
              </mc:Choice>
              <mc:Fallback>
                <p:oleObj r:id="rId2" imgW="3133800" imgH="10954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3112966"/>
                        <a:ext cx="4720641" cy="1650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696E4C22-C40B-45D0-ABBC-405F8EDC7C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112174"/>
              </p:ext>
            </p:extLst>
          </p:nvPr>
        </p:nvGraphicFramePr>
        <p:xfrm>
          <a:off x="5701635" y="2710464"/>
          <a:ext cx="5652165" cy="3029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181320" imgH="1704960" progId="">
                  <p:embed/>
                </p:oleObj>
              </mc:Choice>
              <mc:Fallback>
                <p:oleObj r:id="rId4" imgW="3181320" imgH="17049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01635" y="2710464"/>
                        <a:ext cx="5652165" cy="3029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9886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8288A-CC36-4D61-9EC6-507570D90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Ahora la tabla para obtener todas las v, i y p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8A2D1E2C-5B6F-4D50-B1E8-2B73BCC631A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9832476"/>
              </p:ext>
            </p:extLst>
          </p:nvPr>
        </p:nvGraphicFramePr>
        <p:xfrm>
          <a:off x="692424" y="1676400"/>
          <a:ext cx="735164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961">
                  <a:extLst>
                    <a:ext uri="{9D8B030D-6E8A-4147-A177-3AD203B41FA5}">
                      <a16:colId xmlns:a16="http://schemas.microsoft.com/office/drawing/2014/main" val="737771186"/>
                    </a:ext>
                  </a:extLst>
                </a:gridCol>
                <a:gridCol w="1749921">
                  <a:extLst>
                    <a:ext uri="{9D8B030D-6E8A-4147-A177-3AD203B41FA5}">
                      <a16:colId xmlns:a16="http://schemas.microsoft.com/office/drawing/2014/main" val="394166856"/>
                    </a:ext>
                  </a:extLst>
                </a:gridCol>
                <a:gridCol w="1631506">
                  <a:extLst>
                    <a:ext uri="{9D8B030D-6E8A-4147-A177-3AD203B41FA5}">
                      <a16:colId xmlns:a16="http://schemas.microsoft.com/office/drawing/2014/main" val="1811207394"/>
                    </a:ext>
                  </a:extLst>
                </a:gridCol>
                <a:gridCol w="2447258">
                  <a:extLst>
                    <a:ext uri="{9D8B030D-6E8A-4147-A177-3AD203B41FA5}">
                      <a16:colId xmlns:a16="http://schemas.microsoft.com/office/drawing/2014/main" val="3825389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Resistencia </a:t>
                      </a:r>
                      <a:r>
                        <a:rPr lang="el-GR" dirty="0"/>
                        <a:t>Ω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Corrientes |mA|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Voltaje |V|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Potencia |</a:t>
                      </a:r>
                      <a:r>
                        <a:rPr lang="es-CO" dirty="0" err="1"/>
                        <a:t>mW</a:t>
                      </a:r>
                      <a:r>
                        <a:rPr lang="es-CO" dirty="0"/>
                        <a:t>|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806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3,181818..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3,18181818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10,123966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3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2,90909…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5,818181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16,92561976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032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-0,272727…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-0,81818181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0,22314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250608"/>
                  </a:ext>
                </a:extLst>
              </a:tr>
            </a:tbl>
          </a:graphicData>
        </a:graphic>
      </p:graphicFrame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6CF92713-5062-4B29-8780-E6B20ECA7B35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0207494"/>
              </p:ext>
            </p:extLst>
          </p:nvPr>
        </p:nvGraphicFramePr>
        <p:xfrm>
          <a:off x="463825" y="3753402"/>
          <a:ext cx="4780722" cy="2562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181320" imgH="1704960" progId="">
                  <p:embed/>
                </p:oleObj>
              </mc:Choice>
              <mc:Fallback>
                <p:oleObj r:id="rId2" imgW="3181320" imgH="1704960" progId="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696E4C22-C40B-45D0-ABBC-405F8EDC7C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3825" y="3753402"/>
                        <a:ext cx="4780722" cy="2562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352572CA-BDF7-4CBE-99C3-F5B71439FB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60198"/>
              </p:ext>
            </p:extLst>
          </p:nvPr>
        </p:nvGraphicFramePr>
        <p:xfrm>
          <a:off x="5883966" y="3334544"/>
          <a:ext cx="5615610" cy="319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200480" imgH="2390760" progId="">
                  <p:embed/>
                </p:oleObj>
              </mc:Choice>
              <mc:Fallback>
                <p:oleObj r:id="rId4" imgW="4200480" imgH="23907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83966" y="3334544"/>
                        <a:ext cx="5615610" cy="3196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7271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375D2-F22E-40AB-ACBF-DA807EB95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Ejemplo 2: Analice el circuito de la figura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9BA2CF2E-E172-4A8A-B9CF-E18654F650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13987"/>
              </p:ext>
            </p:extLst>
          </p:nvPr>
        </p:nvGraphicFramePr>
        <p:xfrm>
          <a:off x="2578284" y="1690688"/>
          <a:ext cx="7347594" cy="4354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133800" imgH="1857240" progId="">
                  <p:embed/>
                </p:oleObj>
              </mc:Choice>
              <mc:Fallback>
                <p:oleObj r:id="rId2" imgW="3133800" imgH="18572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78284" y="1690688"/>
                        <a:ext cx="7347594" cy="4354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1974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FC3FD-DEB5-4026-80A4-4AA57028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Otro 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7BA6118-7950-4A7F-829D-6108C9FDF66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909244"/>
                <a:ext cx="5181600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𝑖𝑒𝑛𝑡𝑟𝑒𝑔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nary>
                      <m:naryPr>
                        <m:chr m:val="∑"/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𝑖𝑐𝑜𝑛𝑠𝑢𝑚𝑖𝑑𝑜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  <a:p>
                <a:r>
                  <a:rPr lang="es-CO" dirty="0"/>
                  <a:t>Procedimiento:</a:t>
                </a:r>
              </a:p>
              <a:p>
                <a:pPr lvl="1"/>
                <a:r>
                  <a:rPr lang="es-CO" dirty="0"/>
                  <a:t>1. Se marcan las malla</a:t>
                </a:r>
              </a:p>
              <a:p>
                <a:pPr lvl="1"/>
                <a:r>
                  <a:rPr lang="es-CO" dirty="0"/>
                  <a:t>2. Se marca el camino de la corriente en cada malla</a:t>
                </a:r>
              </a:p>
              <a:p>
                <a:pPr lvl="2"/>
                <a:r>
                  <a:rPr lang="es-CO" dirty="0"/>
                  <a:t>Sentido de las manecillas del reloj</a:t>
                </a:r>
              </a:p>
              <a:p>
                <a:pPr lvl="2"/>
                <a:r>
                  <a:rPr lang="es-CO" dirty="0"/>
                  <a:t>Sentido contrario manecillas del reloj</a:t>
                </a:r>
              </a:p>
              <a:p>
                <a:pPr lvl="2"/>
                <a:r>
                  <a:rPr lang="es-CO" dirty="0"/>
                  <a:t>Dependiendo de las fuentes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7BA6118-7950-4A7F-829D-6108C9FDF6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909244"/>
                <a:ext cx="5181600" cy="4351338"/>
              </a:xfrm>
              <a:blipFill>
                <a:blip r:embed="rId3"/>
                <a:stretch>
                  <a:fillRect l="-2118" r="-94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upo 40">
            <a:extLst>
              <a:ext uri="{FF2B5EF4-FFF2-40B4-BE49-F238E27FC236}">
                <a16:creationId xmlns:a16="http://schemas.microsoft.com/office/drawing/2014/main" id="{6CB8FF41-2E2D-49F8-9504-D1C9FA6A26EB}"/>
              </a:ext>
            </a:extLst>
          </p:cNvPr>
          <p:cNvGrpSpPr/>
          <p:nvPr/>
        </p:nvGrpSpPr>
        <p:grpSpPr>
          <a:xfrm>
            <a:off x="5919909" y="1783958"/>
            <a:ext cx="5016948" cy="3569920"/>
            <a:chOff x="5919909" y="1783958"/>
            <a:chExt cx="5016948" cy="3569920"/>
          </a:xfrm>
        </p:grpSpPr>
        <p:graphicFrame>
          <p:nvGraphicFramePr>
            <p:cNvPr id="32" name="Objeto 31">
              <a:extLst>
                <a:ext uri="{FF2B5EF4-FFF2-40B4-BE49-F238E27FC236}">
                  <a16:creationId xmlns:a16="http://schemas.microsoft.com/office/drawing/2014/main" id="{F72B7CB1-44F9-4A78-81C4-85E8969C928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6561260"/>
                </p:ext>
              </p:extLst>
            </p:nvPr>
          </p:nvGraphicFramePr>
          <p:xfrm>
            <a:off x="5919909" y="1783958"/>
            <a:ext cx="5016948" cy="3569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3133800" imgH="1857240" progId="">
                    <p:embed/>
                  </p:oleObj>
                </mc:Choice>
                <mc:Fallback>
                  <p:oleObj r:id="rId4" imgW="3133800" imgH="1857240" progId="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919909" y="1783958"/>
                          <a:ext cx="5016948" cy="35699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id="{D7138D58-CCAD-410C-BE04-6F16C87C38CE}"/>
                </a:ext>
              </a:extLst>
            </p:cNvPr>
            <p:cNvSpPr txBox="1"/>
            <p:nvPr/>
          </p:nvSpPr>
          <p:spPr>
            <a:xfrm>
              <a:off x="8557092" y="2888974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I1</a:t>
              </a:r>
            </a:p>
          </p:txBody>
        </p:sp>
        <p:sp>
          <p:nvSpPr>
            <p:cNvPr id="35" name="CuadroTexto 34">
              <a:extLst>
                <a:ext uri="{FF2B5EF4-FFF2-40B4-BE49-F238E27FC236}">
                  <a16:creationId xmlns:a16="http://schemas.microsoft.com/office/drawing/2014/main" id="{7EF2BE52-8032-47AE-BF9E-E56C948D5009}"/>
                </a:ext>
              </a:extLst>
            </p:cNvPr>
            <p:cNvSpPr txBox="1"/>
            <p:nvPr/>
          </p:nvSpPr>
          <p:spPr>
            <a:xfrm flipH="1">
              <a:off x="7580243" y="4260573"/>
              <a:ext cx="599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/>
                <a:t>I2</a:t>
              </a:r>
            </a:p>
          </p:txBody>
        </p:sp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BC7F7211-D8B1-4C3D-9EA4-AA0BFCED00AA}"/>
                </a:ext>
              </a:extLst>
            </p:cNvPr>
            <p:cNvSpPr txBox="1"/>
            <p:nvPr/>
          </p:nvSpPr>
          <p:spPr>
            <a:xfrm>
              <a:off x="9422296" y="4260573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I3</a:t>
              </a:r>
            </a:p>
          </p:txBody>
        </p:sp>
        <p:sp>
          <p:nvSpPr>
            <p:cNvPr id="37" name="Flecha: curvada hacia abajo 36">
              <a:extLst>
                <a:ext uri="{FF2B5EF4-FFF2-40B4-BE49-F238E27FC236}">
                  <a16:creationId xmlns:a16="http://schemas.microsoft.com/office/drawing/2014/main" id="{FE418FF0-EC7D-4E48-B487-693F9C4D21AD}"/>
                </a:ext>
              </a:extLst>
            </p:cNvPr>
            <p:cNvSpPr/>
            <p:nvPr/>
          </p:nvSpPr>
          <p:spPr>
            <a:xfrm>
              <a:off x="8128713" y="2697480"/>
              <a:ext cx="1216152" cy="73152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38" name="Flecha: curvada hacia abajo 37">
              <a:extLst>
                <a:ext uri="{FF2B5EF4-FFF2-40B4-BE49-F238E27FC236}">
                  <a16:creationId xmlns:a16="http://schemas.microsoft.com/office/drawing/2014/main" id="{B7ED87A4-9868-4D1F-BA55-90B6E1FF3796}"/>
                </a:ext>
              </a:extLst>
            </p:cNvPr>
            <p:cNvSpPr/>
            <p:nvPr/>
          </p:nvSpPr>
          <p:spPr>
            <a:xfrm>
              <a:off x="7212231" y="3946166"/>
              <a:ext cx="1216152" cy="73152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40" name="Flecha: curvada hacia arriba 39">
              <a:extLst>
                <a:ext uri="{FF2B5EF4-FFF2-40B4-BE49-F238E27FC236}">
                  <a16:creationId xmlns:a16="http://schemas.microsoft.com/office/drawing/2014/main" id="{94FCDAC7-ED25-4963-8510-80A607626767}"/>
                </a:ext>
              </a:extLst>
            </p:cNvPr>
            <p:cNvSpPr/>
            <p:nvPr/>
          </p:nvSpPr>
          <p:spPr>
            <a:xfrm>
              <a:off x="9012738" y="4084913"/>
              <a:ext cx="1216152" cy="73152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2840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812F5-7D26-46E5-82F5-547A1036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Procedimiento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CB9B793-C2B0-46C7-8FEC-D0489E7B3E6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398178" y="1783002"/>
                <a:ext cx="5181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CO" dirty="0"/>
                  <a:t>3. Escriba la ecuación de cada malla:</a:t>
                </a:r>
              </a:p>
              <a:p>
                <a:pPr lvl="1"/>
                <a:r>
                  <a:rPr lang="es-CO" b="0" dirty="0"/>
                  <a:t>Malla 1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b="0" i="1" smtClean="0">
                          <a:latin typeface="Cambria Math" panose="02040503050406030204" pitchFamily="18" charset="0"/>
                        </a:rPr>
                        <m:t>0=4000</m:t>
                      </m:r>
                      <m:sSub>
                        <m:sSubPr>
                          <m:ctrlPr>
                            <a:rPr lang="es-C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sz="2000" b="0" i="1" smtClean="0">
                          <a:latin typeface="Cambria Math" panose="02040503050406030204" pitchFamily="18" charset="0"/>
                        </a:rPr>
                        <m:t>+3000</m:t>
                      </m:r>
                      <m:d>
                        <m:dPr>
                          <m:ctrlPr>
                            <a:rPr lang="es-CO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O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C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O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s-CO" sz="2000" b="0" i="1" smtClean="0">
                          <a:latin typeface="Cambria Math" panose="02040503050406030204" pitchFamily="18" charset="0"/>
                        </a:rPr>
                        <m:t>+1000(</m:t>
                      </m:r>
                      <m:sSub>
                        <m:sSubPr>
                          <m:ctrlPr>
                            <a:rPr lang="es-C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C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O" sz="20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=8000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−1000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+3000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O" dirty="0"/>
              </a:p>
              <a:p>
                <a:pPr marL="914400" lvl="2" indent="0">
                  <a:buNone/>
                </a:pPr>
                <a:r>
                  <a:rPr lang="es-CO" dirty="0"/>
                  <a:t>Ecuación 1</a:t>
                </a:r>
              </a:p>
              <a:p>
                <a:pPr lvl="1"/>
                <a:r>
                  <a:rPr lang="es-CO" dirty="0"/>
                  <a:t>Malla 2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100" b="0" i="1" smtClean="0">
                          <a:latin typeface="Cambria Math" panose="02040503050406030204" pitchFamily="18" charset="0"/>
                        </a:rPr>
                        <m:t>6=1000</m:t>
                      </m:r>
                      <m:sSub>
                        <m:sSubPr>
                          <m:ctrlPr>
                            <a:rPr lang="es-CO" sz="2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21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CO" sz="21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sz="2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sz="21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CO" sz="2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21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sz="2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sz="2100" b="0" i="1" smtClean="0">
                          <a:latin typeface="Cambria Math" panose="02040503050406030204" pitchFamily="18" charset="0"/>
                        </a:rPr>
                        <m:t>)+2000(</m:t>
                      </m:r>
                      <m:sSub>
                        <m:sSubPr>
                          <m:ctrlPr>
                            <a:rPr lang="es-CO" sz="2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21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sz="2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sz="21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O" sz="2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21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sz="21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CO" sz="21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O" sz="21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b="0" i="1" smtClean="0">
                          <a:latin typeface="Cambria Math" panose="02040503050406030204" pitchFamily="18" charset="0"/>
                        </a:rPr>
                        <m:t>6=−1000</m:t>
                      </m:r>
                      <m:sSub>
                        <m:sSubPr>
                          <m:ctrlPr>
                            <a:rPr lang="es-C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sz="2000" b="0" i="1" smtClean="0">
                          <a:latin typeface="Cambria Math" panose="02040503050406030204" pitchFamily="18" charset="0"/>
                        </a:rPr>
                        <m:t>+3000</m:t>
                      </m:r>
                      <m:sSub>
                        <m:sSubPr>
                          <m:ctrlPr>
                            <a:rPr lang="es-C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sz="2000" b="0" i="1" smtClean="0">
                          <a:latin typeface="Cambria Math" panose="02040503050406030204" pitchFamily="18" charset="0"/>
                        </a:rPr>
                        <m:t>+2000</m:t>
                      </m:r>
                      <m:sSub>
                        <m:sSubPr>
                          <m:ctrlPr>
                            <a:rPr lang="es-C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O" sz="2000" dirty="0"/>
              </a:p>
              <a:p>
                <a:pPr marL="914400" lvl="2" indent="0">
                  <a:buNone/>
                </a:pPr>
                <a:r>
                  <a:rPr lang="es-CO" dirty="0"/>
                  <a:t>Ecuación 2</a:t>
                </a:r>
              </a:p>
              <a:p>
                <a:pPr lvl="1"/>
                <a:r>
                  <a:rPr lang="es-CO" dirty="0"/>
                  <a:t>Malla 3</a:t>
                </a:r>
              </a:p>
              <a:p>
                <a:pPr marL="0" indent="0">
                  <a:buNone/>
                </a:pPr>
                <a:r>
                  <a:rPr lang="es-CO" sz="2100" b="0" dirty="0"/>
                  <a:t>3</a:t>
                </a:r>
                <a14:m>
                  <m:oMath xmlns:m="http://schemas.openxmlformats.org/officeDocument/2006/math">
                    <m:r>
                      <a:rPr lang="es-CO" sz="2100" b="0" i="1" smtClean="0">
                        <a:latin typeface="Cambria Math" panose="02040503050406030204" pitchFamily="18" charset="0"/>
                      </a:rPr>
                      <m:t>=3000</m:t>
                    </m:r>
                    <m:sSub>
                      <m:sSubPr>
                        <m:ctrlPr>
                          <a:rPr lang="es-CO" sz="2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1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CO" sz="2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1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CO" sz="21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O" sz="2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100" b="0" i="1" smtClean="0">
                        <a:latin typeface="Cambria Math" panose="02040503050406030204" pitchFamily="18" charset="0"/>
                      </a:rPr>
                      <m:t>)+2000(</m:t>
                    </m:r>
                    <m:sSub>
                      <m:sSubPr>
                        <m:ctrlPr>
                          <a:rPr lang="es-CO" sz="2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1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CO" sz="21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O" sz="2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sz="21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CO" sz="2100" dirty="0"/>
              </a:p>
              <a:p>
                <a:pPr marL="457200" lvl="1" indent="0">
                  <a:buNone/>
                </a:pPr>
                <a:r>
                  <a:rPr lang="es-CO" sz="2000" b="0" dirty="0"/>
                  <a:t>3</a:t>
                </a:r>
                <a14:m>
                  <m:oMath xmlns:m="http://schemas.openxmlformats.org/officeDocument/2006/math"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=3000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+2000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+5000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CO" sz="2000" dirty="0"/>
              </a:p>
              <a:p>
                <a:pPr marL="914400" lvl="2" indent="0">
                  <a:buNone/>
                </a:pPr>
                <a:r>
                  <a:rPr lang="es-CO" dirty="0"/>
                  <a:t>Ecuación 3</a:t>
                </a:r>
              </a:p>
              <a:p>
                <a:pPr marL="914400" lvl="2" indent="0">
                  <a:buNone/>
                </a:pPr>
                <a:endParaRPr lang="es-CO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CB9B793-C2B0-46C7-8FEC-D0489E7B3E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98178" y="1783002"/>
                <a:ext cx="5181600" cy="4351338"/>
              </a:xfrm>
              <a:blipFill>
                <a:blip r:embed="rId3"/>
                <a:stretch>
                  <a:fillRect l="-1765" t="-2801" b="-140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FB6CCD0-89FE-4C11-8886-55EBE7686309}"/>
                  </a:ext>
                </a:extLst>
              </p:cNvPr>
              <p:cNvSpPr txBox="1"/>
              <p:nvPr/>
            </p:nvSpPr>
            <p:spPr>
              <a:xfrm>
                <a:off x="5456420" y="1831889"/>
                <a:ext cx="6355829" cy="12926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 algn="just"/>
                <a14:m>
                  <m:oMath xmlns:m="http://schemas.openxmlformats.org/officeDocument/2006/math"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8000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−1000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+3000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CO" sz="2000" dirty="0"/>
                  <a:t>=</a:t>
                </a:r>
                <a14:m>
                  <m:oMath xmlns:m="http://schemas.openxmlformats.org/officeDocument/2006/math">
                    <m:r>
                      <a:rPr lang="es-CO" sz="200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s-CO" sz="2000" dirty="0"/>
              </a:p>
              <a:p>
                <a:pPr lvl="1" algn="just"/>
                <a14:m>
                  <m:oMath xmlns:m="http://schemas.openxmlformats.org/officeDocument/2006/math"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−1000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+3000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+2000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CO" sz="2000" dirty="0"/>
                  <a:t>=</a:t>
                </a:r>
                <a:r>
                  <a:rPr lang="es-CO" sz="2000" b="0" dirty="0"/>
                  <a:t> </a:t>
                </a:r>
                <a14:m>
                  <m:oMath xmlns:m="http://schemas.openxmlformats.org/officeDocument/2006/math"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s-CO" sz="2000" b="0" dirty="0"/>
              </a:p>
              <a:p>
                <a:pPr lvl="1" algn="just"/>
                <a14:m>
                  <m:oMath xmlns:m="http://schemas.openxmlformats.org/officeDocument/2006/math"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3000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+2000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+5000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CO" sz="2000" dirty="0"/>
                  <a:t>=</a:t>
                </a:r>
                <a14:m>
                  <m:oMath xmlns:m="http://schemas.openxmlformats.org/officeDocument/2006/math"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s-CO" sz="2000" b="0" dirty="0"/>
              </a:p>
              <a:p>
                <a:pPr lvl="1"/>
                <a:endParaRPr lang="es-CO" b="0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FB6CCD0-89FE-4C11-8886-55EBE7686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420" y="1831889"/>
                <a:ext cx="6355829" cy="1292662"/>
              </a:xfrm>
              <a:prstGeom prst="rect">
                <a:avLst/>
              </a:prstGeom>
              <a:blipFill>
                <a:blip r:embed="rId4"/>
                <a:stretch>
                  <a:fillRect t="-283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E8B3E9E6-4C96-4225-BB37-0689A8B25903}"/>
                  </a:ext>
                </a:extLst>
              </p:cNvPr>
              <p:cNvSpPr txBox="1"/>
              <p:nvPr/>
            </p:nvSpPr>
            <p:spPr>
              <a:xfrm>
                <a:off x="5257800" y="3978051"/>
                <a:ext cx="6096000" cy="824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CO">
                                    <a:latin typeface="Cambria Math" panose="02040503050406030204" pitchFamily="18" charset="0"/>
                                  </a:rPr>
                                  <m:t>8000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−1000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3000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−1000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3000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2000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3000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2000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5000</m:t>
                                </m:r>
                              </m:e>
                              <m:e>
                                <m:r>
                                  <a:rPr lang="es-CO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E8B3E9E6-4C96-4225-BB37-0689A8B25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978051"/>
                <a:ext cx="6096000" cy="8249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upo 32">
            <a:extLst>
              <a:ext uri="{FF2B5EF4-FFF2-40B4-BE49-F238E27FC236}">
                <a16:creationId xmlns:a16="http://schemas.microsoft.com/office/drawing/2014/main" id="{AF1CB08C-A3D6-4D02-906A-E83252D490E7}"/>
              </a:ext>
            </a:extLst>
          </p:cNvPr>
          <p:cNvGrpSpPr/>
          <p:nvPr/>
        </p:nvGrpSpPr>
        <p:grpSpPr>
          <a:xfrm>
            <a:off x="5919909" y="140690"/>
            <a:ext cx="5016948" cy="3569920"/>
            <a:chOff x="5919909" y="1783958"/>
            <a:chExt cx="5016948" cy="3569920"/>
          </a:xfrm>
        </p:grpSpPr>
        <p:graphicFrame>
          <p:nvGraphicFramePr>
            <p:cNvPr id="34" name="Objeto 33">
              <a:extLst>
                <a:ext uri="{FF2B5EF4-FFF2-40B4-BE49-F238E27FC236}">
                  <a16:creationId xmlns:a16="http://schemas.microsoft.com/office/drawing/2014/main" id="{1D4F3656-0B55-4463-BE28-203F184B1DC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0125607"/>
                </p:ext>
              </p:extLst>
            </p:nvPr>
          </p:nvGraphicFramePr>
          <p:xfrm>
            <a:off x="5919909" y="1783958"/>
            <a:ext cx="5016948" cy="3569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3133800" imgH="1857240" progId="">
                    <p:embed/>
                  </p:oleObj>
                </mc:Choice>
                <mc:Fallback>
                  <p:oleObj r:id="rId6" imgW="3133800" imgH="1857240" progId="">
                    <p:embed/>
                    <p:pic>
                      <p:nvPicPr>
                        <p:cNvPr id="32" name="Objeto 31">
                          <a:extLst>
                            <a:ext uri="{FF2B5EF4-FFF2-40B4-BE49-F238E27FC236}">
                              <a16:creationId xmlns:a16="http://schemas.microsoft.com/office/drawing/2014/main" id="{F72B7CB1-44F9-4A78-81C4-85E8969C928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919909" y="1783958"/>
                          <a:ext cx="5016948" cy="35699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CuadroTexto 34">
              <a:extLst>
                <a:ext uri="{FF2B5EF4-FFF2-40B4-BE49-F238E27FC236}">
                  <a16:creationId xmlns:a16="http://schemas.microsoft.com/office/drawing/2014/main" id="{00CC95F6-ED88-4538-8D1B-9E20398F7690}"/>
                </a:ext>
              </a:extLst>
            </p:cNvPr>
            <p:cNvSpPr txBox="1"/>
            <p:nvPr/>
          </p:nvSpPr>
          <p:spPr>
            <a:xfrm>
              <a:off x="8557092" y="2888974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I1</a:t>
              </a:r>
            </a:p>
          </p:txBody>
        </p:sp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B1DC689A-DDD0-4F23-B63A-251147C5A755}"/>
                </a:ext>
              </a:extLst>
            </p:cNvPr>
            <p:cNvSpPr txBox="1"/>
            <p:nvPr/>
          </p:nvSpPr>
          <p:spPr>
            <a:xfrm flipH="1">
              <a:off x="7580243" y="4260573"/>
              <a:ext cx="5991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/>
                <a:t>I2</a:t>
              </a:r>
            </a:p>
          </p:txBody>
        </p:sp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1951E02C-684F-41DC-BBAD-16C70F197405}"/>
                </a:ext>
              </a:extLst>
            </p:cNvPr>
            <p:cNvSpPr txBox="1"/>
            <p:nvPr/>
          </p:nvSpPr>
          <p:spPr>
            <a:xfrm>
              <a:off x="9422296" y="4260573"/>
              <a:ext cx="359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I3</a:t>
              </a:r>
            </a:p>
          </p:txBody>
        </p:sp>
        <p:sp>
          <p:nvSpPr>
            <p:cNvPr id="38" name="Flecha: curvada hacia abajo 37">
              <a:extLst>
                <a:ext uri="{FF2B5EF4-FFF2-40B4-BE49-F238E27FC236}">
                  <a16:creationId xmlns:a16="http://schemas.microsoft.com/office/drawing/2014/main" id="{B75A9DDC-C193-4135-B445-A494CF0B8401}"/>
                </a:ext>
              </a:extLst>
            </p:cNvPr>
            <p:cNvSpPr/>
            <p:nvPr/>
          </p:nvSpPr>
          <p:spPr>
            <a:xfrm>
              <a:off x="8128713" y="2697480"/>
              <a:ext cx="1216152" cy="73152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39" name="Flecha: curvada hacia abajo 38">
              <a:extLst>
                <a:ext uri="{FF2B5EF4-FFF2-40B4-BE49-F238E27FC236}">
                  <a16:creationId xmlns:a16="http://schemas.microsoft.com/office/drawing/2014/main" id="{ED58B527-B3A6-4E4F-94C5-A10764A66E79}"/>
                </a:ext>
              </a:extLst>
            </p:cNvPr>
            <p:cNvSpPr/>
            <p:nvPr/>
          </p:nvSpPr>
          <p:spPr>
            <a:xfrm>
              <a:off x="7212231" y="3946166"/>
              <a:ext cx="1216152" cy="73152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40" name="Flecha: curvada hacia arriba 39">
              <a:extLst>
                <a:ext uri="{FF2B5EF4-FFF2-40B4-BE49-F238E27FC236}">
                  <a16:creationId xmlns:a16="http://schemas.microsoft.com/office/drawing/2014/main" id="{706D134A-FFEA-40C1-88D9-C0A53F3971B6}"/>
                </a:ext>
              </a:extLst>
            </p:cNvPr>
            <p:cNvSpPr/>
            <p:nvPr/>
          </p:nvSpPr>
          <p:spPr>
            <a:xfrm>
              <a:off x="9012738" y="4084913"/>
              <a:ext cx="1216152" cy="73152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9748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FEB67CA9-EE84-4230-B076-A696A2810C01}"/>
                  </a:ext>
                </a:extLst>
              </p:cNvPr>
              <p:cNvSpPr txBox="1"/>
              <p:nvPr/>
            </p:nvSpPr>
            <p:spPr>
              <a:xfrm>
                <a:off x="304800" y="1079621"/>
                <a:ext cx="6096000" cy="8249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CO">
                                    <a:latin typeface="Cambria Math" panose="02040503050406030204" pitchFamily="18" charset="0"/>
                                  </a:rPr>
                                  <m:t>8000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−1000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3000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−1000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3000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2000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3000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2000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5000</m:t>
                                </m:r>
                              </m:e>
                              <m:e>
                                <m: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FEB67CA9-EE84-4230-B076-A696A2810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079621"/>
                <a:ext cx="6096000" cy="8249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54A79CB-DE34-4114-8163-A0D8A2AA2A76}"/>
                  </a:ext>
                </a:extLst>
              </p:cNvPr>
              <p:cNvSpPr txBox="1"/>
              <p:nvPr/>
            </p:nvSpPr>
            <p:spPr>
              <a:xfrm>
                <a:off x="212035" y="2327191"/>
                <a:ext cx="6096000" cy="17331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CO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s-CO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O" i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s-CO" i="0">
                                        <a:latin typeface="Cambria Math" panose="02040503050406030204" pitchFamily="18" charset="0"/>
                                      </a:rPr>
                                      <m:t>4000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s-CO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O" i="0">
                                        <a:latin typeface="Cambria Math" panose="02040503050406030204" pitchFamily="18" charset="0"/>
                                      </a:rPr>
                                      <m:t>129</m:t>
                                    </m:r>
                                  </m:num>
                                  <m:den>
                                    <m:r>
                                      <a:rPr lang="es-CO" i="0">
                                        <a:latin typeface="Cambria Math" panose="02040503050406030204" pitchFamily="18" charset="0"/>
                                      </a:rPr>
                                      <m:t>44000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CO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O" i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s-CO" i="0">
                                        <a:latin typeface="Cambria Math" panose="02040503050406030204" pitchFamily="18" charset="0"/>
                                      </a:rPr>
                                      <m:t>8800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854A79CB-DE34-4114-8163-A0D8A2AA2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35" y="2327191"/>
                <a:ext cx="6096000" cy="17331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EB480735-9435-43EC-8F71-D248EC7E28F2}"/>
                  </a:ext>
                </a:extLst>
              </p:cNvPr>
              <p:cNvSpPr txBox="1"/>
              <p:nvPr/>
            </p:nvSpPr>
            <p:spPr>
              <a:xfrm>
                <a:off x="530087" y="4779610"/>
                <a:ext cx="6096000" cy="8304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CO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0.00075</m:t>
                                </m:r>
                              </m:e>
                            </m:mr>
                            <m:mr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0.0029318181818</m:t>
                                </m:r>
                              </m:e>
                            </m:mr>
                            <m:mr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−0.0010227272727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EB480735-9435-43EC-8F71-D248EC7E2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87" y="4779610"/>
                <a:ext cx="6096000" cy="8304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48207489-D112-45D4-B573-6AB436D07F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662126"/>
              </p:ext>
            </p:extLst>
          </p:nvPr>
        </p:nvGraphicFramePr>
        <p:xfrm>
          <a:off x="5059224" y="1122234"/>
          <a:ext cx="5860567" cy="3669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3133800" imgH="1962000" progId="">
                  <p:embed/>
                </p:oleObj>
              </mc:Choice>
              <mc:Fallback>
                <p:oleObj r:id="rId6" imgW="3133800" imgH="19620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59224" y="1122234"/>
                        <a:ext cx="5860567" cy="3669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0333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248D2-D17B-4C88-BC35-4962275A1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Llenar tabla con v, i y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a 5">
                <a:extLst>
                  <a:ext uri="{FF2B5EF4-FFF2-40B4-BE49-F238E27FC236}">
                    <a16:creationId xmlns:a16="http://schemas.microsoft.com/office/drawing/2014/main" id="{60275F32-6CF0-43B6-A6F8-13489F80B159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215406098"/>
                  </p:ext>
                </p:extLst>
              </p:nvPr>
            </p:nvGraphicFramePr>
            <p:xfrm>
              <a:off x="692713" y="4582654"/>
              <a:ext cx="5467632" cy="2123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6908">
                      <a:extLst>
                        <a:ext uri="{9D8B030D-6E8A-4147-A177-3AD203B41FA5}">
                          <a16:colId xmlns:a16="http://schemas.microsoft.com/office/drawing/2014/main" val="1251423120"/>
                        </a:ext>
                      </a:extLst>
                    </a:gridCol>
                    <a:gridCol w="1465457">
                      <a:extLst>
                        <a:ext uri="{9D8B030D-6E8A-4147-A177-3AD203B41FA5}">
                          <a16:colId xmlns:a16="http://schemas.microsoft.com/office/drawing/2014/main" val="3756907153"/>
                        </a:ext>
                      </a:extLst>
                    </a:gridCol>
                    <a:gridCol w="1470992">
                      <a:extLst>
                        <a:ext uri="{9D8B030D-6E8A-4147-A177-3AD203B41FA5}">
                          <a16:colId xmlns:a16="http://schemas.microsoft.com/office/drawing/2014/main" val="2616105358"/>
                        </a:ext>
                      </a:extLst>
                    </a:gridCol>
                    <a:gridCol w="1164275">
                      <a:extLst>
                        <a:ext uri="{9D8B030D-6E8A-4147-A177-3AD203B41FA5}">
                          <a16:colId xmlns:a16="http://schemas.microsoft.com/office/drawing/2014/main" val="251655996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Resistencia </a:t>
                          </a:r>
                          <a:r>
                            <a:rPr lang="el-GR" dirty="0"/>
                            <a:t>Ω</a:t>
                          </a:r>
                          <a:endParaRPr lang="es-C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Corrientes |mA|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Voltaje |V|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Potencia |</a:t>
                          </a:r>
                          <a:r>
                            <a:rPr lang="es-CO" dirty="0" err="1"/>
                            <a:t>mW</a:t>
                          </a:r>
                          <a:r>
                            <a:rPr lang="es-CO" dirty="0"/>
                            <a:t>|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165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1000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2,</a:t>
                          </a:r>
                          <a14:m>
                            <m:oMath xmlns:m="http://schemas.openxmlformats.org/officeDocument/2006/math">
                              <m:r>
                                <a:rPr lang="es-C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s-CO" b="0" i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s-CO" i="0">
                                  <a:latin typeface="Cambria Math" panose="02040503050406030204" pitchFamily="18" charset="0"/>
                                </a:rPr>
                                <m:t>18118</m:t>
                              </m:r>
                            </m:oMath>
                          </a14:m>
                          <a:endParaRPr lang="es-C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s-CO" dirty="0"/>
                            <a:t>2,</a:t>
                          </a:r>
                          <a14:m>
                            <m:oMath xmlns:m="http://schemas.openxmlformats.org/officeDocument/2006/math">
                              <m:r>
                                <a:rPr lang="es-C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s-CO" b="0" i="0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s-CO" i="0">
                                  <a:latin typeface="Cambria Math" panose="02040503050406030204" pitchFamily="18" charset="0"/>
                                </a:rPr>
                                <m:t>18118</m:t>
                              </m:r>
                            </m:oMath>
                          </a14:m>
                          <a:endParaRPr lang="es-C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4,76032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9949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2000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1,9090909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3,8181818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7,2892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99113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3000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-0,27272727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-0,8181818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0,2314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70898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4000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0,75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2,25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65887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a 5">
                <a:extLst>
                  <a:ext uri="{FF2B5EF4-FFF2-40B4-BE49-F238E27FC236}">
                    <a16:creationId xmlns:a16="http://schemas.microsoft.com/office/drawing/2014/main" id="{60275F32-6CF0-43B6-A6F8-13489F80B159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215406098"/>
                  </p:ext>
                </p:extLst>
              </p:nvPr>
            </p:nvGraphicFramePr>
            <p:xfrm>
              <a:off x="692713" y="4582654"/>
              <a:ext cx="5467632" cy="2123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66908">
                      <a:extLst>
                        <a:ext uri="{9D8B030D-6E8A-4147-A177-3AD203B41FA5}">
                          <a16:colId xmlns:a16="http://schemas.microsoft.com/office/drawing/2014/main" val="1251423120"/>
                        </a:ext>
                      </a:extLst>
                    </a:gridCol>
                    <a:gridCol w="1465457">
                      <a:extLst>
                        <a:ext uri="{9D8B030D-6E8A-4147-A177-3AD203B41FA5}">
                          <a16:colId xmlns:a16="http://schemas.microsoft.com/office/drawing/2014/main" val="3756907153"/>
                        </a:ext>
                      </a:extLst>
                    </a:gridCol>
                    <a:gridCol w="1470992">
                      <a:extLst>
                        <a:ext uri="{9D8B030D-6E8A-4147-A177-3AD203B41FA5}">
                          <a16:colId xmlns:a16="http://schemas.microsoft.com/office/drawing/2014/main" val="2616105358"/>
                        </a:ext>
                      </a:extLst>
                    </a:gridCol>
                    <a:gridCol w="1164275">
                      <a:extLst>
                        <a:ext uri="{9D8B030D-6E8A-4147-A177-3AD203B41FA5}">
                          <a16:colId xmlns:a16="http://schemas.microsoft.com/office/drawing/2014/main" val="2516559962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Resistencia </a:t>
                          </a:r>
                          <a:r>
                            <a:rPr lang="el-GR" dirty="0"/>
                            <a:t>Ω</a:t>
                          </a:r>
                          <a:endParaRPr lang="es-CO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Corrientes |mA|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Voltaje |V|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Potencia |</a:t>
                          </a:r>
                          <a:r>
                            <a:rPr lang="es-CO" dirty="0" err="1"/>
                            <a:t>mW</a:t>
                          </a:r>
                          <a:r>
                            <a:rPr lang="es-CO" dirty="0"/>
                            <a:t>|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11651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1000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>
                          <a:blip r:embed="rId3"/>
                          <a:stretch>
                            <a:fillRect l="-94167" t="-181967" r="-182083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CO"/>
                        </a:p>
                      </a:txBody>
                      <a:tcPr>
                        <a:blipFill>
                          <a:blip r:embed="rId3"/>
                          <a:stretch>
                            <a:fillRect l="-192562" t="-181967" r="-80579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4,76032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619949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2000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1,9090909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3,8181818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7,2892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99113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3000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-0,27272727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-0,8181818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0,2314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70898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4000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0,75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CO" dirty="0"/>
                            <a:t>2,25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1658872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7" name="Grupo 16">
            <a:extLst>
              <a:ext uri="{FF2B5EF4-FFF2-40B4-BE49-F238E27FC236}">
                <a16:creationId xmlns:a16="http://schemas.microsoft.com/office/drawing/2014/main" id="{B06A9A07-1D90-489F-9CB5-F91F35AC6ABA}"/>
              </a:ext>
            </a:extLst>
          </p:cNvPr>
          <p:cNvGrpSpPr/>
          <p:nvPr/>
        </p:nvGrpSpPr>
        <p:grpSpPr>
          <a:xfrm>
            <a:off x="115527" y="1690688"/>
            <a:ext cx="5758786" cy="2891966"/>
            <a:chOff x="13746" y="1193053"/>
            <a:chExt cx="5860567" cy="3669535"/>
          </a:xfrm>
        </p:grpSpPr>
        <p:graphicFrame>
          <p:nvGraphicFramePr>
            <p:cNvPr id="13" name="Objeto 12">
              <a:extLst>
                <a:ext uri="{FF2B5EF4-FFF2-40B4-BE49-F238E27FC236}">
                  <a16:creationId xmlns:a16="http://schemas.microsoft.com/office/drawing/2014/main" id="{BB16ACBA-34B2-49CD-AD8A-B67A2CAD876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1595483"/>
                </p:ext>
              </p:extLst>
            </p:nvPr>
          </p:nvGraphicFramePr>
          <p:xfrm>
            <a:off x="13746" y="1193053"/>
            <a:ext cx="5860567" cy="36695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3133800" imgH="1962000" progId="">
                    <p:embed/>
                  </p:oleObj>
                </mc:Choice>
                <mc:Fallback>
                  <p:oleObj r:id="rId4" imgW="3133800" imgH="1962000" progId="">
                    <p:embed/>
                    <p:pic>
                      <p:nvPicPr>
                        <p:cNvPr id="15" name="Objeto 14">
                          <a:extLst>
                            <a:ext uri="{FF2B5EF4-FFF2-40B4-BE49-F238E27FC236}">
                              <a16:creationId xmlns:a16="http://schemas.microsoft.com/office/drawing/2014/main" id="{48207489-D112-45D4-B573-6AB436D07F3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3746" y="1193053"/>
                          <a:ext cx="5860567" cy="366953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Flecha: curvada hacia abajo 13">
              <a:extLst>
                <a:ext uri="{FF2B5EF4-FFF2-40B4-BE49-F238E27FC236}">
                  <a16:creationId xmlns:a16="http://schemas.microsoft.com/office/drawing/2014/main" id="{BEEC69B1-9034-447A-9897-4695CD1EA330}"/>
                </a:ext>
              </a:extLst>
            </p:cNvPr>
            <p:cNvSpPr/>
            <p:nvPr/>
          </p:nvSpPr>
          <p:spPr>
            <a:xfrm>
              <a:off x="2749821" y="2146485"/>
              <a:ext cx="1216152" cy="73152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5" name="Flecha: curvada hacia abajo 14">
              <a:extLst>
                <a:ext uri="{FF2B5EF4-FFF2-40B4-BE49-F238E27FC236}">
                  <a16:creationId xmlns:a16="http://schemas.microsoft.com/office/drawing/2014/main" id="{F313F744-39D8-46A9-987F-2D57AC3F03C0}"/>
                </a:ext>
              </a:extLst>
            </p:cNvPr>
            <p:cNvSpPr/>
            <p:nvPr/>
          </p:nvSpPr>
          <p:spPr>
            <a:xfrm>
              <a:off x="1812067" y="3204261"/>
              <a:ext cx="1216152" cy="73152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6" name="Flecha: curvada hacia arriba 15">
              <a:extLst>
                <a:ext uri="{FF2B5EF4-FFF2-40B4-BE49-F238E27FC236}">
                  <a16:creationId xmlns:a16="http://schemas.microsoft.com/office/drawing/2014/main" id="{91BF8155-0366-408C-8741-EF4B4C28BB22}"/>
                </a:ext>
              </a:extLst>
            </p:cNvPr>
            <p:cNvSpPr/>
            <p:nvPr/>
          </p:nvSpPr>
          <p:spPr>
            <a:xfrm>
              <a:off x="3491942" y="3238530"/>
              <a:ext cx="1216152" cy="73152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8" name="Objeto 17">
            <a:extLst>
              <a:ext uri="{FF2B5EF4-FFF2-40B4-BE49-F238E27FC236}">
                <a16:creationId xmlns:a16="http://schemas.microsoft.com/office/drawing/2014/main" id="{65128BAF-6E57-4F59-95E6-2ED3DF29CE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031244"/>
              </p:ext>
            </p:extLst>
          </p:nvPr>
        </p:nvGraphicFramePr>
        <p:xfrm>
          <a:off x="6160345" y="1104821"/>
          <a:ext cx="5689016" cy="5237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4200480" imgH="3867120" progId="">
                  <p:embed/>
                </p:oleObj>
              </mc:Choice>
              <mc:Fallback>
                <p:oleObj r:id="rId6" imgW="4200480" imgH="38671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60345" y="1104821"/>
                        <a:ext cx="5689016" cy="5237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lecha: curvada hacia abajo 18">
            <a:extLst>
              <a:ext uri="{FF2B5EF4-FFF2-40B4-BE49-F238E27FC236}">
                <a16:creationId xmlns:a16="http://schemas.microsoft.com/office/drawing/2014/main" id="{B526DF05-AB84-4611-AD09-B33DA862F2BE}"/>
              </a:ext>
            </a:extLst>
          </p:cNvPr>
          <p:cNvSpPr/>
          <p:nvPr/>
        </p:nvSpPr>
        <p:spPr>
          <a:xfrm>
            <a:off x="8713184" y="2571211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0" name="Flecha: curvada hacia abajo 19">
            <a:extLst>
              <a:ext uri="{FF2B5EF4-FFF2-40B4-BE49-F238E27FC236}">
                <a16:creationId xmlns:a16="http://schemas.microsoft.com/office/drawing/2014/main" id="{DC7DF9DD-71BB-4664-87F6-6D00C5AC816D}"/>
              </a:ext>
            </a:extLst>
          </p:cNvPr>
          <p:cNvSpPr/>
          <p:nvPr/>
        </p:nvSpPr>
        <p:spPr>
          <a:xfrm>
            <a:off x="7497032" y="4456769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1" name="Flecha: curvada hacia arriba 20">
            <a:extLst>
              <a:ext uri="{FF2B5EF4-FFF2-40B4-BE49-F238E27FC236}">
                <a16:creationId xmlns:a16="http://schemas.microsoft.com/office/drawing/2014/main" id="{DA5EC4C5-6EC7-4BB6-A549-0A6DB6ADAA2C}"/>
              </a:ext>
            </a:extLst>
          </p:cNvPr>
          <p:cNvSpPr/>
          <p:nvPr/>
        </p:nvSpPr>
        <p:spPr>
          <a:xfrm>
            <a:off x="9893037" y="4597642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80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FC3FD-DEB5-4026-80A4-4AA57028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Método de análisis de circuitos por Nodos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7BA6118-7950-4A7F-829D-6108C9FDF66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909244"/>
                <a:ext cx="5181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CO" dirty="0"/>
                  <a:t>Se fundamenta en que en un nodo se cumple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𝑖𝑒𝑛𝑡𝑟𝑎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nary>
                      <m:naryPr>
                        <m:chr m:val="∑"/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𝑖𝑠𝑎𝑙𝑒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  <a:p>
                <a:r>
                  <a:rPr lang="es-CO" dirty="0"/>
                  <a:t>Procedimiento:</a:t>
                </a:r>
              </a:p>
              <a:p>
                <a:pPr lvl="1"/>
                <a:r>
                  <a:rPr lang="es-CO" dirty="0"/>
                  <a:t>1. Se marcan los nodos</a:t>
                </a:r>
              </a:p>
              <a:p>
                <a:pPr lvl="1"/>
                <a:r>
                  <a:rPr lang="es-CO" dirty="0"/>
                  <a:t>2. Se define el nodo de tierra</a:t>
                </a:r>
              </a:p>
              <a:p>
                <a:pPr lvl="2"/>
                <a:r>
                  <a:rPr lang="es-CO" dirty="0"/>
                  <a:t>El que mas fuentes recoja, ojala parte negativa </a:t>
                </a:r>
              </a:p>
              <a:p>
                <a:pPr lvl="1"/>
                <a:r>
                  <a:rPr lang="es-CO" dirty="0"/>
                  <a:t>3. Dibujar en cada nodo entrada y salida de corrientes</a:t>
                </a:r>
              </a:p>
              <a:p>
                <a:pPr lvl="1"/>
                <a:r>
                  <a:rPr lang="es-CO" dirty="0"/>
                  <a:t>4	Escribir ecuación por cada nodo</a:t>
                </a:r>
              </a:p>
              <a:p>
                <a:pPr lvl="1"/>
                <a:r>
                  <a:rPr lang="es-CO" dirty="0"/>
                  <a:t>5. Resolver el sistema de ecuaciones para hallar el voltaje de cada nodo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7BA6118-7950-4A7F-829D-6108C9FDF6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909244"/>
                <a:ext cx="5181600" cy="4351338"/>
              </a:xfrm>
              <a:blipFill>
                <a:blip r:embed="rId3"/>
                <a:stretch>
                  <a:fillRect l="-1882" t="-2801" r="-706" b="-84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upo 37">
            <a:extLst>
              <a:ext uri="{FF2B5EF4-FFF2-40B4-BE49-F238E27FC236}">
                <a16:creationId xmlns:a16="http://schemas.microsoft.com/office/drawing/2014/main" id="{00BF0431-8901-4D94-B48D-FD8E3DCA93B3}"/>
              </a:ext>
            </a:extLst>
          </p:cNvPr>
          <p:cNvGrpSpPr/>
          <p:nvPr/>
        </p:nvGrpSpPr>
        <p:grpSpPr>
          <a:xfrm>
            <a:off x="6417572" y="1690688"/>
            <a:ext cx="4587047" cy="1919030"/>
            <a:chOff x="6576598" y="4434855"/>
            <a:chExt cx="4587047" cy="1919030"/>
          </a:xfrm>
        </p:grpSpPr>
        <p:graphicFrame>
          <p:nvGraphicFramePr>
            <p:cNvPr id="19" name="Objeto 18">
              <a:extLst>
                <a:ext uri="{FF2B5EF4-FFF2-40B4-BE49-F238E27FC236}">
                  <a16:creationId xmlns:a16="http://schemas.microsoft.com/office/drawing/2014/main" id="{9098CC8A-D76B-45E5-B84A-16EA83F5FE6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4540298"/>
                </p:ext>
              </p:extLst>
            </p:nvPr>
          </p:nvGraphicFramePr>
          <p:xfrm>
            <a:off x="6576598" y="4529815"/>
            <a:ext cx="4587047" cy="160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3133800" imgH="1095480" progId="">
                    <p:embed/>
                  </p:oleObj>
                </mc:Choice>
                <mc:Fallback>
                  <p:oleObj r:id="rId4" imgW="3133800" imgH="1095480" progId="">
                    <p:embed/>
                    <p:pic>
                      <p:nvPicPr>
                        <p:cNvPr id="19" name="Objeto 18">
                          <a:extLst>
                            <a:ext uri="{FF2B5EF4-FFF2-40B4-BE49-F238E27FC236}">
                              <a16:creationId xmlns:a16="http://schemas.microsoft.com/office/drawing/2014/main" id="{9098CC8A-D76B-45E5-B84A-16EA83F5FE6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576598" y="4529815"/>
                          <a:ext cx="4587047" cy="16033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E4263A71-470F-49BA-BD5F-78FB4F5F0625}"/>
                </a:ext>
              </a:extLst>
            </p:cNvPr>
            <p:cNvSpPr txBox="1"/>
            <p:nvPr/>
          </p:nvSpPr>
          <p:spPr>
            <a:xfrm>
              <a:off x="7295323" y="447392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1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A52BAD2B-5157-49EB-BB51-724851668683}"/>
                </a:ext>
              </a:extLst>
            </p:cNvPr>
            <p:cNvSpPr txBox="1"/>
            <p:nvPr/>
          </p:nvSpPr>
          <p:spPr>
            <a:xfrm>
              <a:off x="8950990" y="4493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2</a:t>
              </a: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1F5F4098-BA84-49E4-8E7B-73E8F787953A}"/>
                </a:ext>
              </a:extLst>
            </p:cNvPr>
            <p:cNvSpPr txBox="1"/>
            <p:nvPr/>
          </p:nvSpPr>
          <p:spPr>
            <a:xfrm>
              <a:off x="10835357" y="443485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3</a:t>
              </a: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4CD87807-23CC-4088-9532-8A181E92DD17}"/>
                </a:ext>
              </a:extLst>
            </p:cNvPr>
            <p:cNvSpPr txBox="1"/>
            <p:nvPr/>
          </p:nvSpPr>
          <p:spPr>
            <a:xfrm>
              <a:off x="8801151" y="5984553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GND</a:t>
              </a:r>
            </a:p>
          </p:txBody>
        </p:sp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id="{2C0F68B6-26D5-43C8-864D-BA458B5578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53217" y="4969565"/>
              <a:ext cx="0" cy="2120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680F466B-F483-4AEC-9AAA-5E80A2A24B13}"/>
                </a:ext>
              </a:extLst>
            </p:cNvPr>
            <p:cNvCxnSpPr/>
            <p:nvPr/>
          </p:nvCxnSpPr>
          <p:spPr>
            <a:xfrm>
              <a:off x="7550625" y="4936140"/>
              <a:ext cx="1621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de flecha 30">
              <a:extLst>
                <a:ext uri="{FF2B5EF4-FFF2-40B4-BE49-F238E27FC236}">
                  <a16:creationId xmlns:a16="http://schemas.microsoft.com/office/drawing/2014/main" id="{B3DFBB1E-9376-4D1D-989E-6299B1CD92F1}"/>
                </a:ext>
              </a:extLst>
            </p:cNvPr>
            <p:cNvCxnSpPr/>
            <p:nvPr/>
          </p:nvCxnSpPr>
          <p:spPr>
            <a:xfrm>
              <a:off x="8829460" y="4929516"/>
              <a:ext cx="1621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DF8652DB-92D7-4601-971E-B2C076559D5B}"/>
                </a:ext>
              </a:extLst>
            </p:cNvPr>
            <p:cNvCxnSpPr/>
            <p:nvPr/>
          </p:nvCxnSpPr>
          <p:spPr>
            <a:xfrm>
              <a:off x="9055449" y="5075582"/>
              <a:ext cx="0" cy="1060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de flecha 32">
              <a:extLst>
                <a:ext uri="{FF2B5EF4-FFF2-40B4-BE49-F238E27FC236}">
                  <a16:creationId xmlns:a16="http://schemas.microsoft.com/office/drawing/2014/main" id="{3F34696A-6B7E-4BB2-942D-CE3CC49A3C80}"/>
                </a:ext>
              </a:extLst>
            </p:cNvPr>
            <p:cNvCxnSpPr/>
            <p:nvPr/>
          </p:nvCxnSpPr>
          <p:spPr>
            <a:xfrm flipH="1">
              <a:off x="9252676" y="4929516"/>
              <a:ext cx="170761" cy="66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de flecha 34">
              <a:extLst>
                <a:ext uri="{FF2B5EF4-FFF2-40B4-BE49-F238E27FC236}">
                  <a16:creationId xmlns:a16="http://schemas.microsoft.com/office/drawing/2014/main" id="{A4A086FE-DED4-4CF4-9B74-C262E1C047A7}"/>
                </a:ext>
              </a:extLst>
            </p:cNvPr>
            <p:cNvCxnSpPr/>
            <p:nvPr/>
          </p:nvCxnSpPr>
          <p:spPr>
            <a:xfrm flipV="1">
              <a:off x="10788973" y="4969565"/>
              <a:ext cx="0" cy="1590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de flecha 36">
              <a:extLst>
                <a:ext uri="{FF2B5EF4-FFF2-40B4-BE49-F238E27FC236}">
                  <a16:creationId xmlns:a16="http://schemas.microsoft.com/office/drawing/2014/main" id="{232553E1-4EF1-487B-ABE5-BBCE754D7455}"/>
                </a:ext>
              </a:extLst>
            </p:cNvPr>
            <p:cNvCxnSpPr/>
            <p:nvPr/>
          </p:nvCxnSpPr>
          <p:spPr>
            <a:xfrm flipH="1">
              <a:off x="10522226" y="4936140"/>
              <a:ext cx="14577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3E94506-01EA-402E-B148-41165281F82C}"/>
              </a:ext>
            </a:extLst>
          </p:cNvPr>
          <p:cNvSpPr txBox="1"/>
          <p:nvPr/>
        </p:nvSpPr>
        <p:spPr>
          <a:xfrm>
            <a:off x="6216411" y="3646711"/>
            <a:ext cx="6096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dirty="0"/>
              <a:t>CASOS:</a:t>
            </a:r>
          </a:p>
          <a:p>
            <a:pPr marL="342900" indent="-342900">
              <a:buAutoNum type="arabicPeriod"/>
            </a:pPr>
            <a:r>
              <a:rPr lang="es-CO" dirty="0"/>
              <a:t>Fuentes de voltaje aterrizadas</a:t>
            </a:r>
          </a:p>
          <a:p>
            <a:pPr marL="342900" indent="-342900">
              <a:buAutoNum type="arabicPeriod"/>
            </a:pPr>
            <a:r>
              <a:rPr lang="es-CO" dirty="0"/>
              <a:t>Fuentes no aterrizadas –</a:t>
            </a:r>
            <a:r>
              <a:rPr lang="es-CO" dirty="0" err="1"/>
              <a:t>super-nodo</a:t>
            </a:r>
            <a:r>
              <a:rPr lang="es-CO" dirty="0"/>
              <a:t>-</a:t>
            </a:r>
          </a:p>
          <a:p>
            <a:pPr marL="342900" indent="-342900">
              <a:buAutoNum type="arabicPeriod"/>
            </a:pPr>
            <a:r>
              <a:rPr lang="es-CO" dirty="0"/>
              <a:t>Fuentes de corriente</a:t>
            </a:r>
          </a:p>
          <a:p>
            <a:pPr marL="342900" indent="-342900">
              <a:buAutoNum type="arabicPeriod"/>
            </a:pPr>
            <a:r>
              <a:rPr lang="es-CO" dirty="0"/>
              <a:t>Fuentes dependientes</a:t>
            </a:r>
          </a:p>
        </p:txBody>
      </p:sp>
    </p:spTree>
    <p:extLst>
      <p:ext uri="{BB962C8B-B14F-4D97-AF65-F5344CB8AC3E}">
        <p14:creationId xmlns:p14="http://schemas.microsoft.com/office/powerpoint/2010/main" val="315581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81389-6899-4417-AC97-6A2F21D8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Contenidos básicos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BAA9F7-690E-4DD2-AF50-1B7936DDE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O" dirty="0"/>
              <a:t>Introducción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/>
              <a:t>Análisis de circuitos por Mallas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/>
              <a:t>Análisis de circuitos por nodos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82454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FC3FD-DEB5-4026-80A4-4AA57028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Método de análisis de circuitos por Nodos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7BA6118-7950-4A7F-829D-6108C9FDF66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909244"/>
                <a:ext cx="5181600" cy="4351338"/>
              </a:xfrm>
            </p:spPr>
            <p:txBody>
              <a:bodyPr/>
              <a:lstStyle/>
              <a:p>
                <a:r>
                  <a:rPr lang="es-CO" dirty="0"/>
                  <a:t>Se fundamenta en que en un nodo se cumple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𝑖𝑒𝑛𝑡𝑟𝑎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nary>
                      <m:naryPr>
                        <m:chr m:val="∑"/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𝑖𝑠𝑎𝑙𝑒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  <a:p>
                <a:r>
                  <a:rPr lang="es-CO" dirty="0"/>
                  <a:t>Procedimiento:</a:t>
                </a:r>
              </a:p>
              <a:p>
                <a:pPr lvl="1"/>
                <a:r>
                  <a:rPr lang="es-CO" dirty="0"/>
                  <a:t>1. Se marcan los nodos</a:t>
                </a:r>
              </a:p>
              <a:p>
                <a:pPr lvl="1"/>
                <a:r>
                  <a:rPr lang="es-CO" dirty="0"/>
                  <a:t>2. Se define el nodo de tierra</a:t>
                </a:r>
              </a:p>
              <a:p>
                <a:pPr lvl="2"/>
                <a:r>
                  <a:rPr lang="es-CO" dirty="0"/>
                  <a:t>El que mas fuentes recoja, ojala parte negativa </a:t>
                </a:r>
              </a:p>
              <a:p>
                <a:pPr lvl="1"/>
                <a:r>
                  <a:rPr lang="es-CO" dirty="0"/>
                  <a:t>3. En cada nodo entrada y salida de corrientes	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7BA6118-7950-4A7F-829D-6108C9FDF6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909244"/>
                <a:ext cx="5181600" cy="4351338"/>
              </a:xfrm>
              <a:blipFill>
                <a:blip r:embed="rId3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5C7AE319-F838-4E42-A6D1-D5312C43ED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6598" y="1234458"/>
          <a:ext cx="4587047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133800" imgH="1095480" progId="">
                  <p:embed/>
                </p:oleObj>
              </mc:Choice>
              <mc:Fallback>
                <p:oleObj r:id="rId4" imgW="3133800" imgH="1095480" progId="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5C7AE319-F838-4E42-A6D1-D5312C43ED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76598" y="1234458"/>
                        <a:ext cx="4587047" cy="160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9AE419C2-43CD-4462-A216-071430B193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76598" y="2817389"/>
          <a:ext cx="4587047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3133800" imgH="1095480" progId="">
                  <p:embed/>
                </p:oleObj>
              </mc:Choice>
              <mc:Fallback>
                <p:oleObj r:id="rId6" imgW="3133800" imgH="1095480" progId="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9AE419C2-43CD-4462-A216-071430B193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76598" y="2817389"/>
                        <a:ext cx="4587047" cy="160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6ECBC834-CD52-4159-BC35-46EA0BDE558A}"/>
              </a:ext>
            </a:extLst>
          </p:cNvPr>
          <p:cNvSpPr txBox="1"/>
          <p:nvPr/>
        </p:nvSpPr>
        <p:spPr>
          <a:xfrm>
            <a:off x="7248939" y="27975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98998DB-E67B-4AB9-B8A7-35FF2701A768}"/>
              </a:ext>
            </a:extLst>
          </p:cNvPr>
          <p:cNvSpPr txBox="1"/>
          <p:nvPr/>
        </p:nvSpPr>
        <p:spPr>
          <a:xfrm>
            <a:off x="8904606" y="28173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B665C94-6000-468A-8AE4-F79A4731817B}"/>
              </a:ext>
            </a:extLst>
          </p:cNvPr>
          <p:cNvSpPr txBox="1"/>
          <p:nvPr/>
        </p:nvSpPr>
        <p:spPr>
          <a:xfrm>
            <a:off x="10788973" y="27584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3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4EB5311-1520-4CB5-86F6-184C9B88DBBB}"/>
              </a:ext>
            </a:extLst>
          </p:cNvPr>
          <p:cNvSpPr txBox="1"/>
          <p:nvPr/>
        </p:nvSpPr>
        <p:spPr>
          <a:xfrm>
            <a:off x="8912737" y="4119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4</a:t>
            </a: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00BF0431-8901-4D94-B48D-FD8E3DCA93B3}"/>
              </a:ext>
            </a:extLst>
          </p:cNvPr>
          <p:cNvGrpSpPr/>
          <p:nvPr/>
        </p:nvGrpSpPr>
        <p:grpSpPr>
          <a:xfrm>
            <a:off x="6576598" y="4434855"/>
            <a:ext cx="4587047" cy="1919030"/>
            <a:chOff x="6576598" y="4434855"/>
            <a:chExt cx="4587047" cy="1919030"/>
          </a:xfrm>
        </p:grpSpPr>
        <p:graphicFrame>
          <p:nvGraphicFramePr>
            <p:cNvPr id="19" name="Objeto 18">
              <a:extLst>
                <a:ext uri="{FF2B5EF4-FFF2-40B4-BE49-F238E27FC236}">
                  <a16:creationId xmlns:a16="http://schemas.microsoft.com/office/drawing/2014/main" id="{9098CC8A-D76B-45E5-B84A-16EA83F5FE6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76598" y="4529815"/>
            <a:ext cx="4587047" cy="160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3133800" imgH="1095480" progId="">
                    <p:embed/>
                  </p:oleObj>
                </mc:Choice>
                <mc:Fallback>
                  <p:oleObj r:id="rId7" imgW="3133800" imgH="1095480" progId="">
                    <p:embed/>
                    <p:pic>
                      <p:nvPicPr>
                        <p:cNvPr id="19" name="Objeto 18">
                          <a:extLst>
                            <a:ext uri="{FF2B5EF4-FFF2-40B4-BE49-F238E27FC236}">
                              <a16:creationId xmlns:a16="http://schemas.microsoft.com/office/drawing/2014/main" id="{9098CC8A-D76B-45E5-B84A-16EA83F5FE6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576598" y="4529815"/>
                          <a:ext cx="4587047" cy="16033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E4263A71-470F-49BA-BD5F-78FB4F5F0625}"/>
                </a:ext>
              </a:extLst>
            </p:cNvPr>
            <p:cNvSpPr txBox="1"/>
            <p:nvPr/>
          </p:nvSpPr>
          <p:spPr>
            <a:xfrm>
              <a:off x="7295323" y="447392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1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A52BAD2B-5157-49EB-BB51-724851668683}"/>
                </a:ext>
              </a:extLst>
            </p:cNvPr>
            <p:cNvSpPr txBox="1"/>
            <p:nvPr/>
          </p:nvSpPr>
          <p:spPr>
            <a:xfrm>
              <a:off x="8950990" y="4493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2</a:t>
              </a: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1F5F4098-BA84-49E4-8E7B-73E8F787953A}"/>
                </a:ext>
              </a:extLst>
            </p:cNvPr>
            <p:cNvSpPr txBox="1"/>
            <p:nvPr/>
          </p:nvSpPr>
          <p:spPr>
            <a:xfrm>
              <a:off x="10835357" y="443485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3</a:t>
              </a: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4CD87807-23CC-4088-9532-8A181E92DD17}"/>
                </a:ext>
              </a:extLst>
            </p:cNvPr>
            <p:cNvSpPr txBox="1"/>
            <p:nvPr/>
          </p:nvSpPr>
          <p:spPr>
            <a:xfrm>
              <a:off x="8801151" y="5984553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GND</a:t>
              </a:r>
            </a:p>
          </p:txBody>
        </p:sp>
        <p:cxnSp>
          <p:nvCxnSpPr>
            <p:cNvPr id="10" name="Conector recto de flecha 9">
              <a:extLst>
                <a:ext uri="{FF2B5EF4-FFF2-40B4-BE49-F238E27FC236}">
                  <a16:creationId xmlns:a16="http://schemas.microsoft.com/office/drawing/2014/main" id="{2C0F68B6-26D5-43C8-864D-BA458B5578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53217" y="4969565"/>
              <a:ext cx="0" cy="2120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680F466B-F483-4AEC-9AAA-5E80A2A24B13}"/>
                </a:ext>
              </a:extLst>
            </p:cNvPr>
            <p:cNvCxnSpPr/>
            <p:nvPr/>
          </p:nvCxnSpPr>
          <p:spPr>
            <a:xfrm>
              <a:off x="7550625" y="4936140"/>
              <a:ext cx="1621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de flecha 30">
              <a:extLst>
                <a:ext uri="{FF2B5EF4-FFF2-40B4-BE49-F238E27FC236}">
                  <a16:creationId xmlns:a16="http://schemas.microsoft.com/office/drawing/2014/main" id="{B3DFBB1E-9376-4D1D-989E-6299B1CD92F1}"/>
                </a:ext>
              </a:extLst>
            </p:cNvPr>
            <p:cNvCxnSpPr/>
            <p:nvPr/>
          </p:nvCxnSpPr>
          <p:spPr>
            <a:xfrm>
              <a:off x="8829460" y="4929516"/>
              <a:ext cx="1621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DF8652DB-92D7-4601-971E-B2C076559D5B}"/>
                </a:ext>
              </a:extLst>
            </p:cNvPr>
            <p:cNvCxnSpPr/>
            <p:nvPr/>
          </p:nvCxnSpPr>
          <p:spPr>
            <a:xfrm>
              <a:off x="9055449" y="5075582"/>
              <a:ext cx="0" cy="1060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de flecha 32">
              <a:extLst>
                <a:ext uri="{FF2B5EF4-FFF2-40B4-BE49-F238E27FC236}">
                  <a16:creationId xmlns:a16="http://schemas.microsoft.com/office/drawing/2014/main" id="{3F34696A-6B7E-4BB2-942D-CE3CC49A3C80}"/>
                </a:ext>
              </a:extLst>
            </p:cNvPr>
            <p:cNvCxnSpPr/>
            <p:nvPr/>
          </p:nvCxnSpPr>
          <p:spPr>
            <a:xfrm flipH="1">
              <a:off x="9252676" y="4929516"/>
              <a:ext cx="170761" cy="66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de flecha 34">
              <a:extLst>
                <a:ext uri="{FF2B5EF4-FFF2-40B4-BE49-F238E27FC236}">
                  <a16:creationId xmlns:a16="http://schemas.microsoft.com/office/drawing/2014/main" id="{A4A086FE-DED4-4CF4-9B74-C262E1C047A7}"/>
                </a:ext>
              </a:extLst>
            </p:cNvPr>
            <p:cNvCxnSpPr/>
            <p:nvPr/>
          </p:nvCxnSpPr>
          <p:spPr>
            <a:xfrm flipV="1">
              <a:off x="10788973" y="4969565"/>
              <a:ext cx="0" cy="1590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de flecha 36">
              <a:extLst>
                <a:ext uri="{FF2B5EF4-FFF2-40B4-BE49-F238E27FC236}">
                  <a16:creationId xmlns:a16="http://schemas.microsoft.com/office/drawing/2014/main" id="{232553E1-4EF1-487B-ABE5-BBCE754D7455}"/>
                </a:ext>
              </a:extLst>
            </p:cNvPr>
            <p:cNvCxnSpPr/>
            <p:nvPr/>
          </p:nvCxnSpPr>
          <p:spPr>
            <a:xfrm flipH="1">
              <a:off x="10522226" y="4936140"/>
              <a:ext cx="14577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7225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812F5-7D26-46E5-82F5-547A1036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Procedimiento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CB9B793-C2B0-46C7-8FEC-D0489E7B3E6B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CO" dirty="0"/>
                  <a:t>4. Escriba la ecuación de cada nodo:</a:t>
                </a:r>
              </a:p>
              <a:p>
                <a:pPr lvl="1"/>
                <a:r>
                  <a:rPr lang="es-CO" b="0" dirty="0"/>
                  <a:t>Nodo 1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CO" dirty="0"/>
              </a:p>
              <a:p>
                <a:pPr lvl="1"/>
                <a:r>
                  <a:rPr lang="es-CO" dirty="0"/>
                  <a:t>Nodo 2</a:t>
                </a:r>
              </a:p>
              <a:p>
                <a:pPr marL="914400" lvl="2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1000</m:t>
                            </m:r>
                          </m:den>
                        </m:f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3000</m:t>
                            </m:r>
                          </m:den>
                        </m:f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s-CO" b="0" i="1" smtClean="0">
                                    <a:latin typeface="Cambria Math" panose="02040503050406030204" pitchFamily="18" charset="0"/>
                                  </a:rPr>
                                  <m:t>𝑔𝑛𝑑</m:t>
                                </m:r>
                              </m:sub>
                            </m:sSub>
                          </m:num>
                          <m:den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2000</m:t>
                            </m:r>
                          </m:den>
                        </m:f>
                      </m:e>
                      <m:sub/>
                    </m:sSub>
                  </m:oMath>
                </a14:m>
                <a:r>
                  <a:rPr lang="es-CO" dirty="0"/>
                  <a:t>Ecuación 1</a:t>
                </a:r>
              </a:p>
              <a:p>
                <a:pPr lvl="1"/>
                <a:r>
                  <a:rPr lang="es-CO" dirty="0"/>
                  <a:t>Nodo 3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CO" dirty="0"/>
              </a:p>
              <a:p>
                <a:r>
                  <a:rPr lang="es-CO" dirty="0"/>
                  <a:t>4 Resolver el sistema de ecuaciones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CB9B793-C2B0-46C7-8FEC-D0489E7B3E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FB6CCD0-89FE-4C11-8886-55EBE7686309}"/>
                  </a:ext>
                </a:extLst>
              </p:cNvPr>
              <p:cNvSpPr txBox="1"/>
              <p:nvPr/>
            </p:nvSpPr>
            <p:spPr>
              <a:xfrm>
                <a:off x="5456420" y="3475157"/>
                <a:ext cx="6355829" cy="31483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1000</m:t>
                              </m:r>
                            </m:den>
                          </m:f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3000</m:t>
                              </m:r>
                            </m:den>
                          </m:f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𝑔𝑛𝑑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2000</m:t>
                              </m:r>
                            </m:den>
                          </m:f>
                        </m:e>
                        <m:sub/>
                      </m:sSub>
                    </m:oMath>
                  </m:oMathPara>
                </a14:m>
                <a:endParaRPr lang="es-CO" b="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9−</m:t>
                          </m:r>
                          <m:sSub>
                            <m:sSub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5−</m:t>
                          </m:r>
                          <m:sSub>
                            <m:sSub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3000</m:t>
                          </m:r>
                        </m:den>
                      </m:f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2000</m:t>
                          </m:r>
                        </m:den>
                      </m:f>
                    </m:oMath>
                  </m:oMathPara>
                </a14:m>
                <a:endParaRPr lang="es-CO" b="0" dirty="0"/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d>
                            <m:d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9−</m:t>
                              </m:r>
                              <m:sSub>
                                <m:sSubPr>
                                  <m:ctrlP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d>
                            <m:d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5−</m:t>
                              </m:r>
                              <m:sSub>
                                <m:sSubPr>
                                  <m:ctrlP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s-C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6000</m:t>
                          </m:r>
                        </m:den>
                      </m:f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6000</m:t>
                          </m:r>
                        </m:den>
                      </m:f>
                    </m:oMath>
                  </m:oMathPara>
                </a14:m>
                <a:endParaRPr lang="es-CO" b="0" dirty="0"/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54−6</m:t>
                          </m:r>
                          <m:sSub>
                            <m:sSub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+10−2</m:t>
                          </m:r>
                          <m:sSub>
                            <m:sSub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6000</m:t>
                          </m:r>
                        </m:den>
                      </m:f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6000</m:t>
                          </m:r>
                        </m:den>
                      </m:f>
                    </m:oMath>
                  </m:oMathPara>
                </a14:m>
                <a:endParaRPr lang="es-CO" b="0" dirty="0"/>
              </a:p>
              <a:p>
                <a:pPr lvl="2"/>
                <a14:m>
                  <m:oMath xmlns:m="http://schemas.openxmlformats.org/officeDocument/2006/math">
                    <m:r>
                      <a:rPr lang="es-CO" b="0" i="1" smtClean="0">
                        <a:latin typeface="Cambria Math" panose="02040503050406030204" pitchFamily="18" charset="0"/>
                      </a:rPr>
                      <m:t>54−6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+10−2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CO" dirty="0"/>
                  <a:t>=</a:t>
                </a:r>
                <a:r>
                  <a:rPr lang="es-CO" b="0" dirty="0"/>
                  <a:t> </a:t>
                </a:r>
                <a14:m>
                  <m:oMath xmlns:m="http://schemas.openxmlformats.org/officeDocument/2006/math">
                    <m:r>
                      <a:rPr lang="es-CO" b="0" i="1" smtClean="0">
                        <a:latin typeface="Cambria Math" panose="02040503050406030204" pitchFamily="18" charset="0"/>
                      </a:rPr>
                      <m:t>3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CO" b="0" dirty="0"/>
              </a:p>
              <a:p>
                <a:pPr lvl="2"/>
                <a:r>
                  <a:rPr lang="es-CO" b="0" dirty="0"/>
                  <a:t>64=11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CO" b="0" dirty="0"/>
              </a:p>
              <a:p>
                <a:pPr lvl="2"/>
                <a:r>
                  <a:rPr lang="es-CO" dirty="0"/>
                  <a:t>64/11=5,81818…V=</a:t>
                </a:r>
                <a:r>
                  <a:rPr lang="es-CO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CO" b="1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FB6CCD0-89FE-4C11-8886-55EBE7686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420" y="3475157"/>
                <a:ext cx="6355829" cy="31483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o 11">
            <a:extLst>
              <a:ext uri="{FF2B5EF4-FFF2-40B4-BE49-F238E27FC236}">
                <a16:creationId xmlns:a16="http://schemas.microsoft.com/office/drawing/2014/main" id="{5BC6E740-159B-46C0-ACBE-44209F162E96}"/>
              </a:ext>
            </a:extLst>
          </p:cNvPr>
          <p:cNvGrpSpPr/>
          <p:nvPr/>
        </p:nvGrpSpPr>
        <p:grpSpPr>
          <a:xfrm>
            <a:off x="6576598" y="1002540"/>
            <a:ext cx="4587047" cy="1919030"/>
            <a:chOff x="6576598" y="4434855"/>
            <a:chExt cx="4587047" cy="1919030"/>
          </a:xfrm>
        </p:grpSpPr>
        <p:graphicFrame>
          <p:nvGraphicFramePr>
            <p:cNvPr id="14" name="Objeto 13">
              <a:extLst>
                <a:ext uri="{FF2B5EF4-FFF2-40B4-BE49-F238E27FC236}">
                  <a16:creationId xmlns:a16="http://schemas.microsoft.com/office/drawing/2014/main" id="{6BFBF496-0643-40E6-A6E9-B3A1AA08BDF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3717997"/>
                </p:ext>
              </p:extLst>
            </p:nvPr>
          </p:nvGraphicFramePr>
          <p:xfrm>
            <a:off x="6576598" y="4529815"/>
            <a:ext cx="4587047" cy="160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5" imgW="3133800" imgH="1095480" progId="">
                    <p:embed/>
                  </p:oleObj>
                </mc:Choice>
                <mc:Fallback>
                  <p:oleObj r:id="rId5" imgW="3133800" imgH="1095480" progId="">
                    <p:embed/>
                    <p:pic>
                      <p:nvPicPr>
                        <p:cNvPr id="19" name="Objeto 18">
                          <a:extLst>
                            <a:ext uri="{FF2B5EF4-FFF2-40B4-BE49-F238E27FC236}">
                              <a16:creationId xmlns:a16="http://schemas.microsoft.com/office/drawing/2014/main" id="{9098CC8A-D76B-45E5-B84A-16EA83F5FE6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576598" y="4529815"/>
                          <a:ext cx="4587047" cy="16033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CB4FCD2D-A5C3-4A66-BEC2-44164E9FE874}"/>
                </a:ext>
              </a:extLst>
            </p:cNvPr>
            <p:cNvSpPr txBox="1"/>
            <p:nvPr/>
          </p:nvSpPr>
          <p:spPr>
            <a:xfrm>
              <a:off x="7295323" y="447392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1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A78AF9E2-08B9-4F19-8209-064A5819F308}"/>
                </a:ext>
              </a:extLst>
            </p:cNvPr>
            <p:cNvSpPr txBox="1"/>
            <p:nvPr/>
          </p:nvSpPr>
          <p:spPr>
            <a:xfrm>
              <a:off x="8950990" y="44937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2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C4FBBCAE-E902-4B7F-9F45-462B285ECF5F}"/>
                </a:ext>
              </a:extLst>
            </p:cNvPr>
            <p:cNvSpPr txBox="1"/>
            <p:nvPr/>
          </p:nvSpPr>
          <p:spPr>
            <a:xfrm>
              <a:off x="10835357" y="443485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3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9395ADAB-5C6B-496F-A425-6F0A3A76F714}"/>
                </a:ext>
              </a:extLst>
            </p:cNvPr>
            <p:cNvSpPr txBox="1"/>
            <p:nvPr/>
          </p:nvSpPr>
          <p:spPr>
            <a:xfrm>
              <a:off x="8801151" y="5984553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GND</a:t>
              </a:r>
            </a:p>
          </p:txBody>
        </p:sp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70B4A165-E648-49EA-AD21-C0054F4520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53217" y="4969565"/>
              <a:ext cx="0" cy="2120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E140E1AB-5238-417D-A57F-E46C12FE1060}"/>
                </a:ext>
              </a:extLst>
            </p:cNvPr>
            <p:cNvCxnSpPr/>
            <p:nvPr/>
          </p:nvCxnSpPr>
          <p:spPr>
            <a:xfrm>
              <a:off x="7550625" y="4936140"/>
              <a:ext cx="1621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de flecha 20">
              <a:extLst>
                <a:ext uri="{FF2B5EF4-FFF2-40B4-BE49-F238E27FC236}">
                  <a16:creationId xmlns:a16="http://schemas.microsoft.com/office/drawing/2014/main" id="{CBFC53CC-138D-4054-837A-BE5C10601CA1}"/>
                </a:ext>
              </a:extLst>
            </p:cNvPr>
            <p:cNvCxnSpPr/>
            <p:nvPr/>
          </p:nvCxnSpPr>
          <p:spPr>
            <a:xfrm>
              <a:off x="8829460" y="4929516"/>
              <a:ext cx="1621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EC64B6C3-B47F-4C5C-B026-2E4EC91009FD}"/>
                </a:ext>
              </a:extLst>
            </p:cNvPr>
            <p:cNvCxnSpPr/>
            <p:nvPr/>
          </p:nvCxnSpPr>
          <p:spPr>
            <a:xfrm>
              <a:off x="9055449" y="5075582"/>
              <a:ext cx="0" cy="1060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de flecha 22">
              <a:extLst>
                <a:ext uri="{FF2B5EF4-FFF2-40B4-BE49-F238E27FC236}">
                  <a16:creationId xmlns:a16="http://schemas.microsoft.com/office/drawing/2014/main" id="{A5F7E353-78D7-4BF7-994A-65ABF62BBC75}"/>
                </a:ext>
              </a:extLst>
            </p:cNvPr>
            <p:cNvCxnSpPr/>
            <p:nvPr/>
          </p:nvCxnSpPr>
          <p:spPr>
            <a:xfrm flipH="1">
              <a:off x="9252676" y="4929516"/>
              <a:ext cx="170761" cy="662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de flecha 23">
              <a:extLst>
                <a:ext uri="{FF2B5EF4-FFF2-40B4-BE49-F238E27FC236}">
                  <a16:creationId xmlns:a16="http://schemas.microsoft.com/office/drawing/2014/main" id="{9CE2E197-801D-452B-AD65-767A5DCEDFA6}"/>
                </a:ext>
              </a:extLst>
            </p:cNvPr>
            <p:cNvCxnSpPr/>
            <p:nvPr/>
          </p:nvCxnSpPr>
          <p:spPr>
            <a:xfrm flipV="1">
              <a:off x="10788973" y="4969565"/>
              <a:ext cx="0" cy="15902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8E463BF1-A6A2-46D3-914C-9B523B76A64A}"/>
                </a:ext>
              </a:extLst>
            </p:cNvPr>
            <p:cNvCxnSpPr/>
            <p:nvPr/>
          </p:nvCxnSpPr>
          <p:spPr>
            <a:xfrm flipH="1">
              <a:off x="10522226" y="4936140"/>
              <a:ext cx="14577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7102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8288A-CC36-4D61-9EC6-507570D90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Ahora la tabla para obtener todas las v, i y p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8A2D1E2C-5B6F-4D50-B1E8-2B73BCC631A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85025536"/>
              </p:ext>
            </p:extLst>
          </p:nvPr>
        </p:nvGraphicFramePr>
        <p:xfrm>
          <a:off x="692424" y="1676400"/>
          <a:ext cx="735164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961">
                  <a:extLst>
                    <a:ext uri="{9D8B030D-6E8A-4147-A177-3AD203B41FA5}">
                      <a16:colId xmlns:a16="http://schemas.microsoft.com/office/drawing/2014/main" val="737771186"/>
                    </a:ext>
                  </a:extLst>
                </a:gridCol>
                <a:gridCol w="1749921">
                  <a:extLst>
                    <a:ext uri="{9D8B030D-6E8A-4147-A177-3AD203B41FA5}">
                      <a16:colId xmlns:a16="http://schemas.microsoft.com/office/drawing/2014/main" val="394166856"/>
                    </a:ext>
                  </a:extLst>
                </a:gridCol>
                <a:gridCol w="1631506">
                  <a:extLst>
                    <a:ext uri="{9D8B030D-6E8A-4147-A177-3AD203B41FA5}">
                      <a16:colId xmlns:a16="http://schemas.microsoft.com/office/drawing/2014/main" val="1811207394"/>
                    </a:ext>
                  </a:extLst>
                </a:gridCol>
                <a:gridCol w="2447258">
                  <a:extLst>
                    <a:ext uri="{9D8B030D-6E8A-4147-A177-3AD203B41FA5}">
                      <a16:colId xmlns:a16="http://schemas.microsoft.com/office/drawing/2014/main" val="3825389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Resistencia </a:t>
                      </a:r>
                      <a:r>
                        <a:rPr lang="el-GR" dirty="0"/>
                        <a:t>Ω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Corrientes |mA|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Voltaje |V|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Potencia |</a:t>
                      </a:r>
                      <a:r>
                        <a:rPr lang="es-CO" dirty="0" err="1"/>
                        <a:t>mW</a:t>
                      </a:r>
                      <a:r>
                        <a:rPr lang="es-CO" dirty="0"/>
                        <a:t>|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806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3,181818..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3,18181818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10,123966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36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2,90909…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>
                          <a:highlight>
                            <a:srgbClr val="FFFF00"/>
                          </a:highlight>
                        </a:rPr>
                        <a:t>5,818181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23,8677685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032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-0,272727…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-0,81818181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0,22314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250608"/>
                  </a:ext>
                </a:extLst>
              </a:tr>
            </a:tbl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352572CA-BDF7-4CBE-99C3-F5B71439FB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275113"/>
              </p:ext>
            </p:extLst>
          </p:nvPr>
        </p:nvGraphicFramePr>
        <p:xfrm>
          <a:off x="6238659" y="3475284"/>
          <a:ext cx="5862939" cy="3336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200480" imgH="2390760" progId="">
                  <p:embed/>
                </p:oleObj>
              </mc:Choice>
              <mc:Fallback>
                <p:oleObj r:id="rId2" imgW="4200480" imgH="2390760" progId="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352572CA-BDF7-4CBE-99C3-F5B71439FB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38659" y="3475284"/>
                        <a:ext cx="5862939" cy="33369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upo 16">
            <a:extLst>
              <a:ext uri="{FF2B5EF4-FFF2-40B4-BE49-F238E27FC236}">
                <a16:creationId xmlns:a16="http://schemas.microsoft.com/office/drawing/2014/main" id="{DC64B957-5213-4E0B-A826-2FA41AA45860}"/>
              </a:ext>
            </a:extLst>
          </p:cNvPr>
          <p:cNvGrpSpPr/>
          <p:nvPr/>
        </p:nvGrpSpPr>
        <p:grpSpPr>
          <a:xfrm>
            <a:off x="267048" y="3380875"/>
            <a:ext cx="6155794" cy="3112000"/>
            <a:chOff x="267048" y="3380875"/>
            <a:chExt cx="6155794" cy="3112000"/>
          </a:xfrm>
        </p:grpSpPr>
        <p:graphicFrame>
          <p:nvGraphicFramePr>
            <p:cNvPr id="8" name="Objeto 7">
              <a:extLst>
                <a:ext uri="{FF2B5EF4-FFF2-40B4-BE49-F238E27FC236}">
                  <a16:creationId xmlns:a16="http://schemas.microsoft.com/office/drawing/2014/main" id="{B7FC7414-41CF-4D56-B993-3DB9775C2C4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1621705"/>
                </p:ext>
              </p:extLst>
            </p:nvPr>
          </p:nvGraphicFramePr>
          <p:xfrm>
            <a:off x="267048" y="3443214"/>
            <a:ext cx="6155794" cy="30496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4734000" imgH="2085840" progId="">
                    <p:embed/>
                  </p:oleObj>
                </mc:Choice>
                <mc:Fallback>
                  <p:oleObj r:id="rId4" imgW="4734000" imgH="2085840" progId="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67048" y="3443214"/>
                          <a:ext cx="6155794" cy="30496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1B409202-F25F-4C97-A0DF-91AEDBCCF9B8}"/>
                </a:ext>
              </a:extLst>
            </p:cNvPr>
            <p:cNvSpPr txBox="1"/>
            <p:nvPr/>
          </p:nvSpPr>
          <p:spPr>
            <a:xfrm>
              <a:off x="5077338" y="34290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3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3080E0A-0285-4F94-890C-145EC06296D1}"/>
                </a:ext>
              </a:extLst>
            </p:cNvPr>
            <p:cNvSpPr txBox="1"/>
            <p:nvPr/>
          </p:nvSpPr>
          <p:spPr>
            <a:xfrm>
              <a:off x="1953882" y="338087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1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C84F5D0-B3DF-409A-AFB0-305B4E2F9E76}"/>
                </a:ext>
              </a:extLst>
            </p:cNvPr>
            <p:cNvSpPr txBox="1"/>
            <p:nvPr/>
          </p:nvSpPr>
          <p:spPr>
            <a:xfrm>
              <a:off x="3916017" y="356718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2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D990F90F-C0AA-4B96-A9F4-0CF92A080F4A}"/>
                </a:ext>
              </a:extLst>
            </p:cNvPr>
            <p:cNvSpPr txBox="1"/>
            <p:nvPr/>
          </p:nvSpPr>
          <p:spPr>
            <a:xfrm>
              <a:off x="3368335" y="4925906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GND</a:t>
              </a:r>
            </a:p>
          </p:txBody>
        </p:sp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EF1176B-757D-4753-9098-BC914C116BCF}"/>
              </a:ext>
            </a:extLst>
          </p:cNvPr>
          <p:cNvSpPr txBox="1"/>
          <p:nvPr/>
        </p:nvSpPr>
        <p:spPr>
          <a:xfrm>
            <a:off x="11786125" y="4391528"/>
            <a:ext cx="283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3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5011B2A-E585-4DE5-A3D6-D04183B4599B}"/>
              </a:ext>
            </a:extLst>
          </p:cNvPr>
          <p:cNvSpPr txBox="1"/>
          <p:nvPr/>
        </p:nvSpPr>
        <p:spPr>
          <a:xfrm>
            <a:off x="6895366" y="43915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1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28C1149-6B9B-473E-9417-F7C858FDD70E}"/>
              </a:ext>
            </a:extLst>
          </p:cNvPr>
          <p:cNvSpPr txBox="1"/>
          <p:nvPr/>
        </p:nvSpPr>
        <p:spPr>
          <a:xfrm>
            <a:off x="9392083" y="43996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51008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28616-1B7F-40CF-8242-923B83AD9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Otro ejemplo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21702B-860B-46A2-8912-B4FBFC9C6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89043"/>
            <a:ext cx="3667539" cy="4387920"/>
          </a:xfrm>
        </p:spPr>
        <p:txBody>
          <a:bodyPr/>
          <a:lstStyle/>
          <a:p>
            <a:r>
              <a:rPr lang="es-CO" dirty="0"/>
              <a:t>1. Marcando nodos </a:t>
            </a:r>
          </a:p>
          <a:p>
            <a:r>
              <a:rPr lang="es-CO" dirty="0"/>
              <a:t>2. Señalando el de </a:t>
            </a:r>
            <a:r>
              <a:rPr lang="es-CO" dirty="0" err="1"/>
              <a:t>gnd</a:t>
            </a:r>
            <a:endParaRPr lang="es-CO" dirty="0"/>
          </a:p>
          <a:p>
            <a:r>
              <a:rPr lang="es-CO" dirty="0"/>
              <a:t>3. Marcar corrientes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CDE5BFB-69A2-4F03-8981-10398B42EF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509794"/>
              </p:ext>
            </p:extLst>
          </p:nvPr>
        </p:nvGraphicFramePr>
        <p:xfrm>
          <a:off x="4754054" y="89451"/>
          <a:ext cx="7193196" cy="3339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877000" imgH="2543040" progId="">
                  <p:embed/>
                </p:oleObj>
              </mc:Choice>
              <mc:Fallback>
                <p:oleObj r:id="rId2" imgW="5877000" imgH="25430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54054" y="89451"/>
                        <a:ext cx="7193196" cy="33395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upo 29">
            <a:extLst>
              <a:ext uri="{FF2B5EF4-FFF2-40B4-BE49-F238E27FC236}">
                <a16:creationId xmlns:a16="http://schemas.microsoft.com/office/drawing/2014/main" id="{6E79CFE7-FB49-4EA1-B3D9-E0A7AD0F7D1C}"/>
              </a:ext>
            </a:extLst>
          </p:cNvPr>
          <p:cNvGrpSpPr/>
          <p:nvPr/>
        </p:nvGrpSpPr>
        <p:grpSpPr>
          <a:xfrm>
            <a:off x="4313391" y="3429000"/>
            <a:ext cx="7494882" cy="3243470"/>
            <a:chOff x="4313391" y="3429000"/>
            <a:chExt cx="7494882" cy="3243470"/>
          </a:xfrm>
        </p:grpSpPr>
        <p:graphicFrame>
          <p:nvGraphicFramePr>
            <p:cNvPr id="6" name="Objeto 5">
              <a:extLst>
                <a:ext uri="{FF2B5EF4-FFF2-40B4-BE49-F238E27FC236}">
                  <a16:creationId xmlns:a16="http://schemas.microsoft.com/office/drawing/2014/main" id="{0196F7D4-A430-46B2-B4D0-970256454A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2294443"/>
                </p:ext>
              </p:extLst>
            </p:nvPr>
          </p:nvGraphicFramePr>
          <p:xfrm>
            <a:off x="4313391" y="3429000"/>
            <a:ext cx="7193196" cy="3085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5877000" imgH="2543040" progId="">
                    <p:embed/>
                  </p:oleObj>
                </mc:Choice>
                <mc:Fallback>
                  <p:oleObj r:id="rId4" imgW="5877000" imgH="2543040" progId="">
                    <p:embed/>
                    <p:pic>
                      <p:nvPicPr>
                        <p:cNvPr id="5" name="Objeto 4">
                          <a:extLst>
                            <a:ext uri="{FF2B5EF4-FFF2-40B4-BE49-F238E27FC236}">
                              <a16:creationId xmlns:a16="http://schemas.microsoft.com/office/drawing/2014/main" id="{7CDE5BFB-69A2-4F03-8981-10398B42EF1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4313391" y="3429000"/>
                          <a:ext cx="7193196" cy="308502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57888A44-0518-4D1B-A06A-70CC41245491}"/>
                </a:ext>
              </a:extLst>
            </p:cNvPr>
            <p:cNvSpPr txBox="1"/>
            <p:nvPr/>
          </p:nvSpPr>
          <p:spPr>
            <a:xfrm>
              <a:off x="4413609" y="41676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1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15E2EAF1-F72F-4DFA-81B3-943A78DADE2A}"/>
                </a:ext>
              </a:extLst>
            </p:cNvPr>
            <p:cNvSpPr txBox="1"/>
            <p:nvPr/>
          </p:nvSpPr>
          <p:spPr>
            <a:xfrm>
              <a:off x="7239433" y="39830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2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EA9E9443-4163-4250-9559-128F817FF2C4}"/>
                </a:ext>
              </a:extLst>
            </p:cNvPr>
            <p:cNvSpPr txBox="1"/>
            <p:nvPr/>
          </p:nvSpPr>
          <p:spPr>
            <a:xfrm>
              <a:off x="11506587" y="41676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3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A8671BF-731E-4D09-AFA6-0021DC2EE4DD}"/>
                </a:ext>
              </a:extLst>
            </p:cNvPr>
            <p:cNvSpPr txBox="1"/>
            <p:nvPr/>
          </p:nvSpPr>
          <p:spPr>
            <a:xfrm>
              <a:off x="7266756" y="6303138"/>
              <a:ext cx="5373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err="1"/>
                <a:t>gnd</a:t>
              </a:r>
              <a:endParaRPr lang="es-CO" dirty="0"/>
            </a:p>
          </p:txBody>
        </p: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7A1B926C-BFEF-4BC3-B6D2-63D188B90AF8}"/>
                </a:ext>
              </a:extLst>
            </p:cNvPr>
            <p:cNvCxnSpPr/>
            <p:nvPr/>
          </p:nvCxnSpPr>
          <p:spPr>
            <a:xfrm>
              <a:off x="4969565" y="4537001"/>
              <a:ext cx="0" cy="4345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02F85C9D-B023-4794-85CF-DE1A729A6F20}"/>
                </a:ext>
              </a:extLst>
            </p:cNvPr>
            <p:cNvCxnSpPr/>
            <p:nvPr/>
          </p:nvCxnSpPr>
          <p:spPr>
            <a:xfrm flipH="1">
              <a:off x="5141843" y="4537001"/>
              <a:ext cx="41081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9C16E2B8-034A-458B-ABC9-3EF6D10509CA}"/>
                </a:ext>
              </a:extLst>
            </p:cNvPr>
            <p:cNvCxnSpPr/>
            <p:nvPr/>
          </p:nvCxnSpPr>
          <p:spPr>
            <a:xfrm flipV="1">
              <a:off x="4969565" y="3983003"/>
              <a:ext cx="0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de flecha 17">
              <a:extLst>
                <a:ext uri="{FF2B5EF4-FFF2-40B4-BE49-F238E27FC236}">
                  <a16:creationId xmlns:a16="http://schemas.microsoft.com/office/drawing/2014/main" id="{14B25FE2-FF7D-4CFC-85EB-26B5DF9B9967}"/>
                </a:ext>
              </a:extLst>
            </p:cNvPr>
            <p:cNvCxnSpPr/>
            <p:nvPr/>
          </p:nvCxnSpPr>
          <p:spPr>
            <a:xfrm>
              <a:off x="10774017" y="4608884"/>
              <a:ext cx="3578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8B428858-5562-4E1B-921C-FF3463971E33}"/>
                </a:ext>
              </a:extLst>
            </p:cNvPr>
            <p:cNvCxnSpPr/>
            <p:nvPr/>
          </p:nvCxnSpPr>
          <p:spPr>
            <a:xfrm>
              <a:off x="11158330" y="3983003"/>
              <a:ext cx="0" cy="3693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89C5F2CD-2C44-40B2-A5A6-558C46720953}"/>
                </a:ext>
              </a:extLst>
            </p:cNvPr>
            <p:cNvCxnSpPr/>
            <p:nvPr/>
          </p:nvCxnSpPr>
          <p:spPr>
            <a:xfrm>
              <a:off x="11224591" y="4754257"/>
              <a:ext cx="0" cy="5068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8367FD33-EFE7-4F77-BFD0-380239A91351}"/>
              </a:ext>
            </a:extLst>
          </p:cNvPr>
          <p:cNvCxnSpPr/>
          <p:nvPr/>
        </p:nvCxnSpPr>
        <p:spPr>
          <a:xfrm flipV="1">
            <a:off x="7686263" y="4558748"/>
            <a:ext cx="0" cy="437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619DB80D-E8B3-4B4A-99EC-A1B3A2603E97}"/>
              </a:ext>
            </a:extLst>
          </p:cNvPr>
          <p:cNvCxnSpPr/>
          <p:nvPr/>
        </p:nvCxnSpPr>
        <p:spPr>
          <a:xfrm flipH="1">
            <a:off x="6983896" y="4537001"/>
            <a:ext cx="5572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77823D69-EA32-4DE5-A0A1-3B41B888B093}"/>
              </a:ext>
            </a:extLst>
          </p:cNvPr>
          <p:cNvCxnSpPr/>
          <p:nvPr/>
        </p:nvCxnSpPr>
        <p:spPr>
          <a:xfrm flipV="1">
            <a:off x="7804083" y="4537001"/>
            <a:ext cx="624300" cy="21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026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D10F06D-6271-4A99-8AD1-AA404177F28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367556" y="516835"/>
                <a:ext cx="4665596" cy="5923722"/>
              </a:xfrm>
            </p:spPr>
            <p:txBody>
              <a:bodyPr>
                <a:normAutofit fontScale="92500"/>
              </a:bodyPr>
              <a:lstStyle/>
              <a:p>
                <a:r>
                  <a:rPr lang="es-CO" dirty="0"/>
                  <a:t>4. Escribir ecuaciones</a:t>
                </a:r>
              </a:p>
              <a:p>
                <a:pPr marL="457200" lvl="1" indent="0">
                  <a:buNone/>
                </a:pPr>
                <a:r>
                  <a:rPr lang="es-CO" dirty="0"/>
                  <a:t>Nodo 1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s-CO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2000</m:t>
                        </m:r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𝑔𝑛𝑑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3000</m:t>
                        </m:r>
                      </m:den>
                    </m:f>
                  </m:oMath>
                </a14:m>
                <a:endParaRPr lang="es-CO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6000</m:t>
                        </m:r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d>
                          <m:d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6000</m:t>
                        </m:r>
                      </m:den>
                    </m:f>
                  </m:oMath>
                </a14:m>
                <a:endParaRPr lang="es-CO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−3</m:t>
                    </m:r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CO" dirty="0"/>
              </a:p>
              <a:p>
                <a:pPr lvl="1"/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CO" dirty="0"/>
              </a:p>
              <a:p>
                <a:pPr marL="457200" lvl="1" indent="0">
                  <a:buNone/>
                </a:pPr>
                <a:r>
                  <a:rPr lang="es-CO" dirty="0"/>
                  <a:t>Nodo2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CO" b="0" dirty="0"/>
              </a:p>
              <a:p>
                <a:pPr marL="457200" lvl="1" indent="0">
                  <a:buNone/>
                </a:pPr>
                <a:r>
                  <a:rPr lang="es-CO" dirty="0"/>
                  <a:t>Nodo3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s-CO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3000</m:t>
                        </m:r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4000</m:t>
                        </m:r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𝑔𝑛𝑑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5000</m:t>
                        </m:r>
                      </m:den>
                    </m:f>
                  </m:oMath>
                </a14:m>
                <a:endParaRPr lang="es-CO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−20</m:t>
                        </m:r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+15</m:t>
                        </m:r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−15</m:t>
                        </m:r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60000</m:t>
                        </m:r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−12(0)</m:t>
                        </m:r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60000</m:t>
                        </m:r>
                      </m:den>
                    </m:f>
                  </m:oMath>
                </a14:m>
                <a:endParaRPr lang="es-CO" dirty="0"/>
              </a:p>
              <a:p>
                <a:pPr lvl="1"/>
                <a:endParaRPr lang="es-CO" dirty="0"/>
              </a:p>
              <a:p>
                <a:pPr lvl="1"/>
                <a:endParaRPr lang="es-CO" dirty="0"/>
              </a:p>
              <a:p>
                <a:pPr marL="457200" lvl="1" indent="0">
                  <a:buNone/>
                </a:pPr>
                <a:endParaRPr lang="es-CO" dirty="0"/>
              </a:p>
              <a:p>
                <a:pPr lvl="1"/>
                <a:endParaRPr lang="es-CO" dirty="0"/>
              </a:p>
              <a:p>
                <a:endParaRPr lang="es-CO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D10F06D-6271-4A99-8AD1-AA404177F2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67556" y="516835"/>
                <a:ext cx="4665596" cy="5923722"/>
              </a:xfrm>
              <a:blipFill>
                <a:blip r:embed="rId3"/>
                <a:stretch>
                  <a:fillRect l="-1958" t="-154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EC1DB554-A918-4A40-8BC2-120034E43BE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231932" y="3738869"/>
                <a:ext cx="6592512" cy="2906404"/>
              </a:xfrm>
            </p:spPr>
            <p:txBody>
              <a:bodyPr>
                <a:normAutofit fontScale="92500"/>
              </a:bodyPr>
              <a:lstStyle/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−20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+15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−15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CO" sz="2000" dirty="0"/>
                  <a:t>=</a:t>
                </a:r>
                <a:r>
                  <a:rPr lang="es-CO" sz="2000" b="0" dirty="0"/>
                  <a:t> </a:t>
                </a:r>
                <a14:m>
                  <m:oMath xmlns:m="http://schemas.openxmlformats.org/officeDocument/2006/math"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12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CO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s-CO" sz="20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−20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+47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CO" sz="2000" dirty="0"/>
              </a:p>
              <a:p>
                <a:pPr marL="457200" lvl="1" indent="0">
                  <a:buNone/>
                </a:pPr>
                <a:r>
                  <a:rPr lang="es-CO" sz="2000" dirty="0"/>
                  <a:t>Como se sabe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s-CO" sz="2000" b="0" dirty="0"/>
              </a:p>
              <a:p>
                <a:pPr lvl="1"/>
                <a14:m>
                  <m:oMath xmlns:m="http://schemas.openxmlformats.org/officeDocument/2006/math">
                    <m:r>
                      <a:rPr lang="es-CO" sz="200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CO" sz="20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−3</m:t>
                    </m:r>
                    <m:d>
                      <m:d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CO" sz="2000" b="0" dirty="0"/>
              </a:p>
              <a:p>
                <a:pPr lvl="1"/>
                <a:r>
                  <a:rPr lang="es-CO" sz="2000" b="1" dirty="0"/>
                  <a:t>30</a:t>
                </a:r>
                <a14:m>
                  <m:oMath xmlns:m="http://schemas.openxmlformats.org/officeDocument/2006/math">
                    <m:r>
                      <a:rPr lang="es-CO" sz="20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CO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O" sz="2000" b="1" i="1" smtClean="0">
                        <a:latin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es-CO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endParaRPr lang="es-CO" sz="2000" b="1" dirty="0"/>
              </a:p>
              <a:p>
                <a:pPr lvl="1"/>
                <a14:m>
                  <m:oMath xmlns:m="http://schemas.openxmlformats.org/officeDocument/2006/math">
                    <m:r>
                      <a:rPr lang="es-CO" sz="200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−20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+47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O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−20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−15(10)−47</m:t>
                    </m:r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CO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s-CO" sz="2000" b="1" i="1" smtClean="0">
                        <a:latin typeface="Cambria Math" panose="02040503050406030204" pitchFamily="18" charset="0"/>
                      </a:rPr>
                      <m:t>𝟏𝟓𝟎</m:t>
                    </m:r>
                    <m:r>
                      <a:rPr lang="es-CO" sz="20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CO" sz="2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O" sz="2000" b="1" i="1" smtClean="0">
                        <a:latin typeface="Cambria Math" panose="02040503050406030204" pitchFamily="18" charset="0"/>
                      </a:rPr>
                      <m:t>𝟒𝟕</m:t>
                    </m:r>
                    <m:sSub>
                      <m:sSubPr>
                        <m:ctrlPr>
                          <a:rPr lang="es-CO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s-CO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endParaRPr lang="es-CO" sz="2000" b="1" dirty="0"/>
              </a:p>
              <a:p>
                <a:pPr lvl="1"/>
                <a:endParaRPr lang="es-CO" sz="2000" dirty="0"/>
              </a:p>
              <a:p>
                <a:pPr lvl="1"/>
                <a:endParaRPr lang="es-CO" sz="2000" dirty="0"/>
              </a:p>
              <a:p>
                <a:pPr lvl="1"/>
                <a:endParaRPr lang="es-CO" sz="2000" b="0" dirty="0"/>
              </a:p>
              <a:p>
                <a:pPr lvl="1"/>
                <a:endParaRPr lang="es-CO" sz="2000" dirty="0"/>
              </a:p>
              <a:p>
                <a:endParaRPr lang="es-CO" sz="2000" dirty="0"/>
              </a:p>
            </p:txBody>
          </p:sp>
        </mc:Choice>
        <mc:Fallback xmlns="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EC1DB554-A918-4A40-8BC2-120034E43B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231932" y="3738869"/>
                <a:ext cx="6592512" cy="2906404"/>
              </a:xfrm>
              <a:blipFill>
                <a:blip r:embed="rId4"/>
                <a:stretch>
                  <a:fillRect t="-209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upo 4">
            <a:extLst>
              <a:ext uri="{FF2B5EF4-FFF2-40B4-BE49-F238E27FC236}">
                <a16:creationId xmlns:a16="http://schemas.microsoft.com/office/drawing/2014/main" id="{9E9FC73C-21BC-4C99-B78B-AD2F9C2E3D50}"/>
              </a:ext>
            </a:extLst>
          </p:cNvPr>
          <p:cNvGrpSpPr/>
          <p:nvPr/>
        </p:nvGrpSpPr>
        <p:grpSpPr>
          <a:xfrm>
            <a:off x="4631248" y="176316"/>
            <a:ext cx="7494882" cy="3243470"/>
            <a:chOff x="4313391" y="3429000"/>
            <a:chExt cx="7494882" cy="3243470"/>
          </a:xfrm>
        </p:grpSpPr>
        <p:graphicFrame>
          <p:nvGraphicFramePr>
            <p:cNvPr id="6" name="Objeto 5">
              <a:extLst>
                <a:ext uri="{FF2B5EF4-FFF2-40B4-BE49-F238E27FC236}">
                  <a16:creationId xmlns:a16="http://schemas.microsoft.com/office/drawing/2014/main" id="{3C259DB8-06F5-4451-B6AB-92D38B8DED0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118744"/>
                </p:ext>
              </p:extLst>
            </p:nvPr>
          </p:nvGraphicFramePr>
          <p:xfrm>
            <a:off x="4313391" y="3429000"/>
            <a:ext cx="7193196" cy="3085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5" imgW="5877000" imgH="2543040" progId="">
                    <p:embed/>
                  </p:oleObj>
                </mc:Choice>
                <mc:Fallback>
                  <p:oleObj r:id="rId5" imgW="5877000" imgH="2543040" progId="">
                    <p:embed/>
                    <p:pic>
                      <p:nvPicPr>
                        <p:cNvPr id="6" name="Objeto 5">
                          <a:extLst>
                            <a:ext uri="{FF2B5EF4-FFF2-40B4-BE49-F238E27FC236}">
                              <a16:creationId xmlns:a16="http://schemas.microsoft.com/office/drawing/2014/main" id="{0196F7D4-A430-46B2-B4D0-970256454AF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313391" y="3429000"/>
                          <a:ext cx="7193196" cy="308502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67719A0A-B766-4EF3-AD52-F6ACD33DA000}"/>
                </a:ext>
              </a:extLst>
            </p:cNvPr>
            <p:cNvSpPr txBox="1"/>
            <p:nvPr/>
          </p:nvSpPr>
          <p:spPr>
            <a:xfrm>
              <a:off x="4413609" y="41676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1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67A0F70E-597F-44A6-8569-7BEF5DA7B0A5}"/>
                </a:ext>
              </a:extLst>
            </p:cNvPr>
            <p:cNvSpPr txBox="1"/>
            <p:nvPr/>
          </p:nvSpPr>
          <p:spPr>
            <a:xfrm>
              <a:off x="7239433" y="398300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2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295EE99B-0930-4531-8901-989ECDCCAAD7}"/>
                </a:ext>
              </a:extLst>
            </p:cNvPr>
            <p:cNvSpPr txBox="1"/>
            <p:nvPr/>
          </p:nvSpPr>
          <p:spPr>
            <a:xfrm>
              <a:off x="11506587" y="41676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3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32A75BAC-FC13-41FF-9E44-F757F6733209}"/>
                </a:ext>
              </a:extLst>
            </p:cNvPr>
            <p:cNvSpPr txBox="1"/>
            <p:nvPr/>
          </p:nvSpPr>
          <p:spPr>
            <a:xfrm>
              <a:off x="7266756" y="6303138"/>
              <a:ext cx="5373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 err="1"/>
                <a:t>gnd</a:t>
              </a:r>
              <a:endParaRPr lang="es-CO" dirty="0"/>
            </a:p>
          </p:txBody>
        </p:sp>
        <p:cxnSp>
          <p:nvCxnSpPr>
            <p:cNvPr id="11" name="Conector recto de flecha 10">
              <a:extLst>
                <a:ext uri="{FF2B5EF4-FFF2-40B4-BE49-F238E27FC236}">
                  <a16:creationId xmlns:a16="http://schemas.microsoft.com/office/drawing/2014/main" id="{5A46D666-2F96-4F63-BA6D-F8B173013A85}"/>
                </a:ext>
              </a:extLst>
            </p:cNvPr>
            <p:cNvCxnSpPr/>
            <p:nvPr/>
          </p:nvCxnSpPr>
          <p:spPr>
            <a:xfrm>
              <a:off x="4969565" y="4537001"/>
              <a:ext cx="0" cy="4345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80DAF7D8-91A7-4080-80F6-1EDF162AE42F}"/>
                </a:ext>
              </a:extLst>
            </p:cNvPr>
            <p:cNvCxnSpPr/>
            <p:nvPr/>
          </p:nvCxnSpPr>
          <p:spPr>
            <a:xfrm flipH="1">
              <a:off x="5141843" y="4537001"/>
              <a:ext cx="41081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>
              <a:extLst>
                <a:ext uri="{FF2B5EF4-FFF2-40B4-BE49-F238E27FC236}">
                  <a16:creationId xmlns:a16="http://schemas.microsoft.com/office/drawing/2014/main" id="{EDCD4BE3-05A5-4476-A7E5-FFEA6820D05A}"/>
                </a:ext>
              </a:extLst>
            </p:cNvPr>
            <p:cNvCxnSpPr/>
            <p:nvPr/>
          </p:nvCxnSpPr>
          <p:spPr>
            <a:xfrm flipV="1">
              <a:off x="4969565" y="3983003"/>
              <a:ext cx="0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A796AB1D-4106-4E57-90F1-33C28EBADF05}"/>
                </a:ext>
              </a:extLst>
            </p:cNvPr>
            <p:cNvCxnSpPr/>
            <p:nvPr/>
          </p:nvCxnSpPr>
          <p:spPr>
            <a:xfrm>
              <a:off x="10774017" y="4608884"/>
              <a:ext cx="3578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773B10D9-EF8C-4482-BDAA-0217B8A3B9C5}"/>
                </a:ext>
              </a:extLst>
            </p:cNvPr>
            <p:cNvCxnSpPr/>
            <p:nvPr/>
          </p:nvCxnSpPr>
          <p:spPr>
            <a:xfrm>
              <a:off x="11158330" y="3983003"/>
              <a:ext cx="0" cy="3693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A1B01CAE-FE20-4F23-AB47-CAE3949ADDE1}"/>
                </a:ext>
              </a:extLst>
            </p:cNvPr>
            <p:cNvCxnSpPr/>
            <p:nvPr/>
          </p:nvCxnSpPr>
          <p:spPr>
            <a:xfrm>
              <a:off x="11224591" y="4754257"/>
              <a:ext cx="0" cy="5068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804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3628FB-ADEB-41F7-B5FB-E3832BF32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63826"/>
            <a:ext cx="5181600" cy="1630017"/>
          </a:xfrm>
        </p:spPr>
        <p:txBody>
          <a:bodyPr/>
          <a:lstStyle/>
          <a:p>
            <a:r>
              <a:rPr lang="es-CO" dirty="0"/>
              <a:t>Tabla final de resultados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1B354A3E-C8B6-47B7-A866-C607B8703F9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8543864"/>
              </p:ext>
            </p:extLst>
          </p:nvPr>
        </p:nvGraphicFramePr>
        <p:xfrm>
          <a:off x="6009651" y="248806"/>
          <a:ext cx="5870712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46082403"/>
                    </a:ext>
                  </a:extLst>
                </a:gridCol>
                <a:gridCol w="1467678">
                  <a:extLst>
                    <a:ext uri="{9D8B030D-6E8A-4147-A177-3AD203B41FA5}">
                      <a16:colId xmlns:a16="http://schemas.microsoft.com/office/drawing/2014/main" val="1206774813"/>
                    </a:ext>
                  </a:extLst>
                </a:gridCol>
                <a:gridCol w="1467678">
                  <a:extLst>
                    <a:ext uri="{9D8B030D-6E8A-4147-A177-3AD203B41FA5}">
                      <a16:colId xmlns:a16="http://schemas.microsoft.com/office/drawing/2014/main" val="3489592220"/>
                    </a:ext>
                  </a:extLst>
                </a:gridCol>
                <a:gridCol w="1467678">
                  <a:extLst>
                    <a:ext uri="{9D8B030D-6E8A-4147-A177-3AD203B41FA5}">
                      <a16:colId xmlns:a16="http://schemas.microsoft.com/office/drawing/2014/main" val="4070833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Resistencia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voltaje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Corriente 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Potencia </a:t>
                      </a:r>
                      <a:r>
                        <a:rPr lang="es-CO" dirty="0" err="1"/>
                        <a:t>mW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563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3,5849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3,5849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12,85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73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6,41509434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3,2075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20,576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388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-1.132073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-0,37754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0,427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4556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s-CO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5.28302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1,3207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6,9772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5736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s-CO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4,71698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0,9433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/>
                        <a:t>4,449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412143"/>
                  </a:ext>
                </a:extLst>
              </a:tr>
            </a:tbl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D2EDB982-75A1-45D8-9ED9-D844E080BB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229601"/>
              </p:ext>
            </p:extLst>
          </p:nvPr>
        </p:nvGraphicFramePr>
        <p:xfrm>
          <a:off x="1779314" y="3732198"/>
          <a:ext cx="10220319" cy="3125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315280" imgH="2543040" progId="">
                  <p:embed/>
                </p:oleObj>
              </mc:Choice>
              <mc:Fallback>
                <p:oleObj r:id="rId2" imgW="8315280" imgH="254304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79314" y="3732198"/>
                        <a:ext cx="10220319" cy="31258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7FB682A9-F6F3-4E64-BE73-7E454F36C624}"/>
                  </a:ext>
                </a:extLst>
              </p:cNvPr>
              <p:cNvSpPr txBox="1"/>
              <p:nvPr/>
            </p:nvSpPr>
            <p:spPr>
              <a:xfrm>
                <a:off x="192368" y="3988608"/>
                <a:ext cx="3398972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lvl="1" indent="0">
                  <a:buNone/>
                </a:pPr>
                <a:r>
                  <a:rPr lang="es-CO" dirty="0"/>
                  <a:t>Nodo 1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O" dirty="0"/>
                  <a:t>3,58490566V</a:t>
                </a:r>
              </a:p>
              <a:p>
                <a:pPr marL="457200" lvl="1" indent="0">
                  <a:buNone/>
                </a:pPr>
                <a:r>
                  <a:rPr lang="es-CO" dirty="0"/>
                  <a:t>Nodo2</a:t>
                </a:r>
                <a14:m>
                  <m:oMath xmlns:m="http://schemas.openxmlformats.org/officeDocument/2006/math">
                    <m:r>
                      <a:rPr lang="es-CO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s-CO" b="0" dirty="0"/>
              </a:p>
              <a:p>
                <a:pPr marL="457200" lvl="1" indent="0">
                  <a:buNone/>
                </a:pPr>
                <a:r>
                  <a:rPr lang="es-CO" dirty="0"/>
                  <a:t>Nodo3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CO" dirty="0"/>
                  <a:t>=4,71698V</a:t>
                </a: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7FB682A9-F6F3-4E64-BE73-7E454F36C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368" y="3988608"/>
                <a:ext cx="3398972" cy="923330"/>
              </a:xfrm>
              <a:prstGeom prst="rect">
                <a:avLst/>
              </a:prstGeom>
              <a:blipFill>
                <a:blip r:embed="rId5"/>
                <a:stretch>
                  <a:fillRect t="-3289" b="-921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F662B41E-E494-4CB6-841F-E568E5867B4F}"/>
                  </a:ext>
                </a:extLst>
              </p:cNvPr>
              <p:cNvSpPr txBox="1"/>
              <p:nvPr/>
            </p:nvSpPr>
            <p:spPr>
              <a:xfrm>
                <a:off x="838199" y="1257493"/>
                <a:ext cx="292541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:r>
                  <a:rPr lang="es-CO" sz="1800" b="1" dirty="0"/>
                  <a:t>30</a:t>
                </a:r>
                <a14:m>
                  <m:oMath xmlns:m="http://schemas.openxmlformats.org/officeDocument/2006/math">
                    <m:r>
                      <a:rPr lang="es-CO" sz="1800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sz="1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1800" b="1" i="1" smtClean="0"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es-CO" sz="18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s-CO" sz="1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CO" sz="18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s-CO" sz="1800" b="1" i="1" smtClean="0">
                        <a:latin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es-CO" sz="1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18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s-CO" sz="1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endParaRPr lang="es-CO" sz="1800" b="1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𝟏𝟓𝟎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O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b="1" i="1" smtClean="0">
                          <a:latin typeface="Cambria Math" panose="02040503050406030204" pitchFamily="18" charset="0"/>
                        </a:rPr>
                        <m:t>𝟒𝟕</m:t>
                      </m:r>
                      <m:sSub>
                        <m:sSubPr>
                          <m:ctrlPr>
                            <a:rPr lang="es-CO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s-CO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s-CO" b="1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F662B41E-E494-4CB6-841F-E568E5867B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257493"/>
                <a:ext cx="2925417" cy="646331"/>
              </a:xfrm>
              <a:prstGeom prst="rect">
                <a:avLst/>
              </a:prstGeom>
              <a:blipFill>
                <a:blip r:embed="rId6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ED34A92E-D20E-40F2-AC8D-389BF8CFFAA9}"/>
                  </a:ext>
                </a:extLst>
              </p:cNvPr>
              <p:cNvSpPr txBox="1"/>
              <p:nvPr/>
            </p:nvSpPr>
            <p:spPr>
              <a:xfrm>
                <a:off x="437322" y="2049183"/>
                <a:ext cx="4717774" cy="8082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O" smtClean="0">
                          <a:latin typeface="Cambria Math" panose="02040503050406030204" pitchFamily="18" charset="0"/>
                        </a:rPr>
                        <m:t>reduce</m:t>
                      </m:r>
                      <m:d>
                        <m:d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s-CO" i="0">
                              <a:latin typeface="Cambria Math" panose="02040503050406030204" pitchFamily="18" charset="0"/>
                            </a:rPr>
                            <m:t>reduce</m:t>
                          </m:r>
                          <m:d>
                            <m:d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s-CO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plcHide m:val="on"/>
                                      <m:mcs>
                                        <m:mc>
                                          <m:mcPr>
                                            <m:count m:val="3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s-C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a:rPr lang="es-CO" i="0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e>
                                      <m:e>
                                        <m:r>
                                          <a:rPr lang="es-CO" i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e>
                                      <m:e>
                                        <m:r>
                                          <a:rPr lang="es-CO" i="0">
                                            <a:latin typeface="Cambria Math" panose="02040503050406030204" pitchFamily="18" charset="0"/>
                                          </a:rPr>
                                          <m:t>30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s-CO" i="0">
                                            <a:latin typeface="Cambria Math" panose="02040503050406030204" pitchFamily="18" charset="0"/>
                                          </a:rPr>
                                          <m:t>−20</m:t>
                                        </m:r>
                                      </m:e>
                                      <m:e>
                                        <m:r>
                                          <a:rPr lang="es-CO" i="0">
                                            <a:latin typeface="Cambria Math" panose="02040503050406030204" pitchFamily="18" charset="0"/>
                                          </a:rPr>
                                          <m:t>47</m:t>
                                        </m:r>
                                      </m:e>
                                      <m:e>
                                        <m:r>
                                          <a:rPr lang="es-CO" i="0">
                                            <a:latin typeface="Cambria Math" panose="02040503050406030204" pitchFamily="18" charset="0"/>
                                          </a:rPr>
                                          <m:t>150</m:t>
                                        </m:r>
                                      </m:e>
                                    </m:mr>
                                  </m:m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ED34A92E-D20E-40F2-AC8D-389BF8CFFA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22" y="2049183"/>
                <a:ext cx="4717774" cy="8082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BA150BB-F172-4F7F-8481-810B3003F5C1}"/>
                  </a:ext>
                </a:extLst>
              </p:cNvPr>
              <p:cNvSpPr txBox="1"/>
              <p:nvPr/>
            </p:nvSpPr>
            <p:spPr>
              <a:xfrm>
                <a:off x="301485" y="2697491"/>
                <a:ext cx="4717774" cy="1178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CO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s-CO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O" i="0">
                                        <a:latin typeface="Cambria Math" panose="02040503050406030204" pitchFamily="18" charset="0"/>
                                      </a:rPr>
                                      <m:t>190</m:t>
                                    </m:r>
                                  </m:num>
                                  <m:den>
                                    <m:r>
                                      <a:rPr lang="es-CO" i="0">
                                        <a:latin typeface="Cambria Math" panose="02040503050406030204" pitchFamily="18" charset="0"/>
                                      </a:rPr>
                                      <m:t>53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s-CO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O" i="0">
                                        <a:latin typeface="Cambria Math" panose="02040503050406030204" pitchFamily="18" charset="0"/>
                                      </a:rPr>
                                      <m:t>250</m:t>
                                    </m:r>
                                  </m:num>
                                  <m:den>
                                    <m:r>
                                      <a:rPr lang="es-CO" i="0">
                                        <a:latin typeface="Cambria Math" panose="02040503050406030204" pitchFamily="18" charset="0"/>
                                      </a:rPr>
                                      <m:t>53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0BA150BB-F172-4F7F-8481-810B3003F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85" y="2697491"/>
                <a:ext cx="4717774" cy="11786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98DCAAA1-BF96-4B4F-A3EF-67280FC45A0E}"/>
                  </a:ext>
                </a:extLst>
              </p:cNvPr>
              <p:cNvSpPr txBox="1"/>
              <p:nvPr/>
            </p:nvSpPr>
            <p:spPr>
              <a:xfrm>
                <a:off x="4373217" y="2815453"/>
                <a:ext cx="6096000" cy="5598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s-CO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3.5849056603774</m:t>
                                </m:r>
                              </m:e>
                            </m:mr>
                            <m:mr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s-CO" i="0">
                                    <a:latin typeface="Cambria Math" panose="02040503050406030204" pitchFamily="18" charset="0"/>
                                  </a:rPr>
                                  <m:t>4.7169811320755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98DCAAA1-BF96-4B4F-A3EF-67280FC45A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217" y="2815453"/>
                <a:ext cx="6096000" cy="55989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654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3628FB-ADEB-41F7-B5FB-E3832BF32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63826"/>
            <a:ext cx="5181600" cy="1630017"/>
          </a:xfrm>
        </p:spPr>
        <p:txBody>
          <a:bodyPr/>
          <a:lstStyle/>
          <a:p>
            <a:r>
              <a:rPr lang="es-CO" dirty="0"/>
              <a:t>Tabla final de resultados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1B354A3E-C8B6-47B7-A866-C607B8703F9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9780234"/>
              </p:ext>
            </p:extLst>
          </p:nvPr>
        </p:nvGraphicFramePr>
        <p:xfrm>
          <a:off x="5367130" y="248806"/>
          <a:ext cx="6513232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974">
                  <a:extLst>
                    <a:ext uri="{9D8B030D-6E8A-4147-A177-3AD203B41FA5}">
                      <a16:colId xmlns:a16="http://schemas.microsoft.com/office/drawing/2014/main" val="346082403"/>
                    </a:ext>
                  </a:extLst>
                </a:gridCol>
                <a:gridCol w="1891642">
                  <a:extLst>
                    <a:ext uri="{9D8B030D-6E8A-4147-A177-3AD203B41FA5}">
                      <a16:colId xmlns:a16="http://schemas.microsoft.com/office/drawing/2014/main" val="1206774813"/>
                    </a:ext>
                  </a:extLst>
                </a:gridCol>
                <a:gridCol w="1628308">
                  <a:extLst>
                    <a:ext uri="{9D8B030D-6E8A-4147-A177-3AD203B41FA5}">
                      <a16:colId xmlns:a16="http://schemas.microsoft.com/office/drawing/2014/main" val="3489592220"/>
                    </a:ext>
                  </a:extLst>
                </a:gridCol>
                <a:gridCol w="1628308">
                  <a:extLst>
                    <a:ext uri="{9D8B030D-6E8A-4147-A177-3AD203B41FA5}">
                      <a16:colId xmlns:a16="http://schemas.microsoft.com/office/drawing/2014/main" val="4070833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Resistencia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err="1"/>
                        <a:t>Voltaje|V</a:t>
                      </a:r>
                      <a:r>
                        <a:rPr lang="es-CO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err="1"/>
                        <a:t>Corriente|mA</a:t>
                      </a:r>
                      <a:r>
                        <a:rPr lang="es-CO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potencia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563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3,5849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/>
                        <a:t>3,5849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73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6,41509434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3.2075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388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-1.132073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0,377357666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4556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s-CO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5.28302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1,320755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5736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s-CO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4,71698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0,943396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41214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7FB682A9-F6F3-4E64-BE73-7E454F36C624}"/>
                  </a:ext>
                </a:extLst>
              </p:cNvPr>
              <p:cNvSpPr txBox="1"/>
              <p:nvPr/>
            </p:nvSpPr>
            <p:spPr>
              <a:xfrm>
                <a:off x="563428" y="1069653"/>
                <a:ext cx="3398972" cy="923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lvl="1" indent="0">
                  <a:buNone/>
                </a:pPr>
                <a:r>
                  <a:rPr lang="es-CO" dirty="0"/>
                  <a:t>Nodo 1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O" dirty="0"/>
                  <a:t>3,58490566V</a:t>
                </a:r>
              </a:p>
              <a:p>
                <a:pPr marL="457200" lvl="1" indent="0">
                  <a:buNone/>
                </a:pPr>
                <a:r>
                  <a:rPr lang="es-CO" dirty="0"/>
                  <a:t>Nodo2</a:t>
                </a:r>
                <a14:m>
                  <m:oMath xmlns:m="http://schemas.openxmlformats.org/officeDocument/2006/math">
                    <m:r>
                      <a:rPr lang="es-CO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s-CO" b="0" dirty="0"/>
              </a:p>
              <a:p>
                <a:pPr marL="457200" lvl="1" indent="0">
                  <a:buNone/>
                </a:pPr>
                <a:r>
                  <a:rPr lang="es-CO" dirty="0"/>
                  <a:t>Nodo3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CO" dirty="0"/>
                  <a:t>=4,71698V</a:t>
                </a: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7FB682A9-F6F3-4E64-BE73-7E454F36C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28" y="1069653"/>
                <a:ext cx="3398972" cy="923330"/>
              </a:xfrm>
              <a:prstGeom prst="rect">
                <a:avLst/>
              </a:prstGeom>
              <a:blipFill>
                <a:blip r:embed="rId3"/>
                <a:stretch>
                  <a:fillRect t="-3289" b="-921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EFB4ABD-7E0A-4505-B6F4-07DD1AA061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681101"/>
              </p:ext>
            </p:extLst>
          </p:nvPr>
        </p:nvGraphicFramePr>
        <p:xfrm>
          <a:off x="1166191" y="2768012"/>
          <a:ext cx="10311526" cy="362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8315280" imgH="2924280" progId="">
                  <p:embed/>
                </p:oleObj>
              </mc:Choice>
              <mc:Fallback>
                <p:oleObj r:id="rId4" imgW="8315280" imgH="29242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66191" y="2768012"/>
                        <a:ext cx="10311526" cy="362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7307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0D54D-4299-4193-BDE9-BEDECA9A5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912" y="444300"/>
            <a:ext cx="10359887" cy="1193380"/>
          </a:xfrm>
        </p:spPr>
        <p:txBody>
          <a:bodyPr/>
          <a:lstStyle/>
          <a:p>
            <a:r>
              <a:rPr lang="es-CO" dirty="0"/>
              <a:t>Otro 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2FD49C2B-2A60-4E62-B23F-D4469683332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s-CO" dirty="0"/>
                  <a:t>1 Marcar Nodos</a:t>
                </a:r>
              </a:p>
              <a:p>
                <a:r>
                  <a:rPr lang="es-CO" dirty="0"/>
                  <a:t>2. Marcar Tierra</a:t>
                </a:r>
              </a:p>
              <a:p>
                <a:r>
                  <a:rPr lang="es-CO" dirty="0"/>
                  <a:t>3. Ecuaciones</a:t>
                </a:r>
              </a:p>
              <a:p>
                <a:r>
                  <a:rPr lang="es-CO" dirty="0"/>
                  <a:t>Nodo 1</a:t>
                </a:r>
              </a:p>
              <a:p>
                <a14:m>
                  <m:oMath xmlns:m="http://schemas.openxmlformats.org/officeDocument/2006/math">
                    <m:r>
                      <a:rPr lang="es-CO" b="0" i="1" smtClean="0">
                        <a:latin typeface="Cambria Math" panose="02040503050406030204" pitchFamily="18" charset="0"/>
                      </a:rPr>
                      <m:t>10=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5000</m:t>
                        </m:r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𝑔𝑛𝑑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1300</m:t>
                        </m:r>
                      </m:den>
                    </m:f>
                  </m:oMath>
                </a14:m>
                <a:endParaRPr lang="es-CO" dirty="0"/>
              </a:p>
              <a:p>
                <a:r>
                  <a:rPr lang="es-CO" dirty="0"/>
                  <a:t>Nodo2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5000</m:t>
                        </m:r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=8+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𝑔𝑛𝑑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1300</m:t>
                        </m:r>
                      </m:den>
                    </m:f>
                  </m:oMath>
                </a14:m>
                <a:endParaRPr lang="es-CO" dirty="0"/>
              </a:p>
              <a:p>
                <a:r>
                  <a:rPr lang="es-CO" dirty="0"/>
                  <a:t>4. Resolver sistema de ecuaciones</a:t>
                </a:r>
              </a:p>
              <a:p>
                <a:endParaRPr lang="es-CO" dirty="0"/>
              </a:p>
            </p:txBody>
          </p:sp>
        </mc:Choice>
        <mc:Fallback xmlns="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2FD49C2B-2A60-4E62-B23F-D446968333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4"/>
                <a:stretch>
                  <a:fillRect l="-1882" t="-210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58D9B81-08E7-4344-B280-39F8111B9C47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5" cstate="print">
            <a:grayscl/>
          </a:blip>
          <a:srcRect t="6707" r="6156"/>
          <a:stretch>
            <a:fillRect/>
          </a:stretch>
        </p:blipFill>
        <p:spPr bwMode="auto">
          <a:xfrm>
            <a:off x="692426" y="1641896"/>
            <a:ext cx="5181600" cy="235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1811E98C-8879-499D-BFDF-DDC505296B5E}"/>
              </a:ext>
            </a:extLst>
          </p:cNvPr>
          <p:cNvPicPr>
            <a:picLocks/>
          </p:cNvPicPr>
          <p:nvPr/>
        </p:nvPicPr>
        <p:blipFill>
          <a:blip r:embed="rId5" cstate="print">
            <a:grayscl/>
          </a:blip>
          <a:srcRect t="6707" r="6156"/>
          <a:stretch>
            <a:fillRect/>
          </a:stretch>
        </p:blipFill>
        <p:spPr bwMode="auto">
          <a:xfrm>
            <a:off x="692426" y="4001294"/>
            <a:ext cx="5181600" cy="235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36556006-1F88-45D9-A54C-3E4335391396}"/>
              </a:ext>
            </a:extLst>
          </p:cNvPr>
          <p:cNvCxnSpPr/>
          <p:nvPr/>
        </p:nvCxnSpPr>
        <p:spPr>
          <a:xfrm flipV="1">
            <a:off x="1166191" y="4452730"/>
            <a:ext cx="0" cy="410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CA8776C-8992-40AB-B846-121E26B4CA81}"/>
              </a:ext>
            </a:extLst>
          </p:cNvPr>
          <p:cNvCxnSpPr/>
          <p:nvPr/>
        </p:nvCxnSpPr>
        <p:spPr>
          <a:xfrm>
            <a:off x="1338470" y="4452730"/>
            <a:ext cx="4108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B0456C98-5109-4E03-96BF-ACDB18E65133}"/>
              </a:ext>
            </a:extLst>
          </p:cNvPr>
          <p:cNvCxnSpPr/>
          <p:nvPr/>
        </p:nvCxnSpPr>
        <p:spPr>
          <a:xfrm>
            <a:off x="2186609" y="4452730"/>
            <a:ext cx="0" cy="410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4C288991-EB75-4E6A-85FC-368C923CA07B}"/>
              </a:ext>
            </a:extLst>
          </p:cNvPr>
          <p:cNvCxnSpPr/>
          <p:nvPr/>
        </p:nvCxnSpPr>
        <p:spPr>
          <a:xfrm>
            <a:off x="2517913" y="4452730"/>
            <a:ext cx="3445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5D4E3772-F3B6-488A-A7F3-15940A496AE5}"/>
              </a:ext>
            </a:extLst>
          </p:cNvPr>
          <p:cNvCxnSpPr/>
          <p:nvPr/>
        </p:nvCxnSpPr>
        <p:spPr>
          <a:xfrm>
            <a:off x="3591339" y="4452730"/>
            <a:ext cx="3313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A67029DF-02DE-48CB-902B-1E5DEDBBE38F}"/>
              </a:ext>
            </a:extLst>
          </p:cNvPr>
          <p:cNvCxnSpPr/>
          <p:nvPr/>
        </p:nvCxnSpPr>
        <p:spPr>
          <a:xfrm>
            <a:off x="4227443" y="4452730"/>
            <a:ext cx="4373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09E6489B-9215-4651-AD03-D7A7F2218698}"/>
              </a:ext>
            </a:extLst>
          </p:cNvPr>
          <p:cNvCxnSpPr/>
          <p:nvPr/>
        </p:nvCxnSpPr>
        <p:spPr>
          <a:xfrm>
            <a:off x="4121426" y="4558748"/>
            <a:ext cx="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B1E74C0-0021-4CE7-8AE5-9B37FD4E87D8}"/>
              </a:ext>
            </a:extLst>
          </p:cNvPr>
          <p:cNvSpPr txBox="1"/>
          <p:nvPr/>
        </p:nvSpPr>
        <p:spPr>
          <a:xfrm>
            <a:off x="2120346" y="6201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gnd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9927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6940B2-6A94-4640-A8CE-C9DC2F7EF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Otro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4B281F7E-177E-47BB-90B3-31EE7364948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s-CO" dirty="0"/>
                  <a:t>Marcar nodos</a:t>
                </a:r>
              </a:p>
              <a:p>
                <a:r>
                  <a:rPr lang="es-CO" dirty="0"/>
                  <a:t>Marcar tierra</a:t>
                </a:r>
              </a:p>
              <a:p>
                <a:r>
                  <a:rPr lang="es-CO" dirty="0"/>
                  <a:t>Marcar corrientes</a:t>
                </a:r>
              </a:p>
              <a:p>
                <a:r>
                  <a:rPr lang="es-CO" dirty="0"/>
                  <a:t>Ecuaciones</a:t>
                </a:r>
              </a:p>
              <a:p>
                <a:r>
                  <a:rPr lang="es-CO" dirty="0" err="1"/>
                  <a:t>SuperNodo</a:t>
                </a:r>
                <a:r>
                  <a:rPr lang="es-CO" dirty="0"/>
                  <a:t> 1-3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den>
                    </m:f>
                    <m:r>
                      <a:rPr lang="es-CO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s-CO" i="1">
                            <a:latin typeface="Cambria Math" panose="02040503050406030204" pitchFamily="18" charset="0"/>
                          </a:rPr>
                          <m:t>500</m:t>
                        </m:r>
                      </m:den>
                    </m:f>
                  </m:oMath>
                </a14:m>
                <a:r>
                  <a:rPr lang="es-CO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s-CO" i="1">
                            <a:latin typeface="Cambria Math" panose="02040503050406030204" pitchFamily="18" charset="0"/>
                          </a:rPr>
                          <m:t>500</m:t>
                        </m:r>
                      </m:den>
                    </m:f>
                  </m:oMath>
                </a14:m>
                <a:r>
                  <a:rPr lang="es-CO" dirty="0"/>
                  <a:t> sale </a:t>
                </a:r>
                <a:r>
                  <a:rPr lang="es-CO" dirty="0" err="1"/>
                  <a:t>ec</a:t>
                </a:r>
                <a:r>
                  <a:rPr lang="es-CO" dirty="0"/>
                  <a:t>. 1</a:t>
                </a:r>
              </a:p>
              <a:p>
                <a:r>
                  <a:rPr lang="es-CO" dirty="0"/>
                  <a:t>Ecuación Restrictiva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8=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CO" dirty="0"/>
                  <a:t> </a:t>
                </a:r>
                <a:r>
                  <a:rPr lang="es-CO" dirty="0" err="1"/>
                  <a:t>Ec</a:t>
                </a:r>
                <a:r>
                  <a:rPr lang="es-CO" dirty="0"/>
                  <a:t> 2</a:t>
                </a:r>
              </a:p>
              <a:p>
                <a:r>
                  <a:rPr lang="es-CO" dirty="0"/>
                  <a:t>Nodo 2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=12 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s-CO" dirty="0"/>
                  <a:t> </a:t>
                </a:r>
                <a:r>
                  <a:rPr lang="es-CO" dirty="0" err="1"/>
                  <a:t>Ec</a:t>
                </a:r>
                <a:r>
                  <a:rPr lang="es-CO" dirty="0"/>
                  <a:t> 3</a:t>
                </a:r>
              </a:p>
              <a:p>
                <a:r>
                  <a:rPr lang="es-CO" dirty="0"/>
                  <a:t>Solución sistema ecuaciones</a:t>
                </a:r>
              </a:p>
            </p:txBody>
          </p:sp>
        </mc:Choice>
        <mc:Fallback xmlns="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4B281F7E-177E-47BB-90B3-31EE736494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5"/>
                <a:stretch>
                  <a:fillRect l="-1882" t="-3501" r="-188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7EA3C9FB-2072-4D5F-B751-1DD75DAAA210}"/>
              </a:ext>
            </a:extLst>
          </p:cNvPr>
          <p:cNvPicPr/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1392038" y="1436981"/>
            <a:ext cx="2981739" cy="231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B11C4B7-576F-4668-80C0-876D81814582}"/>
              </a:ext>
            </a:extLst>
          </p:cNvPr>
          <p:cNvPicPr/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1392039" y="4011577"/>
            <a:ext cx="2981739" cy="231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3BC6D019-6042-4B4F-935F-0B15BEE8EEAE}"/>
              </a:ext>
            </a:extLst>
          </p:cNvPr>
          <p:cNvSpPr txBox="1"/>
          <p:nvPr/>
        </p:nvSpPr>
        <p:spPr>
          <a:xfrm>
            <a:off x="2502562" y="6176963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/>
              <a:t>gnd</a:t>
            </a:r>
            <a:endParaRPr lang="es-CO" dirty="0"/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72B0EF36-80AD-414F-B2BF-B83D2A8A2F80}"/>
              </a:ext>
            </a:extLst>
          </p:cNvPr>
          <p:cNvCxnSpPr>
            <a:endCxn id="7" idx="2"/>
          </p:cNvCxnSpPr>
          <p:nvPr/>
        </p:nvCxnSpPr>
        <p:spPr>
          <a:xfrm flipV="1">
            <a:off x="2771225" y="6546295"/>
            <a:ext cx="1" cy="1275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5750FB09-30B5-408C-86DA-6F07D15293EE}"/>
              </a:ext>
            </a:extLst>
          </p:cNvPr>
          <p:cNvCxnSpPr/>
          <p:nvPr/>
        </p:nvCxnSpPr>
        <p:spPr>
          <a:xfrm flipH="1">
            <a:off x="1775794" y="5039806"/>
            <a:ext cx="394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245A87ED-758F-4F58-8D39-FB9101A01DBD}"/>
              </a:ext>
            </a:extLst>
          </p:cNvPr>
          <p:cNvCxnSpPr/>
          <p:nvPr/>
        </p:nvCxnSpPr>
        <p:spPr>
          <a:xfrm>
            <a:off x="1736035" y="5446643"/>
            <a:ext cx="0" cy="543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D724A321-11B1-45DC-A570-4AF1A2673771}"/>
              </a:ext>
            </a:extLst>
          </p:cNvPr>
          <p:cNvCxnSpPr/>
          <p:nvPr/>
        </p:nvCxnSpPr>
        <p:spPr>
          <a:xfrm>
            <a:off x="1775794" y="4452730"/>
            <a:ext cx="0" cy="402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66100D4A-58BB-473C-A330-18D2A0696600}"/>
              </a:ext>
            </a:extLst>
          </p:cNvPr>
          <p:cNvCxnSpPr/>
          <p:nvPr/>
        </p:nvCxnSpPr>
        <p:spPr>
          <a:xfrm flipV="1">
            <a:off x="3790122" y="4465983"/>
            <a:ext cx="0" cy="389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7B6EF90D-8086-4D1A-B872-6A34A4CF9E43}"/>
              </a:ext>
            </a:extLst>
          </p:cNvPr>
          <p:cNvCxnSpPr/>
          <p:nvPr/>
        </p:nvCxnSpPr>
        <p:spPr>
          <a:xfrm>
            <a:off x="2882908" y="5039806"/>
            <a:ext cx="3108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B4D7D5BC-7A14-4BFC-8CF2-56463EF92A56}"/>
              </a:ext>
            </a:extLst>
          </p:cNvPr>
          <p:cNvCxnSpPr/>
          <p:nvPr/>
        </p:nvCxnSpPr>
        <p:spPr>
          <a:xfrm>
            <a:off x="3790122" y="5103558"/>
            <a:ext cx="0" cy="614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6798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1491E6D-4FF2-4D22-9354-C1B893485C1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622852"/>
                <a:ext cx="5181600" cy="55541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den>
                    </m:f>
                    <m:r>
                      <a:rPr lang="es-CO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s-CO" i="1">
                            <a:latin typeface="Cambria Math" panose="02040503050406030204" pitchFamily="18" charset="0"/>
                          </a:rPr>
                          <m:t>500</m:t>
                        </m:r>
                      </m:den>
                    </m:f>
                  </m:oMath>
                </a14:m>
                <a:r>
                  <a:rPr lang="es-CO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s-CO" i="1">
                            <a:latin typeface="Cambria Math" panose="02040503050406030204" pitchFamily="18" charset="0"/>
                          </a:rPr>
                          <m:t>500</m:t>
                        </m:r>
                      </m:den>
                    </m:f>
                  </m:oMath>
                </a14:m>
                <a:endParaRPr lang="es-CO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12−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den>
                    </m:f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12−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den>
                    </m:f>
                    <m:r>
                      <a:rPr lang="es-CO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s-CO" i="1">
                            <a:latin typeface="Cambria Math" panose="02040503050406030204" pitchFamily="18" charset="0"/>
                          </a:rPr>
                          <m:t>500</m:t>
                        </m:r>
                      </m:den>
                    </m:f>
                  </m:oMath>
                </a14:m>
                <a:r>
                  <a:rPr lang="es-CO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s-CO" i="1">
                            <a:latin typeface="Cambria Math" panose="02040503050406030204" pitchFamily="18" charset="0"/>
                          </a:rPr>
                          <m:t>500</m:t>
                        </m:r>
                      </m:den>
                    </m:f>
                  </m:oMath>
                </a14:m>
                <a:endParaRPr lang="es-C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24−</m:t>
                          </m:r>
                          <m:sSub>
                            <m:sSub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es-CO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500</m:t>
                          </m:r>
                        </m:den>
                      </m:f>
                    </m:oMath>
                  </m:oMathPara>
                </a14:m>
                <a:endParaRPr lang="es-C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4(24−</m:t>
                          </m:r>
                          <m:sSub>
                            <m:sSubPr>
                              <m:ctrlP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500</m:t>
                          </m:r>
                        </m:den>
                      </m:f>
                      <m:r>
                        <a:rPr lang="es-CO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500</m:t>
                          </m:r>
                        </m:den>
                      </m:f>
                    </m:oMath>
                  </m:oMathPara>
                </a14:m>
                <a:endParaRPr lang="es-CO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CO" b="0" i="1" smtClean="0">
                        <a:latin typeface="Cambria Math" panose="02040503050406030204" pitchFamily="18" charset="0"/>
                      </a:rPr>
                      <m:t>96−</m:t>
                    </m:r>
                  </m:oMath>
                </a14:m>
                <a:r>
                  <a:rPr lang="es-CO" dirty="0"/>
                  <a:t>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CO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96=5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+5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O" dirty="0"/>
              </a:p>
              <a:p>
                <a:pPr marL="0" indent="0">
                  <a:buNone/>
                </a:pPr>
                <a:r>
                  <a:rPr lang="es-CO" dirty="0"/>
                  <a:t>De la ecuación restrictiva: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8=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C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8+</m:t>
                          </m:r>
                          <m:sSub>
                            <m:sSub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O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1491E6D-4FF2-4D22-9354-C1B893485C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622852"/>
                <a:ext cx="5181600" cy="5554111"/>
              </a:xfrm>
              <a:blipFill>
                <a:blip r:embed="rId3"/>
                <a:stretch>
                  <a:fillRect l="-2471" t="-768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A6FB40D7-86F0-4B94-8515-040637FBD0AF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622852"/>
                <a:ext cx="5181600" cy="55541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CO" dirty="0"/>
                  <a:t>Se incluye y reemplaza v</a:t>
                </a:r>
                <a:r>
                  <a:rPr lang="es-CO" baseline="-25000" dirty="0"/>
                  <a:t>3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96=5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+5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96=5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+5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(8+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CO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96=5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b="0" i="1" smtClean="0">
                          <a:latin typeface="Cambria Math" panose="02040503050406030204" pitchFamily="18" charset="0"/>
                        </a:rPr>
                        <m:t>+40+5</m:t>
                      </m:r>
                      <m:sSub>
                        <m:sSubPr>
                          <m:ctrlPr>
                            <a:rPr lang="es-C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CO" b="0" dirty="0"/>
              </a:p>
              <a:p>
                <a:pPr marL="0" indent="0">
                  <a:buNone/>
                </a:pPr>
                <a:r>
                  <a:rPr lang="es-CO" dirty="0"/>
                  <a:t>96-40=10v</a:t>
                </a:r>
                <a:r>
                  <a:rPr lang="es-CO" baseline="-25000" dirty="0"/>
                  <a:t>1</a:t>
                </a:r>
              </a:p>
              <a:p>
                <a:pPr marL="0" indent="0">
                  <a:buNone/>
                </a:pPr>
                <a:r>
                  <a:rPr lang="es-CO" dirty="0"/>
                  <a:t>5,6V=v</a:t>
                </a:r>
                <a:r>
                  <a:rPr lang="es-CO" baseline="-25000" dirty="0"/>
                  <a:t>1</a:t>
                </a:r>
              </a:p>
              <a:p>
                <a:pPr marL="0" indent="0">
                  <a:buNone/>
                </a:pPr>
                <a:r>
                  <a:rPr lang="es-CO" dirty="0"/>
                  <a:t>Reemplazando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8+</m:t>
                          </m:r>
                          <m:sSub>
                            <m:sSubPr>
                              <m:ctrlPr>
                                <a:rPr lang="es-C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O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8+5,6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O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13,6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O" dirty="0"/>
              </a:p>
              <a:p>
                <a:endParaRPr lang="es-CO" dirty="0"/>
              </a:p>
              <a:p>
                <a:endParaRPr lang="es-CO" dirty="0"/>
              </a:p>
            </p:txBody>
          </p:sp>
        </mc:Choice>
        <mc:Fallback xmlns="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A6FB40D7-86F0-4B94-8515-040637FBD0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622852"/>
                <a:ext cx="5181600" cy="5554111"/>
              </a:xfrm>
              <a:blipFill>
                <a:blip r:embed="rId4"/>
                <a:stretch>
                  <a:fillRect l="-2471" t="-1756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63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AD2A60-B6F8-4D88-8BAB-B241731E9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324C4C-1E46-4AD7-A5AA-8026FE9AC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4" y="2141537"/>
            <a:ext cx="10515600" cy="4351338"/>
          </a:xfrm>
        </p:spPr>
        <p:txBody>
          <a:bodyPr/>
          <a:lstStyle/>
          <a:p>
            <a:r>
              <a:rPr lang="es-CO" dirty="0"/>
              <a:t>Malla: Camino cerrado, por el que toma la corriente eléctrica en un circuito eléctrico. Se distingue porque la sumatoria de voltajes al recorrer la malla es 0</a:t>
            </a:r>
          </a:p>
        </p:txBody>
      </p:sp>
      <p:pic>
        <p:nvPicPr>
          <p:cNvPr id="1026" name="Picture 2" descr="Circuito">
            <a:extLst>
              <a:ext uri="{FF2B5EF4-FFF2-40B4-BE49-F238E27FC236}">
                <a16:creationId xmlns:a16="http://schemas.microsoft.com/office/drawing/2014/main" id="{358A17AD-5F01-4991-B43C-2F8D45559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470" y="3374680"/>
            <a:ext cx="76200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2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581C7-E718-457B-949F-D4D6AAF3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Nodo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97895E-944F-448B-9043-AD329F49F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El punto donde se unen dos o mas elementos del circuito. Se caracteriza porque la corriente que ingresa a este sale en su totalidad y nada queda en él.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BD730CB-36F5-4CB5-A096-AB640D2F3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929" y="3324132"/>
            <a:ext cx="6513341" cy="2861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59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FC3FD-DEB5-4026-80A4-4AA57028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Método de análisis de circuitos por mallas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7BA6118-7950-4A7F-829D-6108C9FDF66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909244"/>
                <a:ext cx="5181600" cy="4351338"/>
              </a:xfrm>
            </p:spPr>
            <p:txBody>
              <a:bodyPr/>
              <a:lstStyle/>
              <a:p>
                <a:r>
                  <a:rPr lang="es-CO" dirty="0"/>
                  <a:t>Se fundamenta en que en una malla se cumple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𝑖𝑒𝑛𝑡𝑟𝑒𝑔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nary>
                      <m:naryPr>
                        <m:chr m:val="∑"/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s-CO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𝑖𝑐𝑜𝑛𝑠𝑢𝑚𝑖𝑑𝑜</m:t>
                            </m:r>
                          </m:sub>
                        </m:sSub>
                      </m:e>
                    </m:nary>
                  </m:oMath>
                </a14:m>
                <a:endParaRPr lang="es-CO" dirty="0"/>
              </a:p>
              <a:p>
                <a:r>
                  <a:rPr lang="es-CO" dirty="0"/>
                  <a:t>Procedimiento:</a:t>
                </a:r>
              </a:p>
              <a:p>
                <a:pPr lvl="1"/>
                <a:r>
                  <a:rPr lang="es-CO" dirty="0"/>
                  <a:t>1. Se marcan las malla</a:t>
                </a:r>
              </a:p>
              <a:p>
                <a:pPr lvl="1"/>
                <a:r>
                  <a:rPr lang="es-CO" dirty="0"/>
                  <a:t>2. Se marca el camino de la corriente en cada malla</a:t>
                </a:r>
              </a:p>
              <a:p>
                <a:pPr lvl="2"/>
                <a:r>
                  <a:rPr lang="es-CO" dirty="0"/>
                  <a:t>Sentido de las manecillas del reloj</a:t>
                </a:r>
              </a:p>
              <a:p>
                <a:pPr lvl="2"/>
                <a:r>
                  <a:rPr lang="es-CO" dirty="0"/>
                  <a:t>Sentido contrario manecillas del reloj</a:t>
                </a:r>
              </a:p>
              <a:p>
                <a:pPr lvl="2"/>
                <a:r>
                  <a:rPr lang="es-CO" dirty="0"/>
                  <a:t>Dependiendo de las fuentes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7BA6118-7950-4A7F-829D-6108C9FDF6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909244"/>
                <a:ext cx="5181600" cy="4351338"/>
              </a:xfrm>
              <a:blipFill>
                <a:blip r:embed="rId2"/>
                <a:stretch>
                  <a:fillRect l="-2118" t="-2241" r="-94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Marcador de contenido 2">
            <a:extLst>
              <a:ext uri="{FF2B5EF4-FFF2-40B4-BE49-F238E27FC236}">
                <a16:creationId xmlns:a16="http://schemas.microsoft.com/office/drawing/2014/main" id="{BB768ACD-CA38-437E-9AD9-DD70F5D97E01}"/>
              </a:ext>
            </a:extLst>
          </p:cNvPr>
          <p:cNvSpPr txBox="1">
            <a:spLocks/>
          </p:cNvSpPr>
          <p:nvPr/>
        </p:nvSpPr>
        <p:spPr>
          <a:xfrm>
            <a:off x="6092686" y="1637570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/>
              <a:t>3. Se escribe una ecuación por cada malla</a:t>
            </a:r>
          </a:p>
          <a:p>
            <a:r>
              <a:rPr lang="es-CO" dirty="0"/>
              <a:t>4. Se resuelve el sistema de ecuaciones para hallar las corrientes de cada malla</a:t>
            </a:r>
          </a:p>
          <a:p>
            <a:r>
              <a:rPr lang="es-CO" dirty="0"/>
              <a:t>5. Se hallan todas la i, v y p</a:t>
            </a:r>
          </a:p>
          <a:p>
            <a:r>
              <a:rPr lang="es-CO" dirty="0"/>
              <a:t>Casos:</a:t>
            </a:r>
          </a:p>
          <a:p>
            <a:r>
              <a:rPr lang="es-CO" dirty="0"/>
              <a:t>1. Fuentes de corriente en las mallas externas</a:t>
            </a:r>
          </a:p>
          <a:p>
            <a:r>
              <a:rPr lang="es-CO" dirty="0"/>
              <a:t>2. Fuentes de corriente compartidas por dos mallas –</a:t>
            </a:r>
            <a:r>
              <a:rPr lang="es-CO" dirty="0" err="1"/>
              <a:t>super-malla</a:t>
            </a:r>
            <a:endParaRPr lang="es-CO" dirty="0"/>
          </a:p>
          <a:p>
            <a:r>
              <a:rPr lang="es-CO" dirty="0"/>
              <a:t>3. Fuentes de voltaje</a:t>
            </a:r>
          </a:p>
          <a:p>
            <a:r>
              <a:rPr lang="es-CO" dirty="0"/>
              <a:t>4. Fuentes dependientes</a:t>
            </a:r>
          </a:p>
        </p:txBody>
      </p:sp>
    </p:spTree>
    <p:extLst>
      <p:ext uri="{BB962C8B-B14F-4D97-AF65-F5344CB8AC3E}">
        <p14:creationId xmlns:p14="http://schemas.microsoft.com/office/powerpoint/2010/main" val="412633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FC3FD-DEB5-4026-80A4-4AA57028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Caso 1. fuentes de corriente en mallas externas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7BA6118-7950-4A7F-829D-6108C9FDF66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551757" y="1690688"/>
                <a:ext cx="5181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𝑖𝑒𝑛𝑡𝑟𝑒𝑔</m:t>
                              </m:r>
                            </m:sub>
                          </m:sSub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nary>
                        <m:naryPr>
                          <m:chr m:val="∑"/>
                          <m:ctrlPr>
                            <a:rPr lang="es-CO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O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CO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s-CO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O" b="0" i="1" smtClean="0">
                                  <a:latin typeface="Cambria Math" panose="02040503050406030204" pitchFamily="18" charset="0"/>
                                </a:rPr>
                                <m:t>𝑖𝑐𝑜𝑛𝑠𝑢𝑚𝑖𝑑𝑜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CO" dirty="0"/>
              </a:p>
              <a:p>
                <a:r>
                  <a:rPr lang="es-CO" dirty="0"/>
                  <a:t>Procedimiento:</a:t>
                </a:r>
              </a:p>
              <a:p>
                <a:pPr lvl="1"/>
                <a:r>
                  <a:rPr lang="es-CO" dirty="0"/>
                  <a:t>1. Se marcan las malla</a:t>
                </a:r>
              </a:p>
              <a:p>
                <a:pPr lvl="1"/>
                <a:r>
                  <a:rPr lang="es-CO" dirty="0"/>
                  <a:t>2. Se marca el camino de la corriente en cada malla</a:t>
                </a:r>
              </a:p>
              <a:p>
                <a:pPr lvl="1"/>
                <a:r>
                  <a:rPr lang="es-CO" dirty="0"/>
                  <a:t>3. Se escribe una ecuación por cada malla:</a:t>
                </a:r>
              </a:p>
              <a:p>
                <a:pPr lvl="2"/>
                <a:r>
                  <a:rPr lang="es-CO" dirty="0"/>
                  <a:t>Malla 1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=3,1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s-CO" dirty="0"/>
              </a:p>
              <a:p>
                <a:pPr lvl="2"/>
                <a:r>
                  <a:rPr lang="es-CO" dirty="0"/>
                  <a:t>Malla 2 </a:t>
                </a:r>
                <a14:m>
                  <m:oMath xmlns:m="http://schemas.openxmlformats.org/officeDocument/2006/math">
                    <m:r>
                      <a:rPr lang="es-CO" b="0" i="1" smtClean="0">
                        <a:latin typeface="Cambria Math" panose="02040503050406030204" pitchFamily="18" charset="0"/>
                      </a:rPr>
                      <m:t>0=2</m:t>
                    </m:r>
                    <m:d>
                      <m:d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s-CO" b="0" i="1" smtClean="0">
                        <a:latin typeface="Cambria Math" panose="02040503050406030204" pitchFamily="18" charset="0"/>
                      </a:rPr>
                      <m:t>+5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+1</m:t>
                    </m:r>
                    <m:d>
                      <m:d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CO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O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es-CO" b="0" dirty="0"/>
              </a:p>
              <a:p>
                <a:pPr marL="1828800" lvl="4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2000" b="0" i="1" smtClean="0">
                          <a:latin typeface="Cambria Math" panose="02040503050406030204" pitchFamily="18" charset="0"/>
                        </a:rPr>
                        <m:t>0=−2</m:t>
                      </m:r>
                      <m:sSub>
                        <m:sSubPr>
                          <m:ctrlPr>
                            <a:rPr lang="es-C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sz="2000" b="0" i="1" smtClean="0">
                          <a:latin typeface="Cambria Math" panose="02040503050406030204" pitchFamily="18" charset="0"/>
                        </a:rPr>
                        <m:t>+8</m:t>
                      </m:r>
                      <m:sSub>
                        <m:sSubPr>
                          <m:ctrlPr>
                            <a:rPr lang="es-C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O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C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O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CO" sz="2000" dirty="0"/>
              </a:p>
              <a:p>
                <a:pPr lvl="2"/>
                <a:r>
                  <a:rPr lang="es-CO" dirty="0"/>
                  <a:t>Malla 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=−1,4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s-CO" dirty="0"/>
              </a:p>
              <a:p>
                <a:pPr lvl="1"/>
                <a:endParaRPr lang="es-CO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7BA6118-7950-4A7F-829D-6108C9FDF6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51757" y="1690688"/>
                <a:ext cx="5181600" cy="4351338"/>
              </a:xfrm>
              <a:blipFill>
                <a:blip r:embed="rId2"/>
                <a:stretch>
                  <a:fillRect l="-1882" b="-700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Marcador de contenido 2">
            <a:extLst>
              <a:ext uri="{FF2B5EF4-FFF2-40B4-BE49-F238E27FC236}">
                <a16:creationId xmlns:a16="http://schemas.microsoft.com/office/drawing/2014/main" id="{BB768ACD-CA38-437E-9AD9-DD70F5D97E01}"/>
              </a:ext>
            </a:extLst>
          </p:cNvPr>
          <p:cNvSpPr txBox="1">
            <a:spLocks/>
          </p:cNvSpPr>
          <p:nvPr/>
        </p:nvSpPr>
        <p:spPr>
          <a:xfrm>
            <a:off x="6092686" y="1637570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dirty="0"/>
          </a:p>
        </p:txBody>
      </p:sp>
      <p:pic>
        <p:nvPicPr>
          <p:cNvPr id="18434" name="Picture 2" descr="Introducción">
            <a:extLst>
              <a:ext uri="{FF2B5EF4-FFF2-40B4-BE49-F238E27FC236}">
                <a16:creationId xmlns:a16="http://schemas.microsoft.com/office/drawing/2014/main" id="{CF55D25B-C27E-441A-942C-F3401870C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757" y="1044678"/>
            <a:ext cx="5923409" cy="268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BB43F3D7-26A6-4E2B-B9A3-117E2C1A0F20}"/>
              </a:ext>
            </a:extLst>
          </p:cNvPr>
          <p:cNvGrpSpPr/>
          <p:nvPr/>
        </p:nvGrpSpPr>
        <p:grpSpPr>
          <a:xfrm>
            <a:off x="5733357" y="3241400"/>
            <a:ext cx="6228209" cy="2689786"/>
            <a:chOff x="5733357" y="3281156"/>
            <a:chExt cx="6228209" cy="2689786"/>
          </a:xfrm>
        </p:grpSpPr>
        <p:pic>
          <p:nvPicPr>
            <p:cNvPr id="6" name="Picture 2" descr="Introducción">
              <a:extLst>
                <a:ext uri="{FF2B5EF4-FFF2-40B4-BE49-F238E27FC236}">
                  <a16:creationId xmlns:a16="http://schemas.microsoft.com/office/drawing/2014/main" id="{FABBF1D0-C984-45D7-B400-046782AD32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3357" y="3281156"/>
              <a:ext cx="6228209" cy="2689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2BC025E7-33C8-4025-A6B9-7408A23B7054}"/>
                </a:ext>
              </a:extLst>
            </p:cNvPr>
            <p:cNvSpPr txBox="1"/>
            <p:nvPr/>
          </p:nvSpPr>
          <p:spPr>
            <a:xfrm>
              <a:off x="7076050" y="4686832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i1</a:t>
              </a:r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22ABE721-E9FF-4E0D-8BF2-AF91B167F176}"/>
                </a:ext>
              </a:extLst>
            </p:cNvPr>
            <p:cNvSpPr txBox="1"/>
            <p:nvPr/>
          </p:nvSpPr>
          <p:spPr>
            <a:xfrm>
              <a:off x="8494542" y="4656348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i2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D3AE66FD-CFF2-4D5F-B739-DEBC277CC1CA}"/>
                </a:ext>
              </a:extLst>
            </p:cNvPr>
            <p:cNvSpPr txBox="1"/>
            <p:nvPr/>
          </p:nvSpPr>
          <p:spPr>
            <a:xfrm>
              <a:off x="10098259" y="4628212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i3</a:t>
              </a:r>
            </a:p>
          </p:txBody>
        </p:sp>
        <p:sp>
          <p:nvSpPr>
            <p:cNvPr id="5" name="Flecha: curvada hacia abajo 4">
              <a:extLst>
                <a:ext uri="{FF2B5EF4-FFF2-40B4-BE49-F238E27FC236}">
                  <a16:creationId xmlns:a16="http://schemas.microsoft.com/office/drawing/2014/main" id="{6F5B6F3B-6026-4260-8CE8-5B9F5B9AC194}"/>
                </a:ext>
              </a:extLst>
            </p:cNvPr>
            <p:cNvSpPr/>
            <p:nvPr/>
          </p:nvSpPr>
          <p:spPr>
            <a:xfrm>
              <a:off x="6827368" y="4488052"/>
              <a:ext cx="752875" cy="53762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1" name="Flecha: curvada hacia abajo 10">
              <a:extLst>
                <a:ext uri="{FF2B5EF4-FFF2-40B4-BE49-F238E27FC236}">
                  <a16:creationId xmlns:a16="http://schemas.microsoft.com/office/drawing/2014/main" id="{1310858B-DEC1-4457-B9AB-ED6D5BDC0167}"/>
                </a:ext>
              </a:extLst>
            </p:cNvPr>
            <p:cNvSpPr/>
            <p:nvPr/>
          </p:nvSpPr>
          <p:spPr>
            <a:xfrm>
              <a:off x="8203458" y="4219238"/>
              <a:ext cx="752875" cy="53762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2" name="Flecha: curvada hacia abajo 11">
              <a:extLst>
                <a:ext uri="{FF2B5EF4-FFF2-40B4-BE49-F238E27FC236}">
                  <a16:creationId xmlns:a16="http://schemas.microsoft.com/office/drawing/2014/main" id="{424AE201-1C05-4CBF-9386-2CE926AC063B}"/>
                </a:ext>
              </a:extLst>
            </p:cNvPr>
            <p:cNvSpPr/>
            <p:nvPr/>
          </p:nvSpPr>
          <p:spPr>
            <a:xfrm>
              <a:off x="9789221" y="4203135"/>
              <a:ext cx="752875" cy="53762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BC5BCF4-B5B5-4BF0-B755-9F427C23D3CB}"/>
                  </a:ext>
                </a:extLst>
              </p:cNvPr>
              <p:cNvSpPr txBox="1"/>
              <p:nvPr/>
            </p:nvSpPr>
            <p:spPr>
              <a:xfrm>
                <a:off x="4412974" y="5699756"/>
                <a:ext cx="708149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dirty="0"/>
                  <a:t>4. Resolver el sistema de ecuaciones:</a:t>
                </a:r>
                <a14:m>
                  <m:oMath xmlns:m="http://schemas.openxmlformats.org/officeDocument/2006/math">
                    <m:r>
                      <a:rPr lang="es-CO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0=−2</m:t>
                    </m:r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i="1">
                        <a:latin typeface="Cambria Math" panose="02040503050406030204" pitchFamily="18" charset="0"/>
                      </a:rPr>
                      <m:t>+8</m:t>
                    </m:r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CO" dirty="0"/>
              </a:p>
              <a:p>
                <a14:m>
                  <m:oMath xmlns:m="http://schemas.openxmlformats.org/officeDocument/2006/math">
                    <m:r>
                      <a:rPr lang="es-CO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O" i="1">
                        <a:latin typeface="Cambria Math" panose="02040503050406030204" pitchFamily="18" charset="0"/>
                      </a:rPr>
                      <m:t>0=−2</m:t>
                    </m:r>
                    <m:d>
                      <m:d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3,1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s-CO" i="1">
                        <a:latin typeface="Cambria Math" panose="02040503050406030204" pitchFamily="18" charset="0"/>
                      </a:rPr>
                      <m:t>+8</m:t>
                    </m:r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−1,4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s-CO" b="0" i="1" smtClean="0">
                        <a:latin typeface="Cambria Math" panose="02040503050406030204" pitchFamily="18" charset="0"/>
                      </a:rPr>
                      <m:t>=−6,2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s-CO" i="1" smtClean="0">
                        <a:latin typeface="Cambria Math" panose="02040503050406030204" pitchFamily="18" charset="0"/>
                      </a:rPr>
                      <m:t>+8</m:t>
                    </m:r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CO" i="1" dirty="0">
                    <a:latin typeface="Cambria Math" panose="02040503050406030204" pitchFamily="18" charset="0"/>
                  </a:rPr>
                  <a:t>1,4V</a:t>
                </a:r>
              </a:p>
              <a:p>
                <a14:m>
                  <m:oMath xmlns:m="http://schemas.openxmlformats.org/officeDocument/2006/math">
                    <m:r>
                      <a:rPr lang="es-CO" i="1">
                        <a:latin typeface="Cambria Math" panose="02040503050406030204" pitchFamily="18" charset="0"/>
                      </a:rPr>
                      <m:t>0=</m:t>
                    </m:r>
                    <m:sSub>
                      <m:sSubPr>
                        <m:ctrlPr>
                          <a:rPr lang="es-C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s-CO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−4,8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s-CO" dirty="0"/>
                  <a:t> , </a:t>
                </a:r>
                <a14:m>
                  <m:oMath xmlns:m="http://schemas.openxmlformats.org/officeDocument/2006/math">
                    <m:r>
                      <a:rPr lang="es-CO" b="0" i="0" smtClean="0">
                        <a:latin typeface="Cambria Math" panose="02040503050406030204" pitchFamily="18" charset="0"/>
                      </a:rPr>
                      <m:t>           </m:t>
                    </m:r>
                    <m:sSub>
                      <m:sSubPr>
                        <m:ctrlPr>
                          <a:rPr lang="es-CO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s-CO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CO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s-CO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CO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s-CO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6BC5BCF4-B5B5-4BF0-B755-9F427C23D3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974" y="5699756"/>
                <a:ext cx="7081495" cy="923330"/>
              </a:xfrm>
              <a:prstGeom prst="rect">
                <a:avLst/>
              </a:prstGeom>
              <a:blipFill>
                <a:blip r:embed="rId4"/>
                <a:stretch>
                  <a:fillRect l="-775" t="-3311" b="-9934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046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F96328-610D-48D2-938F-154B4A3C8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4. Tablas con p, i y v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EFA9F66E-F502-4CC4-99E9-9A590C167B9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02023774"/>
              </p:ext>
            </p:extLst>
          </p:nvPr>
        </p:nvGraphicFramePr>
        <p:xfrm>
          <a:off x="838200" y="1825625"/>
          <a:ext cx="5181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99808402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19837335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95092749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9977089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Resistencia </a:t>
                      </a:r>
                      <a:r>
                        <a:rPr lang="el-GR" dirty="0"/>
                        <a:t>Ω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Corrientes |A|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Voltaje |V|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Potencia |W|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792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12,5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594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484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553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842321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F341234E-62D7-4C3A-8745-84A39D9D0ACE}"/>
              </a:ext>
            </a:extLst>
          </p:cNvPr>
          <p:cNvGrpSpPr/>
          <p:nvPr/>
        </p:nvGrpSpPr>
        <p:grpSpPr>
          <a:xfrm>
            <a:off x="5733357" y="3241400"/>
            <a:ext cx="6228209" cy="2689786"/>
            <a:chOff x="5733357" y="3281156"/>
            <a:chExt cx="6228209" cy="2689786"/>
          </a:xfrm>
        </p:grpSpPr>
        <p:pic>
          <p:nvPicPr>
            <p:cNvPr id="7" name="Picture 2" descr="Introducción">
              <a:extLst>
                <a:ext uri="{FF2B5EF4-FFF2-40B4-BE49-F238E27FC236}">
                  <a16:creationId xmlns:a16="http://schemas.microsoft.com/office/drawing/2014/main" id="{4410631F-AC31-4740-A011-EA690FAD0E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3357" y="3281156"/>
              <a:ext cx="6228209" cy="2689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45952E9D-BD1F-4B2D-A1D3-EB4C06BA9DF8}"/>
                </a:ext>
              </a:extLst>
            </p:cNvPr>
            <p:cNvSpPr txBox="1"/>
            <p:nvPr/>
          </p:nvSpPr>
          <p:spPr>
            <a:xfrm>
              <a:off x="7076050" y="4686832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i1</a:t>
              </a:r>
            </a:p>
          </p:txBody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6DA43D44-A55B-403C-AAA8-791867ABFB22}"/>
                </a:ext>
              </a:extLst>
            </p:cNvPr>
            <p:cNvSpPr txBox="1"/>
            <p:nvPr/>
          </p:nvSpPr>
          <p:spPr>
            <a:xfrm>
              <a:off x="8494542" y="4656348"/>
              <a:ext cx="486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i2V</a:t>
              </a: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12E3BD5F-CC90-4BC0-B6D8-FDA94A6CAE09}"/>
                </a:ext>
              </a:extLst>
            </p:cNvPr>
            <p:cNvSpPr txBox="1"/>
            <p:nvPr/>
          </p:nvSpPr>
          <p:spPr>
            <a:xfrm>
              <a:off x="10098259" y="4628212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dirty="0"/>
                <a:t>i3</a:t>
              </a:r>
            </a:p>
          </p:txBody>
        </p:sp>
        <p:sp>
          <p:nvSpPr>
            <p:cNvPr id="11" name="Flecha: curvada hacia abajo 10">
              <a:extLst>
                <a:ext uri="{FF2B5EF4-FFF2-40B4-BE49-F238E27FC236}">
                  <a16:creationId xmlns:a16="http://schemas.microsoft.com/office/drawing/2014/main" id="{481AA142-9B64-417A-B983-A300391C6351}"/>
                </a:ext>
              </a:extLst>
            </p:cNvPr>
            <p:cNvSpPr/>
            <p:nvPr/>
          </p:nvSpPr>
          <p:spPr>
            <a:xfrm>
              <a:off x="6827368" y="4488052"/>
              <a:ext cx="752875" cy="53762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2" name="Flecha: curvada hacia abajo 11">
              <a:extLst>
                <a:ext uri="{FF2B5EF4-FFF2-40B4-BE49-F238E27FC236}">
                  <a16:creationId xmlns:a16="http://schemas.microsoft.com/office/drawing/2014/main" id="{67F00CD6-B564-427A-B73B-9BCC4A025268}"/>
                </a:ext>
              </a:extLst>
            </p:cNvPr>
            <p:cNvSpPr/>
            <p:nvPr/>
          </p:nvSpPr>
          <p:spPr>
            <a:xfrm>
              <a:off x="8203458" y="4219238"/>
              <a:ext cx="752875" cy="53762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3" name="Flecha: curvada hacia abajo 12">
              <a:extLst>
                <a:ext uri="{FF2B5EF4-FFF2-40B4-BE49-F238E27FC236}">
                  <a16:creationId xmlns:a16="http://schemas.microsoft.com/office/drawing/2014/main" id="{8B6FA09E-67AF-4859-B23B-168B524D3A9F}"/>
                </a:ext>
              </a:extLst>
            </p:cNvPr>
            <p:cNvSpPr/>
            <p:nvPr/>
          </p:nvSpPr>
          <p:spPr>
            <a:xfrm>
              <a:off x="9789221" y="4203135"/>
              <a:ext cx="752875" cy="537628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8A829CF4-24DD-41A9-BECF-05AF2C87C06A}"/>
                  </a:ext>
                </a:extLst>
              </p:cNvPr>
              <p:cNvSpPr txBox="1"/>
              <p:nvPr/>
            </p:nvSpPr>
            <p:spPr>
              <a:xfrm>
                <a:off x="79526" y="4586293"/>
                <a:ext cx="6096000" cy="9541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2"/>
                <a:r>
                  <a:rPr lang="es-CO" dirty="0"/>
                  <a:t>Malla 1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=3,1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s-CO" dirty="0"/>
              </a:p>
              <a:p>
                <a:pPr lvl="2"/>
                <a:r>
                  <a:rPr lang="es-CO" dirty="0"/>
                  <a:t>Malla 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=0,6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s-CO" sz="2000" dirty="0"/>
              </a:p>
              <a:p>
                <a:pPr lvl="2"/>
                <a:r>
                  <a:rPr lang="es-CO" dirty="0"/>
                  <a:t>Malla 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=−1,4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8A829CF4-24DD-41A9-BECF-05AF2C87C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6" y="4586293"/>
                <a:ext cx="6096000" cy="954107"/>
              </a:xfrm>
              <a:prstGeom prst="rect">
                <a:avLst/>
              </a:prstGeom>
              <a:blipFill>
                <a:blip r:embed="rId3"/>
                <a:stretch>
                  <a:fillRect t="-3185" b="-573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409A8445-B9D8-4E11-8B5D-DCC0636EDCB1}"/>
                  </a:ext>
                </a:extLst>
              </p:cNvPr>
              <p:cNvSpPr txBox="1"/>
              <p:nvPr/>
            </p:nvSpPr>
            <p:spPr>
              <a:xfrm>
                <a:off x="5908333" y="1343618"/>
                <a:ext cx="6096000" cy="9541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2"/>
                <a:r>
                  <a:rPr lang="es-CO" dirty="0"/>
                  <a:t>PARA  2</a:t>
                </a:r>
                <a:r>
                  <a:rPr lang="el-GR" dirty="0"/>
                  <a:t>Ω</a:t>
                </a:r>
                <a:r>
                  <a:rPr lang="es-CO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/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CO" dirty="0"/>
                  <a:t>-i2=3,1A-0,6A=2,5A</a:t>
                </a:r>
              </a:p>
              <a:p>
                <a:pPr lvl="2"/>
                <a:r>
                  <a:rPr lang="es-CO" dirty="0"/>
                  <a:t>Para 5</a:t>
                </a:r>
                <a:r>
                  <a:rPr lang="el-GR" dirty="0"/>
                  <a:t> Ω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=0,6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s-CO" sz="2000" dirty="0"/>
              </a:p>
              <a:p>
                <a:pPr lvl="2"/>
                <a:r>
                  <a:rPr lang="es-CO" dirty="0"/>
                  <a:t>Para 1</a:t>
                </a:r>
                <a:r>
                  <a:rPr lang="el-GR" dirty="0"/>
                  <a:t> Ω</a:t>
                </a:r>
                <a:r>
                  <a:rPr lang="es-CO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=−1,4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−0,6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s-CO" dirty="0"/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409A8445-B9D8-4E11-8B5D-DCC0636ED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333" y="1343618"/>
                <a:ext cx="6096000" cy="954107"/>
              </a:xfrm>
              <a:prstGeom prst="rect">
                <a:avLst/>
              </a:prstGeom>
              <a:blipFill>
                <a:blip r:embed="rId4"/>
                <a:stretch>
                  <a:fillRect t="-3185" b="-5732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97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19252-7A5C-455E-ADFD-1A0AE0C3A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Caso: Fuente de corriente compartida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0140D51-F3A7-45D7-A493-95A0959A859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s-CO" dirty="0"/>
                  <a:t>Con IL= 0,1A, R1=1K Y R2=2K</a:t>
                </a:r>
              </a:p>
              <a:p>
                <a:r>
                  <a:rPr lang="es-CO" dirty="0"/>
                  <a:t>1. Marcar las corrientes de mallas</a:t>
                </a:r>
              </a:p>
              <a:p>
                <a:r>
                  <a:rPr lang="es-CO" dirty="0"/>
                  <a:t>2. Marcar sentido</a:t>
                </a:r>
              </a:p>
              <a:p>
                <a:r>
                  <a:rPr lang="es-CO" dirty="0"/>
                  <a:t>3. Escribir ecuaciones:</a:t>
                </a:r>
              </a:p>
              <a:p>
                <a:pPr lvl="1"/>
                <a:r>
                  <a:rPr lang="es-CO" dirty="0"/>
                  <a:t> </a:t>
                </a:r>
                <a:r>
                  <a:rPr lang="es-CO" dirty="0" err="1"/>
                  <a:t>supermalla</a:t>
                </a:r>
                <a:r>
                  <a:rPr lang="es-CO" dirty="0"/>
                  <a:t>, marcándola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s-CO" b="0" i="1" smtClean="0">
                        <a:latin typeface="Cambria Math" panose="02040503050406030204" pitchFamily="18" charset="0"/>
                      </a:rPr>
                      <m:t>𝐸𝑐𝑢𝑎𝑐𝑖𝑜𝑛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CO" b="0" i="1" smtClean="0">
                        <a:latin typeface="Cambria Math" panose="02040503050406030204" pitchFamily="18" charset="0"/>
                      </a:rPr>
                      <m:t>𝑟𝑒𝑠𝑡𝑟𝑖𝑐𝑡𝑖𝑣𝑎</m:t>
                    </m:r>
                  </m:oMath>
                </a14:m>
                <a:r>
                  <a:rPr lang="es-CO" dirty="0"/>
                  <a:t>	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endParaRPr lang="es-CO" dirty="0"/>
              </a:p>
              <a:p>
                <a:pPr lvl="1"/>
                <a:r>
                  <a:rPr lang="es-CO" dirty="0"/>
                  <a:t>Ecuación de la </a:t>
                </a:r>
                <a:r>
                  <a:rPr lang="es-CO" dirty="0" err="1"/>
                  <a:t>supermalla</a:t>
                </a:r>
                <a:endParaRPr lang="es-CO" dirty="0"/>
              </a:p>
              <a:p>
                <a:pPr lvl="1"/>
                <a14:m>
                  <m:oMath xmlns:m="http://schemas.openxmlformats.org/officeDocument/2006/math">
                    <m:r>
                      <a:rPr lang="es-CO" b="0" i="1" smtClean="0">
                        <a:latin typeface="Cambria Math" panose="02040503050406030204" pitchFamily="18" charset="0"/>
                      </a:rPr>
                      <m:t>0=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s-CO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CO" dirty="0"/>
              </a:p>
              <a:p>
                <a:pPr lvl="1"/>
                <a14:m>
                  <m:oMath xmlns:m="http://schemas.openxmlformats.org/officeDocument/2006/math">
                    <m:r>
                      <a:rPr lang="es-CO" b="0" i="1" smtClean="0">
                        <a:latin typeface="Cambria Math" panose="02040503050406030204" pitchFamily="18" charset="0"/>
                      </a:rPr>
                      <m:t>0=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−1000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2000</m:t>
                        </m:r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endParaRPr lang="es-CO" dirty="0"/>
              </a:p>
              <a:p>
                <a:r>
                  <a:rPr lang="es-CO" dirty="0"/>
                  <a:t>4. Resolver sistema de ecuaciones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s-C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s-CO" b="0" i="1" smtClean="0">
                        <a:latin typeface="Cambria Math" panose="02040503050406030204" pitchFamily="18" charset="0"/>
                      </a:rPr>
                      <m:t>=0,1−</m:t>
                    </m:r>
                    <m:sSub>
                      <m:sSubPr>
                        <m:ctrlPr>
                          <a:rPr lang="es-C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endParaRPr lang="es-CO" dirty="0"/>
              </a:p>
              <a:p>
                <a:pPr lvl="1"/>
                <a:endParaRPr lang="es-CO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0140D51-F3A7-45D7-A493-95A0959A85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82" t="-350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8CD98943-EE75-4BB6-8449-A60DC962B55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526151" y="4831457"/>
                <a:ext cx="6927574" cy="1834802"/>
              </a:xfrm>
            </p:spPr>
            <p:txBody>
              <a:bodyPr>
                <a:normAutofit fontScale="92500" lnSpcReduction="20000"/>
              </a:bodyPr>
              <a:lstStyle/>
              <a:p>
                <a:pPr lvl="1"/>
                <a14:m>
                  <m:oMath xmlns:m="http://schemas.openxmlformats.org/officeDocument/2006/math"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0=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s-CO" sz="20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CO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0=−(0,1−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s-CO" sz="20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CO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0=−</m:t>
                    </m:r>
                    <m:d>
                      <m:d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0,1−</m:t>
                        </m:r>
                        <m:sSub>
                          <m:sSubPr>
                            <m:ctrlPr>
                              <a:rPr lang="es-CO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O" sz="20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s-CO" sz="2000" b="0" i="1" smtClean="0">
                                <a:latin typeface="Cambria Math" panose="02040503050406030204" pitchFamily="18" charset="0"/>
                              </a:rPr>
                              <m:t>2 </m:t>
                            </m:r>
                          </m:sub>
                        </m:sSub>
                      </m:e>
                    </m:d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 +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=−100+1000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s-CO" sz="2000" dirty="0"/>
                  <a:t>+2000</a:t>
                </a:r>
                <a:r>
                  <a:rPr lang="es-CO" sz="20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endParaRPr lang="es-CO" sz="2000" dirty="0"/>
              </a:p>
              <a:p>
                <a:pPr lvl="1"/>
                <a:r>
                  <a:rPr lang="es-CO" sz="2000" dirty="0"/>
                  <a:t>3000</a:t>
                </a:r>
                <a:r>
                  <a:rPr lang="es-CO" sz="20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s-CO" sz="2000" dirty="0"/>
                  <a:t>=100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s-CO" sz="2000" dirty="0"/>
                  <a:t>=0,033333..A  y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endParaRPr lang="es-CO" sz="2000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s-CO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20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s-CO" sz="2000" b="0" i="1" smtClean="0">
                        <a:latin typeface="Cambria Math" panose="02040503050406030204" pitchFamily="18" charset="0"/>
                      </a:rPr>
                      <m:t>=0,1−</m:t>
                    </m:r>
                  </m:oMath>
                </a14:m>
                <a:r>
                  <a:rPr lang="es-CO" sz="2000" dirty="0"/>
                  <a:t>0,03333…=0,0666666…A</a:t>
                </a:r>
              </a:p>
              <a:p>
                <a:pPr lvl="1"/>
                <a:endParaRPr lang="es-CO" sz="2000" dirty="0"/>
              </a:p>
              <a:p>
                <a:pPr lvl="1"/>
                <a:endParaRPr lang="es-CO" sz="2000" dirty="0"/>
              </a:p>
              <a:p>
                <a:pPr lvl="1"/>
                <a:endParaRPr lang="es-CO" sz="2000" dirty="0"/>
              </a:p>
              <a:p>
                <a:pPr marL="457200" lvl="1" indent="0">
                  <a:buNone/>
                </a:pPr>
                <a:endParaRPr lang="es-CO" sz="2000" dirty="0"/>
              </a:p>
            </p:txBody>
          </p:sp>
        </mc:Choice>
        <mc:Fallback xmlns="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8CD98943-EE75-4BB6-8449-A60DC962B5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526151" y="4831457"/>
                <a:ext cx="6927574" cy="1834802"/>
              </a:xfrm>
              <a:blipFill>
                <a:blip r:embed="rId3"/>
                <a:stretch>
                  <a:fillRect t="-498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o 11">
            <a:extLst>
              <a:ext uri="{FF2B5EF4-FFF2-40B4-BE49-F238E27FC236}">
                <a16:creationId xmlns:a16="http://schemas.microsoft.com/office/drawing/2014/main" id="{6479F82F-7A79-46D9-9B05-F62A1AB9B6C9}"/>
              </a:ext>
            </a:extLst>
          </p:cNvPr>
          <p:cNvGrpSpPr/>
          <p:nvPr/>
        </p:nvGrpSpPr>
        <p:grpSpPr>
          <a:xfrm>
            <a:off x="6540276" y="1690687"/>
            <a:ext cx="3677150" cy="1507631"/>
            <a:chOff x="6540276" y="1690687"/>
            <a:chExt cx="3677150" cy="1507631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DD65C9F-BD0A-4B69-8554-ACB4E36C3A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40276" y="1690687"/>
              <a:ext cx="3677150" cy="1507631"/>
            </a:xfrm>
            <a:prstGeom prst="rect">
              <a:avLst/>
            </a:prstGeom>
          </p:spPr>
        </p:pic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0A8DF572-AEBC-4036-9DE3-EDD057C791F2}"/>
                </a:ext>
              </a:extLst>
            </p:cNvPr>
            <p:cNvSpPr/>
            <p:nvPr/>
          </p:nvSpPr>
          <p:spPr>
            <a:xfrm>
              <a:off x="7209183" y="2133600"/>
              <a:ext cx="622852" cy="56984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dirty="0"/>
                <a:t>I1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1DD14BB1-C780-47DA-9D5F-033FB1BF5219}"/>
                </a:ext>
              </a:extLst>
            </p:cNvPr>
            <p:cNvSpPr/>
            <p:nvPr/>
          </p:nvSpPr>
          <p:spPr>
            <a:xfrm>
              <a:off x="8779564" y="2179984"/>
              <a:ext cx="622852" cy="56984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dirty="0"/>
                <a:t>I2</a:t>
              </a: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128B1AC0-FBA6-476F-BAAE-BCAC8102C643}"/>
              </a:ext>
            </a:extLst>
          </p:cNvPr>
          <p:cNvGrpSpPr/>
          <p:nvPr/>
        </p:nvGrpSpPr>
        <p:grpSpPr>
          <a:xfrm>
            <a:off x="6507146" y="3261072"/>
            <a:ext cx="3677150" cy="1507631"/>
            <a:chOff x="6507146" y="3261072"/>
            <a:chExt cx="3677150" cy="1507631"/>
          </a:xfrm>
        </p:grpSpPr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850FE732-EB16-4A4F-8372-E53A464F1223}"/>
                </a:ext>
              </a:extLst>
            </p:cNvPr>
            <p:cNvGrpSpPr/>
            <p:nvPr/>
          </p:nvGrpSpPr>
          <p:grpSpPr>
            <a:xfrm>
              <a:off x="6507146" y="3261072"/>
              <a:ext cx="3677150" cy="1507631"/>
              <a:chOff x="6507146" y="3287576"/>
              <a:chExt cx="3677150" cy="1507631"/>
            </a:xfrm>
          </p:grpSpPr>
          <p:grpSp>
            <p:nvGrpSpPr>
              <p:cNvPr id="13" name="Grupo 12">
                <a:extLst>
                  <a:ext uri="{FF2B5EF4-FFF2-40B4-BE49-F238E27FC236}">
                    <a16:creationId xmlns:a16="http://schemas.microsoft.com/office/drawing/2014/main" id="{4887F921-D4FA-499C-B838-D08FB3C643B7}"/>
                  </a:ext>
                </a:extLst>
              </p:cNvPr>
              <p:cNvGrpSpPr/>
              <p:nvPr/>
            </p:nvGrpSpPr>
            <p:grpSpPr>
              <a:xfrm>
                <a:off x="6507146" y="3287576"/>
                <a:ext cx="3677150" cy="1507631"/>
                <a:chOff x="6540276" y="1690687"/>
                <a:chExt cx="3677150" cy="1507631"/>
              </a:xfrm>
            </p:grpSpPr>
            <p:pic>
              <p:nvPicPr>
                <p:cNvPr id="14" name="Imagen 13">
                  <a:extLst>
                    <a:ext uri="{FF2B5EF4-FFF2-40B4-BE49-F238E27FC236}">
                      <a16:creationId xmlns:a16="http://schemas.microsoft.com/office/drawing/2014/main" id="{FA661034-97B9-44B1-99CD-D970F823A30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540276" y="1690687"/>
                  <a:ext cx="3677150" cy="1507631"/>
                </a:xfrm>
                <a:prstGeom prst="rect">
                  <a:avLst/>
                </a:prstGeom>
              </p:spPr>
            </p:pic>
            <p:sp>
              <p:nvSpPr>
                <p:cNvPr id="15" name="Rectángulo 14">
                  <a:extLst>
                    <a:ext uri="{FF2B5EF4-FFF2-40B4-BE49-F238E27FC236}">
                      <a16:creationId xmlns:a16="http://schemas.microsoft.com/office/drawing/2014/main" id="{284920D4-C1B0-4EE5-9CEF-92C8F8C282BA}"/>
                    </a:ext>
                  </a:extLst>
                </p:cNvPr>
                <p:cNvSpPr/>
                <p:nvPr/>
              </p:nvSpPr>
              <p:spPr>
                <a:xfrm>
                  <a:off x="7209183" y="2133600"/>
                  <a:ext cx="622852" cy="569843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CO" dirty="0"/>
                    <a:t>I1</a:t>
                  </a:r>
                </a:p>
              </p:txBody>
            </p:sp>
            <p:sp>
              <p:nvSpPr>
                <p:cNvPr id="16" name="Rectángulo 15">
                  <a:extLst>
                    <a:ext uri="{FF2B5EF4-FFF2-40B4-BE49-F238E27FC236}">
                      <a16:creationId xmlns:a16="http://schemas.microsoft.com/office/drawing/2014/main" id="{62679976-ADD7-482E-896E-B2611AC0CB1C}"/>
                    </a:ext>
                  </a:extLst>
                </p:cNvPr>
                <p:cNvSpPr/>
                <p:nvPr/>
              </p:nvSpPr>
              <p:spPr>
                <a:xfrm>
                  <a:off x="8779564" y="2179984"/>
                  <a:ext cx="622852" cy="569843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CO" dirty="0"/>
                    <a:t>I2</a:t>
                  </a:r>
                </a:p>
              </p:txBody>
            </p:sp>
          </p:grpSp>
          <p:sp>
            <p:nvSpPr>
              <p:cNvPr id="17" name="Flecha: curvada hacia arriba 16">
                <a:extLst>
                  <a:ext uri="{FF2B5EF4-FFF2-40B4-BE49-F238E27FC236}">
                    <a16:creationId xmlns:a16="http://schemas.microsoft.com/office/drawing/2014/main" id="{D2600B38-E544-41C3-BB5A-62FA93A5A299}"/>
                  </a:ext>
                </a:extLst>
              </p:cNvPr>
              <p:cNvSpPr/>
              <p:nvPr/>
            </p:nvSpPr>
            <p:spPr>
              <a:xfrm>
                <a:off x="7075931" y="3628205"/>
                <a:ext cx="962570" cy="826372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Flecha: curvada hacia abajo 17">
                <a:extLst>
                  <a:ext uri="{FF2B5EF4-FFF2-40B4-BE49-F238E27FC236}">
                    <a16:creationId xmlns:a16="http://schemas.microsoft.com/office/drawing/2014/main" id="{05C9219A-6F44-4C73-B0A1-46D612A0061C}"/>
                  </a:ext>
                </a:extLst>
              </p:cNvPr>
              <p:cNvSpPr/>
              <p:nvPr/>
            </p:nvSpPr>
            <p:spPr>
              <a:xfrm>
                <a:off x="8607286" y="3730488"/>
                <a:ext cx="755374" cy="538793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id="{9E573A7F-DD61-4C3D-AD1E-0A62C9119A4C}"/>
                </a:ext>
              </a:extLst>
            </p:cNvPr>
            <p:cNvCxnSpPr/>
            <p:nvPr/>
          </p:nvCxnSpPr>
          <p:spPr>
            <a:xfrm flipV="1">
              <a:off x="7075931" y="3703984"/>
              <a:ext cx="0" cy="616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>
              <a:extLst>
                <a:ext uri="{FF2B5EF4-FFF2-40B4-BE49-F238E27FC236}">
                  <a16:creationId xmlns:a16="http://schemas.microsoft.com/office/drawing/2014/main" id="{EE105A7A-87AF-48EF-9CFA-A6D8960FE42E}"/>
                </a:ext>
              </a:extLst>
            </p:cNvPr>
            <p:cNvCxnSpPr/>
            <p:nvPr/>
          </p:nvCxnSpPr>
          <p:spPr>
            <a:xfrm>
              <a:off x="7075931" y="3703984"/>
              <a:ext cx="228672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>
              <a:extLst>
                <a:ext uri="{FF2B5EF4-FFF2-40B4-BE49-F238E27FC236}">
                  <a16:creationId xmlns:a16="http://schemas.microsoft.com/office/drawing/2014/main" id="{B10CAAE9-2E4D-4998-908D-481609EFEE96}"/>
                </a:ext>
              </a:extLst>
            </p:cNvPr>
            <p:cNvCxnSpPr/>
            <p:nvPr/>
          </p:nvCxnSpPr>
          <p:spPr>
            <a:xfrm flipH="1">
              <a:off x="9362660" y="3703984"/>
              <a:ext cx="6626" cy="7240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>
              <a:extLst>
                <a:ext uri="{FF2B5EF4-FFF2-40B4-BE49-F238E27FC236}">
                  <a16:creationId xmlns:a16="http://schemas.microsoft.com/office/drawing/2014/main" id="{63C80C77-DF02-4A2D-A3AD-1D8C17A1A5D2}"/>
                </a:ext>
              </a:extLst>
            </p:cNvPr>
            <p:cNvCxnSpPr/>
            <p:nvPr/>
          </p:nvCxnSpPr>
          <p:spPr>
            <a:xfrm flipH="1">
              <a:off x="7209183" y="4428072"/>
              <a:ext cx="205408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5874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A81DE-D364-4406-B061-CBEC10BD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5. Tabla final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C90D4C8F-D9AA-433F-B187-BE014C1E63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716600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6991547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3404096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248888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66271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RESSISTENCIA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CORRIENTE |A|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VOLTAJE |V|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POTENCIA|W|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35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0,0666666……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66,666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4,4444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25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0,0333333….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66,666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2,22222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0531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59CA8FD-5392-4C16-8938-F9157C6AFEFE}"/>
                  </a:ext>
                </a:extLst>
              </p:cNvPr>
              <p:cNvSpPr txBox="1"/>
              <p:nvPr/>
            </p:nvSpPr>
            <p:spPr>
              <a:xfrm>
                <a:off x="3048000" y="3109148"/>
                <a:ext cx="60960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s-CO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1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18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s-CO" sz="1800" dirty="0"/>
                  <a:t>=0,033333..A</a:t>
                </a:r>
                <a:endParaRPr lang="es-CO" sz="1800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s-CO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O" sz="1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s-CO" sz="18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s-CO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CO" sz="1800" dirty="0"/>
                  <a:t>0,0666666…A</a:t>
                </a:r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C59CA8FD-5392-4C16-8938-F9157C6AF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109148"/>
                <a:ext cx="6096000" cy="646331"/>
              </a:xfrm>
              <a:prstGeom prst="rect">
                <a:avLst/>
              </a:prstGeom>
              <a:blipFill>
                <a:blip r:embed="rId2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upo 9">
            <a:extLst>
              <a:ext uri="{FF2B5EF4-FFF2-40B4-BE49-F238E27FC236}">
                <a16:creationId xmlns:a16="http://schemas.microsoft.com/office/drawing/2014/main" id="{B6EA1B7A-F25F-4B3E-8FBE-B82F1BBEF89B}"/>
              </a:ext>
            </a:extLst>
          </p:cNvPr>
          <p:cNvGrpSpPr/>
          <p:nvPr/>
        </p:nvGrpSpPr>
        <p:grpSpPr>
          <a:xfrm>
            <a:off x="3048000" y="4108175"/>
            <a:ext cx="5618922" cy="2211034"/>
            <a:chOff x="6507146" y="3261072"/>
            <a:chExt cx="3677150" cy="1507631"/>
          </a:xfrm>
        </p:grpSpPr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23AE35DC-92AE-490A-8BE2-8624AD88EC17}"/>
                </a:ext>
              </a:extLst>
            </p:cNvPr>
            <p:cNvGrpSpPr/>
            <p:nvPr/>
          </p:nvGrpSpPr>
          <p:grpSpPr>
            <a:xfrm>
              <a:off x="6507146" y="3261072"/>
              <a:ext cx="3677150" cy="1507631"/>
              <a:chOff x="6507146" y="3287576"/>
              <a:chExt cx="3677150" cy="1507631"/>
            </a:xfrm>
          </p:grpSpPr>
          <p:grpSp>
            <p:nvGrpSpPr>
              <p:cNvPr id="16" name="Grupo 15">
                <a:extLst>
                  <a:ext uri="{FF2B5EF4-FFF2-40B4-BE49-F238E27FC236}">
                    <a16:creationId xmlns:a16="http://schemas.microsoft.com/office/drawing/2014/main" id="{957C9CA4-DDBE-4DDB-9D17-94B0E3ACB3F2}"/>
                  </a:ext>
                </a:extLst>
              </p:cNvPr>
              <p:cNvGrpSpPr/>
              <p:nvPr/>
            </p:nvGrpSpPr>
            <p:grpSpPr>
              <a:xfrm>
                <a:off x="6507146" y="3287576"/>
                <a:ext cx="3677150" cy="1507631"/>
                <a:chOff x="6540276" y="1690687"/>
                <a:chExt cx="3677150" cy="1507631"/>
              </a:xfrm>
            </p:grpSpPr>
            <p:pic>
              <p:nvPicPr>
                <p:cNvPr id="19" name="Imagen 18">
                  <a:extLst>
                    <a:ext uri="{FF2B5EF4-FFF2-40B4-BE49-F238E27FC236}">
                      <a16:creationId xmlns:a16="http://schemas.microsoft.com/office/drawing/2014/main" id="{EF812C48-280B-4BBB-915B-F60B5793D5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540276" y="1690687"/>
                  <a:ext cx="3677150" cy="1507631"/>
                </a:xfrm>
                <a:prstGeom prst="rect">
                  <a:avLst/>
                </a:prstGeom>
              </p:spPr>
            </p:pic>
            <p:sp>
              <p:nvSpPr>
                <p:cNvPr id="20" name="Rectángulo 19">
                  <a:extLst>
                    <a:ext uri="{FF2B5EF4-FFF2-40B4-BE49-F238E27FC236}">
                      <a16:creationId xmlns:a16="http://schemas.microsoft.com/office/drawing/2014/main" id="{518E7B47-BAC6-46B4-AF61-B6745FBD57D6}"/>
                    </a:ext>
                  </a:extLst>
                </p:cNvPr>
                <p:cNvSpPr/>
                <p:nvPr/>
              </p:nvSpPr>
              <p:spPr>
                <a:xfrm>
                  <a:off x="7209183" y="2133600"/>
                  <a:ext cx="622852" cy="569843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CO" dirty="0"/>
                    <a:t>I1</a:t>
                  </a:r>
                </a:p>
              </p:txBody>
            </p:sp>
            <p:sp>
              <p:nvSpPr>
                <p:cNvPr id="21" name="Rectángulo 20">
                  <a:extLst>
                    <a:ext uri="{FF2B5EF4-FFF2-40B4-BE49-F238E27FC236}">
                      <a16:creationId xmlns:a16="http://schemas.microsoft.com/office/drawing/2014/main" id="{1D350BBA-3E62-4966-BF6D-2323AF808964}"/>
                    </a:ext>
                  </a:extLst>
                </p:cNvPr>
                <p:cNvSpPr/>
                <p:nvPr/>
              </p:nvSpPr>
              <p:spPr>
                <a:xfrm>
                  <a:off x="8779564" y="2179984"/>
                  <a:ext cx="622852" cy="569843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CO" dirty="0"/>
                    <a:t>I2</a:t>
                  </a:r>
                </a:p>
              </p:txBody>
            </p:sp>
          </p:grpSp>
          <p:sp>
            <p:nvSpPr>
              <p:cNvPr id="17" name="Flecha: curvada hacia arriba 16">
                <a:extLst>
                  <a:ext uri="{FF2B5EF4-FFF2-40B4-BE49-F238E27FC236}">
                    <a16:creationId xmlns:a16="http://schemas.microsoft.com/office/drawing/2014/main" id="{73837AF9-F116-4EFD-B9F8-9B9761AF08DF}"/>
                  </a:ext>
                </a:extLst>
              </p:cNvPr>
              <p:cNvSpPr/>
              <p:nvPr/>
            </p:nvSpPr>
            <p:spPr>
              <a:xfrm>
                <a:off x="7075931" y="3628205"/>
                <a:ext cx="962570" cy="826372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Flecha: curvada hacia abajo 17">
                <a:extLst>
                  <a:ext uri="{FF2B5EF4-FFF2-40B4-BE49-F238E27FC236}">
                    <a16:creationId xmlns:a16="http://schemas.microsoft.com/office/drawing/2014/main" id="{498F14C8-8EA3-4196-A928-313AF3268D9A}"/>
                  </a:ext>
                </a:extLst>
              </p:cNvPr>
              <p:cNvSpPr/>
              <p:nvPr/>
            </p:nvSpPr>
            <p:spPr>
              <a:xfrm>
                <a:off x="8607286" y="3730488"/>
                <a:ext cx="755374" cy="538793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1EF2405E-7B9D-4D12-B7F3-2D99D1206462}"/>
                </a:ext>
              </a:extLst>
            </p:cNvPr>
            <p:cNvCxnSpPr/>
            <p:nvPr/>
          </p:nvCxnSpPr>
          <p:spPr>
            <a:xfrm flipV="1">
              <a:off x="7075931" y="3703984"/>
              <a:ext cx="0" cy="616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>
              <a:extLst>
                <a:ext uri="{FF2B5EF4-FFF2-40B4-BE49-F238E27FC236}">
                  <a16:creationId xmlns:a16="http://schemas.microsoft.com/office/drawing/2014/main" id="{A7FC792E-504C-4AB2-9186-29EF73CCC34A}"/>
                </a:ext>
              </a:extLst>
            </p:cNvPr>
            <p:cNvCxnSpPr/>
            <p:nvPr/>
          </p:nvCxnSpPr>
          <p:spPr>
            <a:xfrm>
              <a:off x="7075931" y="3703984"/>
              <a:ext cx="228672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BDA23897-6A87-45F5-943B-D60F258EDDF2}"/>
                </a:ext>
              </a:extLst>
            </p:cNvPr>
            <p:cNvCxnSpPr/>
            <p:nvPr/>
          </p:nvCxnSpPr>
          <p:spPr>
            <a:xfrm flipH="1">
              <a:off x="9362660" y="3703984"/>
              <a:ext cx="6626" cy="7240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D3CB1626-ABDC-4199-A5A5-6A5097A51DC1}"/>
                </a:ext>
              </a:extLst>
            </p:cNvPr>
            <p:cNvCxnSpPr/>
            <p:nvPr/>
          </p:nvCxnSpPr>
          <p:spPr>
            <a:xfrm flipH="1">
              <a:off x="7209183" y="4428072"/>
              <a:ext cx="205408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6495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9801</TotalTime>
  <Words>1685</Words>
  <Application>Microsoft Office PowerPoint</Application>
  <PresentationFormat>Panorámica</PresentationFormat>
  <Paragraphs>429</Paragraphs>
  <Slides>29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Tema de Office</vt:lpstr>
      <vt:lpstr>Análisis de circuitos con leyes de Kirchoff</vt:lpstr>
      <vt:lpstr>Contenidos básicos</vt:lpstr>
      <vt:lpstr>Introducción</vt:lpstr>
      <vt:lpstr>Nodo</vt:lpstr>
      <vt:lpstr>Método de análisis de circuitos por mallas</vt:lpstr>
      <vt:lpstr>Caso 1. fuentes de corriente en mallas externas</vt:lpstr>
      <vt:lpstr>4. Tablas con p, i y v</vt:lpstr>
      <vt:lpstr>Caso: Fuente de corriente compartida</vt:lpstr>
      <vt:lpstr>5. Tabla final</vt:lpstr>
      <vt:lpstr>Caso 3. Fuentes de voltaje</vt:lpstr>
      <vt:lpstr>Procedimiento</vt:lpstr>
      <vt:lpstr>Resultados de las dos corriente</vt:lpstr>
      <vt:lpstr>Ahora la tabla para obtener todas las v, i y p</vt:lpstr>
      <vt:lpstr>Ejemplo 2: Analice el circuito de la figura</vt:lpstr>
      <vt:lpstr>Otro ejemplo</vt:lpstr>
      <vt:lpstr>Procedimiento</vt:lpstr>
      <vt:lpstr>Presentación de PowerPoint</vt:lpstr>
      <vt:lpstr>Llenar tabla con v, i y p</vt:lpstr>
      <vt:lpstr>Método de análisis de circuitos por Nodos</vt:lpstr>
      <vt:lpstr>Método de análisis de circuitos por Nodos</vt:lpstr>
      <vt:lpstr>Procedimiento</vt:lpstr>
      <vt:lpstr>Ahora la tabla para obtener todas las v, i y p</vt:lpstr>
      <vt:lpstr>Otro ejemplo</vt:lpstr>
      <vt:lpstr>Presentación de PowerPoint</vt:lpstr>
      <vt:lpstr>Presentación de PowerPoint</vt:lpstr>
      <vt:lpstr>Presentación de PowerPoint</vt:lpstr>
      <vt:lpstr>Otro ejemplo</vt:lpstr>
      <vt:lpstr>Otro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 circuitos con leyes de Kirchoff</dc:title>
  <dc:creator>JAIRO RUIZ</dc:creator>
  <cp:lastModifiedBy>jairo ruiz</cp:lastModifiedBy>
  <cp:revision>99</cp:revision>
  <dcterms:created xsi:type="dcterms:W3CDTF">2020-07-18T22:35:57Z</dcterms:created>
  <dcterms:modified xsi:type="dcterms:W3CDTF">2023-04-17T00:25:51Z</dcterms:modified>
</cp:coreProperties>
</file>