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16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2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20DB95-5172-4377-A3C5-550AC03D8C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E039398-AF05-41AA-BD44-9527382066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F5DBB7A-E3DC-411B-80CB-9A6090216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DE69D-05EB-4786-93CE-7CAE61E12C16}" type="datetimeFigureOut">
              <a:rPr lang="es-CO" smtClean="0"/>
              <a:t>20/06/2020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88A7CBA-9512-4E25-A28F-324630A4D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D96BA75-ABBE-4D0A-94BE-828A2D664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FAC4D-ED2F-4702-806D-4221B464EE6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633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13E381-6E77-48DC-AE35-B35C903B3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A8DCEC4-FC99-49A4-AA60-A42CA70EB7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A61C780-A132-4F19-BA3A-9FDD67E91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DE69D-05EB-4786-93CE-7CAE61E12C16}" type="datetimeFigureOut">
              <a:rPr lang="es-CO" smtClean="0"/>
              <a:t>20/06/2020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D02F322-F7E8-4851-A7BB-BD5D19E06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3D052F4-A078-45BA-AA2F-98D08AA4F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FAC4D-ED2F-4702-806D-4221B464EE6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22229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4A217D4-DF6B-43D3-981C-3F8E4DDAB2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57ADF62-1F8F-4E17-9AAD-D7A134A3B4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F4205D6-1EA9-4BCD-BEEE-60E1C95A3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DE69D-05EB-4786-93CE-7CAE61E12C16}" type="datetimeFigureOut">
              <a:rPr lang="es-CO" smtClean="0"/>
              <a:t>20/06/2020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804560D-A970-47CD-BA25-D68BA7BB0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6210211-EE9F-42B8-AA5F-06A0A523D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FAC4D-ED2F-4702-806D-4221B464EE6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34099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5CE8BC-33CB-434D-81CB-8E2282B06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109E0B2-C648-4397-BC17-8A3FE21F15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4792D00-17D5-4F4C-9425-5775135A0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DE69D-05EB-4786-93CE-7CAE61E12C16}" type="datetimeFigureOut">
              <a:rPr lang="es-CO" smtClean="0"/>
              <a:t>20/06/2020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EBEA46D-CDA4-4CF1-8CDF-9D7CF538D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CCADDD2-CDF4-4DED-9CA4-8F67E258D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FAC4D-ED2F-4702-806D-4221B464EE6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32454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B14935-AD85-4BD3-BFFF-9C67A4D93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4B4EC3F-D50D-4978-8192-FCCCBF7C27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37DDC1A-7349-4F90-BE93-84EFFBCD6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DE69D-05EB-4786-93CE-7CAE61E12C16}" type="datetimeFigureOut">
              <a:rPr lang="es-CO" smtClean="0"/>
              <a:t>20/06/2020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5095C04-79F4-41DC-B5F8-EB47CF487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C510759-9F99-44AF-8FE5-80478D8F2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FAC4D-ED2F-4702-806D-4221B464EE6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37478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0E5645-605B-452C-A6E0-FA78D3922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2567B1A-8205-46C7-9B67-81773CC4EF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04580B8-85ED-4994-8D5A-1B8A584972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D9236B0-E5FB-4B48-B5B3-196ACEBA7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DE69D-05EB-4786-93CE-7CAE61E12C16}" type="datetimeFigureOut">
              <a:rPr lang="es-CO" smtClean="0"/>
              <a:t>20/06/2020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E255043-FDFD-4D29-8EA7-BC8CF43DC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7FB7744-1C2E-484D-86B2-A08FCD316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FAC4D-ED2F-4702-806D-4221B464EE6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46469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118964-26E1-49B1-ABD8-E82A65AEB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2021A06-326F-482A-8335-E8EFA6A019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FC05844-4952-44D6-94E3-AA3BBDE64B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0743B18-1471-44DF-9E19-7774983E50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7FBB3B9-A8B0-4C8C-8035-0F1CCE3DFC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8A13F2E-797F-4171-A2D7-2A373D4B4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DE69D-05EB-4786-93CE-7CAE61E12C16}" type="datetimeFigureOut">
              <a:rPr lang="es-CO" smtClean="0"/>
              <a:t>20/06/2020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93C4CFC-17A0-41BC-A77E-25130CD4F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6E1B1BF-69F5-48D7-9DCB-379B0AD72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FAC4D-ED2F-4702-806D-4221B464EE6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35590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8506F1-279E-46F6-B883-EEEF6D86A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9A09F66-FE70-4FB6-AC3A-0F9EE1D62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DE69D-05EB-4786-93CE-7CAE61E12C16}" type="datetimeFigureOut">
              <a:rPr lang="es-CO" smtClean="0"/>
              <a:t>20/06/2020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04C88AA-E5A0-4FDB-9758-0347C6E81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B6E8AF1-A917-4723-A597-9CCF65E25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FAC4D-ED2F-4702-806D-4221B464EE6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6967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0CB4B1D-7416-452F-BCC0-E5C67DA76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DE69D-05EB-4786-93CE-7CAE61E12C16}" type="datetimeFigureOut">
              <a:rPr lang="es-CO" smtClean="0"/>
              <a:t>20/06/2020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9CA1451-17C8-4777-9A47-F9AE3A31E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520CC9F-7827-4C92-9690-84CB401FD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FAC4D-ED2F-4702-806D-4221B464EE6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74783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F5C6E5-443B-40B4-BA27-ED5ECF72B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EA85D89-8239-4397-A811-0C12749C3C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13F6D4C-D805-4F4D-A716-764DA9262D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4350266-1B20-445B-83EA-876D02054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DE69D-05EB-4786-93CE-7CAE61E12C16}" type="datetimeFigureOut">
              <a:rPr lang="es-CO" smtClean="0"/>
              <a:t>20/06/2020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00AA4F9-6B11-4212-BAA7-4DE32BA13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1A3F792-7547-44BB-BD79-9199CB803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FAC4D-ED2F-4702-806D-4221B464EE6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64916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55D8F6-8EE4-4C53-9B15-D5CB607C5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25FAF13-7041-402E-BAFA-EA11BF8F6D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877DA6B-5480-45B8-A731-73B9387874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E0F9B80-E735-40AC-908B-D60F52B04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DE69D-05EB-4786-93CE-7CAE61E12C16}" type="datetimeFigureOut">
              <a:rPr lang="es-CO" smtClean="0"/>
              <a:t>20/06/2020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043689E-2C11-46D2-8AA0-FB99C50A2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5BA3F11-1CCD-4510-8A5D-BA225BE36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FAC4D-ED2F-4702-806D-4221B464EE6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85367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0CC4412-E257-404C-BBC6-CEB867350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BC1A8AA-90DE-43B8-A637-F92EADBE59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6BA2BAC-23F7-4ED0-A563-042C3398A4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FDE69D-05EB-4786-93CE-7CAE61E12C16}" type="datetimeFigureOut">
              <a:rPr lang="es-CO" smtClean="0"/>
              <a:t>20/06/2020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514047A-19B2-4C6D-9BCE-A799E0A1D1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6ACE3C1-01BD-4ADC-A40F-7C7D679586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1FAC4D-ED2F-4702-806D-4221B464EE6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6830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18.png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17.wmf"/><Relationship Id="rId4" Type="http://schemas.openxmlformats.org/officeDocument/2006/relationships/image" Target="../media/image19.png"/><Relationship Id="rId9" Type="http://schemas.openxmlformats.org/officeDocument/2006/relationships/oleObject" Target="../embeddings/oleObject15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image" Target="../media/image21.png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2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7" Type="http://schemas.openxmlformats.org/officeDocument/2006/relationships/image" Target="../media/image2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8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25.wmf"/><Relationship Id="rId4" Type="http://schemas.openxmlformats.org/officeDocument/2006/relationships/oleObject" Target="../embeddings/oleObject20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2.bin"/><Relationship Id="rId5" Type="http://schemas.openxmlformats.org/officeDocument/2006/relationships/image" Target="../media/image25.wmf"/><Relationship Id="rId4" Type="http://schemas.openxmlformats.org/officeDocument/2006/relationships/oleObject" Target="../embeddings/oleObject21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image" Target="../media/image4.png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png"/><Relationship Id="rId5" Type="http://schemas.openxmlformats.org/officeDocument/2006/relationships/image" Target="../media/image1.wmf"/><Relationship Id="rId10" Type="http://schemas.openxmlformats.org/officeDocument/2006/relationships/image" Target="../media/image3.wmf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image" Target="../media/image7.png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9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0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D0BB30-BFC8-44A4-9A3F-37F605E7061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/>
              <a:t>Análisis de circuitos mixtos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A4F0ABF-4E08-47AD-9888-D3C311204C4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513772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1339B5-3B43-4D8D-833A-E6EDCD9F8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Solución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0FA36C6-CAEE-4B2C-B1E4-AF80EB89646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/>
              <a:t>1. Hallar Resistencia equivalente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Marcador de contenido 5">
                <a:extLst>
                  <a:ext uri="{FF2B5EF4-FFF2-40B4-BE49-F238E27FC236}">
                    <a16:creationId xmlns:a16="http://schemas.microsoft.com/office/drawing/2014/main" id="{BB2C540D-C172-4AA7-B9AB-4EA434B3E723}"/>
                  </a:ext>
                </a:extLst>
              </p:cNvPr>
              <p:cNvSpPr>
                <a:spLocks noGrp="1"/>
              </p:cNvSpPr>
              <p:nvPr>
                <p:ph sz="quarter" idx="4"/>
              </p:nvPr>
            </p:nvSpPr>
            <p:spPr>
              <a:xfrm>
                <a:off x="6294782" y="782292"/>
                <a:ext cx="5147917" cy="3643934"/>
              </a:xfrm>
            </p:spPr>
            <p:txBody>
              <a:bodyPr>
                <a:normAutofit/>
              </a:bodyPr>
              <a:lstStyle/>
              <a:p>
                <a:r>
                  <a:rPr lang="es-CO" sz="2400" dirty="0"/>
                  <a:t>De atrás hacia adelante se empieza a resolver el circuito, es decir la de 5k</a:t>
                </a:r>
                <a:r>
                  <a:rPr lang="el-GR" sz="2400" dirty="0"/>
                  <a:t>Ω</a:t>
                </a:r>
                <a:r>
                  <a:rPr lang="es-CO" sz="2400" dirty="0"/>
                  <a:t> con la de 4k que están en paralelo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CO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sz="24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s-CO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s-CO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CO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O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f>
                          <m:fPr>
                            <m:ctrlPr>
                              <a:rPr lang="es-CO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CO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s-CO" sz="2400" b="0" i="1" smtClean="0">
                                <a:latin typeface="Cambria Math" panose="02040503050406030204" pitchFamily="18" charset="0"/>
                              </a:rPr>
                              <m:t>4000</m:t>
                            </m:r>
                          </m:den>
                        </m:f>
                        <m:r>
                          <a:rPr lang="es-CO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s-CO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CO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s-CO" sz="2400" b="0" i="1" smtClean="0">
                                <a:latin typeface="Cambria Math" panose="02040503050406030204" pitchFamily="18" charset="0"/>
                              </a:rPr>
                              <m:t>5000</m:t>
                            </m:r>
                          </m:den>
                        </m:f>
                      </m:den>
                    </m:f>
                    <m:r>
                      <a:rPr lang="es-CO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CO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O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f>
                          <m:fPr>
                            <m:ctrlPr>
                              <a:rPr lang="es-CO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CO" sz="2400" b="0" i="1" smtClean="0">
                                <a:latin typeface="Cambria Math" panose="02040503050406030204" pitchFamily="18" charset="0"/>
                              </a:rPr>
                              <m:t>5+4</m:t>
                            </m:r>
                          </m:num>
                          <m:den>
                            <m:r>
                              <a:rPr lang="es-CO" sz="2400" b="0" i="1" smtClean="0">
                                <a:latin typeface="Cambria Math" panose="02040503050406030204" pitchFamily="18" charset="0"/>
                              </a:rPr>
                              <m:t>20000</m:t>
                            </m:r>
                          </m:den>
                        </m:f>
                      </m:den>
                    </m:f>
                    <m:r>
                      <a:rPr lang="es-CO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CO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O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f>
                          <m:fPr>
                            <m:ctrlPr>
                              <a:rPr lang="es-CO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CO" sz="2400" b="0" i="1" smtClean="0">
                                <a:latin typeface="Cambria Math" panose="02040503050406030204" pitchFamily="18" charset="0"/>
                              </a:rPr>
                              <m:t>9</m:t>
                            </m:r>
                          </m:num>
                          <m:den>
                            <m:r>
                              <a:rPr lang="es-CO" sz="2400" b="0" i="1" smtClean="0">
                                <a:latin typeface="Cambria Math" panose="02040503050406030204" pitchFamily="18" charset="0"/>
                              </a:rPr>
                              <m:t>20000</m:t>
                            </m:r>
                          </m:den>
                        </m:f>
                      </m:den>
                    </m:f>
                    <m:r>
                      <a:rPr lang="es-CO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CO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O" sz="2400" b="0" i="1" smtClean="0">
                            <a:latin typeface="Cambria Math" panose="02040503050406030204" pitchFamily="18" charset="0"/>
                          </a:rPr>
                          <m:t>20000</m:t>
                        </m:r>
                      </m:num>
                      <m:den>
                        <m:r>
                          <a:rPr lang="es-CO" sz="24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a:rPr lang="es-CO" sz="2400" b="0" i="1" smtClean="0">
                        <a:latin typeface="Cambria Math" panose="02040503050406030204" pitchFamily="18" charset="0"/>
                      </a:rPr>
                      <m:t>=2222,2222</m:t>
                    </m:r>
                    <m:r>
                      <m:rPr>
                        <m:sty m:val="p"/>
                      </m:rPr>
                      <a:rPr lang="el-G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Ω</m:t>
                    </m:r>
                  </m:oMath>
                </a14:m>
                <a:endParaRPr lang="es-CO" sz="2400" dirty="0"/>
              </a:p>
            </p:txBody>
          </p:sp>
        </mc:Choice>
        <mc:Fallback>
          <p:sp>
            <p:nvSpPr>
              <p:cNvPr id="6" name="Marcador de contenido 5">
                <a:extLst>
                  <a:ext uri="{FF2B5EF4-FFF2-40B4-BE49-F238E27FC236}">
                    <a16:creationId xmlns:a16="http://schemas.microsoft.com/office/drawing/2014/main" id="{BB2C540D-C172-4AA7-B9AB-4EA434B3E72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xfrm>
                <a:off x="6294782" y="782292"/>
                <a:ext cx="5147917" cy="3643934"/>
              </a:xfrm>
              <a:blipFill>
                <a:blip r:embed="rId3"/>
                <a:stretch>
                  <a:fillRect l="-1659" t="-2341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698F02B2-C577-4E80-8943-CFC6D0E03F2E}"/>
                  </a:ext>
                </a:extLst>
              </p:cNvPr>
              <p:cNvSpPr txBox="1"/>
              <p:nvPr/>
            </p:nvSpPr>
            <p:spPr>
              <a:xfrm>
                <a:off x="6294782" y="3429000"/>
                <a:ext cx="5765040" cy="3907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CO" dirty="0"/>
                  <a:t>Y finalmente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O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𝑒𝑞𝑢𝑖</m:t>
                        </m:r>
                      </m:sub>
                    </m:sSub>
                    <m:r>
                      <a:rPr lang="es-CO" b="0" i="1" smtClean="0">
                        <a:latin typeface="Cambria Math" panose="02040503050406030204" pitchFamily="18" charset="0"/>
                      </a:rPr>
                      <m:t>=1000+2222,222…=3222,222..</m:t>
                    </m:r>
                    <m:r>
                      <a:rPr lang="el-GR" b="0" i="1" smtClean="0">
                        <a:latin typeface="Cambria Math" panose="02040503050406030204" pitchFamily="18" charset="0"/>
                      </a:rPr>
                      <m:t>Ω</m:t>
                    </m:r>
                  </m:oMath>
                </a14:m>
                <a:endParaRPr lang="es-CO" dirty="0"/>
              </a:p>
            </p:txBody>
          </p:sp>
        </mc:Choice>
        <mc:Fallback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698F02B2-C577-4E80-8943-CFC6D0E03F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4782" y="3429000"/>
                <a:ext cx="5765040" cy="390748"/>
              </a:xfrm>
              <a:prstGeom prst="rect">
                <a:avLst/>
              </a:prstGeom>
              <a:blipFill>
                <a:blip r:embed="rId4"/>
                <a:stretch>
                  <a:fillRect l="-952" t="-7813" b="-18750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F7F6D3A9-7062-4289-8874-8F4C90A7CDD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2215053"/>
              </p:ext>
            </p:extLst>
          </p:nvPr>
        </p:nvGraphicFramePr>
        <p:xfrm>
          <a:off x="1026943" y="2667086"/>
          <a:ext cx="4487592" cy="16167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9" r:id="rId5" imgW="2828880" imgH="1019160" progId="">
                  <p:embed/>
                </p:oleObj>
              </mc:Choice>
              <mc:Fallback>
                <p:oleObj r:id="rId5" imgW="2828880" imgH="101916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26943" y="2667086"/>
                        <a:ext cx="4487592" cy="16167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o 4">
            <a:extLst>
              <a:ext uri="{FF2B5EF4-FFF2-40B4-BE49-F238E27FC236}">
                <a16:creationId xmlns:a16="http://schemas.microsoft.com/office/drawing/2014/main" id="{AAA18CC1-A518-4E57-858B-E94AEF14C97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3653416"/>
              </p:ext>
            </p:extLst>
          </p:nvPr>
        </p:nvGraphicFramePr>
        <p:xfrm>
          <a:off x="1589650" y="4684437"/>
          <a:ext cx="2996418" cy="15370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0" r:id="rId7" imgW="1838160" imgH="942840" progId="">
                  <p:embed/>
                </p:oleObj>
              </mc:Choice>
              <mc:Fallback>
                <p:oleObj r:id="rId7" imgW="1838160" imgH="94284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9650" y="4684437"/>
                        <a:ext cx="2996418" cy="15370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to 8">
            <a:extLst>
              <a:ext uri="{FF2B5EF4-FFF2-40B4-BE49-F238E27FC236}">
                <a16:creationId xmlns:a16="http://schemas.microsoft.com/office/drawing/2014/main" id="{C4DE3CD3-34BF-466E-958A-0D03D594849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8476532"/>
              </p:ext>
            </p:extLst>
          </p:nvPr>
        </p:nvGraphicFramePr>
        <p:xfrm>
          <a:off x="6973764" y="4337396"/>
          <a:ext cx="2903263" cy="15370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1" r:id="rId9" imgW="1457280" imgH="771480" progId="">
                  <p:embed/>
                </p:oleObj>
              </mc:Choice>
              <mc:Fallback>
                <p:oleObj r:id="rId9" imgW="1457280" imgH="77148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973764" y="4337396"/>
                        <a:ext cx="2903263" cy="15370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807408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A554A5-82DA-4627-8DC1-3D7CFC113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2. Hallar corriente equivalente del circuito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texto 2">
                <a:extLst>
                  <a:ext uri="{FF2B5EF4-FFF2-40B4-BE49-F238E27FC236}">
                    <a16:creationId xmlns:a16="http://schemas.microsoft.com/office/drawing/2014/main" id="{A02B01FF-A9C0-4109-9014-E58093C14A4F}"/>
                  </a:ext>
                </a:extLst>
              </p:cNvPr>
              <p:cNvSpPr>
                <a:spLocks noGrp="1"/>
              </p:cNvSpPr>
              <p:nvPr>
                <p:ph type="body" idx="1"/>
              </p:nvPr>
            </p:nvSpPr>
            <p:spPr>
              <a:xfrm>
                <a:off x="543339" y="1681163"/>
                <a:ext cx="5476461" cy="823912"/>
              </a:xfrm>
            </p:spPr>
            <p:txBody>
              <a:bodyPr>
                <a:noAutofit/>
              </a:bodyPr>
              <a:lstStyle/>
              <a:p>
                <a14:m>
                  <m:oMath xmlns:m="http://schemas.openxmlformats.org/officeDocument/2006/math">
                    <m:r>
                      <a:rPr lang="es-CO" sz="1900" b="1" i="1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s-CO" sz="1900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CO" sz="19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s-CO" sz="19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O" sz="1900" b="1" i="1" smtClean="0">
                                <a:latin typeface="Cambria Math" panose="02040503050406030204" pitchFamily="18" charset="0"/>
                              </a:rPr>
                              <m:t>𝒗</m:t>
                            </m:r>
                          </m:e>
                          <m:sub>
                            <m:r>
                              <a:rPr lang="es-CO" sz="1900" b="1" i="1" smtClean="0">
                                <a:latin typeface="Cambria Math" panose="02040503050406030204" pitchFamily="18" charset="0"/>
                              </a:rPr>
                              <m:t>𝒇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s-CO" sz="19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O" sz="1900" b="1" i="1" smtClean="0">
                                <a:latin typeface="Cambria Math" panose="02040503050406030204" pitchFamily="18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s-CO" sz="1900" b="1" i="1" smtClean="0">
                                <a:latin typeface="Cambria Math" panose="02040503050406030204" pitchFamily="18" charset="0"/>
                              </a:rPr>
                              <m:t>𝒆𝒒𝒖</m:t>
                            </m:r>
                          </m:sub>
                        </m:sSub>
                      </m:den>
                    </m:f>
                    <m:r>
                      <a:rPr lang="es-CO" sz="1900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CO" sz="19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O" sz="1900" b="1" i="1" smtClean="0">
                            <a:latin typeface="Cambria Math" panose="02040503050406030204" pitchFamily="18" charset="0"/>
                          </a:rPr>
                          <m:t>𝟗</m:t>
                        </m:r>
                        <m:r>
                          <a:rPr lang="es-CO" sz="1900" b="1" i="1" smtClean="0">
                            <a:latin typeface="Cambria Math" panose="02040503050406030204" pitchFamily="18" charset="0"/>
                          </a:rPr>
                          <m:t>𝑽</m:t>
                        </m:r>
                      </m:num>
                      <m:den>
                        <m:r>
                          <a:rPr lang="es-CO" sz="1900" b="1" i="1" smtClean="0">
                            <a:latin typeface="Cambria Math" panose="02040503050406030204" pitchFamily="18" charset="0"/>
                          </a:rPr>
                          <m:t>𝟑𝟐𝟐𝟐</m:t>
                        </m:r>
                        <m:r>
                          <a:rPr lang="es-CO" sz="1900" b="1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s-CO" sz="1900" b="1" i="1" smtClean="0">
                            <a:latin typeface="Cambria Math" panose="02040503050406030204" pitchFamily="18" charset="0"/>
                          </a:rPr>
                          <m:t>𝟐𝟐𝟐</m:t>
                        </m:r>
                        <m:r>
                          <a:rPr lang="es-CO" sz="1900" b="1" i="1" smtClean="0">
                            <a:latin typeface="Cambria Math" panose="02040503050406030204" pitchFamily="18" charset="0"/>
                          </a:rPr>
                          <m:t>..Ω</m:t>
                        </m:r>
                      </m:den>
                    </m:f>
                    <m:r>
                      <a:rPr lang="es-CO" sz="19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es-CO" sz="1900" b="0" i="1"/>
                      <m:t>0,002793103</m:t>
                    </m:r>
                  </m:oMath>
                </a14:m>
                <a:r>
                  <a:rPr lang="es-CO" sz="1900" dirty="0"/>
                  <a:t>A≈2,793103mA</a:t>
                </a:r>
              </a:p>
            </p:txBody>
          </p:sp>
        </mc:Choice>
        <mc:Fallback>
          <p:sp>
            <p:nvSpPr>
              <p:cNvPr id="3" name="Marcador de texto 2">
                <a:extLst>
                  <a:ext uri="{FF2B5EF4-FFF2-40B4-BE49-F238E27FC236}">
                    <a16:creationId xmlns:a16="http://schemas.microsoft.com/office/drawing/2014/main" id="{A02B01FF-A9C0-4109-9014-E58093C14A4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543339" y="1681163"/>
                <a:ext cx="5476461" cy="823912"/>
              </a:xfrm>
              <a:blipFill>
                <a:blip r:embed="rId3"/>
                <a:stretch>
                  <a:fillRect b="-1481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C657156-0CEE-4897-8071-E93083A91A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s-CO" dirty="0"/>
              <a:t>3. Con la corriente hallar la potencia entregada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Marcador de contenido 5">
                <a:extLst>
                  <a:ext uri="{FF2B5EF4-FFF2-40B4-BE49-F238E27FC236}">
                    <a16:creationId xmlns:a16="http://schemas.microsoft.com/office/drawing/2014/main" id="{6754A2AF-E3A7-43DF-93C5-F6E6C5B6F564}"/>
                  </a:ext>
                </a:extLst>
              </p:cNvPr>
              <p:cNvSpPr>
                <a:spLocks noGrp="1"/>
              </p:cNvSpPr>
              <p:nvPr>
                <p:ph sz="quarter" idx="4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s-CO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s-CO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CO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s-CO" b="0" i="1" smtClean="0">
                        <a:latin typeface="Cambria Math" panose="02040503050406030204" pitchFamily="18" charset="0"/>
                      </a:rPr>
                      <m:t>∗</m:t>
                    </m:r>
                    <m:r>
                      <a:rPr lang="es-CO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s-CO" b="0" i="1" smtClean="0">
                        <a:latin typeface="Cambria Math" panose="02040503050406030204" pitchFamily="18" charset="0"/>
                      </a:rPr>
                      <m:t>=9</m:t>
                    </m:r>
                    <m:r>
                      <a:rPr lang="es-CO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m:rPr>
                        <m:nor/>
                      </m:rPr>
                      <a:rPr lang="es-CO" b="0" i="0" smtClean="0">
                        <a:latin typeface="Cambria Math" panose="02040503050406030204" pitchFamily="18" charset="0"/>
                      </a:rPr>
                      <m:t>*</m:t>
                    </m:r>
                    <m:r>
                      <m:rPr>
                        <m:nor/>
                      </m:rPr>
                      <a:rPr lang="es-CO"/>
                      <m:t>2</m:t>
                    </m:r>
                    <m:r>
                      <m:rPr>
                        <m:nor/>
                      </m:rPr>
                      <a:rPr lang="es-CO" b="0" i="0" smtClean="0"/>
                      <m:t>,</m:t>
                    </m:r>
                    <m:r>
                      <m:rPr>
                        <m:nor/>
                      </m:rPr>
                      <a:rPr lang="es-CO"/>
                      <m:t>7931</m:t>
                    </m:r>
                    <m:r>
                      <a:rPr lang="es-CO" b="0" i="1" smtClean="0">
                        <a:latin typeface="Cambria Math" panose="02040503050406030204" pitchFamily="18" charset="0"/>
                      </a:rPr>
                      <m:t>𝑚𝐴</m:t>
                    </m:r>
                    <m:r>
                      <a:rPr lang="es-CO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s-CO" dirty="0"/>
                  <a:t> 25,13793 mW</a:t>
                </a:r>
              </a:p>
              <a:p>
                <a:r>
                  <a:rPr lang="es-CO" dirty="0"/>
                  <a:t>En resumen sobre la R equivalente se tiene:</a:t>
                </a:r>
              </a:p>
              <a:p>
                <a:pPr lvl="1"/>
                <a:r>
                  <a:rPr lang="es-CO" dirty="0"/>
                  <a:t>.v=9V</a:t>
                </a:r>
              </a:p>
              <a:p>
                <a:pPr lvl="1"/>
                <a:r>
                  <a:rPr lang="es-CO" dirty="0"/>
                  <a:t>.i=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s-CO"/>
                      <m:t>2</m:t>
                    </m:r>
                    <m:r>
                      <m:rPr>
                        <m:nor/>
                      </m:rPr>
                      <a:rPr lang="es-CO" b="0" i="0" smtClean="0"/>
                      <m:t>,</m:t>
                    </m:r>
                    <m:r>
                      <m:rPr>
                        <m:nor/>
                      </m:rPr>
                      <a:rPr lang="es-CO"/>
                      <m:t>7931</m:t>
                    </m:r>
                    <m:r>
                      <a:rPr lang="es-CO" i="1"/>
                      <m:t> </m:t>
                    </m:r>
                  </m:oMath>
                </a14:m>
                <a:r>
                  <a:rPr lang="es-CO" dirty="0"/>
                  <a:t>mA</a:t>
                </a:r>
              </a:p>
              <a:p>
                <a:pPr lvl="1"/>
                <a:r>
                  <a:rPr lang="es-CO" dirty="0"/>
                  <a:t>.p= 25,13793 </a:t>
                </a:r>
                <a:r>
                  <a:rPr lang="es-CO" dirty="0" err="1"/>
                  <a:t>mW</a:t>
                </a:r>
                <a:endParaRPr lang="es-CO" dirty="0"/>
              </a:p>
              <a:p>
                <a:pPr lvl="1"/>
                <a:endParaRPr lang="es-CO" dirty="0"/>
              </a:p>
            </p:txBody>
          </p:sp>
        </mc:Choice>
        <mc:Fallback>
          <p:sp>
            <p:nvSpPr>
              <p:cNvPr id="6" name="Marcador de contenido 5">
                <a:extLst>
                  <a:ext uri="{FF2B5EF4-FFF2-40B4-BE49-F238E27FC236}">
                    <a16:creationId xmlns:a16="http://schemas.microsoft.com/office/drawing/2014/main" id="{6754A2AF-E3A7-43DF-93C5-F6E6C5B6F56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blipFill>
                <a:blip r:embed="rId4"/>
                <a:stretch>
                  <a:fillRect l="-2118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Objeto 6">
            <a:extLst>
              <a:ext uri="{FF2B5EF4-FFF2-40B4-BE49-F238E27FC236}">
                <a16:creationId xmlns:a16="http://schemas.microsoft.com/office/drawing/2014/main" id="{7682DE2A-7E4F-4150-9DDA-C49ECDD8A3E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1901781"/>
              </p:ext>
            </p:extLst>
          </p:nvPr>
        </p:nvGraphicFramePr>
        <p:xfrm>
          <a:off x="1702462" y="2612560"/>
          <a:ext cx="3135992" cy="16602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6" r:id="rId5" imgW="1457280" imgH="771480" progId="">
                  <p:embed/>
                </p:oleObj>
              </mc:Choice>
              <mc:Fallback>
                <p:oleObj r:id="rId5" imgW="1457280" imgH="77148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02462" y="2612560"/>
                        <a:ext cx="3135992" cy="16602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to 7">
            <a:extLst>
              <a:ext uri="{FF2B5EF4-FFF2-40B4-BE49-F238E27FC236}">
                <a16:creationId xmlns:a16="http://schemas.microsoft.com/office/drawing/2014/main" id="{C35747C7-3D3F-4057-8342-C9D5BDE9438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1986324"/>
              </p:ext>
            </p:extLst>
          </p:nvPr>
        </p:nvGraphicFramePr>
        <p:xfrm>
          <a:off x="1969478" y="4403566"/>
          <a:ext cx="2313038" cy="1706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7" r:id="rId7" imgW="1380960" imgH="1019160" progId="">
                  <p:embed/>
                </p:oleObj>
              </mc:Choice>
              <mc:Fallback>
                <p:oleObj r:id="rId7" imgW="1380960" imgH="101916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969478" y="4403566"/>
                        <a:ext cx="2313038" cy="1706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852702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F6AD1D-0932-47FA-B006-31F7386C3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4. Al siguiente circuito se le busca a cada resistencia v, i y p.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CuadroTexto 6">
                <a:extLst>
                  <a:ext uri="{FF2B5EF4-FFF2-40B4-BE49-F238E27FC236}">
                    <a16:creationId xmlns:a16="http://schemas.microsoft.com/office/drawing/2014/main" id="{F616777A-017A-40BD-AD32-31BBBDA8C2D4}"/>
                  </a:ext>
                </a:extLst>
              </p:cNvPr>
              <p:cNvSpPr txBox="1"/>
              <p:nvPr/>
            </p:nvSpPr>
            <p:spPr>
              <a:xfrm>
                <a:off x="4407573" y="3851692"/>
                <a:ext cx="7485032" cy="26096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CO" dirty="0"/>
                  <a:t>.v=</a:t>
                </a:r>
                <a:r>
                  <a:rPr lang="es-CO" dirty="0" err="1"/>
                  <a:t>Ri</a:t>
                </a:r>
                <a:endParaRPr lang="es-CO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sub>
                      </m:sSub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C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sub>
                      </m:sSub>
                      <m:sSub>
                        <m:sSubPr>
                          <m:ctrlPr>
                            <a:rPr lang="es-C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=1</m:t>
                      </m:r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m:rPr>
                          <m:nor/>
                        </m:rPr>
                        <a:rPr lang="es-CO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m:t>2</m:t>
                      </m:r>
                      <m:r>
                        <m:rPr>
                          <m:nor/>
                        </m:rPr>
                        <a:rPr lang="es-CO" b="0" i="0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m:t>,7931</m:t>
                      </m:r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𝑚𝐴</m:t>
                      </m:r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s-CO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m:t>2</m:t>
                      </m:r>
                      <m:r>
                        <m:rPr>
                          <m:nor/>
                        </m:rPr>
                        <a:rPr lang="es-CO" b="0" i="0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m:t>,7931</m:t>
                      </m:r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es-CO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46</m:t>
                          </m:r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,5</m:t>
                          </m:r>
                        </m:sub>
                      </m:sSub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C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461,5</m:t>
                          </m:r>
                        </m:sub>
                      </m:sSub>
                      <m:sSub>
                        <m:sSubPr>
                          <m:ctrlPr>
                            <a:rPr lang="es-C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s-CO" dirty="0"/>
                        <m:t>2222,22222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Ω</m:t>
                      </m:r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m:rPr>
                          <m:nor/>
                        </m:rPr>
                        <a:rPr lang="es-CO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m:t>2</m:t>
                      </m:r>
                      <m:r>
                        <m:rPr>
                          <m:nor/>
                        </m:rPr>
                        <a:rPr lang="es-CO" b="0" i="0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m:t>,7931</m:t>
                      </m:r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𝑚𝐴</m:t>
                      </m:r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s-CO" dirty="0" smtClean="0"/>
                        <m:t>6,20689655</m:t>
                      </m:r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es-CO" b="0" dirty="0"/>
              </a:p>
              <a:p>
                <a:pPr/>
                <a:endParaRPr lang="es-CO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𝑣𝑖</m:t>
                      </m:r>
                    </m:oMath>
                  </m:oMathPara>
                </a14:m>
                <a:endParaRPr lang="es-CO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sub>
                      </m:sSub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C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sub>
                      </m:sSub>
                      <m:sSub>
                        <m:sSubPr>
                          <m:ctrlPr>
                            <a:rPr lang="es-C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2,7931</m:t>
                      </m:r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m:rPr>
                          <m:nor/>
                        </m:rPr>
                        <a:rPr lang="es-CO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m:t>2</m:t>
                      </m:r>
                      <m:r>
                        <m:rPr>
                          <m:nor/>
                        </m:rPr>
                        <a:rPr lang="es-CO" b="0" i="0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m:t>,7931</m:t>
                      </m:r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𝑚𝐴</m:t>
                      </m:r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s-CO" dirty="0"/>
                        <m:t>7</m:t>
                      </m:r>
                      <m:r>
                        <m:rPr>
                          <m:nor/>
                        </m:rPr>
                        <a:rPr lang="es-CO" b="0" i="0" dirty="0" smtClean="0"/>
                        <m:t>,</m:t>
                      </m:r>
                      <m:r>
                        <m:rPr>
                          <m:nor/>
                        </m:rPr>
                        <a:rPr lang="es-CO" dirty="0"/>
                        <m:t>80143</m:t>
                      </m:r>
                      <m:r>
                        <m:rPr>
                          <m:nor/>
                        </m:rPr>
                        <a:rPr lang="es-CO" b="0" i="0" dirty="0" smtClean="0"/>
                        <m:t>mW</m:t>
                      </m:r>
                    </m:oMath>
                  </m:oMathPara>
                </a14:m>
                <a:endParaRPr lang="es-CO" dirty="0">
                  <a:solidFill>
                    <a:srgbClr val="000000"/>
                  </a:solidFill>
                  <a:latin typeface="Calibri" panose="020F050202020403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2,22</m:t>
                          </m:r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sub>
                      </m:sSub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C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2,22</m:t>
                          </m:r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sub>
                      </m:sSub>
                      <m:sSub>
                        <m:sSubPr>
                          <m:ctrlPr>
                            <a:rPr lang="es-C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s-CO" dirty="0"/>
                        <m:t>6,20689655</m:t>
                      </m:r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m:rPr>
                          <m:nor/>
                        </m:rPr>
                        <a:rPr lang="es-CO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m:t>2</m:t>
                      </m:r>
                      <m:r>
                        <m:rPr>
                          <m:nor/>
                        </m:rPr>
                        <a:rPr lang="es-CO" b="0" i="0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m:t>,7931</m:t>
                      </m:r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𝑚𝐴</m:t>
                      </m:r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s-CO" dirty="0"/>
                        <m:t>17</m:t>
                      </m:r>
                      <m:r>
                        <m:rPr>
                          <m:nor/>
                        </m:rPr>
                        <a:rPr lang="es-CO" b="0" i="0" dirty="0" smtClean="0"/>
                        <m:t>,</m:t>
                      </m:r>
                      <m:r>
                        <m:rPr>
                          <m:nor/>
                        </m:rPr>
                        <a:rPr lang="es-CO" dirty="0"/>
                        <m:t>3365</m:t>
                      </m:r>
                      <m:r>
                        <m:rPr>
                          <m:nor/>
                        </m:rPr>
                        <a:rPr lang="es-CO" b="0" i="0" dirty="0" smtClean="0"/>
                        <m:t>mW</m:t>
                      </m:r>
                    </m:oMath>
                  </m:oMathPara>
                </a14:m>
                <a:endParaRPr lang="es-CO" dirty="0">
                  <a:solidFill>
                    <a:srgbClr val="000000"/>
                  </a:solidFill>
                  <a:latin typeface="Calibri" panose="020F0502020204030204" pitchFamily="34" charset="0"/>
                </a:endParaRPr>
              </a:p>
              <a:p>
                <a:pPr/>
                <a:endParaRPr lang="es-CO" dirty="0"/>
              </a:p>
              <a:p>
                <a:endParaRPr lang="es-CO" dirty="0"/>
              </a:p>
            </p:txBody>
          </p:sp>
        </mc:Choice>
        <mc:Fallback>
          <p:sp>
            <p:nvSpPr>
              <p:cNvPr id="7" name="CuadroTexto 6">
                <a:extLst>
                  <a:ext uri="{FF2B5EF4-FFF2-40B4-BE49-F238E27FC236}">
                    <a16:creationId xmlns:a16="http://schemas.microsoft.com/office/drawing/2014/main" id="{F616777A-017A-40BD-AD32-31BBBDA8C2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7573" y="3851692"/>
                <a:ext cx="7485032" cy="2609689"/>
              </a:xfrm>
              <a:prstGeom prst="rect">
                <a:avLst/>
              </a:prstGeom>
              <a:blipFill>
                <a:blip r:embed="rId3"/>
                <a:stretch>
                  <a:fillRect l="-651" t="-1402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Objeto 2">
            <a:extLst>
              <a:ext uri="{FF2B5EF4-FFF2-40B4-BE49-F238E27FC236}">
                <a16:creationId xmlns:a16="http://schemas.microsoft.com/office/drawing/2014/main" id="{CE9CE61E-CB6F-49A7-845C-65175C89FEF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5558357"/>
              </p:ext>
            </p:extLst>
          </p:nvPr>
        </p:nvGraphicFramePr>
        <p:xfrm>
          <a:off x="1028906" y="2032410"/>
          <a:ext cx="2947432" cy="15118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8" r:id="rId4" imgW="1838160" imgH="942840" progId="">
                  <p:embed/>
                </p:oleObj>
              </mc:Choice>
              <mc:Fallback>
                <p:oleObj r:id="rId4" imgW="1838160" imgH="94284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28906" y="2032410"/>
                        <a:ext cx="2947432" cy="15118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Marcador de contenido 9">
            <a:extLst>
              <a:ext uri="{FF2B5EF4-FFF2-40B4-BE49-F238E27FC236}">
                <a16:creationId xmlns:a16="http://schemas.microsoft.com/office/drawing/2014/main" id="{37C45029-07EE-41DC-BF4F-2CDC25F86C9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2090399"/>
              </p:ext>
            </p:extLst>
          </p:nvPr>
        </p:nvGraphicFramePr>
        <p:xfrm>
          <a:off x="6316394" y="2095257"/>
          <a:ext cx="4572000" cy="14895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21172393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3363318238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770646844"/>
                    </a:ext>
                  </a:extLst>
                </a:gridCol>
              </a:tblGrid>
              <a:tr h="297902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u="none" strike="noStrike">
                          <a:effectLst/>
                        </a:rPr>
                        <a:t> 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u="none" strike="noStrike">
                          <a:effectLst/>
                        </a:rPr>
                        <a:t>R1k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u="none" strike="noStrike">
                          <a:effectLst/>
                        </a:rPr>
                        <a:t>R2,222k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83899588"/>
                  </a:ext>
                </a:extLst>
              </a:tr>
              <a:tr h="297902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u="none" strike="noStrike">
                          <a:effectLst/>
                        </a:rPr>
                        <a:t>R</a:t>
                      </a:r>
                      <a:r>
                        <a:rPr lang="el-GR" sz="1800" u="none" strike="noStrike">
                          <a:effectLst/>
                        </a:rPr>
                        <a:t>Ω</a:t>
                      </a:r>
                      <a:endParaRPr lang="el-G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800" u="none" strike="noStrike">
                          <a:effectLst/>
                        </a:rPr>
                        <a:t>1000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800" u="none" strike="noStrike" dirty="0">
                          <a:effectLst/>
                        </a:rPr>
                        <a:t>2222,22222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9855136"/>
                  </a:ext>
                </a:extLst>
              </a:tr>
              <a:tr h="297902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u="none" strike="noStrike">
                          <a:effectLst/>
                        </a:rPr>
                        <a:t>I |A|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800" u="none" strike="noStrike">
                          <a:effectLst/>
                        </a:rPr>
                        <a:t>0,0027931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800" u="none" strike="noStrike">
                          <a:effectLst/>
                        </a:rPr>
                        <a:t>0,0027931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023770207"/>
                  </a:ext>
                </a:extLst>
              </a:tr>
              <a:tr h="297902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u="none" strike="noStrike">
                          <a:effectLst/>
                        </a:rPr>
                        <a:t>V |V|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32328600"/>
                  </a:ext>
                </a:extLst>
              </a:tr>
              <a:tr h="297902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u="none" strike="noStrike">
                          <a:effectLst/>
                        </a:rPr>
                        <a:t>P |W|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89009137"/>
                  </a:ext>
                </a:extLst>
              </a:tr>
            </a:tbl>
          </a:graphicData>
        </a:graphic>
      </p:graphicFrame>
      <p:graphicFrame>
        <p:nvGraphicFramePr>
          <p:cNvPr id="13" name="Objeto 12">
            <a:extLst>
              <a:ext uri="{FF2B5EF4-FFF2-40B4-BE49-F238E27FC236}">
                <a16:creationId xmlns:a16="http://schemas.microsoft.com/office/drawing/2014/main" id="{76A6BA6B-F7DD-4541-87B5-03EA1906941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8593029"/>
              </p:ext>
            </p:extLst>
          </p:nvPr>
        </p:nvGraphicFramePr>
        <p:xfrm>
          <a:off x="384951" y="3886027"/>
          <a:ext cx="3378666" cy="1878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9" r:id="rId6" imgW="1886040" imgH="1400040" progId="">
                  <p:embed/>
                </p:oleObj>
              </mc:Choice>
              <mc:Fallback>
                <p:oleObj r:id="rId6" imgW="1886040" imgH="140004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84951" y="3886027"/>
                        <a:ext cx="3378666" cy="18782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739126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F6AD1D-0932-47FA-B006-31F7386C3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4. Al siguiente circuito se le busca a cada resistencia v, i y p. El resumen va así:</a:t>
            </a:r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36352C7E-89EA-4070-9D64-6C091D44BB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9630202"/>
              </p:ext>
            </p:extLst>
          </p:nvPr>
        </p:nvGraphicFramePr>
        <p:xfrm>
          <a:off x="6559826" y="2371080"/>
          <a:ext cx="3684105" cy="1371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8035">
                  <a:extLst>
                    <a:ext uri="{9D8B030D-6E8A-4147-A177-3AD203B41FA5}">
                      <a16:colId xmlns:a16="http://schemas.microsoft.com/office/drawing/2014/main" val="4187148271"/>
                    </a:ext>
                  </a:extLst>
                </a:gridCol>
                <a:gridCol w="1228035">
                  <a:extLst>
                    <a:ext uri="{9D8B030D-6E8A-4147-A177-3AD203B41FA5}">
                      <a16:colId xmlns:a16="http://schemas.microsoft.com/office/drawing/2014/main" val="3085615143"/>
                    </a:ext>
                  </a:extLst>
                </a:gridCol>
                <a:gridCol w="1228035">
                  <a:extLst>
                    <a:ext uri="{9D8B030D-6E8A-4147-A177-3AD203B41FA5}">
                      <a16:colId xmlns:a16="http://schemas.microsoft.com/office/drawing/2014/main" val="1685798902"/>
                    </a:ext>
                  </a:extLst>
                </a:gridCol>
              </a:tblGrid>
              <a:tr h="211584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u="none" strike="noStrike">
                          <a:effectLst/>
                        </a:rPr>
                        <a:t> 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u="none" strike="noStrike" dirty="0">
                          <a:effectLst/>
                        </a:rPr>
                        <a:t>R1K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u="none" strike="noStrike" dirty="0">
                          <a:effectLst/>
                        </a:rPr>
                        <a:t>R2,222k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46868266"/>
                  </a:ext>
                </a:extLst>
              </a:tr>
              <a:tr h="211584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u="none" strike="noStrike" dirty="0">
                          <a:effectLst/>
                        </a:rPr>
                        <a:t>R|</a:t>
                      </a:r>
                      <a:r>
                        <a:rPr lang="el-GR" sz="1800" u="none" strike="noStrike" dirty="0">
                          <a:effectLst/>
                        </a:rPr>
                        <a:t>Ω</a:t>
                      </a:r>
                      <a:r>
                        <a:rPr lang="es-CO" sz="1800" u="none" strike="noStrike" dirty="0">
                          <a:effectLst/>
                        </a:rPr>
                        <a:t>| 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800" u="none" strike="noStrike">
                          <a:effectLst/>
                        </a:rPr>
                        <a:t>1000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800" u="none" strike="noStrike" dirty="0">
                          <a:effectLst/>
                        </a:rPr>
                        <a:t>2222,22…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26432945"/>
                  </a:ext>
                </a:extLst>
              </a:tr>
              <a:tr h="211584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u="none" strike="noStrike" dirty="0">
                          <a:effectLst/>
                        </a:rPr>
                        <a:t>I|A|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0,00102632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0,00102632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63446246"/>
                  </a:ext>
                </a:extLst>
              </a:tr>
              <a:tr h="211584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u="none" strike="noStrike" dirty="0">
                          <a:effectLst/>
                        </a:rPr>
                        <a:t>V|V|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u="none" strike="noStrike">
                          <a:effectLst/>
                        </a:rPr>
                        <a:t> 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u="none" strike="noStrike">
                          <a:effectLst/>
                        </a:rPr>
                        <a:t> 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231242210"/>
                  </a:ext>
                </a:extLst>
              </a:tr>
              <a:tr h="211584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u="none" strike="noStrike" dirty="0">
                          <a:effectLst/>
                        </a:rPr>
                        <a:t>P|W|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u="none" strike="noStrike">
                          <a:effectLst/>
                        </a:rPr>
                        <a:t> 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u="none" strike="noStrike" dirty="0">
                          <a:effectLst/>
                        </a:rPr>
                        <a:t> 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230276832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11" name="CuadroTexto 10">
                <a:extLst>
                  <a:ext uri="{FF2B5EF4-FFF2-40B4-BE49-F238E27FC236}">
                    <a16:creationId xmlns:a16="http://schemas.microsoft.com/office/drawing/2014/main" id="{5D6D3AEE-B1EF-48E8-BCD0-1247FC392477}"/>
                  </a:ext>
                </a:extLst>
              </p:cNvPr>
              <p:cNvSpPr txBox="1"/>
              <p:nvPr/>
            </p:nvSpPr>
            <p:spPr>
              <a:xfrm>
                <a:off x="4407573" y="3851692"/>
                <a:ext cx="7485032" cy="12125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CO" dirty="0"/>
                  <a:t>.v=</a:t>
                </a:r>
                <a:r>
                  <a:rPr lang="es-CO" dirty="0" err="1"/>
                  <a:t>Ri</a:t>
                </a:r>
                <a:endParaRPr lang="es-CO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sub>
                      </m:sSub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C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sub>
                      </m:sSub>
                      <m:sSub>
                        <m:sSubPr>
                          <m:ctrlPr>
                            <a:rPr lang="es-C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=1</m:t>
                      </m:r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m:rPr>
                          <m:nor/>
                        </m:rPr>
                        <a:rPr lang="es-CO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m:t>2</m:t>
                      </m:r>
                      <m:r>
                        <m:rPr>
                          <m:nor/>
                        </m:rPr>
                        <a:rPr lang="es-CO" b="0" i="0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m:t>,7931</m:t>
                      </m:r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𝑚𝐴</m:t>
                      </m:r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s-CO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m:t>2</m:t>
                      </m:r>
                      <m:r>
                        <m:rPr>
                          <m:nor/>
                        </m:rPr>
                        <a:rPr lang="es-CO" b="0" i="0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m:t>,7931</m:t>
                      </m:r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es-CO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46</m:t>
                          </m:r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,5</m:t>
                          </m:r>
                        </m:sub>
                      </m:sSub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C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461,5</m:t>
                          </m:r>
                        </m:sub>
                      </m:sSub>
                      <m:sSub>
                        <m:sSubPr>
                          <m:ctrlPr>
                            <a:rPr lang="es-C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s-CO" dirty="0"/>
                        <m:t>2222,22222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Ω</m:t>
                      </m:r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m:rPr>
                          <m:nor/>
                        </m:rPr>
                        <a:rPr lang="es-CO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m:t>2</m:t>
                      </m:r>
                      <m:r>
                        <m:rPr>
                          <m:nor/>
                        </m:rPr>
                        <a:rPr lang="es-CO" b="0" i="0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m:t>,7931</m:t>
                      </m:r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𝑚𝐴</m:t>
                      </m:r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s-CO" i="1" dirty="0"/>
                        <m:t>6,20689655</m:t>
                      </m:r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es-CO" dirty="0"/>
              </a:p>
              <a:p>
                <a:endParaRPr lang="es-CO" dirty="0"/>
              </a:p>
            </p:txBody>
          </p:sp>
        </mc:Choice>
        <mc:Fallback>
          <p:sp>
            <p:nvSpPr>
              <p:cNvPr id="11" name="CuadroTexto 10">
                <a:extLst>
                  <a:ext uri="{FF2B5EF4-FFF2-40B4-BE49-F238E27FC236}">
                    <a16:creationId xmlns:a16="http://schemas.microsoft.com/office/drawing/2014/main" id="{5D6D3AEE-B1EF-48E8-BCD0-1247FC3924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7573" y="3851692"/>
                <a:ext cx="7485032" cy="1212511"/>
              </a:xfrm>
              <a:prstGeom prst="rect">
                <a:avLst/>
              </a:prstGeom>
              <a:blipFill>
                <a:blip r:embed="rId3"/>
                <a:stretch>
                  <a:fillRect l="-651" t="-3015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55535F82-8CEC-4232-9026-4D0620D9EA7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960779"/>
              </p:ext>
            </p:extLst>
          </p:nvPr>
        </p:nvGraphicFramePr>
        <p:xfrm>
          <a:off x="838200" y="2068413"/>
          <a:ext cx="3684105" cy="18757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0" r:id="rId4" imgW="2600280" imgH="1324080" progId="">
                  <p:embed/>
                </p:oleObj>
              </mc:Choice>
              <mc:Fallback>
                <p:oleObj r:id="rId4" imgW="2600280" imgH="132408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38200" y="2068413"/>
                        <a:ext cx="3684105" cy="18757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393758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893AF2-A018-41BF-A40A-AB36AFA881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5. Ahora al circuito de la figura se le repite lo mismo, que es el original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Marcador de contenido 3">
                <a:extLst>
                  <a:ext uri="{FF2B5EF4-FFF2-40B4-BE49-F238E27FC236}">
                    <a16:creationId xmlns:a16="http://schemas.microsoft.com/office/drawing/2014/main" id="{DA4F7B79-FF47-4DD0-B597-57E53C8CA5B5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5340627" y="1825625"/>
                <a:ext cx="6334538" cy="4376392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s-CO" dirty="0"/>
                  <a:t>Como lo de R1k ya esta resuelto ahora hacemos la de 4k y la de 5k. Como están en paralelo lo que es común o igual es el voltaje</a:t>
                </a:r>
              </a:p>
              <a:p>
                <a:r>
                  <a:rPr lang="es-CO" dirty="0"/>
                  <a:t>V</a:t>
                </a:r>
                <a:r>
                  <a:rPr lang="es-CO" baseline="-25000" dirty="0"/>
                  <a:t>2K</a:t>
                </a:r>
                <a:r>
                  <a:rPr lang="es-CO" dirty="0"/>
                  <a:t>=V</a:t>
                </a:r>
                <a:r>
                  <a:rPr lang="es-CO" baseline="-25000" dirty="0"/>
                  <a:t>0,6K</a:t>
                </a:r>
                <a:r>
                  <a:rPr lang="es-CO" dirty="0"/>
                  <a:t>=6,20689655V</a:t>
                </a:r>
              </a:p>
              <a:p>
                <a:r>
                  <a:rPr lang="es-CO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Con ello se encuentra la corriente y la potencia</a:t>
                </a:r>
              </a:p>
              <a:p>
                <a14:m>
                  <m:oMath xmlns:m="http://schemas.openxmlformats.org/officeDocument/2006/math">
                    <m:r>
                      <a:rPr lang="es-CO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𝑖</m:t>
                    </m:r>
                    <m:r>
                      <a:rPr lang="es-CO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CO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O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num>
                      <m:den>
                        <m:r>
                          <a:rPr lang="es-CO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den>
                    </m:f>
                    <m:r>
                      <a:rPr lang="es-CO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r>
                      <a:rPr lang="es-CO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𝑌</m:t>
                    </m:r>
                    <m:r>
                      <a:rPr lang="es-CO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s-CO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s-CO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s-CO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𝑣𝑖</m:t>
                    </m:r>
                  </m:oMath>
                </a14:m>
                <a:endParaRPr lang="es-CO" b="0" dirty="0">
                  <a:solidFill>
                    <a:srgbClr val="000000"/>
                  </a:solidFill>
                  <a:latin typeface="Calibri" panose="020F0502020204030204" pitchFamily="34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CO" sz="20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s-CO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s-CO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s-CO" sz="20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CO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s-CO" sz="20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O" sz="20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s-CO" sz="20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s-CO" sz="20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num>
                      <m:den>
                        <m:r>
                          <a:rPr lang="es-CO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es-CO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s-CO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den>
                    </m:f>
                    <m:r>
                      <a:rPr lang="es-CO" sz="20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CO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O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6,20689655</m:t>
                        </m:r>
                        <m:r>
                          <a:rPr lang="es-CO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num>
                      <m:den>
                        <m:r>
                          <a:rPr lang="es-CO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4000</m:t>
                        </m:r>
                        <m:r>
                          <a:rPr lang="el-GR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Ω</m:t>
                        </m:r>
                      </m:den>
                    </m:f>
                    <m:r>
                      <a:rPr lang="es-CO" sz="20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s-CO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0,001551724</m:t>
                    </m:r>
                    <m:r>
                      <a:rPr lang="es-CO" sz="20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es-CO" sz="20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=1,55</m:t>
                    </m:r>
                    <m:r>
                      <a:rPr lang="es-CO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1724 </m:t>
                    </m:r>
                    <m:r>
                      <a:rPr lang="es-CO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𝑚𝐴</m:t>
                    </m:r>
                  </m:oMath>
                </a14:m>
                <a:endParaRPr lang="es-CO" sz="2000" dirty="0">
                  <a:solidFill>
                    <a:srgbClr val="000000"/>
                  </a:solidFill>
                  <a:latin typeface="Calibri" panose="020F0502020204030204" pitchFamily="34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CO" sz="19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sz="19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s-CO" sz="19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0,6</m:t>
                        </m:r>
                        <m:r>
                          <a:rPr lang="es-CO" sz="19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s-CO" sz="19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CO" sz="19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s-CO" sz="19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O" sz="19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s-CO" sz="19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5</m:t>
                            </m:r>
                            <m:r>
                              <a:rPr lang="es-CO" sz="19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num>
                      <m:den>
                        <m:r>
                          <a:rPr lang="es-CO" sz="19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es-CO" sz="19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s-CO" sz="19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den>
                    </m:f>
                    <m:r>
                      <a:rPr lang="es-CO" sz="19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CO" sz="19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O" sz="19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6,20689655</m:t>
                        </m:r>
                        <m:r>
                          <a:rPr lang="es-CO" sz="19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num>
                      <m:den>
                        <m:r>
                          <a:rPr lang="es-CO" sz="19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50</m:t>
                        </m:r>
                        <m:r>
                          <a:rPr lang="es-CO" sz="19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00</m:t>
                        </m:r>
                        <m:r>
                          <a:rPr lang="el-GR" sz="19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Ω</m:t>
                        </m:r>
                      </m:den>
                    </m:f>
                    <m:r>
                      <a:rPr lang="es-CO" sz="19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s-CO" sz="1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0,001241379</m:t>
                    </m:r>
                    <m:r>
                      <a:rPr lang="es-CO" sz="19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es-CO" sz="19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=1,24</m:t>
                    </m:r>
                    <m:r>
                      <a:rPr lang="es-CO" sz="1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1379</m:t>
                    </m:r>
                    <m:r>
                      <a:rPr lang="es-CO" sz="1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𝑚𝐴</m:t>
                    </m:r>
                  </m:oMath>
                </a14:m>
                <a:endParaRPr lang="es-CO" sz="1900" dirty="0">
                  <a:solidFill>
                    <a:srgbClr val="000000"/>
                  </a:solidFill>
                  <a:latin typeface="Calibri" panose="020F0502020204030204" pitchFamily="34" charset="0"/>
                </a:endParaRPr>
              </a:p>
              <a:p>
                <a:endParaRPr lang="es-CO" sz="2000" dirty="0">
                  <a:solidFill>
                    <a:srgbClr val="000000"/>
                  </a:solidFill>
                  <a:latin typeface="Calibri" panose="020F0502020204030204" pitchFamily="34" charset="0"/>
                </a:endParaRPr>
              </a:p>
              <a:p>
                <a:endParaRPr lang="es-CO" dirty="0"/>
              </a:p>
            </p:txBody>
          </p:sp>
        </mc:Choice>
        <mc:Fallback>
          <p:sp>
            <p:nvSpPr>
              <p:cNvPr id="4" name="Marcador de contenido 3">
                <a:extLst>
                  <a:ext uri="{FF2B5EF4-FFF2-40B4-BE49-F238E27FC236}">
                    <a16:creationId xmlns:a16="http://schemas.microsoft.com/office/drawing/2014/main" id="{DA4F7B79-FF47-4DD0-B597-57E53C8CA5B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5340627" y="1825625"/>
                <a:ext cx="6334538" cy="4376392"/>
              </a:xfrm>
              <a:blipFill>
                <a:blip r:embed="rId3"/>
                <a:stretch>
                  <a:fillRect l="-1444" t="-2786" r="-1251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Objeto 6">
            <a:extLst>
              <a:ext uri="{FF2B5EF4-FFF2-40B4-BE49-F238E27FC236}">
                <a16:creationId xmlns:a16="http://schemas.microsoft.com/office/drawing/2014/main" id="{09B64054-6A7C-4B41-899C-EC2A22CAAC9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3017868"/>
              </p:ext>
            </p:extLst>
          </p:nvPr>
        </p:nvGraphicFramePr>
        <p:xfrm>
          <a:off x="1024409" y="1690688"/>
          <a:ext cx="3203713" cy="16311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0" r:id="rId4" imgW="2600280" imgH="1324080" progId="">
                  <p:embed/>
                </p:oleObj>
              </mc:Choice>
              <mc:Fallback>
                <p:oleObj r:id="rId4" imgW="2600280" imgH="1324080" progId="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55535F82-8CEC-4232-9026-4D0620D9EA7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24409" y="1690688"/>
                        <a:ext cx="3203713" cy="16311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to 5">
            <a:extLst>
              <a:ext uri="{FF2B5EF4-FFF2-40B4-BE49-F238E27FC236}">
                <a16:creationId xmlns:a16="http://schemas.microsoft.com/office/drawing/2014/main" id="{F9CBBE58-71EC-419D-B01A-0F56650D154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6794317"/>
              </p:ext>
            </p:extLst>
          </p:nvPr>
        </p:nvGraphicFramePr>
        <p:xfrm>
          <a:off x="675861" y="3420151"/>
          <a:ext cx="3902512" cy="14059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1" r:id="rId6" imgW="2828880" imgH="1019160" progId="">
                  <p:embed/>
                </p:oleObj>
              </mc:Choice>
              <mc:Fallback>
                <p:oleObj r:id="rId6" imgW="2828880" imgH="101916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75861" y="3420151"/>
                        <a:ext cx="3902512" cy="14059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6891978E-BECF-45FF-9361-10552C6854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6380850"/>
              </p:ext>
            </p:extLst>
          </p:nvPr>
        </p:nvGraphicFramePr>
        <p:xfrm>
          <a:off x="675860" y="5087463"/>
          <a:ext cx="4081668" cy="12961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20417">
                  <a:extLst>
                    <a:ext uri="{9D8B030D-6E8A-4147-A177-3AD203B41FA5}">
                      <a16:colId xmlns:a16="http://schemas.microsoft.com/office/drawing/2014/main" val="987368110"/>
                    </a:ext>
                  </a:extLst>
                </a:gridCol>
                <a:gridCol w="1020417">
                  <a:extLst>
                    <a:ext uri="{9D8B030D-6E8A-4147-A177-3AD203B41FA5}">
                      <a16:colId xmlns:a16="http://schemas.microsoft.com/office/drawing/2014/main" val="2837467899"/>
                    </a:ext>
                  </a:extLst>
                </a:gridCol>
                <a:gridCol w="1020417">
                  <a:extLst>
                    <a:ext uri="{9D8B030D-6E8A-4147-A177-3AD203B41FA5}">
                      <a16:colId xmlns:a16="http://schemas.microsoft.com/office/drawing/2014/main" val="1953386711"/>
                    </a:ext>
                  </a:extLst>
                </a:gridCol>
                <a:gridCol w="1020417">
                  <a:extLst>
                    <a:ext uri="{9D8B030D-6E8A-4147-A177-3AD203B41FA5}">
                      <a16:colId xmlns:a16="http://schemas.microsoft.com/office/drawing/2014/main" val="2682589286"/>
                    </a:ext>
                  </a:extLst>
                </a:gridCol>
              </a:tblGrid>
              <a:tr h="359180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u="none" strike="noStrike">
                          <a:effectLst/>
                        </a:rPr>
                        <a:t> 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u="none" strike="noStrike">
                          <a:effectLst/>
                        </a:rPr>
                        <a:t>R4K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u="none" strike="noStrike" dirty="0">
                          <a:effectLst/>
                        </a:rPr>
                        <a:t>R5K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u="none" strike="noStrike">
                          <a:effectLst/>
                        </a:rPr>
                        <a:t>EQUIVALENTE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803701105"/>
                  </a:ext>
                </a:extLst>
              </a:tr>
              <a:tr h="234235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u="none" strike="noStrike">
                          <a:effectLst/>
                        </a:rPr>
                        <a:t>R</a:t>
                      </a:r>
                      <a:r>
                        <a:rPr lang="el-GR" sz="1400" u="none" strike="noStrike">
                          <a:effectLst/>
                        </a:rPr>
                        <a:t>Ω</a:t>
                      </a:r>
                      <a:endParaRPr lang="el-G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u="none" strike="noStrike">
                          <a:effectLst/>
                        </a:rPr>
                        <a:t>4000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u="none" strike="noStrike" dirty="0">
                          <a:effectLst/>
                        </a:rPr>
                        <a:t>5000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u="none" strike="noStrike">
                          <a:effectLst/>
                        </a:rPr>
                        <a:t>2222,22222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17556002"/>
                  </a:ext>
                </a:extLst>
              </a:tr>
              <a:tr h="234235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u="none" strike="noStrike">
                          <a:effectLst/>
                        </a:rPr>
                        <a:t>I |A|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u="none" strike="noStrike" dirty="0">
                          <a:effectLst/>
                        </a:rPr>
                        <a:t>0,0027931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271700591"/>
                  </a:ext>
                </a:extLst>
              </a:tr>
              <a:tr h="234235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u="none" strike="noStrike">
                          <a:effectLst/>
                        </a:rPr>
                        <a:t>V |V|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u="none" strike="noStrike" dirty="0">
                          <a:effectLst/>
                        </a:rPr>
                        <a:t>6,20689655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u="none" strike="noStrike">
                          <a:effectLst/>
                        </a:rPr>
                        <a:t>6,20689655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u="none" strike="noStrike" dirty="0">
                          <a:effectLst/>
                        </a:rPr>
                        <a:t>9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13582061"/>
                  </a:ext>
                </a:extLst>
              </a:tr>
              <a:tr h="234235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u="none" strike="noStrike">
                          <a:effectLst/>
                        </a:rPr>
                        <a:t>P |W|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163040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24914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C5A337-5E8D-4A61-85F9-9F9AB596E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Al obtener las potencias, va la tabla general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747B1370-D7F0-4A20-9361-528EA50FCB48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702365" y="1825625"/>
                <a:ext cx="6092330" cy="4351338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CO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s-CO" sz="20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s-CO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sSub>
                      <m:sSubPr>
                        <m:ctrlPr>
                          <a:rPr lang="es-CO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s-CO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es-CO" sz="2000" u="none" strike="noStrike" dirty="0" smtClean="0">
                        <a:effectLst/>
                      </a:rPr>
                      <m:t>6,20689655</m:t>
                    </m:r>
                    <m:r>
                      <a:rPr lang="es-CO" sz="2000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s-CO" sz="2000" b="0" i="1" smtClean="0">
                        <a:latin typeface="Cambria Math" panose="02040503050406030204" pitchFamily="18" charset="0"/>
                      </a:rPr>
                      <m:t>∗</m:t>
                    </m:r>
                    <m:r>
                      <m:rPr>
                        <m:nor/>
                      </m:rPr>
                      <a:rPr lang="es-CO" sz="2000" u="none" strike="noStrike" dirty="0" smtClean="0">
                        <a:effectLst/>
                      </a:rPr>
                      <m:t>0,00155172</m:t>
                    </m:r>
                    <m:r>
                      <a:rPr lang="es-CO" sz="20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s-CO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es-CO" sz="2000" u="none" strike="noStrike" dirty="0" smtClean="0">
                        <a:effectLst/>
                      </a:rPr>
                      <m:t>0,00963139</m:t>
                    </m:r>
                    <m:r>
                      <a:rPr lang="es-CO" sz="2000" b="0" i="1" smtClean="0">
                        <a:latin typeface="Cambria Math" panose="02040503050406030204" pitchFamily="18" charset="0"/>
                      </a:rPr>
                      <m:t>𝑊</m:t>
                    </m:r>
                    <m:r>
                      <m:rPr>
                        <m:nor/>
                      </m:rPr>
                      <a:rPr lang="es-CO" sz="2000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es-CO" sz="2000" u="none" strike="noStrike" dirty="0" smtClean="0">
                        <a:effectLst/>
                      </a:rPr>
                      <m:t>9</m:t>
                    </m:r>
                    <m:r>
                      <m:rPr>
                        <m:nor/>
                      </m:rPr>
                      <a:rPr lang="es-CO" sz="2000" b="0" i="0" u="none" strike="noStrike" dirty="0" smtClean="0">
                        <a:effectLst/>
                      </a:rPr>
                      <m:t>,</m:t>
                    </m:r>
                    <m:r>
                      <m:rPr>
                        <m:nor/>
                      </m:rPr>
                      <a:rPr lang="es-CO" sz="2000" u="none" strike="noStrike" dirty="0" smtClean="0">
                        <a:effectLst/>
                      </a:rPr>
                      <m:t>63139</m:t>
                    </m:r>
                    <m:r>
                      <a:rPr lang="es-CO" sz="2000" b="0" i="1" smtClean="0">
                        <a:latin typeface="Cambria Math" panose="02040503050406030204" pitchFamily="18" charset="0"/>
                      </a:rPr>
                      <m:t>𝑚𝑊</m:t>
                    </m:r>
                  </m:oMath>
                </a14:m>
                <a:endParaRPr lang="es-CO" sz="2000" b="0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CO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s-CO" sz="20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s-CO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sSub>
                      <m:sSubPr>
                        <m:ctrlPr>
                          <a:rPr lang="es-CO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s-CO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es-CO" sz="2000" u="none" strike="noStrike" dirty="0" smtClean="0">
                        <a:effectLst/>
                      </a:rPr>
                      <m:t>6,20689655</m:t>
                    </m:r>
                    <m:r>
                      <a:rPr lang="es-CO" sz="2000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s-CO" sz="2000" b="0" i="1" smtClean="0">
                        <a:latin typeface="Cambria Math" panose="02040503050406030204" pitchFamily="18" charset="0"/>
                      </a:rPr>
                      <m:t>∗</m:t>
                    </m:r>
                    <m:r>
                      <m:rPr>
                        <m:nor/>
                      </m:rPr>
                      <a:rPr lang="es-CO" sz="2000" u="none" strike="noStrike" dirty="0" smtClean="0">
                        <a:effectLst/>
                      </a:rPr>
                      <m:t>0,00124138</m:t>
                    </m:r>
                    <m:r>
                      <a:rPr lang="es-CO" sz="20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s-CO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es-CO" sz="2000" u="none" strike="noStrike" dirty="0" smtClean="0">
                        <a:effectLst/>
                      </a:rPr>
                      <m:t>0,00770511</m:t>
                    </m:r>
                    <m:r>
                      <a:rPr lang="es-CO" sz="2000" b="0" i="1" smtClean="0">
                        <a:latin typeface="Cambria Math" panose="02040503050406030204" pitchFamily="18" charset="0"/>
                      </a:rPr>
                      <m:t>𝑊</m:t>
                    </m:r>
                    <m:r>
                      <a:rPr lang="es-CO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es-CO" sz="2000" u="none" strike="noStrike" dirty="0" smtClean="0">
                        <a:effectLst/>
                      </a:rPr>
                      <m:t>7</m:t>
                    </m:r>
                    <m:r>
                      <m:rPr>
                        <m:nor/>
                      </m:rPr>
                      <a:rPr lang="es-CO" sz="2000" b="0" i="0" u="none" strike="noStrike" dirty="0" smtClean="0">
                        <a:effectLst/>
                      </a:rPr>
                      <m:t>,</m:t>
                    </m:r>
                    <m:r>
                      <m:rPr>
                        <m:nor/>
                      </m:rPr>
                      <a:rPr lang="es-CO" sz="2000" u="none" strike="noStrike" dirty="0" smtClean="0">
                        <a:effectLst/>
                      </a:rPr>
                      <m:t>70511</m:t>
                    </m:r>
                  </m:oMath>
                </a14:m>
                <a:endParaRPr lang="es-CO" sz="2000" b="0" i="0" u="none" strike="noStrike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s-CO" sz="2000" b="0" i="1" smtClean="0">
                        <a:latin typeface="Cambria Math" panose="02040503050406030204" pitchFamily="18" charset="0"/>
                      </a:rPr>
                      <m:t>𝑚𝑊</m:t>
                    </m:r>
                  </m:oMath>
                </a14:m>
                <a:endParaRPr lang="es-CO" sz="2000" b="0" dirty="0"/>
              </a:p>
              <a:p>
                <a14:m/>
              </a:p>
              <a:p>
                <a:endParaRPr lang="es-CO" sz="2000" dirty="0"/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747B1370-D7F0-4A20-9361-528EA50FCB4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702365" y="1825625"/>
                <a:ext cx="6092330" cy="4351338"/>
              </a:xfrm>
              <a:blipFill>
                <a:blip r:embed="rId2"/>
                <a:stretch>
                  <a:fillRect l="-900" t="-980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8" name="Marcador de contenido 7">
            <a:extLst>
              <a:ext uri="{FF2B5EF4-FFF2-40B4-BE49-F238E27FC236}">
                <a16:creationId xmlns:a16="http://schemas.microsoft.com/office/drawing/2014/main" id="{C8BBB6BF-1BD6-4615-8CCB-2231FEB0533E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42591209"/>
              </p:ext>
            </p:extLst>
          </p:nvPr>
        </p:nvGraphicFramePr>
        <p:xfrm>
          <a:off x="7036904" y="1686545"/>
          <a:ext cx="4625008" cy="1219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56252">
                  <a:extLst>
                    <a:ext uri="{9D8B030D-6E8A-4147-A177-3AD203B41FA5}">
                      <a16:colId xmlns:a16="http://schemas.microsoft.com/office/drawing/2014/main" val="1041188540"/>
                    </a:ext>
                  </a:extLst>
                </a:gridCol>
                <a:gridCol w="1156252">
                  <a:extLst>
                    <a:ext uri="{9D8B030D-6E8A-4147-A177-3AD203B41FA5}">
                      <a16:colId xmlns:a16="http://schemas.microsoft.com/office/drawing/2014/main" val="1147966153"/>
                    </a:ext>
                  </a:extLst>
                </a:gridCol>
                <a:gridCol w="1156252">
                  <a:extLst>
                    <a:ext uri="{9D8B030D-6E8A-4147-A177-3AD203B41FA5}">
                      <a16:colId xmlns:a16="http://schemas.microsoft.com/office/drawing/2014/main" val="3233649331"/>
                    </a:ext>
                  </a:extLst>
                </a:gridCol>
                <a:gridCol w="1156252">
                  <a:extLst>
                    <a:ext uri="{9D8B030D-6E8A-4147-A177-3AD203B41FA5}">
                      <a16:colId xmlns:a16="http://schemas.microsoft.com/office/drawing/2014/main" val="855848731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R4K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R5K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EQUIVALENTE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34361756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R</a:t>
                      </a:r>
                      <a:r>
                        <a:rPr lang="el-GR" sz="1600" u="none" strike="noStrike">
                          <a:effectLst/>
                        </a:rPr>
                        <a:t>Ω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u="none" strike="noStrike">
                          <a:effectLst/>
                        </a:rPr>
                        <a:t>4000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u="none" strike="noStrike">
                          <a:effectLst/>
                        </a:rPr>
                        <a:t>5000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u="none" strike="noStrike">
                          <a:effectLst/>
                        </a:rPr>
                        <a:t>2222,22222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0385639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I |A|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u="none" strike="noStrike" dirty="0">
                          <a:effectLst/>
                        </a:rPr>
                        <a:t>0,00155172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u="none" strike="noStrike" dirty="0">
                          <a:effectLst/>
                        </a:rPr>
                        <a:t>0,00124138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u="none" strike="noStrike" dirty="0">
                          <a:effectLst/>
                        </a:rPr>
                        <a:t>0,0027931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3291008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V |V|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u="none" strike="noStrike" dirty="0">
                          <a:effectLst/>
                        </a:rPr>
                        <a:t>6,20689655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u="none" strike="noStrike" dirty="0">
                          <a:effectLst/>
                        </a:rPr>
                        <a:t>6,20689655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u="none" strike="noStrike">
                          <a:effectLst/>
                        </a:rPr>
                        <a:t>9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9930668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P |W|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u="none" strike="noStrike" dirty="0">
                          <a:effectLst/>
                        </a:rPr>
                        <a:t>0,00963139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u="none" strike="noStrike" dirty="0">
                          <a:effectLst/>
                        </a:rPr>
                        <a:t>0,00770511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u="none" strike="noStrike" dirty="0">
                          <a:effectLst/>
                        </a:rPr>
                        <a:t>0,0173365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59856001"/>
                  </a:ext>
                </a:extLst>
              </a:tr>
            </a:tbl>
          </a:graphicData>
        </a:graphic>
      </p:graphicFrame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B1093C04-BAE5-4DF1-87EF-EE655D6C19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4692572"/>
              </p:ext>
            </p:extLst>
          </p:nvPr>
        </p:nvGraphicFramePr>
        <p:xfrm>
          <a:off x="2186608" y="3952256"/>
          <a:ext cx="7288695" cy="1371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57739">
                  <a:extLst>
                    <a:ext uri="{9D8B030D-6E8A-4147-A177-3AD203B41FA5}">
                      <a16:colId xmlns:a16="http://schemas.microsoft.com/office/drawing/2014/main" val="3054060566"/>
                    </a:ext>
                  </a:extLst>
                </a:gridCol>
                <a:gridCol w="1457739">
                  <a:extLst>
                    <a:ext uri="{9D8B030D-6E8A-4147-A177-3AD203B41FA5}">
                      <a16:colId xmlns:a16="http://schemas.microsoft.com/office/drawing/2014/main" val="3150267918"/>
                    </a:ext>
                  </a:extLst>
                </a:gridCol>
                <a:gridCol w="1457739">
                  <a:extLst>
                    <a:ext uri="{9D8B030D-6E8A-4147-A177-3AD203B41FA5}">
                      <a16:colId xmlns:a16="http://schemas.microsoft.com/office/drawing/2014/main" val="3794864990"/>
                    </a:ext>
                  </a:extLst>
                </a:gridCol>
                <a:gridCol w="1457739">
                  <a:extLst>
                    <a:ext uri="{9D8B030D-6E8A-4147-A177-3AD203B41FA5}">
                      <a16:colId xmlns:a16="http://schemas.microsoft.com/office/drawing/2014/main" val="1713748104"/>
                    </a:ext>
                  </a:extLst>
                </a:gridCol>
                <a:gridCol w="1457739">
                  <a:extLst>
                    <a:ext uri="{9D8B030D-6E8A-4147-A177-3AD203B41FA5}">
                      <a16:colId xmlns:a16="http://schemas.microsoft.com/office/drawing/2014/main" val="2754276416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u="none" strike="noStrike">
                          <a:effectLst/>
                        </a:rPr>
                        <a:t> 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u="none" strike="noStrike">
                          <a:effectLst/>
                        </a:rPr>
                        <a:t>R1k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u="none" strike="noStrike">
                          <a:effectLst/>
                        </a:rPr>
                        <a:t>R4K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u="none" strike="noStrike">
                          <a:effectLst/>
                        </a:rPr>
                        <a:t>R5K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u="none" strike="noStrike">
                          <a:effectLst/>
                        </a:rPr>
                        <a:t>EQUIVALENTE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1094781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u="none" strike="noStrike">
                          <a:effectLst/>
                        </a:rPr>
                        <a:t>R</a:t>
                      </a:r>
                      <a:r>
                        <a:rPr lang="el-GR" sz="1800" u="none" strike="noStrike">
                          <a:effectLst/>
                        </a:rPr>
                        <a:t>Ω</a:t>
                      </a:r>
                      <a:endParaRPr lang="el-G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800" u="none" strike="noStrike">
                          <a:effectLst/>
                        </a:rPr>
                        <a:t>1000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800" u="none" strike="noStrike">
                          <a:effectLst/>
                        </a:rPr>
                        <a:t>4000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800" u="none" strike="noStrike">
                          <a:effectLst/>
                        </a:rPr>
                        <a:t>5000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800" u="none" strike="noStrike">
                          <a:effectLst/>
                        </a:rPr>
                        <a:t>2222,22222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1289251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u="none" strike="noStrike">
                          <a:effectLst/>
                        </a:rPr>
                        <a:t>I |A|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800" u="none" strike="noStrike">
                          <a:effectLst/>
                        </a:rPr>
                        <a:t>0,0027931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800" u="none" strike="noStrike">
                          <a:effectLst/>
                        </a:rPr>
                        <a:t>0,00155172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800" u="none" strike="noStrike">
                          <a:effectLst/>
                        </a:rPr>
                        <a:t>0,00124138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800" u="none" strike="noStrike">
                          <a:effectLst/>
                        </a:rPr>
                        <a:t>0,0027931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0588785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u="none" strike="noStrike">
                          <a:effectLst/>
                        </a:rPr>
                        <a:t>V |V|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800" u="none" strike="noStrike">
                          <a:effectLst/>
                        </a:rPr>
                        <a:t>2,79310345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800" u="none" strike="noStrike">
                          <a:effectLst/>
                        </a:rPr>
                        <a:t>6,20689655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800" u="none" strike="noStrike">
                          <a:effectLst/>
                        </a:rPr>
                        <a:t>6,20689655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800" u="none" strike="noStrike">
                          <a:effectLst/>
                        </a:rPr>
                        <a:t>9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82923749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u="none" strike="noStrike">
                          <a:effectLst/>
                        </a:rPr>
                        <a:t>P |W|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800" u="none" strike="noStrike">
                          <a:effectLst/>
                        </a:rPr>
                        <a:t>0,00780143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800" u="none" strike="noStrike">
                          <a:effectLst/>
                        </a:rPr>
                        <a:t>0,00963139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800" u="none" strike="noStrike">
                          <a:effectLst/>
                        </a:rPr>
                        <a:t>0,00770511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800" u="none" strike="noStrike" dirty="0">
                          <a:effectLst/>
                        </a:rPr>
                        <a:t>0,02513793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986808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7449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3EC42F-FD37-4980-AB36-FFE18F8A2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Circuito Mixto</a:t>
            </a:r>
          </a:p>
        </p:txBody>
      </p:sp>
      <p:graphicFrame>
        <p:nvGraphicFramePr>
          <p:cNvPr id="6" name="Objeto 5">
            <a:extLst>
              <a:ext uri="{FF2B5EF4-FFF2-40B4-BE49-F238E27FC236}">
                <a16:creationId xmlns:a16="http://schemas.microsoft.com/office/drawing/2014/main" id="{DE827ABB-67F3-4043-BF44-1B4BD09DD2B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7640995"/>
              </p:ext>
            </p:extLst>
          </p:nvPr>
        </p:nvGraphicFramePr>
        <p:xfrm>
          <a:off x="2036151" y="2147887"/>
          <a:ext cx="7611431" cy="27421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r:id="rId3" imgW="2828880" imgH="1019160" progId="">
                  <p:embed/>
                </p:oleObj>
              </mc:Choice>
              <mc:Fallback>
                <p:oleObj r:id="rId3" imgW="2828880" imgH="101916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36151" y="2147887"/>
                        <a:ext cx="7611431" cy="27421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21463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1339B5-3B43-4D8D-833A-E6EDCD9F8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Solución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0FA36C6-CAEE-4B2C-B1E4-AF80EB89646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/>
              <a:t>1. Hallar Resistencia equivalente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Marcador de contenido 5">
                <a:extLst>
                  <a:ext uri="{FF2B5EF4-FFF2-40B4-BE49-F238E27FC236}">
                    <a16:creationId xmlns:a16="http://schemas.microsoft.com/office/drawing/2014/main" id="{BB2C540D-C172-4AA7-B9AB-4EA434B3E723}"/>
                  </a:ext>
                </a:extLst>
              </p:cNvPr>
              <p:cNvSpPr>
                <a:spLocks noGrp="1"/>
              </p:cNvSpPr>
              <p:nvPr>
                <p:ph sz="quarter" idx="4"/>
              </p:nvPr>
            </p:nvSpPr>
            <p:spPr>
              <a:xfrm>
                <a:off x="6294782" y="782292"/>
                <a:ext cx="5147917" cy="3643934"/>
              </a:xfrm>
            </p:spPr>
            <p:txBody>
              <a:bodyPr>
                <a:normAutofit/>
              </a:bodyPr>
              <a:lstStyle/>
              <a:p>
                <a:r>
                  <a:rPr lang="es-CO" sz="2400" dirty="0"/>
                  <a:t>De atrás hacia adelante se empieza a resolver el circuito, es decir la de 600 </a:t>
                </a:r>
                <a:r>
                  <a:rPr lang="el-GR" sz="2400" dirty="0"/>
                  <a:t>Ω</a:t>
                </a:r>
                <a:r>
                  <a:rPr lang="es-CO" sz="2400" dirty="0"/>
                  <a:t> con la de 2 k que están en paralelo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CO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sz="24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s-CO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s-CO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CO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O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f>
                          <m:fPr>
                            <m:ctrlPr>
                              <a:rPr lang="es-CO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CO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s-CO" sz="2400" b="0" i="1" smtClean="0">
                                <a:latin typeface="Cambria Math" panose="02040503050406030204" pitchFamily="18" charset="0"/>
                              </a:rPr>
                              <m:t>2000</m:t>
                            </m:r>
                          </m:den>
                        </m:f>
                        <m:r>
                          <a:rPr lang="es-CO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s-CO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CO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s-CO" sz="2400" b="0" i="1" smtClean="0">
                                <a:latin typeface="Cambria Math" panose="02040503050406030204" pitchFamily="18" charset="0"/>
                              </a:rPr>
                              <m:t>600</m:t>
                            </m:r>
                          </m:den>
                        </m:f>
                      </m:den>
                    </m:f>
                    <m:r>
                      <a:rPr lang="es-CO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CO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O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f>
                          <m:fPr>
                            <m:ctrlPr>
                              <a:rPr lang="es-CO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CO" sz="2400" b="0" i="1" smtClean="0">
                                <a:latin typeface="Cambria Math" panose="02040503050406030204" pitchFamily="18" charset="0"/>
                              </a:rPr>
                              <m:t>6+20</m:t>
                            </m:r>
                          </m:num>
                          <m:den>
                            <m:r>
                              <a:rPr lang="es-CO" sz="2400" b="0" i="1" smtClean="0">
                                <a:latin typeface="Cambria Math" panose="02040503050406030204" pitchFamily="18" charset="0"/>
                              </a:rPr>
                              <m:t>12000</m:t>
                            </m:r>
                          </m:den>
                        </m:f>
                      </m:den>
                    </m:f>
                    <m:r>
                      <a:rPr lang="es-CO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CO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O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f>
                          <m:fPr>
                            <m:ctrlPr>
                              <a:rPr lang="es-CO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CO" sz="2400" b="0" i="1" smtClean="0">
                                <a:latin typeface="Cambria Math" panose="02040503050406030204" pitchFamily="18" charset="0"/>
                              </a:rPr>
                              <m:t>26</m:t>
                            </m:r>
                          </m:num>
                          <m:den>
                            <m:r>
                              <a:rPr lang="es-CO" sz="2400" b="0" i="1" smtClean="0">
                                <a:latin typeface="Cambria Math" panose="02040503050406030204" pitchFamily="18" charset="0"/>
                              </a:rPr>
                              <m:t>12000</m:t>
                            </m:r>
                          </m:den>
                        </m:f>
                      </m:den>
                    </m:f>
                    <m:r>
                      <a:rPr lang="es-CO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CO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O" sz="2400" b="0" i="1" smtClean="0">
                            <a:latin typeface="Cambria Math" panose="02040503050406030204" pitchFamily="18" charset="0"/>
                          </a:rPr>
                          <m:t>12000</m:t>
                        </m:r>
                      </m:num>
                      <m:den>
                        <m:r>
                          <a:rPr lang="es-CO" sz="2400" b="0" i="1" smtClean="0">
                            <a:latin typeface="Cambria Math" panose="02040503050406030204" pitchFamily="18" charset="0"/>
                          </a:rPr>
                          <m:t>26</m:t>
                        </m:r>
                      </m:den>
                    </m:f>
                    <m:r>
                      <a:rPr lang="es-CO" sz="2400" b="0" i="1" smtClean="0">
                        <a:latin typeface="Cambria Math" panose="02040503050406030204" pitchFamily="18" charset="0"/>
                      </a:rPr>
                      <m:t>=461,538</m:t>
                    </m:r>
                    <m:r>
                      <m:rPr>
                        <m:sty m:val="p"/>
                      </m:rPr>
                      <a:rPr lang="el-G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Ω</m:t>
                    </m:r>
                  </m:oMath>
                </a14:m>
                <a:endParaRPr lang="es-CO" sz="2400" dirty="0"/>
              </a:p>
            </p:txBody>
          </p:sp>
        </mc:Choice>
        <mc:Fallback>
          <p:sp>
            <p:nvSpPr>
              <p:cNvPr id="6" name="Marcador de contenido 5">
                <a:extLst>
                  <a:ext uri="{FF2B5EF4-FFF2-40B4-BE49-F238E27FC236}">
                    <a16:creationId xmlns:a16="http://schemas.microsoft.com/office/drawing/2014/main" id="{BB2C540D-C172-4AA7-B9AB-4EA434B3E72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xfrm>
                <a:off x="6294782" y="782292"/>
                <a:ext cx="5147917" cy="3643934"/>
              </a:xfrm>
              <a:blipFill>
                <a:blip r:embed="rId3"/>
                <a:stretch>
                  <a:fillRect l="-1659" t="-2341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Objeto 6">
            <a:extLst>
              <a:ext uri="{FF2B5EF4-FFF2-40B4-BE49-F238E27FC236}">
                <a16:creationId xmlns:a16="http://schemas.microsoft.com/office/drawing/2014/main" id="{B85459B0-4842-48B0-9D20-8AA97FE560A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3927002"/>
              </p:ext>
            </p:extLst>
          </p:nvPr>
        </p:nvGraphicFramePr>
        <p:xfrm>
          <a:off x="839788" y="2560929"/>
          <a:ext cx="4519171" cy="16281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9" r:id="rId4" imgW="2828880" imgH="1019160" progId="">
                  <p:embed/>
                </p:oleObj>
              </mc:Choice>
              <mc:Fallback>
                <p:oleObj r:id="rId4" imgW="2828880" imgH="101916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39788" y="2560929"/>
                        <a:ext cx="4519171" cy="16281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698F02B2-C577-4E80-8943-CFC6D0E03F2E}"/>
                  </a:ext>
                </a:extLst>
              </p:cNvPr>
              <p:cNvSpPr txBox="1"/>
              <p:nvPr/>
            </p:nvSpPr>
            <p:spPr>
              <a:xfrm>
                <a:off x="6294782" y="3429000"/>
                <a:ext cx="5252079" cy="3907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CO" dirty="0"/>
                  <a:t>Y finalmente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O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𝑒𝑞𝑢𝑖</m:t>
                        </m:r>
                      </m:sub>
                    </m:sSub>
                    <m:r>
                      <a:rPr lang="es-CO" b="0" i="1" smtClean="0">
                        <a:latin typeface="Cambria Math" panose="02040503050406030204" pitchFamily="18" charset="0"/>
                      </a:rPr>
                      <m:t>=1000+461,538=1461,538</m:t>
                    </m:r>
                    <m:r>
                      <a:rPr lang="el-GR" b="0" i="1" smtClean="0">
                        <a:latin typeface="Cambria Math" panose="02040503050406030204" pitchFamily="18" charset="0"/>
                      </a:rPr>
                      <m:t>Ω</m:t>
                    </m:r>
                  </m:oMath>
                </a14:m>
                <a:endParaRPr lang="es-CO" dirty="0"/>
              </a:p>
            </p:txBody>
          </p:sp>
        </mc:Choice>
        <mc:Fallback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698F02B2-C577-4E80-8943-CFC6D0E03F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4782" y="3429000"/>
                <a:ext cx="5252079" cy="390748"/>
              </a:xfrm>
              <a:prstGeom prst="rect">
                <a:avLst/>
              </a:prstGeom>
              <a:blipFill>
                <a:blip r:embed="rId6"/>
                <a:stretch>
                  <a:fillRect l="-1045" t="-7813" b="-18750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6" name="Objeto 15">
            <a:extLst>
              <a:ext uri="{FF2B5EF4-FFF2-40B4-BE49-F238E27FC236}">
                <a16:creationId xmlns:a16="http://schemas.microsoft.com/office/drawing/2014/main" id="{68CDDD23-FB34-4736-8C8A-995116B01C1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3683020"/>
              </p:ext>
            </p:extLst>
          </p:nvPr>
        </p:nvGraphicFramePr>
        <p:xfrm>
          <a:off x="1921565" y="4433835"/>
          <a:ext cx="2839957" cy="14567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" r:id="rId7" imgW="1838160" imgH="942840" progId="">
                  <p:embed/>
                </p:oleObj>
              </mc:Choice>
              <mc:Fallback>
                <p:oleObj r:id="rId7" imgW="1838160" imgH="94284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921565" y="4433835"/>
                        <a:ext cx="2839957" cy="14567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to 16">
            <a:extLst>
              <a:ext uri="{FF2B5EF4-FFF2-40B4-BE49-F238E27FC236}">
                <a16:creationId xmlns:a16="http://schemas.microsoft.com/office/drawing/2014/main" id="{F68D2657-C11A-4FA7-963B-E7CCFAA2C49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6957628"/>
              </p:ext>
            </p:extLst>
          </p:nvPr>
        </p:nvGraphicFramePr>
        <p:xfrm>
          <a:off x="6442557" y="4433836"/>
          <a:ext cx="2595220" cy="13739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" r:id="rId9" imgW="1457280" imgH="771480" progId="">
                  <p:embed/>
                </p:oleObj>
              </mc:Choice>
              <mc:Fallback>
                <p:oleObj r:id="rId9" imgW="1457280" imgH="77148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442557" y="4433836"/>
                        <a:ext cx="2595220" cy="13739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78270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A554A5-82DA-4627-8DC1-3D7CFC113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2. Hallar corriente equivalente del circuito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texto 2">
                <a:extLst>
                  <a:ext uri="{FF2B5EF4-FFF2-40B4-BE49-F238E27FC236}">
                    <a16:creationId xmlns:a16="http://schemas.microsoft.com/office/drawing/2014/main" id="{A02B01FF-A9C0-4109-9014-E58093C14A4F}"/>
                  </a:ext>
                </a:extLst>
              </p:cNvPr>
              <p:cNvSpPr>
                <a:spLocks noGrp="1"/>
              </p:cNvSpPr>
              <p:nvPr>
                <p:ph type="body" idx="1"/>
              </p:nvPr>
            </p:nvSpPr>
            <p:spPr>
              <a:xfrm>
                <a:off x="543340" y="1681163"/>
                <a:ext cx="5454236" cy="823912"/>
              </a:xfrm>
            </p:spPr>
            <p:txBody>
              <a:bodyPr>
                <a:noAutofit/>
              </a:bodyPr>
              <a:lstStyle/>
              <a:p>
                <a14:m>
                  <m:oMath xmlns:m="http://schemas.openxmlformats.org/officeDocument/2006/math">
                    <m:r>
                      <a:rPr lang="es-CO" sz="2000" b="1" i="1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s-CO" sz="2000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CO" sz="2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s-CO" sz="20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O" sz="2000" b="1" i="1" smtClean="0">
                                <a:latin typeface="Cambria Math" panose="02040503050406030204" pitchFamily="18" charset="0"/>
                              </a:rPr>
                              <m:t>𝒗</m:t>
                            </m:r>
                          </m:e>
                          <m:sub>
                            <m:r>
                              <a:rPr lang="es-CO" sz="2000" b="1" i="1" smtClean="0">
                                <a:latin typeface="Cambria Math" panose="02040503050406030204" pitchFamily="18" charset="0"/>
                              </a:rPr>
                              <m:t>𝒇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s-CO" sz="20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O" sz="2000" b="1" i="1" smtClean="0">
                                <a:latin typeface="Cambria Math" panose="02040503050406030204" pitchFamily="18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s-CO" sz="2000" b="1" i="1" smtClean="0">
                                <a:latin typeface="Cambria Math" panose="02040503050406030204" pitchFamily="18" charset="0"/>
                              </a:rPr>
                              <m:t>𝒆𝒒𝒖</m:t>
                            </m:r>
                          </m:sub>
                        </m:sSub>
                      </m:den>
                    </m:f>
                    <m:r>
                      <a:rPr lang="es-CO" sz="2000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CO" sz="2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O" sz="20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s-CO" sz="2000" b="1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s-CO" sz="20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es-CO" sz="2000" b="1" i="1" smtClean="0">
                            <a:latin typeface="Cambria Math" panose="02040503050406030204" pitchFamily="18" charset="0"/>
                          </a:rPr>
                          <m:t>𝑽</m:t>
                        </m:r>
                      </m:num>
                      <m:den>
                        <m:r>
                          <a:rPr lang="es-CO" sz="2000" b="1" i="1" smtClean="0">
                            <a:latin typeface="Cambria Math" panose="02040503050406030204" pitchFamily="18" charset="0"/>
                          </a:rPr>
                          <m:t>𝟏𝟒𝟔𝟏</m:t>
                        </m:r>
                        <m:r>
                          <a:rPr lang="es-CO" sz="2000" b="1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s-CO" sz="2000" b="1" i="1" smtClean="0">
                            <a:latin typeface="Cambria Math" panose="02040503050406030204" pitchFamily="18" charset="0"/>
                          </a:rPr>
                          <m:t>𝟓𝟑𝟖</m:t>
                        </m:r>
                        <m:r>
                          <a:rPr lang="el-GR" sz="2000" b="1" i="1" smtClean="0">
                            <a:latin typeface="Cambria Math" panose="02040503050406030204" pitchFamily="18" charset="0"/>
                          </a:rPr>
                          <m:t>Ω</m:t>
                        </m:r>
                      </m:den>
                    </m:f>
                    <m:r>
                      <a:rPr lang="es-CO" sz="20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es-CO" sz="2000" b="0"/>
                      <m:t>0,00102632</m:t>
                    </m:r>
                  </m:oMath>
                </a14:m>
                <a:r>
                  <a:rPr lang="es-CO" sz="2000" dirty="0"/>
                  <a:t>A≈1,02632 mA</a:t>
                </a:r>
              </a:p>
            </p:txBody>
          </p:sp>
        </mc:Choice>
        <mc:Fallback>
          <p:sp>
            <p:nvSpPr>
              <p:cNvPr id="3" name="Marcador de texto 2">
                <a:extLst>
                  <a:ext uri="{FF2B5EF4-FFF2-40B4-BE49-F238E27FC236}">
                    <a16:creationId xmlns:a16="http://schemas.microsoft.com/office/drawing/2014/main" id="{A02B01FF-A9C0-4109-9014-E58093C14A4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543340" y="1681163"/>
                <a:ext cx="5454236" cy="823912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1BE889-EA5C-4A68-B251-8F05E293F0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3340" y="2505075"/>
            <a:ext cx="5454236" cy="3684588"/>
          </a:xfrm>
        </p:spPr>
        <p:txBody>
          <a:bodyPr/>
          <a:lstStyle/>
          <a:p>
            <a:pPr marL="0" indent="0">
              <a:buNone/>
            </a:pPr>
            <a:endParaRPr lang="es-CO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C657156-0CEE-4897-8071-E93083A91A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s-CO" dirty="0"/>
              <a:t>3. Con la corriente hallar la potencia entregada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Marcador de contenido 5">
                <a:extLst>
                  <a:ext uri="{FF2B5EF4-FFF2-40B4-BE49-F238E27FC236}">
                    <a16:creationId xmlns:a16="http://schemas.microsoft.com/office/drawing/2014/main" id="{6754A2AF-E3A7-43DF-93C5-F6E6C5B6F564}"/>
                  </a:ext>
                </a:extLst>
              </p:cNvPr>
              <p:cNvSpPr>
                <a:spLocks noGrp="1"/>
              </p:cNvSpPr>
              <p:nvPr>
                <p:ph sz="quarter" idx="4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s-CO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s-CO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CO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s-CO" b="0" i="1" smtClean="0">
                        <a:latin typeface="Cambria Math" panose="02040503050406030204" pitchFamily="18" charset="0"/>
                      </a:rPr>
                      <m:t>∗</m:t>
                    </m:r>
                    <m:r>
                      <a:rPr lang="es-CO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s-CO" b="0" i="1" smtClean="0">
                        <a:latin typeface="Cambria Math" panose="02040503050406030204" pitchFamily="18" charset="0"/>
                      </a:rPr>
                      <m:t>=1,5</m:t>
                    </m:r>
                    <m:r>
                      <a:rPr lang="es-CO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s-CO" b="0" i="1" smtClean="0">
                        <a:latin typeface="Cambria Math" panose="02040503050406030204" pitchFamily="18" charset="0"/>
                      </a:rPr>
                      <m:t>∗1,02632</m:t>
                    </m:r>
                    <m:r>
                      <a:rPr lang="es-CO" b="0" i="1" smtClean="0">
                        <a:latin typeface="Cambria Math" panose="02040503050406030204" pitchFamily="18" charset="0"/>
                      </a:rPr>
                      <m:t>𝑚𝐴</m:t>
                    </m:r>
                    <m:r>
                      <a:rPr lang="es-CO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s-CO" dirty="0"/>
                  <a:t>1,53947mW</a:t>
                </a:r>
              </a:p>
              <a:p>
                <a:r>
                  <a:rPr lang="es-CO" dirty="0"/>
                  <a:t>En resumen sobre la R equivalente se tiene:</a:t>
                </a:r>
              </a:p>
              <a:p>
                <a:pPr lvl="1"/>
                <a:r>
                  <a:rPr lang="es-CO" dirty="0"/>
                  <a:t>.v=1,5V</a:t>
                </a:r>
              </a:p>
              <a:p>
                <a:pPr lvl="1"/>
                <a:r>
                  <a:rPr lang="es-CO" dirty="0"/>
                  <a:t>.i=1,02632mA</a:t>
                </a:r>
              </a:p>
              <a:p>
                <a:pPr lvl="1"/>
                <a:r>
                  <a:rPr lang="es-CO" dirty="0"/>
                  <a:t>.p=1,53947mW</a:t>
                </a:r>
              </a:p>
              <a:p>
                <a:pPr lvl="1"/>
                <a:endParaRPr lang="es-CO" dirty="0"/>
              </a:p>
            </p:txBody>
          </p:sp>
        </mc:Choice>
        <mc:Fallback>
          <p:sp>
            <p:nvSpPr>
              <p:cNvPr id="6" name="Marcador de contenido 5">
                <a:extLst>
                  <a:ext uri="{FF2B5EF4-FFF2-40B4-BE49-F238E27FC236}">
                    <a16:creationId xmlns:a16="http://schemas.microsoft.com/office/drawing/2014/main" id="{6754A2AF-E3A7-43DF-93C5-F6E6C5B6F56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blipFill>
                <a:blip r:embed="rId4"/>
                <a:stretch>
                  <a:fillRect l="-2118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9" name="Objeto 8">
            <a:extLst>
              <a:ext uri="{FF2B5EF4-FFF2-40B4-BE49-F238E27FC236}">
                <a16:creationId xmlns:a16="http://schemas.microsoft.com/office/drawing/2014/main" id="{99862F0F-A336-48BE-8734-675E66052A6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3590215"/>
              </p:ext>
            </p:extLst>
          </p:nvPr>
        </p:nvGraphicFramePr>
        <p:xfrm>
          <a:off x="1577216" y="2742030"/>
          <a:ext cx="2595220" cy="13739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1" r:id="rId5" imgW="1457280" imgH="771480" progId="">
                  <p:embed/>
                </p:oleObj>
              </mc:Choice>
              <mc:Fallback>
                <p:oleObj r:id="rId5" imgW="1457280" imgH="771480" progId="">
                  <p:embed/>
                  <p:pic>
                    <p:nvPicPr>
                      <p:cNvPr id="17" name="Objeto 16">
                        <a:extLst>
                          <a:ext uri="{FF2B5EF4-FFF2-40B4-BE49-F238E27FC236}">
                            <a16:creationId xmlns:a16="http://schemas.microsoft.com/office/drawing/2014/main" id="{F68D2657-C11A-4FA7-963B-E7CCFAA2C49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77216" y="2742030"/>
                        <a:ext cx="2595220" cy="13739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to 10">
            <a:extLst>
              <a:ext uri="{FF2B5EF4-FFF2-40B4-BE49-F238E27FC236}">
                <a16:creationId xmlns:a16="http://schemas.microsoft.com/office/drawing/2014/main" id="{EA6B777E-33BB-45C3-A459-CA31C705095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1133352"/>
              </p:ext>
            </p:extLst>
          </p:nvPr>
        </p:nvGraphicFramePr>
        <p:xfrm>
          <a:off x="1866765" y="4069649"/>
          <a:ext cx="2480295" cy="17345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2" r:id="rId7" imgW="1457280" imgH="1019160" progId="">
                  <p:embed/>
                </p:oleObj>
              </mc:Choice>
              <mc:Fallback>
                <p:oleObj r:id="rId7" imgW="1457280" imgH="101916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866765" y="4069649"/>
                        <a:ext cx="2480295" cy="17345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19258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F6AD1D-0932-47FA-B006-31F7386C3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4. Al siguiente circuito se le busca a cada resistencia v, i y p.</a:t>
            </a:r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36352C7E-89EA-4070-9D64-6C091D44BB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0483755"/>
              </p:ext>
            </p:extLst>
          </p:nvPr>
        </p:nvGraphicFramePr>
        <p:xfrm>
          <a:off x="6559826" y="2371080"/>
          <a:ext cx="3684105" cy="1371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8035">
                  <a:extLst>
                    <a:ext uri="{9D8B030D-6E8A-4147-A177-3AD203B41FA5}">
                      <a16:colId xmlns:a16="http://schemas.microsoft.com/office/drawing/2014/main" val="4187148271"/>
                    </a:ext>
                  </a:extLst>
                </a:gridCol>
                <a:gridCol w="1228035">
                  <a:extLst>
                    <a:ext uri="{9D8B030D-6E8A-4147-A177-3AD203B41FA5}">
                      <a16:colId xmlns:a16="http://schemas.microsoft.com/office/drawing/2014/main" val="3085615143"/>
                    </a:ext>
                  </a:extLst>
                </a:gridCol>
                <a:gridCol w="1228035">
                  <a:extLst>
                    <a:ext uri="{9D8B030D-6E8A-4147-A177-3AD203B41FA5}">
                      <a16:colId xmlns:a16="http://schemas.microsoft.com/office/drawing/2014/main" val="1685798902"/>
                    </a:ext>
                  </a:extLst>
                </a:gridCol>
              </a:tblGrid>
              <a:tr h="211584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u="none" strike="noStrike">
                          <a:effectLst/>
                        </a:rPr>
                        <a:t> 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u="none" strike="noStrike" dirty="0">
                          <a:effectLst/>
                        </a:rPr>
                        <a:t>R1K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u="none" strike="noStrike" dirty="0">
                          <a:effectLst/>
                        </a:rPr>
                        <a:t>R461,538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46868266"/>
                  </a:ext>
                </a:extLst>
              </a:tr>
              <a:tr h="211584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u="none" strike="noStrike" dirty="0">
                          <a:effectLst/>
                        </a:rPr>
                        <a:t>R|</a:t>
                      </a:r>
                      <a:r>
                        <a:rPr lang="el-GR" sz="1800" u="none" strike="noStrike" dirty="0">
                          <a:effectLst/>
                        </a:rPr>
                        <a:t>Ω</a:t>
                      </a:r>
                      <a:r>
                        <a:rPr lang="es-CO" sz="1800" u="none" strike="noStrike" dirty="0">
                          <a:effectLst/>
                        </a:rPr>
                        <a:t>| 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800" u="none" strike="noStrike">
                          <a:effectLst/>
                        </a:rPr>
                        <a:t>1000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800" u="none" strike="noStrike" dirty="0">
                          <a:effectLst/>
                        </a:rPr>
                        <a:t>461,538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26432945"/>
                  </a:ext>
                </a:extLst>
              </a:tr>
              <a:tr h="211584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u="none" strike="noStrike" dirty="0">
                          <a:effectLst/>
                        </a:rPr>
                        <a:t>I|A|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0,00102632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0,00102632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63446246"/>
                  </a:ext>
                </a:extLst>
              </a:tr>
              <a:tr h="211584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u="none" strike="noStrike" dirty="0">
                          <a:effectLst/>
                        </a:rPr>
                        <a:t>V|V|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u="none" strike="noStrike">
                          <a:effectLst/>
                        </a:rPr>
                        <a:t> 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u="none" strike="noStrike">
                          <a:effectLst/>
                        </a:rPr>
                        <a:t> 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231242210"/>
                  </a:ext>
                </a:extLst>
              </a:tr>
              <a:tr h="211584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u="none" strike="noStrike" dirty="0">
                          <a:effectLst/>
                        </a:rPr>
                        <a:t>P|W|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u="none" strike="noStrike">
                          <a:effectLst/>
                        </a:rPr>
                        <a:t> 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u="none" strike="noStrike" dirty="0">
                          <a:effectLst/>
                        </a:rPr>
                        <a:t> 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230276832"/>
                  </a:ext>
                </a:extLst>
              </a:tr>
            </a:tbl>
          </a:graphicData>
        </a:graphic>
      </p:graphicFrame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EE0D5786-BA9C-4C19-B620-B4584569ED9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9442213"/>
              </p:ext>
            </p:extLst>
          </p:nvPr>
        </p:nvGraphicFramePr>
        <p:xfrm>
          <a:off x="559526" y="2371080"/>
          <a:ext cx="3482387" cy="17863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9" r:id="rId3" imgW="1838160" imgH="942840" progId="">
                  <p:embed/>
                </p:oleObj>
              </mc:Choice>
              <mc:Fallback>
                <p:oleObj r:id="rId3" imgW="1838160" imgH="942840" progId="">
                  <p:embed/>
                  <p:pic>
                    <p:nvPicPr>
                      <p:cNvPr id="16" name="Objeto 15">
                        <a:extLst>
                          <a:ext uri="{FF2B5EF4-FFF2-40B4-BE49-F238E27FC236}">
                            <a16:creationId xmlns:a16="http://schemas.microsoft.com/office/drawing/2014/main" id="{68CDDD23-FB34-4736-8C8A-995116B01C1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59526" y="2371080"/>
                        <a:ext cx="3482387" cy="17863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o 4">
            <a:extLst>
              <a:ext uri="{FF2B5EF4-FFF2-40B4-BE49-F238E27FC236}">
                <a16:creationId xmlns:a16="http://schemas.microsoft.com/office/drawing/2014/main" id="{19123DBD-7CDA-452C-813B-3E3D380EB0F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2742959"/>
              </p:ext>
            </p:extLst>
          </p:nvPr>
        </p:nvGraphicFramePr>
        <p:xfrm>
          <a:off x="908951" y="4341438"/>
          <a:ext cx="2947432" cy="15690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0" r:id="rId5" imgW="1914480" imgH="1019160" progId="">
                  <p:embed/>
                </p:oleObj>
              </mc:Choice>
              <mc:Fallback>
                <p:oleObj r:id="rId5" imgW="1914480" imgH="101916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08951" y="4341438"/>
                        <a:ext cx="2947432" cy="15690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7" name="CuadroTexto 6">
                <a:extLst>
                  <a:ext uri="{FF2B5EF4-FFF2-40B4-BE49-F238E27FC236}">
                    <a16:creationId xmlns:a16="http://schemas.microsoft.com/office/drawing/2014/main" id="{F616777A-017A-40BD-AD32-31BBBDA8C2D4}"/>
                  </a:ext>
                </a:extLst>
              </p:cNvPr>
              <p:cNvSpPr txBox="1"/>
              <p:nvPr/>
            </p:nvSpPr>
            <p:spPr>
              <a:xfrm>
                <a:off x="4407573" y="3851692"/>
                <a:ext cx="7485032" cy="23205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CO" dirty="0"/>
                  <a:t>.v=</a:t>
                </a:r>
                <a:r>
                  <a:rPr lang="es-CO" dirty="0" err="1"/>
                  <a:t>Ri</a:t>
                </a:r>
                <a:endParaRPr lang="es-CO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sub>
                      </m:sSub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C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sub>
                      </m:sSub>
                      <m:sSub>
                        <m:sSubPr>
                          <m:ctrlPr>
                            <a:rPr lang="es-C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=1</m:t>
                      </m:r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∗1,</m:t>
                      </m:r>
                      <m:r>
                        <m:rPr>
                          <m:nor/>
                        </m:rPr>
                        <a:rPr lang="es-CO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m:t>02632</m:t>
                      </m:r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𝑚𝐴</m:t>
                      </m:r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=1,02632</m:t>
                      </m:r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es-CO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46</m:t>
                          </m:r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,5</m:t>
                          </m:r>
                        </m:sub>
                      </m:sSub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C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461,5</m:t>
                          </m:r>
                        </m:sub>
                      </m:sSub>
                      <m:sSub>
                        <m:sSubPr>
                          <m:ctrlPr>
                            <a:rPr lang="es-C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461,538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Ω</m:t>
                      </m:r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∗1,</m:t>
                      </m:r>
                      <m:r>
                        <m:rPr>
                          <m:nor/>
                        </m:rPr>
                        <a:rPr lang="es-CO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m:t>02632</m:t>
                      </m:r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𝑚𝐴</m:t>
                      </m:r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s-CO" dirty="0"/>
                        <m:t>0,47368389</m:t>
                      </m:r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es-CO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𝑣𝑖</m:t>
                      </m:r>
                    </m:oMath>
                  </m:oMathPara>
                </a14:m>
                <a:endParaRPr lang="es-CO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sub>
                      </m:sSub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C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sub>
                      </m:sSub>
                      <m:sSub>
                        <m:sSubPr>
                          <m:ctrlPr>
                            <a:rPr lang="es-C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s-CO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m:t>1</m:t>
                      </m:r>
                      <m:r>
                        <m:rPr>
                          <m:nor/>
                        </m:rPr>
                        <a:rPr lang="es-CO" b="0" i="0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m:t>,</m:t>
                      </m:r>
                      <m:r>
                        <m:rPr>
                          <m:nor/>
                        </m:rPr>
                        <a:rPr lang="es-CO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m:t>02632</m:t>
                      </m:r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m:rPr>
                          <m:nor/>
                        </m:rPr>
                        <a:rPr lang="es-CO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m:t>1</m:t>
                      </m:r>
                      <m:r>
                        <m:rPr>
                          <m:nor/>
                        </m:rPr>
                        <a:rPr lang="es-CO" b="0" i="0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m:t>,</m:t>
                      </m:r>
                      <m:r>
                        <m:rPr>
                          <m:nor/>
                        </m:rPr>
                        <a:rPr lang="es-CO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m:t>02632</m:t>
                      </m:r>
                      <m:r>
                        <m:rPr>
                          <m:nor/>
                        </m:rPr>
                        <a:rPr lang="es-CO" b="0" i="0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m:t> </m:t>
                      </m:r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𝑚𝐴</m:t>
                      </m:r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s-CO" dirty="0"/>
                        <m:t>1</m:t>
                      </m:r>
                      <m:r>
                        <m:rPr>
                          <m:nor/>
                        </m:rPr>
                        <a:rPr lang="es-CO" b="0" i="0" dirty="0" smtClean="0"/>
                        <m:t>,</m:t>
                      </m:r>
                      <m:r>
                        <m:rPr>
                          <m:nor/>
                        </m:rPr>
                        <a:rPr lang="es-CO" dirty="0"/>
                        <m:t>05332</m:t>
                      </m:r>
                      <m:r>
                        <m:rPr>
                          <m:nor/>
                        </m:rPr>
                        <a:rPr lang="es-CO" b="0" i="0" dirty="0" smtClean="0"/>
                        <m:t>mW</m:t>
                      </m:r>
                    </m:oMath>
                  </m:oMathPara>
                </a14:m>
                <a:endParaRPr lang="es-CO" dirty="0">
                  <a:solidFill>
                    <a:srgbClr val="000000"/>
                  </a:solidFill>
                  <a:latin typeface="Calibri" panose="020F050202020403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461</m:t>
                          </m:r>
                        </m:sub>
                      </m:sSub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C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461</m:t>
                          </m:r>
                        </m:sub>
                      </m:sSub>
                      <m:sSub>
                        <m:sSubPr>
                          <m:ctrlPr>
                            <a:rPr lang="es-C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s-CO" dirty="0" smtClean="0"/>
                        <m:t>0,47368389</m:t>
                      </m:r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m:rPr>
                          <m:nor/>
                        </m:rPr>
                        <a:rPr lang="es-CO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m:t>1</m:t>
                      </m:r>
                      <m:r>
                        <m:rPr>
                          <m:nor/>
                        </m:rPr>
                        <a:rPr lang="es-CO" b="0" i="0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m:t>,</m:t>
                      </m:r>
                      <m:r>
                        <m:rPr>
                          <m:nor/>
                        </m:rPr>
                        <a:rPr lang="es-CO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m:t>02632</m:t>
                      </m:r>
                      <m:r>
                        <m:rPr>
                          <m:nor/>
                        </m:rPr>
                        <a:rPr lang="es-CO" b="0" i="0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m:t> </m:t>
                      </m:r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𝑚𝐴</m:t>
                      </m:r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s-CO" dirty="0"/>
                        <m:t>0</m:t>
                      </m:r>
                      <m:r>
                        <m:rPr>
                          <m:nor/>
                        </m:rPr>
                        <a:rPr lang="es-CO" b="0" i="0" dirty="0" smtClean="0"/>
                        <m:t>,</m:t>
                      </m:r>
                      <m:r>
                        <m:rPr>
                          <m:nor/>
                        </m:rPr>
                        <a:rPr lang="es-CO" dirty="0"/>
                        <m:t>48615</m:t>
                      </m:r>
                      <m:r>
                        <m:rPr>
                          <m:nor/>
                        </m:rPr>
                        <a:rPr lang="es-CO" b="0" i="0" dirty="0" smtClean="0"/>
                        <m:t>mW</m:t>
                      </m:r>
                    </m:oMath>
                  </m:oMathPara>
                </a14:m>
                <a:endParaRPr lang="es-CO" dirty="0">
                  <a:solidFill>
                    <a:srgbClr val="000000"/>
                  </a:solidFill>
                  <a:latin typeface="Calibri" panose="020F0502020204030204" pitchFamily="34" charset="0"/>
                </a:endParaRPr>
              </a:p>
              <a:p>
                <a:pPr/>
                <a:endParaRPr lang="es-CO" dirty="0"/>
              </a:p>
              <a:p>
                <a:endParaRPr lang="es-CO" dirty="0"/>
              </a:p>
            </p:txBody>
          </p:sp>
        </mc:Choice>
        <mc:Fallback>
          <p:sp>
            <p:nvSpPr>
              <p:cNvPr id="7" name="CuadroTexto 6">
                <a:extLst>
                  <a:ext uri="{FF2B5EF4-FFF2-40B4-BE49-F238E27FC236}">
                    <a16:creationId xmlns:a16="http://schemas.microsoft.com/office/drawing/2014/main" id="{F616777A-017A-40BD-AD32-31BBBDA8C2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7573" y="3851692"/>
                <a:ext cx="7485032" cy="2320507"/>
              </a:xfrm>
              <a:prstGeom prst="rect">
                <a:avLst/>
              </a:prstGeom>
              <a:blipFill>
                <a:blip r:embed="rId7"/>
                <a:stretch>
                  <a:fillRect l="-651" t="-1579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87509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F6AD1D-0932-47FA-B006-31F7386C3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4. Al siguiente circuito se le busca a cada resistencia v, i y p. Este es el resumen</a:t>
            </a:r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36352C7E-89EA-4070-9D64-6C091D44BB2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559826" y="2371080"/>
          <a:ext cx="3684105" cy="1371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8035">
                  <a:extLst>
                    <a:ext uri="{9D8B030D-6E8A-4147-A177-3AD203B41FA5}">
                      <a16:colId xmlns:a16="http://schemas.microsoft.com/office/drawing/2014/main" val="4187148271"/>
                    </a:ext>
                  </a:extLst>
                </a:gridCol>
                <a:gridCol w="1228035">
                  <a:extLst>
                    <a:ext uri="{9D8B030D-6E8A-4147-A177-3AD203B41FA5}">
                      <a16:colId xmlns:a16="http://schemas.microsoft.com/office/drawing/2014/main" val="3085615143"/>
                    </a:ext>
                  </a:extLst>
                </a:gridCol>
                <a:gridCol w="1228035">
                  <a:extLst>
                    <a:ext uri="{9D8B030D-6E8A-4147-A177-3AD203B41FA5}">
                      <a16:colId xmlns:a16="http://schemas.microsoft.com/office/drawing/2014/main" val="1685798902"/>
                    </a:ext>
                  </a:extLst>
                </a:gridCol>
              </a:tblGrid>
              <a:tr h="211584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u="none" strike="noStrike">
                          <a:effectLst/>
                        </a:rPr>
                        <a:t> 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u="none" strike="noStrike" dirty="0">
                          <a:effectLst/>
                        </a:rPr>
                        <a:t>R1K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u="none" strike="noStrike" dirty="0">
                          <a:effectLst/>
                        </a:rPr>
                        <a:t>R461,538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46868266"/>
                  </a:ext>
                </a:extLst>
              </a:tr>
              <a:tr h="211584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u="none" strike="noStrike" dirty="0">
                          <a:effectLst/>
                        </a:rPr>
                        <a:t>R|</a:t>
                      </a:r>
                      <a:r>
                        <a:rPr lang="el-GR" sz="1800" u="none" strike="noStrike" dirty="0">
                          <a:effectLst/>
                        </a:rPr>
                        <a:t>Ω</a:t>
                      </a:r>
                      <a:r>
                        <a:rPr lang="es-CO" sz="1800" u="none" strike="noStrike" dirty="0">
                          <a:effectLst/>
                        </a:rPr>
                        <a:t>| 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800" u="none" strike="noStrike">
                          <a:effectLst/>
                        </a:rPr>
                        <a:t>1000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800" u="none" strike="noStrike" dirty="0">
                          <a:effectLst/>
                        </a:rPr>
                        <a:t>461,538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26432945"/>
                  </a:ext>
                </a:extLst>
              </a:tr>
              <a:tr h="211584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u="none" strike="noStrike" dirty="0">
                          <a:effectLst/>
                        </a:rPr>
                        <a:t>I|A|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0,00102632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0,00102632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63446246"/>
                  </a:ext>
                </a:extLst>
              </a:tr>
              <a:tr h="211584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u="none" strike="noStrike" dirty="0">
                          <a:effectLst/>
                        </a:rPr>
                        <a:t>V|V|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u="none" strike="noStrike">
                          <a:effectLst/>
                        </a:rPr>
                        <a:t> 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u="none" strike="noStrike">
                          <a:effectLst/>
                        </a:rPr>
                        <a:t> 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231242210"/>
                  </a:ext>
                </a:extLst>
              </a:tr>
              <a:tr h="211584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u="none" strike="noStrike" dirty="0">
                          <a:effectLst/>
                        </a:rPr>
                        <a:t>P|W|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u="none" strike="noStrike">
                          <a:effectLst/>
                        </a:rPr>
                        <a:t> 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u="none" strike="noStrike" dirty="0">
                          <a:effectLst/>
                        </a:rPr>
                        <a:t> 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230276832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7" name="CuadroTexto 6">
                <a:extLst>
                  <a:ext uri="{FF2B5EF4-FFF2-40B4-BE49-F238E27FC236}">
                    <a16:creationId xmlns:a16="http://schemas.microsoft.com/office/drawing/2014/main" id="{F616777A-017A-40BD-AD32-31BBBDA8C2D4}"/>
                  </a:ext>
                </a:extLst>
              </p:cNvPr>
              <p:cNvSpPr txBox="1"/>
              <p:nvPr/>
            </p:nvSpPr>
            <p:spPr>
              <a:xfrm>
                <a:off x="4407573" y="3851692"/>
                <a:ext cx="7485032" cy="14895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CO" dirty="0"/>
                  <a:t>.v=</a:t>
                </a:r>
                <a:r>
                  <a:rPr lang="es-CO" dirty="0" err="1"/>
                  <a:t>Ri</a:t>
                </a:r>
                <a:endParaRPr lang="es-CO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sub>
                      </m:sSub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C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sub>
                      </m:sSub>
                      <m:sSub>
                        <m:sSubPr>
                          <m:ctrlPr>
                            <a:rPr lang="es-C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=1</m:t>
                      </m:r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∗1,</m:t>
                      </m:r>
                      <m:r>
                        <m:rPr>
                          <m:nor/>
                        </m:rPr>
                        <a:rPr lang="es-CO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m:t>02632</m:t>
                      </m:r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𝑚𝐴</m:t>
                      </m:r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=1,02632</m:t>
                      </m:r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es-CO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461,5</m:t>
                          </m:r>
                        </m:sub>
                      </m:sSub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C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461,5</m:t>
                          </m:r>
                        </m:sub>
                      </m:sSub>
                      <m:sSub>
                        <m:sSubPr>
                          <m:ctrlPr>
                            <a:rPr lang="es-C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=461,538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Ω</m:t>
                      </m:r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∗1,</m:t>
                      </m:r>
                      <m:r>
                        <m:rPr>
                          <m:nor/>
                        </m:rPr>
                        <a:rPr lang="es-CO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m:t>02632</m:t>
                      </m:r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𝑚𝐴</m:t>
                      </m:r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s-CO" dirty="0"/>
                        <m:t>0,47368389</m:t>
                      </m:r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es-CO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𝑣𝑖</m:t>
                      </m:r>
                    </m:oMath>
                  </m:oMathPara>
                </a14:m>
                <a:endParaRPr lang="es-CO" dirty="0"/>
              </a:p>
              <a:p>
                <a:endParaRPr lang="es-CO" dirty="0"/>
              </a:p>
            </p:txBody>
          </p:sp>
        </mc:Choice>
        <mc:Fallback>
          <p:sp>
            <p:nvSpPr>
              <p:cNvPr id="7" name="CuadroTexto 6">
                <a:extLst>
                  <a:ext uri="{FF2B5EF4-FFF2-40B4-BE49-F238E27FC236}">
                    <a16:creationId xmlns:a16="http://schemas.microsoft.com/office/drawing/2014/main" id="{F616777A-017A-40BD-AD32-31BBBDA8C2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7573" y="3851692"/>
                <a:ext cx="7485032" cy="1489510"/>
              </a:xfrm>
              <a:prstGeom prst="rect">
                <a:avLst/>
              </a:prstGeom>
              <a:blipFill>
                <a:blip r:embed="rId3"/>
                <a:stretch>
                  <a:fillRect l="-651" t="-2459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0F3286D-F8D9-486B-9895-D6872B9E9D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9297624"/>
              </p:ext>
            </p:extLst>
          </p:nvPr>
        </p:nvGraphicFramePr>
        <p:xfrm>
          <a:off x="3113775" y="5128859"/>
          <a:ext cx="4721932" cy="1219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80483">
                  <a:extLst>
                    <a:ext uri="{9D8B030D-6E8A-4147-A177-3AD203B41FA5}">
                      <a16:colId xmlns:a16="http://schemas.microsoft.com/office/drawing/2014/main" val="362353466"/>
                    </a:ext>
                  </a:extLst>
                </a:gridCol>
                <a:gridCol w="1180483">
                  <a:extLst>
                    <a:ext uri="{9D8B030D-6E8A-4147-A177-3AD203B41FA5}">
                      <a16:colId xmlns:a16="http://schemas.microsoft.com/office/drawing/2014/main" val="1696398519"/>
                    </a:ext>
                  </a:extLst>
                </a:gridCol>
                <a:gridCol w="1180483">
                  <a:extLst>
                    <a:ext uri="{9D8B030D-6E8A-4147-A177-3AD203B41FA5}">
                      <a16:colId xmlns:a16="http://schemas.microsoft.com/office/drawing/2014/main" val="788085612"/>
                    </a:ext>
                  </a:extLst>
                </a:gridCol>
                <a:gridCol w="1180483">
                  <a:extLst>
                    <a:ext uri="{9D8B030D-6E8A-4147-A177-3AD203B41FA5}">
                      <a16:colId xmlns:a16="http://schemas.microsoft.com/office/drawing/2014/main" val="569483129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R1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 dirty="0">
                          <a:effectLst/>
                        </a:rPr>
                        <a:t>R461,5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EQUIVALENTE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20016954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R</a:t>
                      </a:r>
                      <a:r>
                        <a:rPr lang="el-GR" sz="1600" u="none" strike="noStrike">
                          <a:effectLst/>
                        </a:rPr>
                        <a:t>Ω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u="none" strike="noStrike">
                          <a:effectLst/>
                        </a:rPr>
                        <a:t>1000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u="none" strike="noStrike" dirty="0">
                          <a:effectLst/>
                        </a:rPr>
                        <a:t>461,538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u="none" strike="noStrike">
                          <a:effectLst/>
                        </a:rPr>
                        <a:t>1461,538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138622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I |A|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u="none" strike="noStrike">
                          <a:effectLst/>
                        </a:rPr>
                        <a:t>0,00102632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u="none" strike="noStrike" dirty="0">
                          <a:effectLst/>
                        </a:rPr>
                        <a:t>0,00102632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u="none" strike="noStrike">
                          <a:effectLst/>
                        </a:rPr>
                        <a:t>0,00102632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86537113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V |V|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u="none" strike="noStrike">
                          <a:effectLst/>
                        </a:rPr>
                        <a:t>1,02631611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u="none" strike="noStrike" dirty="0">
                          <a:effectLst/>
                        </a:rPr>
                        <a:t>0,47368389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u="none" strike="noStrike">
                          <a:effectLst/>
                        </a:rPr>
                        <a:t>1,5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222375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P |W|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u="none" strike="noStrike" dirty="0">
                          <a:effectLst/>
                        </a:rPr>
                        <a:t>0,00105332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u="none" strike="noStrike" dirty="0">
                          <a:effectLst/>
                        </a:rPr>
                        <a:t>0,00048615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u="none" strike="noStrike" dirty="0">
                          <a:effectLst/>
                        </a:rPr>
                        <a:t>0,00153947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65471266"/>
                  </a:ext>
                </a:extLst>
              </a:tr>
            </a:tbl>
          </a:graphicData>
        </a:graphic>
      </p:graphicFrame>
      <p:graphicFrame>
        <p:nvGraphicFramePr>
          <p:cNvPr id="8" name="Objeto 7">
            <a:extLst>
              <a:ext uri="{FF2B5EF4-FFF2-40B4-BE49-F238E27FC236}">
                <a16:creationId xmlns:a16="http://schemas.microsoft.com/office/drawing/2014/main" id="{AD0C58AD-4B14-4C0C-AECD-6A1E436E344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1370204"/>
              </p:ext>
            </p:extLst>
          </p:nvPr>
        </p:nvGraphicFramePr>
        <p:xfrm>
          <a:off x="942259" y="2310631"/>
          <a:ext cx="3391479" cy="17267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1" r:id="rId4" imgW="2600280" imgH="1324080" progId="">
                  <p:embed/>
                </p:oleObj>
              </mc:Choice>
              <mc:Fallback>
                <p:oleObj r:id="rId4" imgW="2600280" imgH="132408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42259" y="2310631"/>
                        <a:ext cx="3391479" cy="17267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84309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893AF2-A018-41BF-A40A-AB36AFA881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5. Ahora al circuito de la figura se le repite lo mismo, que es el original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Marcador de contenido 3">
                <a:extLst>
                  <a:ext uri="{FF2B5EF4-FFF2-40B4-BE49-F238E27FC236}">
                    <a16:creationId xmlns:a16="http://schemas.microsoft.com/office/drawing/2014/main" id="{DA4F7B79-FF47-4DD0-B597-57E53C8CA5B5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5340627" y="1825625"/>
                <a:ext cx="6334538" cy="4376392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s-CO" dirty="0"/>
                  <a:t>Como lo de R1 ya esta resuelto ahora hacemos la de 2k y la de 0,6k. Como están en paralelo lo que es común o igual es el </a:t>
                </a:r>
                <a:r>
                  <a:rPr lang="es-CO" dirty="0" err="1"/>
                  <a:t>votaje</a:t>
                </a:r>
                <a:endParaRPr lang="es-CO" dirty="0"/>
              </a:p>
              <a:p>
                <a:r>
                  <a:rPr lang="es-CO" dirty="0"/>
                  <a:t>V</a:t>
                </a:r>
                <a:r>
                  <a:rPr lang="es-CO" baseline="-25000" dirty="0"/>
                  <a:t>2K</a:t>
                </a:r>
                <a:r>
                  <a:rPr lang="es-CO" dirty="0"/>
                  <a:t>=V</a:t>
                </a:r>
                <a:r>
                  <a:rPr lang="es-CO" baseline="-25000" dirty="0"/>
                  <a:t>0,6K</a:t>
                </a:r>
                <a:r>
                  <a:rPr lang="es-CO" dirty="0"/>
                  <a:t>=0,47368389V</a:t>
                </a:r>
              </a:p>
              <a:p>
                <a:r>
                  <a:rPr lang="es-CO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Con ello se encuentra la corriente y la potencia</a:t>
                </a:r>
              </a:p>
              <a:p>
                <a14:m>
                  <m:oMath xmlns:m="http://schemas.openxmlformats.org/officeDocument/2006/math">
                    <m:r>
                      <a:rPr lang="es-CO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𝑖</m:t>
                    </m:r>
                    <m:r>
                      <a:rPr lang="es-CO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CO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O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num>
                      <m:den>
                        <m:r>
                          <a:rPr lang="es-CO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den>
                    </m:f>
                    <m:r>
                      <a:rPr lang="es-CO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r>
                      <a:rPr lang="es-CO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𝑌</m:t>
                    </m:r>
                    <m:r>
                      <a:rPr lang="es-CO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s-CO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s-CO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s-CO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𝑣𝑖</m:t>
                    </m:r>
                  </m:oMath>
                </a14:m>
                <a:endParaRPr lang="es-CO" b="0" dirty="0">
                  <a:solidFill>
                    <a:srgbClr val="000000"/>
                  </a:solidFill>
                  <a:latin typeface="Calibri" panose="020F0502020204030204" pitchFamily="34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CO" sz="20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s-CO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s-CO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s-CO" sz="20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CO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s-CO" sz="20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O" sz="20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s-CO" sz="20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s-CO" sz="20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num>
                      <m:den>
                        <m:r>
                          <a:rPr lang="es-CO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es-CO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s-CO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den>
                    </m:f>
                    <m:r>
                      <a:rPr lang="es-CO" sz="20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CO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O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0,47368389</m:t>
                        </m:r>
                        <m:r>
                          <a:rPr lang="es-CO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num>
                      <m:den>
                        <m:r>
                          <a:rPr lang="es-CO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2000</m:t>
                        </m:r>
                        <m:r>
                          <a:rPr lang="el-GR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Ω</m:t>
                        </m:r>
                      </m:den>
                    </m:f>
                    <m:r>
                      <a:rPr lang="es-CO" sz="20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s-CO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0,00023684</m:t>
                    </m:r>
                    <m:r>
                      <a:rPr lang="es-CO" sz="20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es-CO" sz="20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=0,23</m:t>
                    </m:r>
                    <m:r>
                      <a:rPr lang="es-CO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684</m:t>
                    </m:r>
                    <m:r>
                      <a:rPr lang="es-CO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𝑚𝐴</m:t>
                    </m:r>
                  </m:oMath>
                </a14:m>
                <a:endParaRPr lang="es-CO" sz="2000" dirty="0">
                  <a:solidFill>
                    <a:srgbClr val="000000"/>
                  </a:solidFill>
                  <a:latin typeface="Calibri" panose="020F0502020204030204" pitchFamily="34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CO" sz="19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sz="19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s-CO" sz="19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0,6</m:t>
                        </m:r>
                        <m:r>
                          <a:rPr lang="es-CO" sz="19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s-CO" sz="19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CO" sz="19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s-CO" sz="19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O" sz="19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s-CO" sz="19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𝑂</m:t>
                            </m:r>
                            <m:r>
                              <a:rPr lang="es-CO" sz="19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,6</m:t>
                            </m:r>
                            <m:r>
                              <a:rPr lang="es-CO" sz="19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num>
                      <m:den>
                        <m:r>
                          <a:rPr lang="es-CO" sz="19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es-CO" sz="19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0,6</m:t>
                        </m:r>
                        <m:r>
                          <a:rPr lang="es-CO" sz="19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den>
                    </m:f>
                    <m:r>
                      <a:rPr lang="es-CO" sz="19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CO" sz="19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O" sz="19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0,47368389</m:t>
                        </m:r>
                        <m:r>
                          <a:rPr lang="es-CO" sz="19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num>
                      <m:den>
                        <m:r>
                          <a:rPr lang="es-CO" sz="19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s-CO" sz="19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00</m:t>
                        </m:r>
                        <m:r>
                          <a:rPr lang="el-GR" sz="19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Ω</m:t>
                        </m:r>
                      </m:den>
                    </m:f>
                    <m:r>
                      <a:rPr lang="es-CO" sz="19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s-CO" sz="1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0,000789473</m:t>
                    </m:r>
                    <m:r>
                      <a:rPr lang="es-CO" sz="19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es-CO" sz="19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=0,7894</m:t>
                    </m:r>
                    <m:r>
                      <a:rPr lang="es-CO" sz="19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73</m:t>
                    </m:r>
                    <m:r>
                      <a:rPr lang="es-CO" sz="1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𝑚𝐴</m:t>
                    </m:r>
                  </m:oMath>
                </a14:m>
                <a:endParaRPr lang="es-CO" sz="1900" dirty="0">
                  <a:solidFill>
                    <a:srgbClr val="000000"/>
                  </a:solidFill>
                  <a:latin typeface="Calibri" panose="020F0502020204030204" pitchFamily="34" charset="0"/>
                </a:endParaRPr>
              </a:p>
              <a:p>
                <a:endParaRPr lang="es-CO" sz="2000" dirty="0">
                  <a:solidFill>
                    <a:srgbClr val="000000"/>
                  </a:solidFill>
                  <a:latin typeface="Calibri" panose="020F0502020204030204" pitchFamily="34" charset="0"/>
                </a:endParaRPr>
              </a:p>
              <a:p>
                <a:endParaRPr lang="es-CO" dirty="0"/>
              </a:p>
            </p:txBody>
          </p:sp>
        </mc:Choice>
        <mc:Fallback>
          <p:sp>
            <p:nvSpPr>
              <p:cNvPr id="4" name="Marcador de contenido 3">
                <a:extLst>
                  <a:ext uri="{FF2B5EF4-FFF2-40B4-BE49-F238E27FC236}">
                    <a16:creationId xmlns:a16="http://schemas.microsoft.com/office/drawing/2014/main" id="{DA4F7B79-FF47-4DD0-B597-57E53C8CA5B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5340627" y="1825625"/>
                <a:ext cx="6334538" cy="4376392"/>
              </a:xfrm>
              <a:blipFill>
                <a:blip r:embed="rId3"/>
                <a:stretch>
                  <a:fillRect l="-1444" t="-2786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1" name="Marcador de contenido 10">
            <a:extLst>
              <a:ext uri="{FF2B5EF4-FFF2-40B4-BE49-F238E27FC236}">
                <a16:creationId xmlns:a16="http://schemas.microsoft.com/office/drawing/2014/main" id="{7C195A37-5006-4776-AF48-BC91B5008C80}"/>
              </a:ext>
            </a:extLst>
          </p:cNvPr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951749738"/>
              </p:ext>
            </p:extLst>
          </p:nvPr>
        </p:nvGraphicFramePr>
        <p:xfrm>
          <a:off x="376142" y="3190643"/>
          <a:ext cx="4500249" cy="16213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8" r:id="rId4" imgW="2828880" imgH="1019160" progId="">
                  <p:embed/>
                </p:oleObj>
              </mc:Choice>
              <mc:Fallback>
                <p:oleObj r:id="rId4" imgW="2828880" imgH="1019160" progId="">
                  <p:embed/>
                  <p:pic>
                    <p:nvPicPr>
                      <p:cNvPr id="7" name="Objeto 6">
                        <a:extLst>
                          <a:ext uri="{FF2B5EF4-FFF2-40B4-BE49-F238E27FC236}">
                            <a16:creationId xmlns:a16="http://schemas.microsoft.com/office/drawing/2014/main" id="{B85459B0-4842-48B0-9D20-8AA97FE560A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76142" y="3190643"/>
                        <a:ext cx="4500249" cy="16213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to 11">
            <a:extLst>
              <a:ext uri="{FF2B5EF4-FFF2-40B4-BE49-F238E27FC236}">
                <a16:creationId xmlns:a16="http://schemas.microsoft.com/office/drawing/2014/main" id="{B28E1C3E-F5D1-4021-B986-D79B9F35327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3063788"/>
              </p:ext>
            </p:extLst>
          </p:nvPr>
        </p:nvGraphicFramePr>
        <p:xfrm>
          <a:off x="1063047" y="1511958"/>
          <a:ext cx="3391479" cy="17267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9" r:id="rId6" imgW="2600280" imgH="1324080" progId="">
                  <p:embed/>
                </p:oleObj>
              </mc:Choice>
              <mc:Fallback>
                <p:oleObj r:id="rId6" imgW="2600280" imgH="1324080" progId="">
                  <p:embed/>
                  <p:pic>
                    <p:nvPicPr>
                      <p:cNvPr id="8" name="Objeto 7">
                        <a:extLst>
                          <a:ext uri="{FF2B5EF4-FFF2-40B4-BE49-F238E27FC236}">
                            <a16:creationId xmlns:a16="http://schemas.microsoft.com/office/drawing/2014/main" id="{AD0C58AD-4B14-4C0C-AECD-6A1E436E344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063047" y="1511958"/>
                        <a:ext cx="3391479" cy="17267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Tabla 12">
            <a:extLst>
              <a:ext uri="{FF2B5EF4-FFF2-40B4-BE49-F238E27FC236}">
                <a16:creationId xmlns:a16="http://schemas.microsoft.com/office/drawing/2014/main" id="{6BA77DDD-41A1-4057-B0C7-13F31978F5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3561537"/>
              </p:ext>
            </p:extLst>
          </p:nvPr>
        </p:nvGraphicFramePr>
        <p:xfrm>
          <a:off x="1231130" y="5060430"/>
          <a:ext cx="3645261" cy="1371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5087">
                  <a:extLst>
                    <a:ext uri="{9D8B030D-6E8A-4147-A177-3AD203B41FA5}">
                      <a16:colId xmlns:a16="http://schemas.microsoft.com/office/drawing/2014/main" val="1850926141"/>
                    </a:ext>
                  </a:extLst>
                </a:gridCol>
                <a:gridCol w="1215087">
                  <a:extLst>
                    <a:ext uri="{9D8B030D-6E8A-4147-A177-3AD203B41FA5}">
                      <a16:colId xmlns:a16="http://schemas.microsoft.com/office/drawing/2014/main" val="3615342457"/>
                    </a:ext>
                  </a:extLst>
                </a:gridCol>
                <a:gridCol w="1215087">
                  <a:extLst>
                    <a:ext uri="{9D8B030D-6E8A-4147-A177-3AD203B41FA5}">
                      <a16:colId xmlns:a16="http://schemas.microsoft.com/office/drawing/2014/main" val="2884797718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u="none" strike="noStrike">
                          <a:effectLst/>
                        </a:rPr>
                        <a:t> 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u="none" strike="noStrike">
                          <a:effectLst/>
                        </a:rPr>
                        <a:t>R2K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u="none" strike="noStrike">
                          <a:effectLst/>
                        </a:rPr>
                        <a:t>R0,6K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25715464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u="none" strike="noStrike">
                          <a:effectLst/>
                        </a:rPr>
                        <a:t>R</a:t>
                      </a:r>
                      <a:r>
                        <a:rPr lang="el-GR" sz="1800" u="none" strike="noStrike">
                          <a:effectLst/>
                        </a:rPr>
                        <a:t>Ω</a:t>
                      </a:r>
                      <a:endParaRPr lang="el-G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800" u="none" strike="noStrike">
                          <a:effectLst/>
                        </a:rPr>
                        <a:t>2000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800" u="none" strike="noStrike">
                          <a:effectLst/>
                        </a:rPr>
                        <a:t>600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1313179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u="none" strike="noStrike">
                          <a:effectLst/>
                        </a:rPr>
                        <a:t>I |A|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u="none" strike="noStrike">
                          <a:effectLst/>
                        </a:rPr>
                        <a:t> 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u="none" strike="noStrike">
                          <a:effectLst/>
                        </a:rPr>
                        <a:t> 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10173003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u="none" strike="noStrike">
                          <a:effectLst/>
                        </a:rPr>
                        <a:t>V |V|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800" u="none" strike="noStrike" dirty="0">
                          <a:effectLst/>
                        </a:rPr>
                        <a:t>0,47368389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800" u="none" strike="noStrike" dirty="0">
                          <a:effectLst/>
                        </a:rPr>
                        <a:t>0,47368389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8876177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u="none" strike="noStrike">
                          <a:effectLst/>
                        </a:rPr>
                        <a:t>P |W|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u="none" strike="noStrike">
                          <a:effectLst/>
                        </a:rPr>
                        <a:t> 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u="none" strike="noStrike" dirty="0">
                          <a:effectLst/>
                        </a:rPr>
                        <a:t> 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5416374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50159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C5A337-5E8D-4A61-85F9-9F9AB596E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Al obtener las potencias, va la tabla general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747B1370-D7F0-4A20-9361-528EA50FCB48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702365" y="1825625"/>
                <a:ext cx="6092330" cy="4351338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CO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s-CO" sz="20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s-CO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sSub>
                      <m:sSubPr>
                        <m:ctrlPr>
                          <a:rPr lang="es-CO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s-CO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CO" sz="2000" i="1">
                        <a:latin typeface="Cambria Math" panose="02040503050406030204" pitchFamily="18" charset="0"/>
                      </a:rPr>
                      <m:t>0,47368389</m:t>
                    </m:r>
                    <m:r>
                      <a:rPr lang="es-CO" sz="2000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s-CO" sz="2000" b="0" i="1" smtClean="0">
                        <a:latin typeface="Cambria Math" panose="02040503050406030204" pitchFamily="18" charset="0"/>
                      </a:rPr>
                      <m:t>∗</m:t>
                    </m:r>
                    <m:r>
                      <m:rPr>
                        <m:nor/>
                      </m:rPr>
                      <a:rPr lang="es-CO" sz="2000"/>
                      <m:t>0,00023684</m:t>
                    </m:r>
                    <m:r>
                      <a:rPr lang="es-CO" sz="20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s-CO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es-CO" sz="2000"/>
                      <m:t>0,00011219</m:t>
                    </m:r>
                    <m:r>
                      <a:rPr lang="es-CO" sz="2000" b="0" i="1" smtClean="0">
                        <a:latin typeface="Cambria Math" panose="02040503050406030204" pitchFamily="18" charset="0"/>
                      </a:rPr>
                      <m:t>𝑊</m:t>
                    </m:r>
                    <m:r>
                      <a:rPr lang="es-CO" sz="2000" b="0" i="1" smtClean="0">
                        <a:latin typeface="Cambria Math" panose="02040503050406030204" pitchFamily="18" charset="0"/>
                      </a:rPr>
                      <m:t>=0,11219</m:t>
                    </m:r>
                    <m:r>
                      <a:rPr lang="es-CO" sz="2000" b="0" i="1" smtClean="0">
                        <a:latin typeface="Cambria Math" panose="02040503050406030204" pitchFamily="18" charset="0"/>
                      </a:rPr>
                      <m:t>𝑚𝑊</m:t>
                    </m:r>
                  </m:oMath>
                </a14:m>
                <a:endParaRPr lang="es-CO" sz="2000" b="0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CO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0,6</m:t>
                        </m:r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s-CO" sz="20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s-CO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0,6</m:t>
                        </m:r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sSub>
                      <m:sSubPr>
                        <m:ctrlPr>
                          <a:rPr lang="es-CO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0,6</m:t>
                        </m:r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s-CO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CO" sz="2000" i="1">
                        <a:latin typeface="Cambria Math" panose="02040503050406030204" pitchFamily="18" charset="0"/>
                      </a:rPr>
                      <m:t>0,47368389</m:t>
                    </m:r>
                    <m:r>
                      <a:rPr lang="es-CO" sz="2000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s-CO" sz="2000" b="0" i="1" smtClean="0">
                        <a:latin typeface="Cambria Math" panose="02040503050406030204" pitchFamily="18" charset="0"/>
                      </a:rPr>
                      <m:t>∗</m:t>
                    </m:r>
                    <m:r>
                      <m:rPr>
                        <m:nor/>
                      </m:rPr>
                      <a:rPr lang="es-CO" sz="2000" u="none" strike="noStrike" dirty="0" smtClean="0">
                        <a:effectLst/>
                      </a:rPr>
                      <m:t>0,00078947</m:t>
                    </m:r>
                    <m:r>
                      <a:rPr lang="es-CO" sz="20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s-CO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es-CO" sz="2000" i="1"/>
                      <m:t>0,000373961</m:t>
                    </m:r>
                    <m:r>
                      <a:rPr lang="es-CO" sz="2000" b="0" i="1" smtClean="0">
                        <a:latin typeface="Cambria Math" panose="02040503050406030204" pitchFamily="18" charset="0"/>
                      </a:rPr>
                      <m:t>𝑊</m:t>
                    </m:r>
                    <m:r>
                      <a:rPr lang="es-CO" sz="2000" b="0" i="1" smtClean="0">
                        <a:latin typeface="Cambria Math" panose="02040503050406030204" pitchFamily="18" charset="0"/>
                      </a:rPr>
                      <m:t>=0,3739</m:t>
                    </m:r>
                    <m:r>
                      <a:rPr lang="es-CO" sz="2000" b="0" i="1" smtClean="0">
                        <a:latin typeface="Cambria Math" panose="02040503050406030204" pitchFamily="18" charset="0"/>
                      </a:rPr>
                      <m:t>61</m:t>
                    </m:r>
                    <m:r>
                      <a:rPr lang="es-CO" sz="2000" b="0" i="1" smtClean="0">
                        <a:latin typeface="Cambria Math" panose="02040503050406030204" pitchFamily="18" charset="0"/>
                      </a:rPr>
                      <m:t>𝑚𝑊</m:t>
                    </m:r>
                  </m:oMath>
                </a14:m>
                <a:endParaRPr lang="es-CO" sz="2000" b="0" dirty="0"/>
              </a:p>
              <a:p>
                <a14:m/>
              </a:p>
              <a:p>
                <a:endParaRPr lang="es-CO" sz="2000" dirty="0"/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747B1370-D7F0-4A20-9361-528EA50FCB4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702365" y="1825625"/>
                <a:ext cx="6092330" cy="4351338"/>
              </a:xfrm>
              <a:blipFill>
                <a:blip r:embed="rId2"/>
                <a:stretch>
                  <a:fillRect l="-900" t="-980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7084E49A-5758-44EE-9608-94C586BCD0D0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60359761"/>
              </p:ext>
            </p:extLst>
          </p:nvPr>
        </p:nvGraphicFramePr>
        <p:xfrm>
          <a:off x="7104185" y="1919274"/>
          <a:ext cx="4656408" cy="13345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64102">
                  <a:extLst>
                    <a:ext uri="{9D8B030D-6E8A-4147-A177-3AD203B41FA5}">
                      <a16:colId xmlns:a16="http://schemas.microsoft.com/office/drawing/2014/main" val="1066888150"/>
                    </a:ext>
                  </a:extLst>
                </a:gridCol>
                <a:gridCol w="1164102">
                  <a:extLst>
                    <a:ext uri="{9D8B030D-6E8A-4147-A177-3AD203B41FA5}">
                      <a16:colId xmlns:a16="http://schemas.microsoft.com/office/drawing/2014/main" val="99266879"/>
                    </a:ext>
                  </a:extLst>
                </a:gridCol>
                <a:gridCol w="1164102">
                  <a:extLst>
                    <a:ext uri="{9D8B030D-6E8A-4147-A177-3AD203B41FA5}">
                      <a16:colId xmlns:a16="http://schemas.microsoft.com/office/drawing/2014/main" val="3149660235"/>
                    </a:ext>
                  </a:extLst>
                </a:gridCol>
                <a:gridCol w="1164102">
                  <a:extLst>
                    <a:ext uri="{9D8B030D-6E8A-4147-A177-3AD203B41FA5}">
                      <a16:colId xmlns:a16="http://schemas.microsoft.com/office/drawing/2014/main" val="3809527469"/>
                    </a:ext>
                  </a:extLst>
                </a:gridCol>
              </a:tblGrid>
              <a:tr h="359216"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R2K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R0,6K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EQUIVALENTE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18045390"/>
                  </a:ext>
                </a:extLst>
              </a:tr>
              <a:tr h="204100"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R</a:t>
                      </a:r>
                      <a:r>
                        <a:rPr lang="el-GR" sz="1600" u="none" strike="noStrike">
                          <a:effectLst/>
                        </a:rPr>
                        <a:t>Ω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u="none" strike="noStrike">
                          <a:effectLst/>
                        </a:rPr>
                        <a:t>2000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u="none" strike="noStrike">
                          <a:effectLst/>
                        </a:rPr>
                        <a:t>600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u="none" strike="noStrike">
                          <a:effectLst/>
                        </a:rPr>
                        <a:t>461,538462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01137373"/>
                  </a:ext>
                </a:extLst>
              </a:tr>
              <a:tr h="204100"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I |A|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u="none" strike="noStrike">
                          <a:effectLst/>
                        </a:rPr>
                        <a:t>0,00023684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u="none" strike="noStrike" dirty="0">
                          <a:effectLst/>
                        </a:rPr>
                        <a:t>0,00078947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u="none" strike="noStrike" dirty="0">
                          <a:effectLst/>
                        </a:rPr>
                        <a:t>0,00102632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864843828"/>
                  </a:ext>
                </a:extLst>
              </a:tr>
              <a:tr h="204100"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V |V|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u="none" strike="noStrike">
                          <a:effectLst/>
                        </a:rPr>
                        <a:t>0,47368389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u="none" strike="noStrike">
                          <a:effectLst/>
                        </a:rPr>
                        <a:t>0,47368389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u="none" strike="noStrike">
                          <a:effectLst/>
                        </a:rPr>
                        <a:t>1,5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454199157"/>
                  </a:ext>
                </a:extLst>
              </a:tr>
              <a:tr h="204100"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P |W|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u="none" strike="noStrike">
                          <a:effectLst/>
                        </a:rPr>
                        <a:t>0,00011219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u="none" strike="noStrike">
                          <a:effectLst/>
                        </a:rPr>
                        <a:t>0,00037396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u="none" strike="noStrike" dirty="0">
                          <a:effectLst/>
                        </a:rPr>
                        <a:t>0,00048615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219751120"/>
                  </a:ext>
                </a:extLst>
              </a:tr>
            </a:tbl>
          </a:graphicData>
        </a:graphic>
      </p:graphicFrame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D6B79E87-B71D-437B-83D7-DF3D7AC6FC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8411003"/>
              </p:ext>
            </p:extLst>
          </p:nvPr>
        </p:nvGraphicFramePr>
        <p:xfrm>
          <a:off x="3080825" y="4070862"/>
          <a:ext cx="6386732" cy="152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96683">
                  <a:extLst>
                    <a:ext uri="{9D8B030D-6E8A-4147-A177-3AD203B41FA5}">
                      <a16:colId xmlns:a16="http://schemas.microsoft.com/office/drawing/2014/main" val="1329568468"/>
                    </a:ext>
                  </a:extLst>
                </a:gridCol>
                <a:gridCol w="1596683">
                  <a:extLst>
                    <a:ext uri="{9D8B030D-6E8A-4147-A177-3AD203B41FA5}">
                      <a16:colId xmlns:a16="http://schemas.microsoft.com/office/drawing/2014/main" val="3201274182"/>
                    </a:ext>
                  </a:extLst>
                </a:gridCol>
                <a:gridCol w="1596683">
                  <a:extLst>
                    <a:ext uri="{9D8B030D-6E8A-4147-A177-3AD203B41FA5}">
                      <a16:colId xmlns:a16="http://schemas.microsoft.com/office/drawing/2014/main" val="196712923"/>
                    </a:ext>
                  </a:extLst>
                </a:gridCol>
                <a:gridCol w="1596683">
                  <a:extLst>
                    <a:ext uri="{9D8B030D-6E8A-4147-A177-3AD203B41FA5}">
                      <a16:colId xmlns:a16="http://schemas.microsoft.com/office/drawing/2014/main" val="516892164"/>
                    </a:ext>
                  </a:extLst>
                </a:gridCol>
              </a:tblGrid>
              <a:tr h="302802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 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R1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R2K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R0,6K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17524435"/>
                  </a:ext>
                </a:extLst>
              </a:tr>
              <a:tr h="302802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R</a:t>
                      </a:r>
                      <a:r>
                        <a:rPr lang="el-GR" sz="2000" u="none" strike="noStrike">
                          <a:effectLst/>
                        </a:rPr>
                        <a:t>Ω</a:t>
                      </a:r>
                      <a:endParaRPr lang="el-G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1000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2000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600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37387996"/>
                  </a:ext>
                </a:extLst>
              </a:tr>
              <a:tr h="302802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I |A|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0,00102632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0,00023684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0,00078947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850765139"/>
                  </a:ext>
                </a:extLst>
              </a:tr>
              <a:tr h="302802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V |V|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1,02631611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0,47368389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0,47368389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56576195"/>
                  </a:ext>
                </a:extLst>
              </a:tr>
              <a:tr h="302802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P |W|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0,00105332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0,00011219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 dirty="0">
                          <a:effectLst/>
                        </a:rPr>
                        <a:t>0,00037396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7209040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78858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3EC42F-FD37-4980-AB36-FFE18F8A2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Segundo Circuito Mixto</a:t>
            </a:r>
          </a:p>
        </p:txBody>
      </p:sp>
      <p:graphicFrame>
        <p:nvGraphicFramePr>
          <p:cNvPr id="3" name="Objeto 2">
            <a:extLst>
              <a:ext uri="{FF2B5EF4-FFF2-40B4-BE49-F238E27FC236}">
                <a16:creationId xmlns:a16="http://schemas.microsoft.com/office/drawing/2014/main" id="{96C4B89B-9175-4B43-AA1C-28BFC0EBC54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4704832"/>
              </p:ext>
            </p:extLst>
          </p:nvPr>
        </p:nvGraphicFramePr>
        <p:xfrm>
          <a:off x="1787444" y="2127738"/>
          <a:ext cx="7223826" cy="26025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1" r:id="rId3" imgW="2828880" imgH="1019160" progId="">
                  <p:embed/>
                </p:oleObj>
              </mc:Choice>
              <mc:Fallback>
                <p:oleObj r:id="rId3" imgW="2828880" imgH="101916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87444" y="2127738"/>
                        <a:ext cx="7223826" cy="26025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856619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1477</TotalTime>
  <Words>1059</Words>
  <Application>Microsoft Office PowerPoint</Application>
  <PresentationFormat>Panorámica</PresentationFormat>
  <Paragraphs>265</Paragraphs>
  <Slides>15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0</vt:i4>
      </vt:variant>
      <vt:variant>
        <vt:lpstr>Títulos de diapositiva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Tema de Office</vt:lpstr>
      <vt:lpstr>Análisis de circuitos mixtos</vt:lpstr>
      <vt:lpstr>Circuito Mixto</vt:lpstr>
      <vt:lpstr>Solución</vt:lpstr>
      <vt:lpstr>2. Hallar corriente equivalente del circuito</vt:lpstr>
      <vt:lpstr>4. Al siguiente circuito se le busca a cada resistencia v, i y p.</vt:lpstr>
      <vt:lpstr>4. Al siguiente circuito se le busca a cada resistencia v, i y p. Este es el resumen</vt:lpstr>
      <vt:lpstr>5. Ahora al circuito de la figura se le repite lo mismo, que es el original</vt:lpstr>
      <vt:lpstr>Al obtener las potencias, va la tabla general</vt:lpstr>
      <vt:lpstr>Segundo Circuito Mixto</vt:lpstr>
      <vt:lpstr>Solución</vt:lpstr>
      <vt:lpstr>2. Hallar corriente equivalente del circuito</vt:lpstr>
      <vt:lpstr>4. Al siguiente circuito se le busca a cada resistencia v, i y p.</vt:lpstr>
      <vt:lpstr>4. Al siguiente circuito se le busca a cada resistencia v, i y p. El resumen va así:</vt:lpstr>
      <vt:lpstr>5. Ahora al circuito de la figura se le repite lo mismo, que es el original</vt:lpstr>
      <vt:lpstr>Al obtener las potencias, va la tabla general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Análisis de circuitos mixtos</dc:title>
  <dc:creator>JAIRO RUIZ</dc:creator>
  <cp:lastModifiedBy>JAIRO RUIZ</cp:lastModifiedBy>
  <cp:revision>41</cp:revision>
  <dcterms:created xsi:type="dcterms:W3CDTF">2020-06-21T00:27:10Z</dcterms:created>
  <dcterms:modified xsi:type="dcterms:W3CDTF">2020-06-22T01:04:54Z</dcterms:modified>
</cp:coreProperties>
</file>