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83" r:id="rId7"/>
    <p:sldId id="284" r:id="rId8"/>
    <p:sldId id="285" r:id="rId9"/>
    <p:sldId id="263" r:id="rId10"/>
    <p:sldId id="264" r:id="rId11"/>
    <p:sldId id="266" r:id="rId12"/>
    <p:sldId id="267" r:id="rId13"/>
    <p:sldId id="269" r:id="rId14"/>
    <p:sldId id="271" r:id="rId15"/>
    <p:sldId id="274" r:id="rId16"/>
    <p:sldId id="272" r:id="rId17"/>
    <p:sldId id="268" r:id="rId18"/>
    <p:sldId id="270" r:id="rId19"/>
    <p:sldId id="278" r:id="rId20"/>
    <p:sldId id="279" r:id="rId21"/>
    <p:sldId id="273" r:id="rId22"/>
    <p:sldId id="275" r:id="rId23"/>
    <p:sldId id="276" r:id="rId24"/>
    <p:sldId id="277" r:id="rId25"/>
    <p:sldId id="259" r:id="rId26"/>
    <p:sldId id="262" r:id="rId27"/>
    <p:sldId id="280" r:id="rId28"/>
    <p:sldId id="281" r:id="rId29"/>
    <p:sldId id="265" r:id="rId30"/>
    <p:sldId id="282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284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324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9487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7676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2389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2641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374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012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34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02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2/05/2020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896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2/05/2020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59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2/05/2020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878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2/05/2020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420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2/05/2020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71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2/05/2020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754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AECB2-4F02-460F-81B7-D66FB4FD08E9}" type="datetimeFigureOut">
              <a:rPr lang="es-CO" smtClean="0"/>
              <a:t>2/05/2020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240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lavida.com/es/soft/touchhome/#gref" TargetMode="External"/><Relationship Id="rId2" Type="http://schemas.openxmlformats.org/officeDocument/2006/relationships/hyperlink" Target="https://www.malavida.com/es/soft/speakhome/#gre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rcad.malavida.com/" TargetMode="External"/><Relationship Id="rId2" Type="http://schemas.openxmlformats.org/officeDocument/2006/relationships/hyperlink" Target="http://proteus.malavida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cb.malavida.com/" TargetMode="External"/><Relationship Id="rId4" Type="http://schemas.openxmlformats.org/officeDocument/2006/relationships/hyperlink" Target="http://kicad.malavida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lavida.com/es/soft/electromil/#gref" TargetMode="External"/><Relationship Id="rId2" Type="http://schemas.openxmlformats.org/officeDocument/2006/relationships/hyperlink" Target="https://www.malavida.com/es/soft/lcd-express/#gre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Campos de aplicación de la electrónica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6501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Los sistemas de control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r>
              <a:rPr lang="es-CO" dirty="0"/>
              <a:t>Aplicación de la Teoría cibernética ( estudio de la estructura de los sistemas reguladores) Wiener, </a:t>
            </a:r>
          </a:p>
          <a:p>
            <a:r>
              <a:rPr lang="es-CO" dirty="0"/>
              <a:t>Aplicable a organismos vivos, las máquinas y las organizaciones. </a:t>
            </a:r>
          </a:p>
          <a:p>
            <a:r>
              <a:rPr lang="es-CO" dirty="0"/>
              <a:t>Los sistemas de control deben conseguir los siguientes objetivos:</a:t>
            </a:r>
          </a:p>
          <a:p>
            <a:pPr lvl="1"/>
            <a:r>
              <a:rPr lang="es-CO" dirty="0"/>
              <a:t>Ser estables y robustos frente a perturbaciones y errores en los modelos.</a:t>
            </a:r>
          </a:p>
          <a:p>
            <a:pPr lvl="1"/>
            <a:r>
              <a:rPr lang="es-CO" dirty="0"/>
              <a:t>Ser eficiente según un criterio </a:t>
            </a:r>
            <a:r>
              <a:rPr lang="es-CO" dirty="0" err="1"/>
              <a:t>preestablecido</a:t>
            </a:r>
            <a:r>
              <a:rPr lang="es-CO" dirty="0"/>
              <a:t> evitando comportamientos bruscos e irreales.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58941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Sistemas de control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/>
              <a:t>ON/OFF</a:t>
            </a:r>
          </a:p>
          <a:p>
            <a:r>
              <a:rPr lang="es-CO" dirty="0"/>
              <a:t>Proporcional: valores de Entrada afectan directamente a los de la salida</a:t>
            </a:r>
          </a:p>
          <a:p>
            <a:r>
              <a:rPr lang="es-CO" dirty="0"/>
              <a:t>Derivativo: La velocidad de cambio de la señal de salida depende de la derivada de los valores de entrada </a:t>
            </a:r>
          </a:p>
          <a:p>
            <a:r>
              <a:rPr lang="es-CO" dirty="0"/>
              <a:t>Integrativo: La velocidad de cambio de la señal de salida depende de la integral delos valores dela señal a la entrada.</a:t>
            </a:r>
          </a:p>
        </p:txBody>
      </p:sp>
    </p:spTree>
    <p:extLst>
      <p:ext uri="{BB962C8B-B14F-4D97-AF65-F5344CB8AC3E}">
        <p14:creationId xmlns:p14="http://schemas.microsoft.com/office/powerpoint/2010/main" val="3540540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Telecomunicaciones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/>
          <a:lstStyle/>
          <a:p>
            <a:r>
              <a:rPr lang="es-CO" dirty="0"/>
              <a:t>Comunicación a larga distancia</a:t>
            </a:r>
          </a:p>
        </p:txBody>
      </p:sp>
      <p:grpSp>
        <p:nvGrpSpPr>
          <p:cNvPr id="7" name="6 Grupo"/>
          <p:cNvGrpSpPr/>
          <p:nvPr/>
        </p:nvGrpSpPr>
        <p:grpSpPr>
          <a:xfrm>
            <a:off x="1403648" y="3162672"/>
            <a:ext cx="6408712" cy="1562472"/>
            <a:chOff x="1979712" y="3933056"/>
            <a:chExt cx="5234880" cy="914400"/>
          </a:xfrm>
        </p:grpSpPr>
        <p:sp>
          <p:nvSpPr>
            <p:cNvPr id="4" name="3 Rectángulo redondeado"/>
            <p:cNvSpPr/>
            <p:nvPr/>
          </p:nvSpPr>
          <p:spPr>
            <a:xfrm>
              <a:off x="1979712" y="3933056"/>
              <a:ext cx="9144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/>
                <a:t>TX</a:t>
              </a:r>
            </a:p>
          </p:txBody>
        </p:sp>
        <p:sp>
          <p:nvSpPr>
            <p:cNvPr id="5" name="4 Rectángulo redondeado"/>
            <p:cNvSpPr/>
            <p:nvPr/>
          </p:nvSpPr>
          <p:spPr>
            <a:xfrm>
              <a:off x="6300192" y="3933056"/>
              <a:ext cx="9144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/>
                <a:t>RX</a:t>
              </a:r>
            </a:p>
          </p:txBody>
        </p:sp>
        <p:sp>
          <p:nvSpPr>
            <p:cNvPr id="6" name="5 Flecha izquierda y derecha"/>
            <p:cNvSpPr/>
            <p:nvPr/>
          </p:nvSpPr>
          <p:spPr>
            <a:xfrm>
              <a:off x="2894112" y="4128428"/>
              <a:ext cx="3406080" cy="48463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/>
                <a:t>Medio de transmisión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1071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Comunicaciones guiadas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Telegrafía</a:t>
            </a:r>
          </a:p>
          <a:p>
            <a:r>
              <a:rPr lang="es-CO" dirty="0"/>
              <a:t>Telefonía convencional –fija-</a:t>
            </a:r>
          </a:p>
          <a:p>
            <a:r>
              <a:rPr lang="es-CO" dirty="0"/>
              <a:t>Sistemas de red de computadores de área local LAN, de área extendida (WAN), de área metropolitana (MAN) con par trenzado, cable coaxial o fibra óptica</a:t>
            </a:r>
          </a:p>
        </p:txBody>
      </p:sp>
    </p:spTree>
    <p:extLst>
      <p:ext uri="{BB962C8B-B14F-4D97-AF65-F5344CB8AC3E}">
        <p14:creationId xmlns:p14="http://schemas.microsoft.com/office/powerpoint/2010/main" val="1727690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Red de Área Local</a:t>
            </a:r>
          </a:p>
        </p:txBody>
      </p:sp>
      <p:pic>
        <p:nvPicPr>
          <p:cNvPr id="3074" name="Picture 2" descr="http://www.monografias.com/trabajos5/redes/Image342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2400187"/>
            <a:ext cx="6348413" cy="340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574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Red de Área metropolitana</a:t>
            </a:r>
          </a:p>
        </p:txBody>
      </p:sp>
      <p:pic>
        <p:nvPicPr>
          <p:cNvPr id="5122" name="Picture 2" descr="http://4.bp.blogspot.com/_O2UMV5o4sNk/TPMxMqU7NtI/AAAAAAAAADA/Yyou2lHu3xM/s1600/red%2Bman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84720"/>
            <a:ext cx="7416824" cy="4727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284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Red de Área Extendida</a:t>
            </a:r>
          </a:p>
        </p:txBody>
      </p:sp>
      <p:pic>
        <p:nvPicPr>
          <p:cNvPr id="4098" name="Picture 2" descr="http://t1.gstatic.com/images?q=tbn:ANd9GcQ7T1FaXbW6CRgz8jmEIjjnTWKtgT63C_-giUavo6uTqrqiuXBEk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10938"/>
            <a:ext cx="6264696" cy="447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612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Comunicaciones inalámbricas</a:t>
            </a:r>
          </a:p>
        </p:txBody>
      </p:sp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899592" y="1916832"/>
            <a:ext cx="7560840" cy="4032448"/>
            <a:chOff x="2304" y="10123"/>
            <a:chExt cx="8784" cy="3888"/>
          </a:xfrm>
        </p:grpSpPr>
        <p:sp>
          <p:nvSpPr>
            <p:cNvPr id="6" name="Text Box 33"/>
            <p:cNvSpPr txBox="1">
              <a:spLocks noChangeArrowheads="1"/>
            </p:cNvSpPr>
            <p:nvPr/>
          </p:nvSpPr>
          <p:spPr bwMode="auto">
            <a:xfrm>
              <a:off x="2592" y="10555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COD.</a:t>
              </a:r>
              <a:endParaRPr kumimoji="0" lang="es-MX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FUENTE</a:t>
              </a:r>
              <a:endParaRPr kumimoji="0" 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32"/>
            <p:cNvSpPr txBox="1">
              <a:spLocks noChangeArrowheads="1"/>
            </p:cNvSpPr>
            <p:nvPr/>
          </p:nvSpPr>
          <p:spPr bwMode="auto">
            <a:xfrm>
              <a:off x="8640" y="10555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FI/RF</a:t>
              </a:r>
              <a:endParaRPr kumimoji="0" 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31"/>
            <p:cNvSpPr txBox="1">
              <a:spLocks noChangeArrowheads="1"/>
            </p:cNvSpPr>
            <p:nvPr/>
          </p:nvSpPr>
          <p:spPr bwMode="auto">
            <a:xfrm>
              <a:off x="7200" y="10555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MOD.</a:t>
              </a:r>
              <a:endParaRPr kumimoji="0" 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30"/>
            <p:cNvSpPr txBox="1">
              <a:spLocks noChangeArrowheads="1"/>
            </p:cNvSpPr>
            <p:nvPr/>
          </p:nvSpPr>
          <p:spPr bwMode="auto">
            <a:xfrm>
              <a:off x="5760" y="10555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FCP</a:t>
              </a:r>
              <a:endParaRPr kumimoji="0" 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29"/>
            <p:cNvSpPr txBox="1">
              <a:spLocks noChangeArrowheads="1"/>
            </p:cNvSpPr>
            <p:nvPr/>
          </p:nvSpPr>
          <p:spPr bwMode="auto">
            <a:xfrm>
              <a:off x="4176" y="10555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COD.</a:t>
              </a:r>
              <a:endParaRPr kumimoji="0" lang="es-MX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CANAL</a:t>
              </a:r>
              <a:endParaRPr kumimoji="0" 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Line 28"/>
            <p:cNvSpPr>
              <a:spLocks noChangeShapeType="1"/>
            </p:cNvSpPr>
            <p:nvPr/>
          </p:nvSpPr>
          <p:spPr bwMode="auto">
            <a:xfrm>
              <a:off x="2304" y="10987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2" name="Line 27"/>
            <p:cNvSpPr>
              <a:spLocks noChangeShapeType="1"/>
            </p:cNvSpPr>
            <p:nvPr/>
          </p:nvSpPr>
          <p:spPr bwMode="auto">
            <a:xfrm>
              <a:off x="3744" y="10987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>
              <a:off x="5328" y="10987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>
              <a:off x="6912" y="10987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>
              <a:off x="8352" y="10987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6" name="Line 23"/>
            <p:cNvSpPr>
              <a:spLocks noChangeShapeType="1"/>
            </p:cNvSpPr>
            <p:nvPr/>
          </p:nvSpPr>
          <p:spPr bwMode="auto">
            <a:xfrm>
              <a:off x="9792" y="10987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 flipV="1">
              <a:off x="10368" y="10411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V="1">
              <a:off x="10368" y="10267"/>
              <a:ext cx="144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 flipH="1" flipV="1">
              <a:off x="10224" y="10267"/>
              <a:ext cx="144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3312" y="13147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RF/FI</a:t>
              </a:r>
              <a:endParaRPr kumimoji="0" 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9360" y="13147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DEC.</a:t>
              </a:r>
              <a:endParaRPr kumimoji="0" lang="es-MX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FUENTE</a:t>
              </a:r>
              <a:endParaRPr kumimoji="0" 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7920" y="13147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DEC.</a:t>
              </a:r>
              <a:endParaRPr kumimoji="0" lang="es-MX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CANAL</a:t>
              </a:r>
              <a:endParaRPr kumimoji="0" 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6480" y="13147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ECUAL.</a:t>
              </a:r>
              <a:endParaRPr kumimoji="0" 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4896" y="13147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DEM.</a:t>
              </a:r>
              <a:endParaRPr kumimoji="0" lang="es-MX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2736" y="13579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6" name="Line 13"/>
            <p:cNvSpPr>
              <a:spLocks noChangeShapeType="1"/>
            </p:cNvSpPr>
            <p:nvPr/>
          </p:nvSpPr>
          <p:spPr bwMode="auto">
            <a:xfrm>
              <a:off x="4464" y="13579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7" name="Line 12"/>
            <p:cNvSpPr>
              <a:spLocks noChangeShapeType="1"/>
            </p:cNvSpPr>
            <p:nvPr/>
          </p:nvSpPr>
          <p:spPr bwMode="auto">
            <a:xfrm>
              <a:off x="6048" y="13579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8" name="Line 11"/>
            <p:cNvSpPr>
              <a:spLocks noChangeShapeType="1"/>
            </p:cNvSpPr>
            <p:nvPr/>
          </p:nvSpPr>
          <p:spPr bwMode="auto">
            <a:xfrm>
              <a:off x="7632" y="13579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9072" y="13579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0" name="Line 9"/>
            <p:cNvSpPr>
              <a:spLocks noChangeShapeType="1"/>
            </p:cNvSpPr>
            <p:nvPr/>
          </p:nvSpPr>
          <p:spPr bwMode="auto">
            <a:xfrm flipV="1">
              <a:off x="2736" y="13004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1" name="Line 8"/>
            <p:cNvSpPr>
              <a:spLocks noChangeShapeType="1"/>
            </p:cNvSpPr>
            <p:nvPr/>
          </p:nvSpPr>
          <p:spPr bwMode="auto">
            <a:xfrm flipV="1">
              <a:off x="10656" y="10123"/>
              <a:ext cx="432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2" name="Line 7"/>
            <p:cNvSpPr>
              <a:spLocks noChangeShapeType="1"/>
            </p:cNvSpPr>
            <p:nvPr/>
          </p:nvSpPr>
          <p:spPr bwMode="auto">
            <a:xfrm flipH="1">
              <a:off x="10800" y="10123"/>
              <a:ext cx="288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3" name="Line 6"/>
            <p:cNvSpPr>
              <a:spLocks noChangeShapeType="1"/>
            </p:cNvSpPr>
            <p:nvPr/>
          </p:nvSpPr>
          <p:spPr bwMode="auto">
            <a:xfrm>
              <a:off x="10800" y="10987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4" name="Line 5"/>
            <p:cNvSpPr>
              <a:spLocks noChangeShapeType="1"/>
            </p:cNvSpPr>
            <p:nvPr/>
          </p:nvSpPr>
          <p:spPr bwMode="auto">
            <a:xfrm flipH="1">
              <a:off x="2736" y="10987"/>
              <a:ext cx="8352" cy="15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5" name="Line 4"/>
            <p:cNvSpPr>
              <a:spLocks noChangeShapeType="1"/>
            </p:cNvSpPr>
            <p:nvPr/>
          </p:nvSpPr>
          <p:spPr bwMode="auto">
            <a:xfrm flipH="1" flipV="1">
              <a:off x="2592" y="12860"/>
              <a:ext cx="144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6" name="Line 3"/>
            <p:cNvSpPr>
              <a:spLocks noChangeShapeType="1"/>
            </p:cNvSpPr>
            <p:nvPr/>
          </p:nvSpPr>
          <p:spPr bwMode="auto">
            <a:xfrm flipV="1">
              <a:off x="2736" y="12860"/>
              <a:ext cx="144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7" name="Line 2"/>
            <p:cNvSpPr>
              <a:spLocks noChangeShapeType="1"/>
            </p:cNvSpPr>
            <p:nvPr/>
          </p:nvSpPr>
          <p:spPr bwMode="auto">
            <a:xfrm>
              <a:off x="10512" y="13579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</p:grpSp>
      <p:sp>
        <p:nvSpPr>
          <p:cNvPr id="38" name="Rectangle 4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825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Comunicaciones Inalámbricas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Radio </a:t>
            </a:r>
          </a:p>
          <a:p>
            <a:r>
              <a:rPr lang="es-CO" dirty="0"/>
              <a:t>Microondas (Frecuencias</a:t>
            </a:r>
          </a:p>
          <a:p>
            <a:r>
              <a:rPr lang="es-CO" dirty="0"/>
              <a:t>Satelitales</a:t>
            </a:r>
          </a:p>
          <a:p>
            <a:r>
              <a:rPr lang="es-CO" dirty="0"/>
              <a:t>Móviles</a:t>
            </a:r>
          </a:p>
          <a:p>
            <a:r>
              <a:rPr lang="es-CO" dirty="0"/>
              <a:t>Celular </a:t>
            </a:r>
          </a:p>
        </p:txBody>
      </p:sp>
    </p:spTree>
    <p:extLst>
      <p:ext uri="{BB962C8B-B14F-4D97-AF65-F5344CB8AC3E}">
        <p14:creationId xmlns:p14="http://schemas.microsoft.com/office/powerpoint/2010/main" val="3279666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Bandas de frecuencia</a:t>
            </a:r>
          </a:p>
        </p:txBody>
      </p:sp>
      <p:pic>
        <p:nvPicPr>
          <p:cNvPr id="9218" name="Picture 2" descr="http://t3.gstatic.com/images?q=tbn:ANd9GcRmJAhVCWuCmSiV2O71S8AajiifK9oNHFsaNtrd1rqtnOQL0OX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65" y="1916832"/>
            <a:ext cx="791700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0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Contenido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Aplicaciones propias</a:t>
            </a:r>
          </a:p>
          <a:p>
            <a:r>
              <a:rPr lang="es-CO" dirty="0"/>
              <a:t>Aplicaciones interdisciplinarias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79093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316601"/>
              </p:ext>
            </p:extLst>
          </p:nvPr>
        </p:nvGraphicFramePr>
        <p:xfrm>
          <a:off x="683568" y="429987"/>
          <a:ext cx="7776864" cy="6136992"/>
        </p:xfrm>
        <a:graphic>
          <a:graphicData uri="http://schemas.openxmlformats.org/drawingml/2006/table">
            <a:tbl>
              <a:tblPr/>
              <a:tblGrid>
                <a:gridCol w="2238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7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101">
                <a:tc>
                  <a:txBody>
                    <a:bodyPr/>
                    <a:lstStyle/>
                    <a:p>
                      <a:r>
                        <a:rPr lang="es-CO" sz="1700" dirty="0">
                          <a:latin typeface="Elephant" pitchFamily="18" charset="0"/>
                        </a:rPr>
                        <a:t>Tipo de Banda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C7C4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Rango de Frecuencias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C7C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101">
                <a:tc>
                  <a:txBody>
                    <a:bodyPr/>
                    <a:lstStyle/>
                    <a:p>
                      <a:r>
                        <a:rPr lang="es-CO" sz="1700" dirty="0">
                          <a:latin typeface="Elephant" pitchFamily="18" charset="0"/>
                        </a:rPr>
                        <a:t>HF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1.8-30 MHz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01">
                <a:tc>
                  <a:txBody>
                    <a:bodyPr/>
                    <a:lstStyle/>
                    <a:p>
                      <a:r>
                        <a:rPr lang="es-CO" sz="1700" dirty="0">
                          <a:latin typeface="Elephant" pitchFamily="18" charset="0"/>
                        </a:rPr>
                        <a:t>VHF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50-146 MHz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101">
                <a:tc>
                  <a:txBody>
                    <a:bodyPr/>
                    <a:lstStyle/>
                    <a:p>
                      <a:r>
                        <a:rPr lang="es-CO" sz="1700" dirty="0">
                          <a:latin typeface="Elephant" pitchFamily="18" charset="0"/>
                        </a:rPr>
                        <a:t>P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0.230-1.000 GHz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101">
                <a:tc>
                  <a:txBody>
                    <a:bodyPr/>
                    <a:lstStyle/>
                    <a:p>
                      <a:r>
                        <a:rPr lang="es-CO" sz="1700" dirty="0">
                          <a:latin typeface="Elephant" pitchFamily="18" charset="0"/>
                        </a:rPr>
                        <a:t>UHF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0.430-1.300 GHz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101"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L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1.530-2.700 GHz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101"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S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2.700-3.500 GHz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176"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C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Elephant" pitchFamily="18" charset="0"/>
                        </a:rPr>
                        <a:t>Downlink: 3.700-4.200 GHz</a:t>
                      </a:r>
                      <a:br>
                        <a:rPr lang="en-US" sz="1700">
                          <a:latin typeface="Elephant" pitchFamily="18" charset="0"/>
                        </a:rPr>
                      </a:br>
                      <a:r>
                        <a:rPr lang="en-US" sz="1700">
                          <a:latin typeface="Elephant" pitchFamily="18" charset="0"/>
                        </a:rPr>
                        <a:t>Uplink: 5.925-6.425 GHz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176">
                <a:tc>
                  <a:txBody>
                    <a:bodyPr/>
                    <a:lstStyle/>
                    <a:p>
                      <a:r>
                        <a:rPr lang="es-CO" sz="1700" dirty="0">
                          <a:latin typeface="Elephant" pitchFamily="18" charset="0"/>
                        </a:rPr>
                        <a:t>X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Elephant" pitchFamily="18" charset="0"/>
                        </a:rPr>
                        <a:t>Downlink: 7.250-7.745 GHz</a:t>
                      </a:r>
                      <a:br>
                        <a:rPr lang="en-US" sz="1700" dirty="0">
                          <a:latin typeface="Elephant" pitchFamily="18" charset="0"/>
                        </a:rPr>
                      </a:br>
                      <a:r>
                        <a:rPr lang="en-US" sz="1700" dirty="0">
                          <a:latin typeface="Elephant" pitchFamily="18" charset="0"/>
                        </a:rPr>
                        <a:t>Uplink: 7.900-8.395 GHz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02478"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Ku (Europa)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Downlink: FSS: 10.700-11.700 GHz</a:t>
                      </a:r>
                      <a:br>
                        <a:rPr lang="es-CO" sz="1700">
                          <a:latin typeface="Elephant" pitchFamily="18" charset="0"/>
                        </a:rPr>
                      </a:br>
                      <a:r>
                        <a:rPr lang="es-CO" sz="1700">
                          <a:latin typeface="Elephant" pitchFamily="18" charset="0"/>
                        </a:rPr>
                        <a:t>DBS: 11.700-12.500 GHz</a:t>
                      </a:r>
                      <a:br>
                        <a:rPr lang="es-CO" sz="1700">
                          <a:latin typeface="Elephant" pitchFamily="18" charset="0"/>
                        </a:rPr>
                      </a:br>
                      <a:r>
                        <a:rPr lang="es-CO" sz="1700">
                          <a:latin typeface="Elephant" pitchFamily="18" charset="0"/>
                        </a:rPr>
                        <a:t>Telecom: 12.500-12.750 GHz</a:t>
                      </a:r>
                      <a:br>
                        <a:rPr lang="es-CO" sz="1700">
                          <a:latin typeface="Elephant" pitchFamily="18" charset="0"/>
                        </a:rPr>
                      </a:br>
                      <a:r>
                        <a:rPr lang="es-CO" sz="1700">
                          <a:latin typeface="Elephant" pitchFamily="18" charset="0"/>
                        </a:rPr>
                        <a:t>Uplink: FSS y Telecom: 14.000-14.800 GHz;</a:t>
                      </a:r>
                      <a:br>
                        <a:rPr lang="es-CO" sz="1700">
                          <a:latin typeface="Elephant" pitchFamily="18" charset="0"/>
                        </a:rPr>
                      </a:br>
                      <a:r>
                        <a:rPr lang="es-CO" sz="1700">
                          <a:latin typeface="Elephant" pitchFamily="18" charset="0"/>
                        </a:rPr>
                        <a:t>DBS: 17.300-18.100 GHz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54327"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Ku (America)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Downlink: FSS: 11.700-12.200 GHz</a:t>
                      </a:r>
                      <a:br>
                        <a:rPr lang="es-CO" sz="1700">
                          <a:latin typeface="Elephant" pitchFamily="18" charset="0"/>
                        </a:rPr>
                      </a:br>
                      <a:r>
                        <a:rPr lang="es-CO" sz="1700">
                          <a:latin typeface="Elephant" pitchFamily="18" charset="0"/>
                        </a:rPr>
                        <a:t>DBS: 12.200-12.700 GHz</a:t>
                      </a:r>
                      <a:br>
                        <a:rPr lang="es-CO" sz="1700">
                          <a:latin typeface="Elephant" pitchFamily="18" charset="0"/>
                        </a:rPr>
                      </a:br>
                      <a:r>
                        <a:rPr lang="es-CO" sz="1700">
                          <a:latin typeface="Elephant" pitchFamily="18" charset="0"/>
                        </a:rPr>
                        <a:t>Uplink: FSS: 14.000-14.500 GHz</a:t>
                      </a:r>
                      <a:br>
                        <a:rPr lang="es-CO" sz="1700">
                          <a:latin typeface="Elephant" pitchFamily="18" charset="0"/>
                        </a:rPr>
                      </a:br>
                      <a:r>
                        <a:rPr lang="es-CO" sz="1700">
                          <a:latin typeface="Elephant" pitchFamily="18" charset="0"/>
                        </a:rPr>
                        <a:t>DBS: 17.300-17.800 GHz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101"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Ka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700" dirty="0">
                          <a:latin typeface="Elephant" pitchFamily="18" charset="0"/>
                        </a:rPr>
                        <a:t>Entre 18 y 31 GHz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395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Radio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600" dirty="0"/>
              <a:t>Análoga(AM Hz y FM MHz) Radio tradicional</a:t>
            </a:r>
          </a:p>
          <a:p>
            <a:r>
              <a:rPr lang="es-CO" sz="2600" dirty="0"/>
              <a:t>Digital (PSK, FSK, ASK) Radio de uso específico (seguridad, satelital, móvil)</a:t>
            </a:r>
          </a:p>
          <a:p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785290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Comunicaciones satelitales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30400"/>
            <a:ext cx="7124588" cy="389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0451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Comunicaciones Móviles</a:t>
            </a:r>
          </a:p>
        </p:txBody>
      </p:sp>
      <p:pic>
        <p:nvPicPr>
          <p:cNvPr id="7170" name="Picture 2" descr="S_im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06284"/>
            <a:ext cx="7416824" cy="4215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8434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Telefonía celular</a:t>
            </a:r>
          </a:p>
        </p:txBody>
      </p:sp>
      <p:pic>
        <p:nvPicPr>
          <p:cNvPr id="8194" name="Picture 2" descr="http://upload.wikimedia.org/wikipedia/commons/thumb/4/48/Reutilizacion_frecuencia.svg/300px-Reutilizacion_frecuencia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55056" y="3044031"/>
            <a:ext cx="28575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7007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Aplicaciones interdisciplinarias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Domótica</a:t>
            </a:r>
          </a:p>
          <a:p>
            <a:r>
              <a:rPr lang="es-CO" dirty="0"/>
              <a:t>Electro-medicina</a:t>
            </a:r>
          </a:p>
          <a:p>
            <a:r>
              <a:rPr lang="es-CO" dirty="0"/>
              <a:t>Automatización industrial</a:t>
            </a:r>
          </a:p>
          <a:p>
            <a:r>
              <a:rPr lang="es-CO" dirty="0"/>
              <a:t>Instrumentación</a:t>
            </a:r>
          </a:p>
          <a:p>
            <a:r>
              <a:rPr lang="es-CO" dirty="0" err="1"/>
              <a:t>Agrónica</a:t>
            </a:r>
            <a:endParaRPr lang="es-CO" dirty="0"/>
          </a:p>
          <a:p>
            <a:r>
              <a:rPr lang="es-CO" dirty="0" err="1"/>
              <a:t>Mecatrónica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958254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Domótica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/>
              <a:t>Es el uso de la electrónica enfocadas al uso de </a:t>
            </a:r>
            <a:r>
              <a:rPr lang="es-CO" b="1" dirty="0"/>
              <a:t>viviendas tecnológicamente adaptadas (automatizadas)</a:t>
            </a:r>
            <a:r>
              <a:rPr lang="es-CO" dirty="0"/>
              <a:t>:</a:t>
            </a:r>
          </a:p>
          <a:p>
            <a:pPr lvl="1" algn="just"/>
            <a:r>
              <a:rPr lang="es-CO" dirty="0"/>
              <a:t>sistema de control, </a:t>
            </a:r>
          </a:p>
          <a:p>
            <a:pPr lvl="1" algn="just"/>
            <a:r>
              <a:rPr lang="es-CO" dirty="0"/>
              <a:t>subir y bajar persianas, </a:t>
            </a:r>
          </a:p>
          <a:p>
            <a:pPr lvl="1" algn="just"/>
            <a:r>
              <a:rPr lang="es-CO" dirty="0"/>
              <a:t>enchufar luces o </a:t>
            </a:r>
          </a:p>
          <a:p>
            <a:pPr lvl="1" algn="just"/>
            <a:r>
              <a:rPr lang="es-CO" dirty="0"/>
              <a:t>activar cualquier aparato electrónico (radio, TV, </a:t>
            </a:r>
            <a:r>
              <a:rPr lang="es-CO" dirty="0" err="1"/>
              <a:t>Diskman</a:t>
            </a:r>
            <a:r>
              <a:rPr lang="es-CO" dirty="0"/>
              <a:t>, computador).</a:t>
            </a:r>
          </a:p>
          <a:p>
            <a:pPr algn="just"/>
            <a:r>
              <a:rPr lang="es-CO" dirty="0"/>
              <a:t>Software de diseño: </a:t>
            </a:r>
            <a:r>
              <a:rPr lang="es-CO" b="1" dirty="0" err="1">
                <a:hlinkClick r:id="rId2"/>
              </a:rPr>
              <a:t>SpeakHome</a:t>
            </a:r>
            <a:r>
              <a:rPr lang="es-CO" b="1" dirty="0"/>
              <a:t> (control con la voz),</a:t>
            </a:r>
            <a:r>
              <a:rPr lang="es-CO" dirty="0"/>
              <a:t> </a:t>
            </a:r>
            <a:r>
              <a:rPr lang="es-CO" b="1" dirty="0" err="1">
                <a:hlinkClick r:id="rId3"/>
              </a:rPr>
              <a:t>TouchHome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952071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Electro-medicina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8" y="1628800"/>
            <a:ext cx="7562802" cy="4024789"/>
          </a:xfrm>
        </p:spPr>
        <p:txBody>
          <a:bodyPr>
            <a:noAutofit/>
          </a:bodyPr>
          <a:lstStyle/>
          <a:p>
            <a:pPr algn="just"/>
            <a:r>
              <a:rPr lang="es-CO" sz="2000" dirty="0"/>
              <a:t>La “</a:t>
            </a:r>
            <a:r>
              <a:rPr lang="es-CO" sz="2000" dirty="0" err="1"/>
              <a:t>electromedicina</a:t>
            </a:r>
            <a:r>
              <a:rPr lang="es-CO" sz="2000" dirty="0"/>
              <a:t>” es la especialidad de las Ciencias de la Salud que estudia y analiza el cuidado de la Salud desde el punto de vista de la Tecnología sanitaria.</a:t>
            </a:r>
          </a:p>
          <a:p>
            <a:pPr algn="just"/>
            <a:r>
              <a:rPr lang="es-CO" sz="2000" dirty="0"/>
              <a:t>Consiste en la correcta planificación, aplicación y desarrollo de equipos y técnicas utilizadas en los exámenes y tratamientos médicos, así como el control de calidad de los equipos empleados y el control y prevención de los riesgos asociados.</a:t>
            </a:r>
          </a:p>
          <a:p>
            <a:pPr algn="just"/>
            <a:r>
              <a:rPr lang="es-CO" sz="2000" dirty="0"/>
              <a:t>Los profesionales de la </a:t>
            </a:r>
            <a:r>
              <a:rPr lang="es-CO" sz="2000" dirty="0" err="1"/>
              <a:t>Electromedicina</a:t>
            </a:r>
            <a:r>
              <a:rPr lang="es-CO" sz="2000" dirty="0"/>
              <a:t> son Ingenieros Clínicos, Físicos y Técnicos de </a:t>
            </a:r>
            <a:r>
              <a:rPr lang="es-CO" sz="2000" dirty="0" err="1"/>
              <a:t>Electromedicina</a:t>
            </a:r>
            <a:r>
              <a:rPr lang="es-CO" sz="2000" dirty="0"/>
              <a:t> (en USA BMET) especializados en solucionar y facilitar cualquier problema relacionado con tecnología electrónica en medicina, en todo su ciclo de vida: adquisición, instalación / validación, mantenimiento, uso y retirada al final de su vida útil.</a:t>
            </a:r>
          </a:p>
        </p:txBody>
      </p:sp>
    </p:spTree>
    <p:extLst>
      <p:ext uri="{BB962C8B-B14F-4D97-AF65-F5344CB8AC3E}">
        <p14:creationId xmlns:p14="http://schemas.microsoft.com/office/powerpoint/2010/main" val="3691852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CO" dirty="0" err="1"/>
              <a:t>Agrónica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pPr algn="just"/>
            <a:r>
              <a:rPr lang="es-CO" dirty="0"/>
              <a:t>La </a:t>
            </a:r>
            <a:r>
              <a:rPr lang="es-CO" dirty="0" err="1"/>
              <a:t>Agrónica</a:t>
            </a:r>
            <a:r>
              <a:rPr lang="es-CO" dirty="0"/>
              <a:t> es una rama tecnológica que forma parte de una ciencia conocida como </a:t>
            </a:r>
            <a:r>
              <a:rPr lang="es-CO" dirty="0" err="1"/>
              <a:t>agromática</a:t>
            </a:r>
            <a:r>
              <a:rPr lang="es-CO" dirty="0"/>
              <a:t>, una ciencia donde se modelan los procesos agropecuarios con bases matemáticas para ser usados en su monitoreo y control.</a:t>
            </a:r>
          </a:p>
          <a:p>
            <a:pPr algn="just"/>
            <a:r>
              <a:rPr lang="es-CO" dirty="0"/>
              <a:t>Incluye el uso de las telecomunicaciones, los servicios informáticos, la mecánica y la electrónica, aplicados en conjunto a la agricultura y ganadería, tanto en el sector primario de producción como en el almacenamiento, transformación de productos, envasado, conservación y distribución.</a:t>
            </a:r>
          </a:p>
          <a:p>
            <a:pPr algn="just"/>
            <a:r>
              <a:rPr lang="es-CO" dirty="0"/>
              <a:t>Ejemplos de la </a:t>
            </a:r>
            <a:r>
              <a:rPr lang="es-CO" dirty="0" err="1"/>
              <a:t>Agrónica</a:t>
            </a:r>
            <a:r>
              <a:rPr lang="es-CO" dirty="0"/>
              <a:t> como apoyo en la obtención de datos, su procesamiento y en el control del proceso agro productivo son:</a:t>
            </a:r>
          </a:p>
          <a:p>
            <a:pPr lvl="1" algn="just"/>
            <a:r>
              <a:rPr lang="es-CO" dirty="0"/>
              <a:t> estaciones </a:t>
            </a:r>
            <a:r>
              <a:rPr lang="es-CO" dirty="0" err="1"/>
              <a:t>agrometeorológicas</a:t>
            </a:r>
            <a:r>
              <a:rPr lang="es-CO" dirty="0"/>
              <a:t> automáticas, sensores de nutrientes para controlar la </a:t>
            </a:r>
            <a:r>
              <a:rPr lang="es-CO" dirty="0" err="1"/>
              <a:t>fertirrigación</a:t>
            </a:r>
            <a:r>
              <a:rPr lang="es-CO" dirty="0"/>
              <a:t>, control automatizado de invernaderos, </a:t>
            </a:r>
            <a:r>
              <a:rPr lang="es-CO" dirty="0" err="1"/>
              <a:t>geoposicionamiento</a:t>
            </a:r>
            <a:r>
              <a:rPr lang="es-CO" dirty="0"/>
              <a:t> satelital para la agricultura de precisión, </a:t>
            </a:r>
            <a:r>
              <a:rPr lang="es-CO" u="sng" dirty="0"/>
              <a:t>registro</a:t>
            </a:r>
            <a:r>
              <a:rPr lang="es-CO" dirty="0"/>
              <a:t> automático de cosechas con mapeo de rendimientos y procesamiento de imágenes satelitales.</a:t>
            </a:r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249313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Automatización industrial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Conjunto de técnicas usadas desde el Control, las matemáticas y la electrónica para realizar procesos que aseguren procesos con la mayor intendencia de la mano del hombre</a:t>
            </a:r>
          </a:p>
        </p:txBody>
      </p:sp>
    </p:spTree>
    <p:extLst>
      <p:ext uri="{BB962C8B-B14F-4D97-AF65-F5344CB8AC3E}">
        <p14:creationId xmlns:p14="http://schemas.microsoft.com/office/powerpoint/2010/main" val="203079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Aplicaciones propias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Diseño de circuitos</a:t>
            </a:r>
          </a:p>
          <a:p>
            <a:r>
              <a:rPr lang="es-CO" dirty="0"/>
              <a:t>Refacciones y desarrollo de pequeñas aplicaciones</a:t>
            </a:r>
          </a:p>
          <a:p>
            <a:r>
              <a:rPr lang="es-CO" dirty="0"/>
              <a:t>Automatización electrónica</a:t>
            </a:r>
          </a:p>
          <a:p>
            <a:r>
              <a:rPr lang="es-CO" dirty="0"/>
              <a:t>Control electrónico</a:t>
            </a:r>
          </a:p>
          <a:p>
            <a:r>
              <a:rPr lang="es-CO" dirty="0"/>
              <a:t>Instrumentación electrónica</a:t>
            </a:r>
          </a:p>
          <a:p>
            <a:r>
              <a:rPr lang="es-CO" dirty="0"/>
              <a:t>Telecomunicaciones</a:t>
            </a:r>
          </a:p>
        </p:txBody>
      </p:sp>
    </p:spTree>
    <p:extLst>
      <p:ext uri="{BB962C8B-B14F-4D97-AF65-F5344CB8AC3E}">
        <p14:creationId xmlns:p14="http://schemas.microsoft.com/office/powerpoint/2010/main" val="34769272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FD08D2-670F-46B4-9AE6-B19919EE3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Mecatrónica</a:t>
            </a:r>
          </a:p>
        </p:txBody>
      </p:sp>
      <p:pic>
        <p:nvPicPr>
          <p:cNvPr id="1026" name="Picture 2" descr="i.pinimg.com/originals/67/68/73/67687335f815280...">
            <a:extLst>
              <a:ext uri="{FF2B5EF4-FFF2-40B4-BE49-F238E27FC236}">
                <a16:creationId xmlns:a16="http://schemas.microsoft.com/office/drawing/2014/main" id="{1B6BF4E8-A6FC-4BA5-A315-37B8B99E33F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9199" y="2160588"/>
            <a:ext cx="3889215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18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Diseño de circuitos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/>
              <a:t>Los </a:t>
            </a:r>
            <a:r>
              <a:rPr lang="es-CO" b="1" dirty="0"/>
              <a:t>circuitos electrónicos</a:t>
            </a:r>
            <a:r>
              <a:rPr lang="es-CO" dirty="0"/>
              <a:t> son piezas fundamentales para que un dispositivo funcione</a:t>
            </a:r>
          </a:p>
          <a:p>
            <a:pPr algn="just"/>
            <a:r>
              <a:rPr lang="es-CO" dirty="0"/>
              <a:t>Antes de comenzar a soldar componentes y ensamblar piezas es importante contar con un buen diseño y elaborar la PCB:</a:t>
            </a:r>
          </a:p>
          <a:p>
            <a:pPr lvl="1" algn="just"/>
            <a:r>
              <a:rPr lang="es-CO" dirty="0"/>
              <a:t>Diseño:  </a:t>
            </a:r>
            <a:r>
              <a:rPr lang="es-CO" b="1" dirty="0" err="1">
                <a:hlinkClick r:id="rId2"/>
              </a:rPr>
              <a:t>Proteus</a:t>
            </a:r>
            <a:r>
              <a:rPr lang="es-CO" b="1" dirty="0"/>
              <a:t>,</a:t>
            </a:r>
            <a:r>
              <a:rPr lang="es-CO" dirty="0"/>
              <a:t> </a:t>
            </a:r>
            <a:r>
              <a:rPr lang="es-CO" b="1" dirty="0" err="1">
                <a:hlinkClick r:id="rId3"/>
              </a:rPr>
              <a:t>OrCAD</a:t>
            </a:r>
            <a:r>
              <a:rPr lang="es-CO" dirty="0"/>
              <a:t>, </a:t>
            </a:r>
            <a:r>
              <a:rPr lang="es-CO" b="1" dirty="0" err="1">
                <a:hlinkClick r:id="rId4"/>
              </a:rPr>
              <a:t>KiCad</a:t>
            </a:r>
            <a:r>
              <a:rPr lang="es-CO" b="1" dirty="0"/>
              <a:t>,</a:t>
            </a:r>
            <a:r>
              <a:rPr lang="es-CO" dirty="0"/>
              <a:t> </a:t>
            </a:r>
            <a:r>
              <a:rPr lang="es-CO" b="1" dirty="0">
                <a:hlinkClick r:id="rId5"/>
              </a:rPr>
              <a:t>PCB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22294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1" dirty="0"/>
              <a:t>Refacciones y Control de dispositivos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8368"/>
          </a:xfrm>
        </p:spPr>
        <p:txBody>
          <a:bodyPr>
            <a:normAutofit/>
          </a:bodyPr>
          <a:lstStyle/>
          <a:p>
            <a:pPr algn="just" fontAlgn="base"/>
            <a:r>
              <a:rPr lang="es-CO" b="1" dirty="0"/>
              <a:t>Configurar y controlar algunos componentes</a:t>
            </a:r>
            <a:r>
              <a:rPr lang="es-CO" dirty="0"/>
              <a:t> que forman parte de un dispositivo:</a:t>
            </a:r>
          </a:p>
          <a:p>
            <a:pPr lvl="1" algn="just" fontAlgn="base"/>
            <a:r>
              <a:rPr lang="es-CO" b="1" dirty="0">
                <a:hlinkClick r:id="rId2"/>
              </a:rPr>
              <a:t>LCD Express</a:t>
            </a:r>
            <a:r>
              <a:rPr lang="es-CO" dirty="0"/>
              <a:t>, la cual está pensada para poder controlar pantallas LDC, o </a:t>
            </a:r>
          </a:p>
          <a:p>
            <a:pPr lvl="1" algn="just" fontAlgn="base"/>
            <a:r>
              <a:rPr lang="es-CO" b="1" dirty="0" err="1">
                <a:hlinkClick r:id="rId3"/>
              </a:rPr>
              <a:t>ElectroMIL</a:t>
            </a:r>
            <a:r>
              <a:rPr lang="es-CO" b="1" dirty="0"/>
              <a:t> simuladores de electrotecnia y componentes electrónicos en los circuitos</a:t>
            </a:r>
          </a:p>
          <a:p>
            <a:pPr algn="just" fontAlgn="base"/>
            <a:r>
              <a:rPr lang="es-CO" b="1" dirty="0"/>
              <a:t>Reparaciones de componentes electrónicos –mantenimiento correctivo-:</a:t>
            </a:r>
          </a:p>
          <a:p>
            <a:pPr lvl="1" algn="just" fontAlgn="base"/>
            <a:r>
              <a:rPr lang="es-CO" b="1" dirty="0"/>
              <a:t>Multímetro, osciloscopio de amplio rango (Hz a GHz), Generadores, Cautín, soldadura</a:t>
            </a:r>
          </a:p>
          <a:p>
            <a:pPr lvl="1" algn="just" fontAlgn="base"/>
            <a:r>
              <a:rPr lang="es-CO" b="1" dirty="0"/>
              <a:t>Simuladores </a:t>
            </a:r>
          </a:p>
          <a:p>
            <a:pPr algn="just" fontAlgn="base"/>
            <a:r>
              <a:rPr lang="es-CO" b="1" dirty="0"/>
              <a:t>Prevención de daños: Mantenimiento preventivo</a:t>
            </a: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1643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DC4EA1-E982-4D11-89E3-D1FC5FA52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Multimetro</a:t>
            </a:r>
            <a:endParaRPr lang="es-CO" dirty="0"/>
          </a:p>
        </p:txBody>
      </p:sp>
      <p:pic>
        <p:nvPicPr>
          <p:cNvPr id="1026" name="Picture 2" descr="Multimetro Digital Uni-t Ut33c+, Temperatura, Tester">
            <a:extLst>
              <a:ext uri="{FF2B5EF4-FFF2-40B4-BE49-F238E27FC236}">
                <a16:creationId xmlns:a16="http://schemas.microsoft.com/office/drawing/2014/main" id="{63AF094C-DFD7-4B6E-8461-177A0A1D546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2470741"/>
            <a:ext cx="3314329" cy="331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ultimetro Digital, Tester Multifuncional">
            <a:extLst>
              <a:ext uri="{FF2B5EF4-FFF2-40B4-BE49-F238E27FC236}">
                <a16:creationId xmlns:a16="http://schemas.microsoft.com/office/drawing/2014/main" id="{6D0BFEAB-5797-4B69-8249-3FBB09951588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98107"/>
            <a:ext cx="3167533" cy="316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529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0DA7F3-727E-4580-A0E2-B53AA04DD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Osciloscopio</a:t>
            </a:r>
          </a:p>
        </p:txBody>
      </p:sp>
      <p:pic>
        <p:nvPicPr>
          <p:cNvPr id="3076" name="Picture 4" descr="Resultado de imagen para el osciloscopio">
            <a:extLst>
              <a:ext uri="{FF2B5EF4-FFF2-40B4-BE49-F238E27FC236}">
                <a16:creationId xmlns:a16="http://schemas.microsoft.com/office/drawing/2014/main" id="{8BDD9EBD-2DC1-4B0C-8193-9ECE8BAAA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0" y="2160590"/>
            <a:ext cx="2555310" cy="191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Resultado de imagen para el osciloscopio">
            <a:extLst>
              <a:ext uri="{FF2B5EF4-FFF2-40B4-BE49-F238E27FC236}">
                <a16:creationId xmlns:a16="http://schemas.microsoft.com/office/drawing/2014/main" id="{C7EA1D99-FA64-4BED-9F2A-619EEACB9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251662"/>
            <a:ext cx="2588766" cy="132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390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A82E1-6A85-4E83-948B-DADA9D8A5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Generador de señales</a:t>
            </a:r>
          </a:p>
        </p:txBody>
      </p:sp>
      <p:pic>
        <p:nvPicPr>
          <p:cNvPr id="2050" name="Picture 2" descr="Resultado de imagen para el generador de señales">
            <a:extLst>
              <a:ext uri="{FF2B5EF4-FFF2-40B4-BE49-F238E27FC236}">
                <a16:creationId xmlns:a16="http://schemas.microsoft.com/office/drawing/2014/main" id="{7C3B28E7-0EC5-4789-AABE-32827A86AD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76" y="2780928"/>
            <a:ext cx="5671040" cy="258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432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Sistemas de control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376264"/>
          </a:xfrm>
        </p:spPr>
        <p:txBody>
          <a:bodyPr>
            <a:noAutofit/>
          </a:bodyPr>
          <a:lstStyle/>
          <a:p>
            <a:pPr algn="just"/>
            <a:r>
              <a:rPr lang="es-CO" sz="2400" dirty="0"/>
              <a:t>Obtener la salida deseada de un sistema dado</a:t>
            </a:r>
          </a:p>
          <a:p>
            <a:pPr algn="just"/>
            <a:r>
              <a:rPr lang="es-CO" sz="2400" dirty="0"/>
              <a:t>Un sistema de control está definido como un conjunto de componentes que pueden regular su propia conducta o la de otro sistema con el fin de lograr un funcionamiento predeterminado, de modo que se reduzcan las probabilidades de fallos y se obtengan los resultados buscados.</a:t>
            </a:r>
          </a:p>
        </p:txBody>
      </p:sp>
      <p:grpSp>
        <p:nvGrpSpPr>
          <p:cNvPr id="17" name="16 Grupo"/>
          <p:cNvGrpSpPr/>
          <p:nvPr/>
        </p:nvGrpSpPr>
        <p:grpSpPr>
          <a:xfrm>
            <a:off x="1475656" y="3888743"/>
            <a:ext cx="6374764" cy="2060537"/>
            <a:chOff x="1475656" y="3212976"/>
            <a:chExt cx="6100435" cy="1872208"/>
          </a:xfrm>
        </p:grpSpPr>
        <p:grpSp>
          <p:nvGrpSpPr>
            <p:cNvPr id="14" name="13 Grupo"/>
            <p:cNvGrpSpPr/>
            <p:nvPr/>
          </p:nvGrpSpPr>
          <p:grpSpPr>
            <a:xfrm>
              <a:off x="2627784" y="3212976"/>
              <a:ext cx="3744416" cy="1872208"/>
              <a:chOff x="3059832" y="3356992"/>
              <a:chExt cx="3744416" cy="1872208"/>
            </a:xfrm>
          </p:grpSpPr>
          <p:sp>
            <p:nvSpPr>
              <p:cNvPr id="4" name="3 Rectángulo"/>
              <p:cNvSpPr/>
              <p:nvPr/>
            </p:nvSpPr>
            <p:spPr>
              <a:xfrm>
                <a:off x="3995936" y="3356992"/>
                <a:ext cx="1872208" cy="18722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O" sz="2000" dirty="0"/>
                  <a:t>Caja negra</a:t>
                </a:r>
              </a:p>
            </p:txBody>
          </p:sp>
          <p:cxnSp>
            <p:nvCxnSpPr>
              <p:cNvPr id="6" name="5 Conector recto de flecha"/>
              <p:cNvCxnSpPr/>
              <p:nvPr/>
            </p:nvCxnSpPr>
            <p:spPr>
              <a:xfrm>
                <a:off x="3059832" y="3573016"/>
                <a:ext cx="93610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6 Conector recto de flecha"/>
              <p:cNvCxnSpPr/>
              <p:nvPr/>
            </p:nvCxnSpPr>
            <p:spPr>
              <a:xfrm>
                <a:off x="3059832" y="3789040"/>
                <a:ext cx="93610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7 Conector recto de flecha"/>
              <p:cNvCxnSpPr/>
              <p:nvPr/>
            </p:nvCxnSpPr>
            <p:spPr>
              <a:xfrm>
                <a:off x="5868144" y="3501008"/>
                <a:ext cx="93610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8 Conector recto de flecha"/>
              <p:cNvCxnSpPr/>
              <p:nvPr/>
            </p:nvCxnSpPr>
            <p:spPr>
              <a:xfrm>
                <a:off x="5868144" y="3717032"/>
                <a:ext cx="93610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9 CuadroTexto"/>
              <p:cNvSpPr txBox="1"/>
              <p:nvPr/>
            </p:nvSpPr>
            <p:spPr>
              <a:xfrm>
                <a:off x="3635896" y="4005064"/>
                <a:ext cx="238080" cy="8518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2000" dirty="0"/>
                  <a:t>.</a:t>
                </a:r>
              </a:p>
              <a:p>
                <a:r>
                  <a:rPr lang="es-CO" sz="2000" dirty="0"/>
                  <a:t>.</a:t>
                </a:r>
              </a:p>
              <a:p>
                <a:r>
                  <a:rPr lang="es-CO" sz="2000" dirty="0"/>
                  <a:t>.</a:t>
                </a:r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6129826" y="3861048"/>
                <a:ext cx="238080" cy="8518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2000" dirty="0"/>
                  <a:t>.</a:t>
                </a:r>
              </a:p>
              <a:p>
                <a:r>
                  <a:rPr lang="es-CO" sz="2000" dirty="0"/>
                  <a:t>.</a:t>
                </a:r>
              </a:p>
              <a:p>
                <a:r>
                  <a:rPr lang="es-CO" sz="2000" dirty="0"/>
                  <a:t>.</a:t>
                </a:r>
              </a:p>
            </p:txBody>
          </p:sp>
          <p:cxnSp>
            <p:nvCxnSpPr>
              <p:cNvPr id="12" name="11 Conector recto de flecha"/>
              <p:cNvCxnSpPr/>
              <p:nvPr/>
            </p:nvCxnSpPr>
            <p:spPr>
              <a:xfrm>
                <a:off x="3059832" y="5013176"/>
                <a:ext cx="93610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12 Conector recto de flecha"/>
              <p:cNvCxnSpPr/>
              <p:nvPr/>
            </p:nvCxnSpPr>
            <p:spPr>
              <a:xfrm>
                <a:off x="5868144" y="5013176"/>
                <a:ext cx="93610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14 CuadroTexto"/>
            <p:cNvSpPr txBox="1"/>
            <p:nvPr/>
          </p:nvSpPr>
          <p:spPr>
            <a:xfrm>
              <a:off x="1475656" y="3717032"/>
              <a:ext cx="1048410" cy="335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Entradas</a:t>
              </a: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6710596" y="3717032"/>
              <a:ext cx="865495" cy="335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/>
                <a:t>Salidas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73843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2522</TotalTime>
  <Words>968</Words>
  <Application>Microsoft Office PowerPoint</Application>
  <PresentationFormat>Presentación en pantalla (4:3)</PresentationFormat>
  <Paragraphs>139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5" baseType="lpstr">
      <vt:lpstr>Arial</vt:lpstr>
      <vt:lpstr>Elephant</vt:lpstr>
      <vt:lpstr>Trebuchet MS</vt:lpstr>
      <vt:lpstr>Wingdings 3</vt:lpstr>
      <vt:lpstr>Faceta</vt:lpstr>
      <vt:lpstr>Campos de aplicación de la electrónica</vt:lpstr>
      <vt:lpstr>Contenido</vt:lpstr>
      <vt:lpstr>Aplicaciones propias</vt:lpstr>
      <vt:lpstr>Diseño de circuitos</vt:lpstr>
      <vt:lpstr>Refacciones y Control de dispositivos</vt:lpstr>
      <vt:lpstr>Multimetro</vt:lpstr>
      <vt:lpstr>Osciloscopio</vt:lpstr>
      <vt:lpstr>Generador de señales</vt:lpstr>
      <vt:lpstr>Sistemas de control</vt:lpstr>
      <vt:lpstr>Los sistemas de control</vt:lpstr>
      <vt:lpstr>Sistemas de control</vt:lpstr>
      <vt:lpstr>Telecomunicaciones</vt:lpstr>
      <vt:lpstr>Comunicaciones guiadas</vt:lpstr>
      <vt:lpstr>Red de Área Local</vt:lpstr>
      <vt:lpstr>Red de Área metropolitana</vt:lpstr>
      <vt:lpstr>Red de Área Extendida</vt:lpstr>
      <vt:lpstr>Comunicaciones inalámbricas</vt:lpstr>
      <vt:lpstr>Comunicaciones Inalámbricas</vt:lpstr>
      <vt:lpstr>Bandas de frecuencia</vt:lpstr>
      <vt:lpstr>Presentación de PowerPoint</vt:lpstr>
      <vt:lpstr>Radio</vt:lpstr>
      <vt:lpstr>Comunicaciones satelitales</vt:lpstr>
      <vt:lpstr>Comunicaciones Móviles</vt:lpstr>
      <vt:lpstr>Telefonía celular</vt:lpstr>
      <vt:lpstr>Aplicaciones interdisciplinarias</vt:lpstr>
      <vt:lpstr>Domótica</vt:lpstr>
      <vt:lpstr>Electro-medicina</vt:lpstr>
      <vt:lpstr>Agrónica</vt:lpstr>
      <vt:lpstr>Automatización industrial</vt:lpstr>
      <vt:lpstr>Mecatrónica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Campos de aplicación de la electrónica</dc:title>
  <dc:creator>Jairo</dc:creator>
  <cp:lastModifiedBy>JAIRO RUIZ</cp:lastModifiedBy>
  <cp:revision>27</cp:revision>
  <dcterms:created xsi:type="dcterms:W3CDTF">2012-05-07T13:15:41Z</dcterms:created>
  <dcterms:modified xsi:type="dcterms:W3CDTF">2020-05-03T17:06:44Z</dcterms:modified>
</cp:coreProperties>
</file>