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omments/comment2.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6"/>
  </p:notesMasterIdLst>
  <p:sldIdLst>
    <p:sldId id="256" r:id="rId2"/>
    <p:sldId id="258" r:id="rId3"/>
    <p:sldId id="257" r:id="rId4"/>
    <p:sldId id="315" r:id="rId5"/>
    <p:sldId id="311" r:id="rId6"/>
    <p:sldId id="312" r:id="rId7"/>
    <p:sldId id="313" r:id="rId8"/>
    <p:sldId id="314" r:id="rId9"/>
    <p:sldId id="297" r:id="rId10"/>
    <p:sldId id="298" r:id="rId11"/>
    <p:sldId id="259" r:id="rId12"/>
    <p:sldId id="260" r:id="rId13"/>
    <p:sldId id="261" r:id="rId14"/>
    <p:sldId id="262" r:id="rId15"/>
    <p:sldId id="264" r:id="rId16"/>
    <p:sldId id="316" r:id="rId17"/>
    <p:sldId id="317" r:id="rId18"/>
    <p:sldId id="265" r:id="rId19"/>
    <p:sldId id="266" r:id="rId20"/>
    <p:sldId id="318" r:id="rId21"/>
    <p:sldId id="286" r:id="rId22"/>
    <p:sldId id="319" r:id="rId23"/>
    <p:sldId id="288" r:id="rId24"/>
    <p:sldId id="287" r:id="rId25"/>
    <p:sldId id="320" r:id="rId26"/>
    <p:sldId id="289" r:id="rId27"/>
    <p:sldId id="321" r:id="rId28"/>
    <p:sldId id="290" r:id="rId29"/>
    <p:sldId id="322" r:id="rId30"/>
    <p:sldId id="323" r:id="rId31"/>
    <p:sldId id="326" r:id="rId32"/>
    <p:sldId id="327" r:id="rId33"/>
    <p:sldId id="291" r:id="rId34"/>
    <p:sldId id="324" r:id="rId35"/>
    <p:sldId id="325" r:id="rId36"/>
    <p:sldId id="328" r:id="rId37"/>
    <p:sldId id="292" r:id="rId38"/>
    <p:sldId id="293" r:id="rId39"/>
    <p:sldId id="294" r:id="rId40"/>
    <p:sldId id="346" r:id="rId41"/>
    <p:sldId id="267" r:id="rId42"/>
    <p:sldId id="270" r:id="rId43"/>
    <p:sldId id="271" r:id="rId44"/>
    <p:sldId id="272" r:id="rId45"/>
    <p:sldId id="273" r:id="rId46"/>
    <p:sldId id="274" r:id="rId47"/>
    <p:sldId id="338" r:id="rId48"/>
    <p:sldId id="280" r:id="rId49"/>
    <p:sldId id="279" r:id="rId50"/>
    <p:sldId id="275" r:id="rId51"/>
    <p:sldId id="276" r:id="rId52"/>
    <p:sldId id="277" r:id="rId53"/>
    <p:sldId id="281" r:id="rId54"/>
    <p:sldId id="347" r:id="rId55"/>
    <p:sldId id="339" r:id="rId56"/>
    <p:sldId id="335" r:id="rId57"/>
    <p:sldId id="336" r:id="rId58"/>
    <p:sldId id="348" r:id="rId59"/>
    <p:sldId id="295" r:id="rId60"/>
    <p:sldId id="340" r:id="rId61"/>
    <p:sldId id="333" r:id="rId62"/>
    <p:sldId id="341" r:id="rId63"/>
    <p:sldId id="342" r:id="rId64"/>
    <p:sldId id="296" r:id="rId65"/>
    <p:sldId id="337" r:id="rId66"/>
    <p:sldId id="299" r:id="rId67"/>
    <p:sldId id="300" r:id="rId68"/>
    <p:sldId id="301" r:id="rId69"/>
    <p:sldId id="302" r:id="rId70"/>
    <p:sldId id="303" r:id="rId71"/>
    <p:sldId id="304" r:id="rId72"/>
    <p:sldId id="305" r:id="rId73"/>
    <p:sldId id="349" r:id="rId74"/>
    <p:sldId id="306" r:id="rId75"/>
    <p:sldId id="307" r:id="rId76"/>
    <p:sldId id="330" r:id="rId77"/>
    <p:sldId id="308" r:id="rId78"/>
    <p:sldId id="343" r:id="rId79"/>
    <p:sldId id="344" r:id="rId80"/>
    <p:sldId id="345" r:id="rId81"/>
    <p:sldId id="309" r:id="rId82"/>
    <p:sldId id="332" r:id="rId83"/>
    <p:sldId id="331" r:id="rId84"/>
    <p:sldId id="334" r:id="rId85"/>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IRO RUIZ" initials="JR" lastIdx="2" clrIdx="0">
    <p:extLst>
      <p:ext uri="{19B8F6BF-5375-455C-9EA6-DF929625EA0E}">
        <p15:presenceInfo xmlns:p15="http://schemas.microsoft.com/office/powerpoint/2012/main" userId="51af4c119a8ee4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15" autoAdjust="0"/>
    <p:restoredTop sz="94660"/>
  </p:normalViewPr>
  <p:slideViewPr>
    <p:cSldViewPr>
      <p:cViewPr varScale="1">
        <p:scale>
          <a:sx n="56" d="100"/>
          <a:sy n="56" d="100"/>
        </p:scale>
        <p:origin x="20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rui\Documents\2020\curso\introduccion\CONCEPTOS\soluciontallerelectros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scatterChart>
        <c:scatterStyle val="lineMarker"/>
        <c:varyColors val="0"/>
        <c:ser>
          <c:idx val="0"/>
          <c:order val="0"/>
          <c:tx>
            <c:strRef>
              <c:f>Hoja2!$J$7</c:f>
              <c:strCache>
                <c:ptCount val="1"/>
                <c:pt idx="0">
                  <c:v>p</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Hoja2!$I$8:$I$16</c:f>
              <c:numCache>
                <c:formatCode>General</c:formatCode>
                <c:ptCount val="9"/>
                <c:pt idx="0">
                  <c:v>0</c:v>
                </c:pt>
                <c:pt idx="1">
                  <c:v>5</c:v>
                </c:pt>
                <c:pt idx="2">
                  <c:v>10</c:v>
                </c:pt>
                <c:pt idx="3">
                  <c:v>11</c:v>
                </c:pt>
                <c:pt idx="4">
                  <c:v>12</c:v>
                </c:pt>
                <c:pt idx="5">
                  <c:v>13</c:v>
                </c:pt>
                <c:pt idx="6">
                  <c:v>14</c:v>
                </c:pt>
                <c:pt idx="7">
                  <c:v>15</c:v>
                </c:pt>
                <c:pt idx="8">
                  <c:v>25</c:v>
                </c:pt>
              </c:numCache>
            </c:numRef>
          </c:xVal>
          <c:yVal>
            <c:numRef>
              <c:f>Hoja2!$J$8:$J$16</c:f>
              <c:numCache>
                <c:formatCode>General</c:formatCode>
                <c:ptCount val="9"/>
                <c:pt idx="0">
                  <c:v>0</c:v>
                </c:pt>
                <c:pt idx="1">
                  <c:v>300</c:v>
                </c:pt>
                <c:pt idx="2">
                  <c:v>600</c:v>
                </c:pt>
                <c:pt idx="3">
                  <c:v>550</c:v>
                </c:pt>
                <c:pt idx="4">
                  <c:v>480</c:v>
                </c:pt>
                <c:pt idx="5">
                  <c:v>390</c:v>
                </c:pt>
                <c:pt idx="6">
                  <c:v>280</c:v>
                </c:pt>
                <c:pt idx="7">
                  <c:v>150</c:v>
                </c:pt>
                <c:pt idx="8">
                  <c:v>0</c:v>
                </c:pt>
              </c:numCache>
            </c:numRef>
          </c:yVal>
          <c:smooth val="0"/>
          <c:extLst>
            <c:ext xmlns:c16="http://schemas.microsoft.com/office/drawing/2014/chart" uri="{C3380CC4-5D6E-409C-BE32-E72D297353CC}">
              <c16:uniqueId val="{00000000-2816-4447-B10E-B67464ED6502}"/>
            </c:ext>
          </c:extLst>
        </c:ser>
        <c:dLbls>
          <c:showLegendKey val="0"/>
          <c:showVal val="0"/>
          <c:showCatName val="0"/>
          <c:showSerName val="0"/>
          <c:showPercent val="0"/>
          <c:showBubbleSize val="0"/>
        </c:dLbls>
        <c:axId val="1340171888"/>
        <c:axId val="1341115456"/>
      </c:scatterChart>
      <c:valAx>
        <c:axId val="1340171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41115456"/>
        <c:crosses val="autoZero"/>
        <c:crossBetween val="midCat"/>
      </c:valAx>
      <c:valAx>
        <c:axId val="1341115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401718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5-18T14:30:07.003"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28T11:10:07.653" idx="2">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34FA602-C59F-4FC3-B240-A741158E4B94}" type="datetimeFigureOut">
              <a:rPr lang="es-MX"/>
              <a:pPr>
                <a:defRPr/>
              </a:pPr>
              <a:t>08/02/2023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2A76CE-90FA-474A-9194-7C4A57D8396F}" type="slidenum">
              <a:rPr lang="es-MX"/>
              <a:pPr>
                <a:defRPr/>
              </a:pPr>
              <a:t>‹Nº›</a:t>
            </a:fld>
            <a:endParaRPr lang="es-MX"/>
          </a:p>
        </p:txBody>
      </p:sp>
    </p:spTree>
    <p:extLst>
      <p:ext uri="{BB962C8B-B14F-4D97-AF65-F5344CB8AC3E}">
        <p14:creationId xmlns:p14="http://schemas.microsoft.com/office/powerpoint/2010/main" val="2550821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2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00F96E-B748-4D00-888B-8153016C628C}" type="slidenum">
              <a:rPr lang="es-MX" smtClean="0"/>
              <a:pPr fontAlgn="base">
                <a:spcBef>
                  <a:spcPct val="0"/>
                </a:spcBef>
                <a:spcAft>
                  <a:spcPct val="0"/>
                </a:spcAft>
                <a:defRPr/>
              </a:pPr>
              <a:t>1</a:t>
            </a:fld>
            <a:endParaRPr lang="es-MX"/>
          </a:p>
        </p:txBody>
      </p:sp>
    </p:spTree>
    <p:extLst>
      <p:ext uri="{BB962C8B-B14F-4D97-AF65-F5344CB8AC3E}">
        <p14:creationId xmlns:p14="http://schemas.microsoft.com/office/powerpoint/2010/main" val="516480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10</a:t>
            </a:fld>
            <a:endParaRPr lang="es-MX"/>
          </a:p>
        </p:txBody>
      </p:sp>
    </p:spTree>
    <p:extLst>
      <p:ext uri="{BB962C8B-B14F-4D97-AF65-F5344CB8AC3E}">
        <p14:creationId xmlns:p14="http://schemas.microsoft.com/office/powerpoint/2010/main" val="1284790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5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D3DFF0-AD84-4A59-BC65-B7FA1BE7532B}" type="slidenum">
              <a:rPr lang="es-MX" smtClean="0"/>
              <a:pPr fontAlgn="base">
                <a:spcBef>
                  <a:spcPct val="0"/>
                </a:spcBef>
                <a:spcAft>
                  <a:spcPct val="0"/>
                </a:spcAft>
                <a:defRPr/>
              </a:pPr>
              <a:t>11</a:t>
            </a:fld>
            <a:endParaRPr lang="es-MX"/>
          </a:p>
        </p:txBody>
      </p:sp>
    </p:spTree>
    <p:extLst>
      <p:ext uri="{BB962C8B-B14F-4D97-AF65-F5344CB8AC3E}">
        <p14:creationId xmlns:p14="http://schemas.microsoft.com/office/powerpoint/2010/main" val="3155876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6B4F5A-1DAA-48BC-BE24-BD97FF5AD098}" type="slidenum">
              <a:rPr lang="es-MX" smtClean="0"/>
              <a:pPr fontAlgn="base">
                <a:spcBef>
                  <a:spcPct val="0"/>
                </a:spcBef>
                <a:spcAft>
                  <a:spcPct val="0"/>
                </a:spcAft>
                <a:defRPr/>
              </a:pPr>
              <a:t>12</a:t>
            </a:fld>
            <a:endParaRPr lang="es-MX"/>
          </a:p>
        </p:txBody>
      </p:sp>
    </p:spTree>
    <p:extLst>
      <p:ext uri="{BB962C8B-B14F-4D97-AF65-F5344CB8AC3E}">
        <p14:creationId xmlns:p14="http://schemas.microsoft.com/office/powerpoint/2010/main" val="792810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76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31D51-A94B-46B7-84FA-F50AB3A21AF9}" type="slidenum">
              <a:rPr lang="es-MX" smtClean="0"/>
              <a:pPr fontAlgn="base">
                <a:spcBef>
                  <a:spcPct val="0"/>
                </a:spcBef>
                <a:spcAft>
                  <a:spcPct val="0"/>
                </a:spcAft>
                <a:defRPr/>
              </a:pPr>
              <a:t>13</a:t>
            </a:fld>
            <a:endParaRPr lang="es-MX"/>
          </a:p>
        </p:txBody>
      </p:sp>
    </p:spTree>
    <p:extLst>
      <p:ext uri="{BB962C8B-B14F-4D97-AF65-F5344CB8AC3E}">
        <p14:creationId xmlns:p14="http://schemas.microsoft.com/office/powerpoint/2010/main" val="3104562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86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66A87B-9517-4D24-9C34-2B78C2308A99}" type="slidenum">
              <a:rPr lang="es-MX" smtClean="0"/>
              <a:pPr fontAlgn="base">
                <a:spcBef>
                  <a:spcPct val="0"/>
                </a:spcBef>
                <a:spcAft>
                  <a:spcPct val="0"/>
                </a:spcAft>
                <a:defRPr/>
              </a:pPr>
              <a:t>14</a:t>
            </a:fld>
            <a:endParaRPr lang="es-MX"/>
          </a:p>
        </p:txBody>
      </p:sp>
    </p:spTree>
    <p:extLst>
      <p:ext uri="{BB962C8B-B14F-4D97-AF65-F5344CB8AC3E}">
        <p14:creationId xmlns:p14="http://schemas.microsoft.com/office/powerpoint/2010/main" val="2183740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970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EC267-3DF4-419F-92AF-23F3E6A26486}" type="slidenum">
              <a:rPr lang="es-MX" smtClean="0"/>
              <a:pPr fontAlgn="base">
                <a:spcBef>
                  <a:spcPct val="0"/>
                </a:spcBef>
                <a:spcAft>
                  <a:spcPct val="0"/>
                </a:spcAft>
                <a:defRPr/>
              </a:pPr>
              <a:t>15</a:t>
            </a:fld>
            <a:endParaRPr lang="es-MX"/>
          </a:p>
        </p:txBody>
      </p:sp>
    </p:spTree>
    <p:extLst>
      <p:ext uri="{BB962C8B-B14F-4D97-AF65-F5344CB8AC3E}">
        <p14:creationId xmlns:p14="http://schemas.microsoft.com/office/powerpoint/2010/main" val="3072485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97A360-C441-4463-B2B2-DD6CA8ED2D7D}" type="slidenum">
              <a:rPr lang="es-MX" smtClean="0"/>
              <a:pPr fontAlgn="base">
                <a:spcBef>
                  <a:spcPct val="0"/>
                </a:spcBef>
                <a:spcAft>
                  <a:spcPct val="0"/>
                </a:spcAft>
                <a:defRPr/>
              </a:pPr>
              <a:t>18</a:t>
            </a:fld>
            <a:endParaRPr lang="es-MX"/>
          </a:p>
        </p:txBody>
      </p:sp>
    </p:spTree>
    <p:extLst>
      <p:ext uri="{BB962C8B-B14F-4D97-AF65-F5344CB8AC3E}">
        <p14:creationId xmlns:p14="http://schemas.microsoft.com/office/powerpoint/2010/main" val="3101100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17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3AD89E-DDF3-45EF-B778-C6F1CBB65108}" type="slidenum">
              <a:rPr lang="es-MX" smtClean="0"/>
              <a:pPr fontAlgn="base">
                <a:spcBef>
                  <a:spcPct val="0"/>
                </a:spcBef>
                <a:spcAft>
                  <a:spcPct val="0"/>
                </a:spcAft>
                <a:defRPr/>
              </a:pPr>
              <a:t>19</a:t>
            </a:fld>
            <a:endParaRPr lang="es-MX"/>
          </a:p>
        </p:txBody>
      </p:sp>
    </p:spTree>
    <p:extLst>
      <p:ext uri="{BB962C8B-B14F-4D97-AF65-F5344CB8AC3E}">
        <p14:creationId xmlns:p14="http://schemas.microsoft.com/office/powerpoint/2010/main" val="3798704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21</a:t>
            </a:fld>
            <a:endParaRPr lang="es-MX"/>
          </a:p>
        </p:txBody>
      </p:sp>
    </p:spTree>
    <p:extLst>
      <p:ext uri="{BB962C8B-B14F-4D97-AF65-F5344CB8AC3E}">
        <p14:creationId xmlns:p14="http://schemas.microsoft.com/office/powerpoint/2010/main" val="358705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23</a:t>
            </a:fld>
            <a:endParaRPr lang="es-MX"/>
          </a:p>
        </p:txBody>
      </p:sp>
    </p:spTree>
    <p:extLst>
      <p:ext uri="{BB962C8B-B14F-4D97-AF65-F5344CB8AC3E}">
        <p14:creationId xmlns:p14="http://schemas.microsoft.com/office/powerpoint/2010/main" val="126058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35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86A59B-608A-4E0D-B85A-0C97E1E722CE}" type="slidenum">
              <a:rPr lang="es-MX" smtClean="0"/>
              <a:pPr fontAlgn="base">
                <a:spcBef>
                  <a:spcPct val="0"/>
                </a:spcBef>
                <a:spcAft>
                  <a:spcPct val="0"/>
                </a:spcAft>
                <a:defRPr/>
              </a:pPr>
              <a:t>2</a:t>
            </a:fld>
            <a:endParaRPr lang="es-MX"/>
          </a:p>
        </p:txBody>
      </p:sp>
    </p:spTree>
    <p:extLst>
      <p:ext uri="{BB962C8B-B14F-4D97-AF65-F5344CB8AC3E}">
        <p14:creationId xmlns:p14="http://schemas.microsoft.com/office/powerpoint/2010/main" val="2129690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24</a:t>
            </a:fld>
            <a:endParaRPr lang="es-MX"/>
          </a:p>
        </p:txBody>
      </p:sp>
    </p:spTree>
    <p:extLst>
      <p:ext uri="{BB962C8B-B14F-4D97-AF65-F5344CB8AC3E}">
        <p14:creationId xmlns:p14="http://schemas.microsoft.com/office/powerpoint/2010/main" val="883308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26</a:t>
            </a:fld>
            <a:endParaRPr lang="es-MX"/>
          </a:p>
        </p:txBody>
      </p:sp>
    </p:spTree>
    <p:extLst>
      <p:ext uri="{BB962C8B-B14F-4D97-AF65-F5344CB8AC3E}">
        <p14:creationId xmlns:p14="http://schemas.microsoft.com/office/powerpoint/2010/main" val="2054014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27</a:t>
            </a:fld>
            <a:endParaRPr lang="es-MX"/>
          </a:p>
        </p:txBody>
      </p:sp>
    </p:spTree>
    <p:extLst>
      <p:ext uri="{BB962C8B-B14F-4D97-AF65-F5344CB8AC3E}">
        <p14:creationId xmlns:p14="http://schemas.microsoft.com/office/powerpoint/2010/main" val="3025920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28</a:t>
            </a:fld>
            <a:endParaRPr lang="es-MX"/>
          </a:p>
        </p:txBody>
      </p:sp>
    </p:spTree>
    <p:extLst>
      <p:ext uri="{BB962C8B-B14F-4D97-AF65-F5344CB8AC3E}">
        <p14:creationId xmlns:p14="http://schemas.microsoft.com/office/powerpoint/2010/main" val="2143614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29</a:t>
            </a:fld>
            <a:endParaRPr lang="es-MX"/>
          </a:p>
        </p:txBody>
      </p:sp>
    </p:spTree>
    <p:extLst>
      <p:ext uri="{BB962C8B-B14F-4D97-AF65-F5344CB8AC3E}">
        <p14:creationId xmlns:p14="http://schemas.microsoft.com/office/powerpoint/2010/main" val="4054648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30</a:t>
            </a:fld>
            <a:endParaRPr lang="es-MX"/>
          </a:p>
        </p:txBody>
      </p:sp>
    </p:spTree>
    <p:extLst>
      <p:ext uri="{BB962C8B-B14F-4D97-AF65-F5344CB8AC3E}">
        <p14:creationId xmlns:p14="http://schemas.microsoft.com/office/powerpoint/2010/main" val="696474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32</a:t>
            </a:fld>
            <a:endParaRPr lang="es-MX"/>
          </a:p>
        </p:txBody>
      </p:sp>
    </p:spTree>
    <p:extLst>
      <p:ext uri="{BB962C8B-B14F-4D97-AF65-F5344CB8AC3E}">
        <p14:creationId xmlns:p14="http://schemas.microsoft.com/office/powerpoint/2010/main" val="3935420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33</a:t>
            </a:fld>
            <a:endParaRPr lang="es-MX"/>
          </a:p>
        </p:txBody>
      </p:sp>
    </p:spTree>
    <p:extLst>
      <p:ext uri="{BB962C8B-B14F-4D97-AF65-F5344CB8AC3E}">
        <p14:creationId xmlns:p14="http://schemas.microsoft.com/office/powerpoint/2010/main" val="2191264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37</a:t>
            </a:fld>
            <a:endParaRPr lang="es-MX"/>
          </a:p>
        </p:txBody>
      </p:sp>
    </p:spTree>
    <p:extLst>
      <p:ext uri="{BB962C8B-B14F-4D97-AF65-F5344CB8AC3E}">
        <p14:creationId xmlns:p14="http://schemas.microsoft.com/office/powerpoint/2010/main" val="3369245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38</a:t>
            </a:fld>
            <a:endParaRPr lang="es-MX"/>
          </a:p>
        </p:txBody>
      </p:sp>
    </p:spTree>
    <p:extLst>
      <p:ext uri="{BB962C8B-B14F-4D97-AF65-F5344CB8AC3E}">
        <p14:creationId xmlns:p14="http://schemas.microsoft.com/office/powerpoint/2010/main" val="45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24A93-79F9-4887-9015-80576CEAB50B}" type="slidenum">
              <a:rPr lang="es-MX" smtClean="0"/>
              <a:pPr fontAlgn="base">
                <a:spcBef>
                  <a:spcPct val="0"/>
                </a:spcBef>
                <a:spcAft>
                  <a:spcPct val="0"/>
                </a:spcAft>
                <a:defRPr/>
              </a:pPr>
              <a:t>3</a:t>
            </a:fld>
            <a:endParaRPr lang="es-MX"/>
          </a:p>
        </p:txBody>
      </p:sp>
    </p:spTree>
    <p:extLst>
      <p:ext uri="{BB962C8B-B14F-4D97-AF65-F5344CB8AC3E}">
        <p14:creationId xmlns:p14="http://schemas.microsoft.com/office/powerpoint/2010/main" val="13236577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39</a:t>
            </a:fld>
            <a:endParaRPr lang="es-MX"/>
          </a:p>
        </p:txBody>
      </p:sp>
    </p:spTree>
    <p:extLst>
      <p:ext uri="{BB962C8B-B14F-4D97-AF65-F5344CB8AC3E}">
        <p14:creationId xmlns:p14="http://schemas.microsoft.com/office/powerpoint/2010/main" val="2041146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27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A0AF65-8167-4E95-A820-A5A39BA60D8D}" type="slidenum">
              <a:rPr lang="es-MX" smtClean="0"/>
              <a:pPr fontAlgn="base">
                <a:spcBef>
                  <a:spcPct val="0"/>
                </a:spcBef>
                <a:spcAft>
                  <a:spcPct val="0"/>
                </a:spcAft>
                <a:defRPr/>
              </a:pPr>
              <a:t>41</a:t>
            </a:fld>
            <a:endParaRPr lang="es-MX"/>
          </a:p>
        </p:txBody>
      </p:sp>
    </p:spTree>
    <p:extLst>
      <p:ext uri="{BB962C8B-B14F-4D97-AF65-F5344CB8AC3E}">
        <p14:creationId xmlns:p14="http://schemas.microsoft.com/office/powerpoint/2010/main" val="11855101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68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D485B5-A7B8-40BB-BDDC-422ADD3F4D4A}" type="slidenum">
              <a:rPr lang="es-MX" smtClean="0"/>
              <a:pPr fontAlgn="base">
                <a:spcBef>
                  <a:spcPct val="0"/>
                </a:spcBef>
                <a:spcAft>
                  <a:spcPct val="0"/>
                </a:spcAft>
                <a:defRPr/>
              </a:pPr>
              <a:t>42</a:t>
            </a:fld>
            <a:endParaRPr lang="es-MX"/>
          </a:p>
        </p:txBody>
      </p:sp>
    </p:spTree>
    <p:extLst>
      <p:ext uri="{BB962C8B-B14F-4D97-AF65-F5344CB8AC3E}">
        <p14:creationId xmlns:p14="http://schemas.microsoft.com/office/powerpoint/2010/main" val="18837171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78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D8D4DA-4976-45D3-8578-C161BB683C1D}" type="slidenum">
              <a:rPr lang="es-MX" smtClean="0"/>
              <a:pPr fontAlgn="base">
                <a:spcBef>
                  <a:spcPct val="0"/>
                </a:spcBef>
                <a:spcAft>
                  <a:spcPct val="0"/>
                </a:spcAft>
                <a:defRPr/>
              </a:pPr>
              <a:t>43</a:t>
            </a:fld>
            <a:endParaRPr lang="es-MX"/>
          </a:p>
        </p:txBody>
      </p:sp>
    </p:spTree>
    <p:extLst>
      <p:ext uri="{BB962C8B-B14F-4D97-AF65-F5344CB8AC3E}">
        <p14:creationId xmlns:p14="http://schemas.microsoft.com/office/powerpoint/2010/main" val="1079973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330C9F-38A0-4B1A-A333-8BFD7503F7F8}" type="slidenum">
              <a:rPr lang="es-MX" smtClean="0"/>
              <a:pPr fontAlgn="base">
                <a:spcBef>
                  <a:spcPct val="0"/>
                </a:spcBef>
                <a:spcAft>
                  <a:spcPct val="0"/>
                </a:spcAft>
                <a:defRPr/>
              </a:pPr>
              <a:t>44</a:t>
            </a:fld>
            <a:endParaRPr lang="es-MX"/>
          </a:p>
        </p:txBody>
      </p:sp>
    </p:spTree>
    <p:extLst>
      <p:ext uri="{BB962C8B-B14F-4D97-AF65-F5344CB8AC3E}">
        <p14:creationId xmlns:p14="http://schemas.microsoft.com/office/powerpoint/2010/main" val="2495254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399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2CB4C-4961-41DF-ABD4-BEE440EA08FB}" type="slidenum">
              <a:rPr lang="es-MX" smtClean="0"/>
              <a:pPr fontAlgn="base">
                <a:spcBef>
                  <a:spcPct val="0"/>
                </a:spcBef>
                <a:spcAft>
                  <a:spcPct val="0"/>
                </a:spcAft>
                <a:defRPr/>
              </a:pPr>
              <a:t>45</a:t>
            </a:fld>
            <a:endParaRPr lang="es-MX"/>
          </a:p>
        </p:txBody>
      </p:sp>
    </p:spTree>
    <p:extLst>
      <p:ext uri="{BB962C8B-B14F-4D97-AF65-F5344CB8AC3E}">
        <p14:creationId xmlns:p14="http://schemas.microsoft.com/office/powerpoint/2010/main" val="12953645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a:p>
        </p:txBody>
      </p:sp>
      <p:sp>
        <p:nvSpPr>
          <p:cNvPr id="4096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2DC2C1-466C-4E2E-BF2F-702CD64E18BA}" type="slidenum">
              <a:rPr lang="es-MX" smtClean="0"/>
              <a:pPr fontAlgn="base">
                <a:spcBef>
                  <a:spcPct val="0"/>
                </a:spcBef>
                <a:spcAft>
                  <a:spcPct val="0"/>
                </a:spcAft>
                <a:defRPr/>
              </a:pPr>
              <a:t>46</a:t>
            </a:fld>
            <a:endParaRPr lang="es-MX"/>
          </a:p>
        </p:txBody>
      </p:sp>
    </p:spTree>
    <p:extLst>
      <p:ext uri="{BB962C8B-B14F-4D97-AF65-F5344CB8AC3E}">
        <p14:creationId xmlns:p14="http://schemas.microsoft.com/office/powerpoint/2010/main" val="28303186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48</a:t>
            </a:fld>
            <a:endParaRPr lang="es-MX"/>
          </a:p>
        </p:txBody>
      </p:sp>
    </p:spTree>
    <p:extLst>
      <p:ext uri="{BB962C8B-B14F-4D97-AF65-F5344CB8AC3E}">
        <p14:creationId xmlns:p14="http://schemas.microsoft.com/office/powerpoint/2010/main" val="2246222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49</a:t>
            </a:fld>
            <a:endParaRPr lang="es-MX"/>
          </a:p>
        </p:txBody>
      </p:sp>
    </p:spTree>
    <p:extLst>
      <p:ext uri="{BB962C8B-B14F-4D97-AF65-F5344CB8AC3E}">
        <p14:creationId xmlns:p14="http://schemas.microsoft.com/office/powerpoint/2010/main" val="14154735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a:p>
        </p:txBody>
      </p:sp>
      <p:sp>
        <p:nvSpPr>
          <p:cNvPr id="4" name="3 Marcador de número de diapositiva"/>
          <p:cNvSpPr>
            <a:spLocks noGrp="1"/>
          </p:cNvSpPr>
          <p:nvPr>
            <p:ph type="sldNum" sz="quarter" idx="5"/>
          </p:nvPr>
        </p:nvSpPr>
        <p:spPr/>
        <p:txBody>
          <a:bodyPr/>
          <a:lstStyle/>
          <a:p>
            <a:pPr>
              <a:defRPr/>
            </a:pPr>
            <a:fld id="{76703DC3-CFC0-4396-A827-4EB88ACDFAAC}" type="slidenum">
              <a:rPr lang="es-MX" smtClean="0"/>
              <a:pPr>
                <a:defRPr/>
              </a:pPr>
              <a:t>50</a:t>
            </a:fld>
            <a:endParaRPr lang="es-MX"/>
          </a:p>
        </p:txBody>
      </p:sp>
    </p:spTree>
    <p:extLst>
      <p:ext uri="{BB962C8B-B14F-4D97-AF65-F5344CB8AC3E}">
        <p14:creationId xmlns:p14="http://schemas.microsoft.com/office/powerpoint/2010/main" val="147338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a:p>
        </p:txBody>
      </p:sp>
      <p:sp>
        <p:nvSpPr>
          <p:cNvPr id="4" name="3 Marcador de número de diapositiva"/>
          <p:cNvSpPr>
            <a:spLocks noGrp="1"/>
          </p:cNvSpPr>
          <p:nvPr>
            <p:ph type="sldNum" sz="quarter" idx="5"/>
          </p:nvPr>
        </p:nvSpPr>
        <p:spPr/>
        <p:txBody>
          <a:bodyPr/>
          <a:lstStyle/>
          <a:p>
            <a:pPr>
              <a:defRPr/>
            </a:pPr>
            <a:fld id="{CA338DD0-C66A-419E-94FD-445D9974716B}" type="slidenum">
              <a:rPr lang="es-MX" smtClean="0"/>
              <a:pPr>
                <a:defRPr/>
              </a:pPr>
              <a:t>4</a:t>
            </a:fld>
            <a:endParaRPr lang="es-MX"/>
          </a:p>
        </p:txBody>
      </p:sp>
    </p:spTree>
    <p:extLst>
      <p:ext uri="{BB962C8B-B14F-4D97-AF65-F5344CB8AC3E}">
        <p14:creationId xmlns:p14="http://schemas.microsoft.com/office/powerpoint/2010/main" val="24277203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a:p>
        </p:txBody>
      </p:sp>
      <p:sp>
        <p:nvSpPr>
          <p:cNvPr id="4" name="3 Marcador de número de diapositiva"/>
          <p:cNvSpPr>
            <a:spLocks noGrp="1"/>
          </p:cNvSpPr>
          <p:nvPr>
            <p:ph type="sldNum" sz="quarter" idx="5"/>
          </p:nvPr>
        </p:nvSpPr>
        <p:spPr/>
        <p:txBody>
          <a:bodyPr/>
          <a:lstStyle/>
          <a:p>
            <a:pPr>
              <a:defRPr/>
            </a:pPr>
            <a:fld id="{2DB208DD-7459-45F7-8329-E8AC28BBCF02}" type="slidenum">
              <a:rPr lang="es-MX" smtClean="0"/>
              <a:pPr>
                <a:defRPr/>
              </a:pPr>
              <a:t>51</a:t>
            </a:fld>
            <a:endParaRPr lang="es-MX"/>
          </a:p>
        </p:txBody>
      </p:sp>
    </p:spTree>
    <p:extLst>
      <p:ext uri="{BB962C8B-B14F-4D97-AF65-F5344CB8AC3E}">
        <p14:creationId xmlns:p14="http://schemas.microsoft.com/office/powerpoint/2010/main" val="19567012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a:p>
        </p:txBody>
      </p:sp>
      <p:sp>
        <p:nvSpPr>
          <p:cNvPr id="4" name="3 Marcador de número de diapositiva"/>
          <p:cNvSpPr>
            <a:spLocks noGrp="1"/>
          </p:cNvSpPr>
          <p:nvPr>
            <p:ph type="sldNum" sz="quarter" idx="5"/>
          </p:nvPr>
        </p:nvSpPr>
        <p:spPr/>
        <p:txBody>
          <a:bodyPr/>
          <a:lstStyle/>
          <a:p>
            <a:pPr>
              <a:defRPr/>
            </a:pPr>
            <a:fld id="{6DCFE1C9-1488-4965-ADDB-BB4603E6CFB6}" type="slidenum">
              <a:rPr lang="es-MX" smtClean="0"/>
              <a:pPr>
                <a:defRPr/>
              </a:pPr>
              <a:t>52</a:t>
            </a:fld>
            <a:endParaRPr lang="es-MX"/>
          </a:p>
        </p:txBody>
      </p:sp>
    </p:spTree>
    <p:extLst>
      <p:ext uri="{BB962C8B-B14F-4D97-AF65-F5344CB8AC3E}">
        <p14:creationId xmlns:p14="http://schemas.microsoft.com/office/powerpoint/2010/main" val="3253621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53</a:t>
            </a:fld>
            <a:endParaRPr lang="es-MX"/>
          </a:p>
        </p:txBody>
      </p:sp>
    </p:spTree>
    <p:extLst>
      <p:ext uri="{BB962C8B-B14F-4D97-AF65-F5344CB8AC3E}">
        <p14:creationId xmlns:p14="http://schemas.microsoft.com/office/powerpoint/2010/main" val="27662729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59</a:t>
            </a:fld>
            <a:endParaRPr lang="es-MX"/>
          </a:p>
        </p:txBody>
      </p:sp>
    </p:spTree>
    <p:extLst>
      <p:ext uri="{BB962C8B-B14F-4D97-AF65-F5344CB8AC3E}">
        <p14:creationId xmlns:p14="http://schemas.microsoft.com/office/powerpoint/2010/main" val="10678220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64</a:t>
            </a:fld>
            <a:endParaRPr lang="es-MX"/>
          </a:p>
        </p:txBody>
      </p:sp>
    </p:spTree>
    <p:extLst>
      <p:ext uri="{BB962C8B-B14F-4D97-AF65-F5344CB8AC3E}">
        <p14:creationId xmlns:p14="http://schemas.microsoft.com/office/powerpoint/2010/main" val="40157959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66</a:t>
            </a:fld>
            <a:endParaRPr lang="es-MX"/>
          </a:p>
        </p:txBody>
      </p:sp>
    </p:spTree>
    <p:extLst>
      <p:ext uri="{BB962C8B-B14F-4D97-AF65-F5344CB8AC3E}">
        <p14:creationId xmlns:p14="http://schemas.microsoft.com/office/powerpoint/2010/main" val="40976923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67</a:t>
            </a:fld>
            <a:endParaRPr lang="es-MX"/>
          </a:p>
        </p:txBody>
      </p:sp>
    </p:spTree>
    <p:extLst>
      <p:ext uri="{BB962C8B-B14F-4D97-AF65-F5344CB8AC3E}">
        <p14:creationId xmlns:p14="http://schemas.microsoft.com/office/powerpoint/2010/main" val="5857922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68</a:t>
            </a:fld>
            <a:endParaRPr lang="es-MX"/>
          </a:p>
        </p:txBody>
      </p:sp>
    </p:spTree>
    <p:extLst>
      <p:ext uri="{BB962C8B-B14F-4D97-AF65-F5344CB8AC3E}">
        <p14:creationId xmlns:p14="http://schemas.microsoft.com/office/powerpoint/2010/main" val="42142254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69</a:t>
            </a:fld>
            <a:endParaRPr lang="es-MX"/>
          </a:p>
        </p:txBody>
      </p:sp>
    </p:spTree>
    <p:extLst>
      <p:ext uri="{BB962C8B-B14F-4D97-AF65-F5344CB8AC3E}">
        <p14:creationId xmlns:p14="http://schemas.microsoft.com/office/powerpoint/2010/main" val="34796418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70</a:t>
            </a:fld>
            <a:endParaRPr lang="es-MX"/>
          </a:p>
        </p:txBody>
      </p:sp>
    </p:spTree>
    <p:extLst>
      <p:ext uri="{BB962C8B-B14F-4D97-AF65-F5344CB8AC3E}">
        <p14:creationId xmlns:p14="http://schemas.microsoft.com/office/powerpoint/2010/main" val="223040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a:t>
            </a:fld>
            <a:endParaRPr lang="es-MX"/>
          </a:p>
        </p:txBody>
      </p:sp>
    </p:spTree>
    <p:extLst>
      <p:ext uri="{BB962C8B-B14F-4D97-AF65-F5344CB8AC3E}">
        <p14:creationId xmlns:p14="http://schemas.microsoft.com/office/powerpoint/2010/main" val="40677673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71</a:t>
            </a:fld>
            <a:endParaRPr lang="es-MX"/>
          </a:p>
        </p:txBody>
      </p:sp>
    </p:spTree>
    <p:extLst>
      <p:ext uri="{BB962C8B-B14F-4D97-AF65-F5344CB8AC3E}">
        <p14:creationId xmlns:p14="http://schemas.microsoft.com/office/powerpoint/2010/main" val="16918072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72</a:t>
            </a:fld>
            <a:endParaRPr lang="es-MX"/>
          </a:p>
        </p:txBody>
      </p:sp>
    </p:spTree>
    <p:extLst>
      <p:ext uri="{BB962C8B-B14F-4D97-AF65-F5344CB8AC3E}">
        <p14:creationId xmlns:p14="http://schemas.microsoft.com/office/powerpoint/2010/main" val="14049013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74</a:t>
            </a:fld>
            <a:endParaRPr lang="es-MX"/>
          </a:p>
        </p:txBody>
      </p:sp>
    </p:spTree>
    <p:extLst>
      <p:ext uri="{BB962C8B-B14F-4D97-AF65-F5344CB8AC3E}">
        <p14:creationId xmlns:p14="http://schemas.microsoft.com/office/powerpoint/2010/main" val="16974711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75</a:t>
            </a:fld>
            <a:endParaRPr lang="es-MX"/>
          </a:p>
        </p:txBody>
      </p:sp>
    </p:spTree>
    <p:extLst>
      <p:ext uri="{BB962C8B-B14F-4D97-AF65-F5344CB8AC3E}">
        <p14:creationId xmlns:p14="http://schemas.microsoft.com/office/powerpoint/2010/main" val="2153117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77</a:t>
            </a:fld>
            <a:endParaRPr lang="es-MX"/>
          </a:p>
        </p:txBody>
      </p:sp>
    </p:spTree>
    <p:extLst>
      <p:ext uri="{BB962C8B-B14F-4D97-AF65-F5344CB8AC3E}">
        <p14:creationId xmlns:p14="http://schemas.microsoft.com/office/powerpoint/2010/main" val="15382302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81</a:t>
            </a:fld>
            <a:endParaRPr lang="es-MX"/>
          </a:p>
        </p:txBody>
      </p:sp>
    </p:spTree>
    <p:extLst>
      <p:ext uri="{BB962C8B-B14F-4D97-AF65-F5344CB8AC3E}">
        <p14:creationId xmlns:p14="http://schemas.microsoft.com/office/powerpoint/2010/main" val="291196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6</a:t>
            </a:fld>
            <a:endParaRPr lang="es-MX"/>
          </a:p>
        </p:txBody>
      </p:sp>
    </p:spTree>
    <p:extLst>
      <p:ext uri="{BB962C8B-B14F-4D97-AF65-F5344CB8AC3E}">
        <p14:creationId xmlns:p14="http://schemas.microsoft.com/office/powerpoint/2010/main" val="8252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7</a:t>
            </a:fld>
            <a:endParaRPr lang="es-MX"/>
          </a:p>
        </p:txBody>
      </p:sp>
    </p:spTree>
    <p:extLst>
      <p:ext uri="{BB962C8B-B14F-4D97-AF65-F5344CB8AC3E}">
        <p14:creationId xmlns:p14="http://schemas.microsoft.com/office/powerpoint/2010/main" val="1709893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8</a:t>
            </a:fld>
            <a:endParaRPr lang="es-MX"/>
          </a:p>
        </p:txBody>
      </p:sp>
    </p:spTree>
    <p:extLst>
      <p:ext uri="{BB962C8B-B14F-4D97-AF65-F5344CB8AC3E}">
        <p14:creationId xmlns:p14="http://schemas.microsoft.com/office/powerpoint/2010/main" val="3537831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9</a:t>
            </a:fld>
            <a:endParaRPr lang="es-MX"/>
          </a:p>
        </p:txBody>
      </p:sp>
    </p:spTree>
    <p:extLst>
      <p:ext uri="{BB962C8B-B14F-4D97-AF65-F5344CB8AC3E}">
        <p14:creationId xmlns:p14="http://schemas.microsoft.com/office/powerpoint/2010/main" val="367951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203949AA-744E-4F09-9074-D8BB7AE5663C}" type="datetimeFigureOut">
              <a:rPr lang="es-MX" smtClean="0"/>
              <a:pPr>
                <a:defRPr/>
              </a:pPr>
              <a:t>08/02/2023</a:t>
            </a:fld>
            <a:endParaRPr lang="es-MX"/>
          </a:p>
        </p:txBody>
      </p:sp>
      <p:sp>
        <p:nvSpPr>
          <p:cNvPr id="19" name="18 Marcador de pie de página"/>
          <p:cNvSpPr>
            <a:spLocks noGrp="1"/>
          </p:cNvSpPr>
          <p:nvPr>
            <p:ph type="ftr" sz="quarter" idx="11"/>
          </p:nvPr>
        </p:nvSpPr>
        <p:spPr/>
        <p:txBody>
          <a:bodyPr/>
          <a:lstStyle/>
          <a:p>
            <a:pPr>
              <a:defRPr/>
            </a:pPr>
            <a:endParaRPr lang="es-MX"/>
          </a:p>
        </p:txBody>
      </p:sp>
      <p:sp>
        <p:nvSpPr>
          <p:cNvPr id="27" name="26 Marcador de número de diapositiva"/>
          <p:cNvSpPr>
            <a:spLocks noGrp="1"/>
          </p:cNvSpPr>
          <p:nvPr>
            <p:ph type="sldNum" sz="quarter" idx="12"/>
          </p:nvPr>
        </p:nvSpPr>
        <p:spPr/>
        <p:txBody>
          <a:bodyPr/>
          <a:lstStyle/>
          <a:p>
            <a:pPr>
              <a:defRPr/>
            </a:pPr>
            <a:fld id="{A38B67FB-EFAE-47DB-BC08-92259F5F1F69}"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fld id="{7C245D62-99C9-41B5-9F5E-2AE3CC56ED65}" type="datetimeFigureOut">
              <a:rPr lang="es-MX" smtClean="0"/>
              <a:pPr>
                <a:defRPr/>
              </a:pPr>
              <a:t>08/02/2023</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D65397C7-905E-4067-BDAE-F281EFAD180A}"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fld id="{7231FDE8-0905-4173-A532-8B48D97C077F}" type="datetimeFigureOut">
              <a:rPr lang="es-MX" smtClean="0"/>
              <a:pPr>
                <a:defRPr/>
              </a:pPr>
              <a:t>08/02/2023</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9E29BE86-5E81-4054-B7AF-66F0A8C3C637}" type="slidenum">
              <a:rPr lang="es-MX" smtClean="0"/>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fld id="{CF912C45-33A6-4D96-9EA7-AB6E245ED73F}" type="datetimeFigureOut">
              <a:rPr lang="es-MX" smtClean="0"/>
              <a:pPr>
                <a:defRPr/>
              </a:pPr>
              <a:t>08/02/2023</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7A19D5BE-49E7-4F12-9179-3E6FD4228995}" type="slidenum">
              <a:rPr lang="es-MX" smtClean="0"/>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pPr>
              <a:defRPr/>
            </a:pPr>
            <a:fld id="{935FBD0A-2233-4614-84C8-629509FF132D}" type="datetimeFigureOut">
              <a:rPr lang="es-MX" smtClean="0"/>
              <a:pPr>
                <a:defRPr/>
              </a:pPr>
              <a:t>08/02/2023</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D6E6B1EC-0247-4E87-B82B-3E65F9B736C0}"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pPr>
              <a:defRPr/>
            </a:pPr>
            <a:fld id="{3390DE63-DE38-4164-B68A-DF629B8B14BE}" type="datetimeFigureOut">
              <a:rPr lang="es-MX" smtClean="0"/>
              <a:pPr>
                <a:defRPr/>
              </a:pPr>
              <a:t>08/02/2023</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97FD7E2F-F376-4910-9EE6-6F91995B03AB}" type="slidenum">
              <a:rPr lang="es-MX" smtClean="0"/>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pPr>
              <a:defRPr/>
            </a:pPr>
            <a:fld id="{788E2310-46BC-45DF-976D-D687F1CD5536}" type="datetimeFigureOut">
              <a:rPr lang="es-MX" smtClean="0"/>
              <a:pPr>
                <a:defRPr/>
              </a:pPr>
              <a:t>08/02/2023</a:t>
            </a:fld>
            <a:endParaRPr lang="es-MX"/>
          </a:p>
        </p:txBody>
      </p:sp>
      <p:sp>
        <p:nvSpPr>
          <p:cNvPr id="8" name="7 Marcador de pie de página"/>
          <p:cNvSpPr>
            <a:spLocks noGrp="1"/>
          </p:cNvSpPr>
          <p:nvPr>
            <p:ph type="ftr" sz="quarter" idx="11"/>
          </p:nvPr>
        </p:nvSpPr>
        <p:spPr/>
        <p:txBody>
          <a:bodyPr/>
          <a:lstStyle/>
          <a:p>
            <a:pPr>
              <a:defRPr/>
            </a:pPr>
            <a:endParaRPr lang="es-MX"/>
          </a:p>
        </p:txBody>
      </p:sp>
      <p:sp>
        <p:nvSpPr>
          <p:cNvPr id="9" name="8 Marcador de número de diapositiva"/>
          <p:cNvSpPr>
            <a:spLocks noGrp="1"/>
          </p:cNvSpPr>
          <p:nvPr>
            <p:ph type="sldNum" sz="quarter" idx="12"/>
          </p:nvPr>
        </p:nvSpPr>
        <p:spPr/>
        <p:txBody>
          <a:bodyPr/>
          <a:lstStyle/>
          <a:p>
            <a:pPr>
              <a:defRPr/>
            </a:pPr>
            <a:fld id="{BF7EAAA8-D3E1-4A60-9FF1-C0036246D1C0}"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fld id="{4A0942B4-4325-47A2-A806-9271A756D7BC}" type="datetimeFigureOut">
              <a:rPr lang="es-MX" smtClean="0"/>
              <a:pPr>
                <a:defRPr/>
              </a:pPr>
              <a:t>08/02/2023</a:t>
            </a:fld>
            <a:endParaRPr lang="es-MX"/>
          </a:p>
        </p:txBody>
      </p:sp>
      <p:sp>
        <p:nvSpPr>
          <p:cNvPr id="4" name="3 Marcador de pie de página"/>
          <p:cNvSpPr>
            <a:spLocks noGrp="1"/>
          </p:cNvSpPr>
          <p:nvPr>
            <p:ph type="ftr" sz="quarter" idx="11"/>
          </p:nvPr>
        </p:nvSpPr>
        <p:spPr/>
        <p:txBody>
          <a:bodyPr/>
          <a:lstStyle/>
          <a:p>
            <a:pPr>
              <a:defRPr/>
            </a:pPr>
            <a:endParaRPr lang="es-MX"/>
          </a:p>
        </p:txBody>
      </p:sp>
      <p:sp>
        <p:nvSpPr>
          <p:cNvPr id="5" name="4 Marcador de número de diapositiva"/>
          <p:cNvSpPr>
            <a:spLocks noGrp="1"/>
          </p:cNvSpPr>
          <p:nvPr>
            <p:ph type="sldNum" sz="quarter" idx="12"/>
          </p:nvPr>
        </p:nvSpPr>
        <p:spPr/>
        <p:txBody>
          <a:bodyPr/>
          <a:lstStyle/>
          <a:p>
            <a:pPr>
              <a:defRPr/>
            </a:pPr>
            <a:fld id="{B52AF229-0D18-4404-9BBC-7F3427BD4EA5}" type="slidenum">
              <a:rPr lang="es-MX" smtClean="0"/>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E2D2F28A-D988-4C75-BF69-64AF662C8A6B}" type="datetimeFigureOut">
              <a:rPr lang="es-MX" smtClean="0"/>
              <a:pPr>
                <a:defRPr/>
              </a:pPr>
              <a:t>08/02/2023</a:t>
            </a:fld>
            <a:endParaRPr lang="es-MX"/>
          </a:p>
        </p:txBody>
      </p:sp>
      <p:sp>
        <p:nvSpPr>
          <p:cNvPr id="3" name="2 Marcador de pie de página"/>
          <p:cNvSpPr>
            <a:spLocks noGrp="1"/>
          </p:cNvSpPr>
          <p:nvPr>
            <p:ph type="ftr" sz="quarter" idx="11"/>
          </p:nvPr>
        </p:nvSpPr>
        <p:spPr/>
        <p:txBody>
          <a:bodyPr/>
          <a:lstStyle/>
          <a:p>
            <a:pPr>
              <a:defRPr/>
            </a:pPr>
            <a:endParaRPr lang="es-MX"/>
          </a:p>
        </p:txBody>
      </p:sp>
      <p:sp>
        <p:nvSpPr>
          <p:cNvPr id="4" name="3 Marcador de número de diapositiva"/>
          <p:cNvSpPr>
            <a:spLocks noGrp="1"/>
          </p:cNvSpPr>
          <p:nvPr>
            <p:ph type="sldNum" sz="quarter" idx="12"/>
          </p:nvPr>
        </p:nvSpPr>
        <p:spPr/>
        <p:txBody>
          <a:bodyPr/>
          <a:lstStyle/>
          <a:p>
            <a:pPr>
              <a:defRPr/>
            </a:pPr>
            <a:fld id="{C4B4322A-9B31-436D-AF80-25519491FC17}"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pPr>
              <a:defRPr/>
            </a:pPr>
            <a:fld id="{BF74E26C-FD10-43B1-880A-4AECD48941D8}" type="datetimeFigureOut">
              <a:rPr lang="es-MX" smtClean="0"/>
              <a:pPr>
                <a:defRPr/>
              </a:pPr>
              <a:t>08/02/2023</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D45B0B77-C800-4083-8C85-E2B0BC118688}" type="slidenum">
              <a:rPr lang="es-MX" smtClean="0"/>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pPr>
              <a:defRPr/>
            </a:pPr>
            <a:fld id="{EF4A4C2D-4E67-4004-8A2C-0B58654A64AE}" type="datetimeFigureOut">
              <a:rPr lang="es-MX" smtClean="0"/>
              <a:pPr>
                <a:defRPr/>
              </a:pPr>
              <a:t>08/02/2023</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E85865F6-6DA0-4305-90E9-93860AAD11B3}" type="slidenum">
              <a:rPr lang="es-MX" smtClean="0"/>
              <a:pPr>
                <a:defRPr/>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C1F3929-CCC0-4145-8A5E-0F9C97006507}" type="datetimeFigureOut">
              <a:rPr lang="es-MX" smtClean="0"/>
              <a:pPr>
                <a:defRPr/>
              </a:pPr>
              <a:t>08/02/2023</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C55BB54-2E25-4A0A-AF3F-3120F91440A4}" type="slidenum">
              <a:rPr lang="es-MX" smtClean="0"/>
              <a:pPr>
                <a:defRPr/>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s.wikipedia.org/wiki/Electricida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s>
</file>

<file path=ppt/slides/_rels/slide3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3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180.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enciclonet.com/documento/electrodinamic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2.gi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8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6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65.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68.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64.png"/><Relationship Id="rId4" Type="http://schemas.openxmlformats.org/officeDocument/2006/relationships/image" Target="../media/image63.png"/></Relationships>
</file>

<file path=ppt/slides/_rels/slide69.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40.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650.png"/></Relationships>
</file>

<file path=ppt/slides/_rels/slide71.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69.png"/><Relationship Id="rId5" Type="http://schemas.openxmlformats.org/officeDocument/2006/relationships/image" Target="../media/image68.png"/><Relationship Id="rId4" Type="http://schemas.openxmlformats.org/officeDocument/2006/relationships/image" Target="../media/image67.png"/></Relationships>
</file>

<file path=ppt/slides/_rels/slide72.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72.png"/><Relationship Id="rId4" Type="http://schemas.openxmlformats.org/officeDocument/2006/relationships/image" Target="../media/image71.png"/></Relationships>
</file>

<file path=ppt/slides/_rels/slide73.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image" Target="../media/image780.png"/><Relationship Id="rId3" Type="http://schemas.openxmlformats.org/officeDocument/2006/relationships/image" Target="../media/image74.png"/><Relationship Id="rId7" Type="http://schemas.openxmlformats.org/officeDocument/2006/relationships/image" Target="../media/image78.png"/><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image" Target="../media/image77.png"/><Relationship Id="rId11" Type="http://schemas.openxmlformats.org/officeDocument/2006/relationships/image" Target="../media/image79.png"/><Relationship Id="rId5" Type="http://schemas.openxmlformats.org/officeDocument/2006/relationships/image" Target="../media/image76.png"/><Relationship Id="rId10" Type="http://schemas.openxmlformats.org/officeDocument/2006/relationships/image" Target="../media/image730.png"/><Relationship Id="rId4" Type="http://schemas.openxmlformats.org/officeDocument/2006/relationships/image" Target="../media/image75.png"/><Relationship Id="rId9" Type="http://schemas.openxmlformats.org/officeDocument/2006/relationships/image" Target="../media/image720.png"/></Relationships>
</file>

<file path=ppt/slides/_rels/slide75.xml.rels><?xml version="1.0" encoding="UTF-8" standalone="yes"?>
<Relationships xmlns="http://schemas.openxmlformats.org/package/2006/relationships"><Relationship Id="rId8" Type="http://schemas.openxmlformats.org/officeDocument/2006/relationships/image" Target="../media/image84.png"/><Relationship Id="rId3" Type="http://schemas.openxmlformats.org/officeDocument/2006/relationships/image" Target="../media/image74.png"/><Relationship Id="rId7" Type="http://schemas.openxmlformats.org/officeDocument/2006/relationships/image" Target="../media/image83.png"/><Relationship Id="rId2" Type="http://schemas.openxmlformats.org/officeDocument/2006/relationships/notesSlide" Target="../notesSlides/notesSlide53.xml"/><Relationship Id="rId1" Type="http://schemas.openxmlformats.org/officeDocument/2006/relationships/slideLayout" Target="../slideLayouts/slideLayout6.xml"/><Relationship Id="rId6" Type="http://schemas.openxmlformats.org/officeDocument/2006/relationships/image" Target="../media/image82.png"/><Relationship Id="rId5" Type="http://schemas.openxmlformats.org/officeDocument/2006/relationships/image" Target="../media/image81.png"/><Relationship Id="rId4" Type="http://schemas.openxmlformats.org/officeDocument/2006/relationships/image" Target="../media/image80.png"/><Relationship Id="rId9" Type="http://schemas.openxmlformats.org/officeDocument/2006/relationships/image" Target="../media/image85.png"/></Relationships>
</file>

<file path=ppt/slides/_rels/slide76.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png"/><Relationship Id="rId1" Type="http://schemas.openxmlformats.org/officeDocument/2006/relationships/slideLayout" Target="../slideLayouts/slideLayout2.xml"/><Relationship Id="rId4" Type="http://schemas.openxmlformats.org/officeDocument/2006/relationships/image" Target="../media/image74.png"/></Relationships>
</file>

<file path=ppt/slides/_rels/slide77.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54.xml"/><Relationship Id="rId1" Type="http://schemas.openxmlformats.org/officeDocument/2006/relationships/slideLayout" Target="../slideLayouts/slideLayout6.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78.xml.rels><?xml version="1.0" encoding="UTF-8" standalone="yes"?>
<Relationships xmlns="http://schemas.openxmlformats.org/package/2006/relationships"><Relationship Id="rId2" Type="http://schemas.openxmlformats.org/officeDocument/2006/relationships/image" Target="../media/image92.png"/><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5.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image" Target="../media/image9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p:txBody>
          <a:bodyPr/>
          <a:lstStyle/>
          <a:p>
            <a:pPr eaLnBrk="1" hangingPunct="1"/>
            <a:r>
              <a:rPr lang="es-MX"/>
              <a:t>Conceptos básicos</a:t>
            </a:r>
          </a:p>
        </p:txBody>
      </p:sp>
      <p:sp>
        <p:nvSpPr>
          <p:cNvPr id="3" name="2 Subtítulo"/>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Ejercicios</a:t>
            </a:r>
          </a:p>
        </p:txBody>
      </p:sp>
      <p:sp>
        <p:nvSpPr>
          <p:cNvPr id="3" name="2 Marcador de contenido"/>
          <p:cNvSpPr>
            <a:spLocks noGrp="1"/>
          </p:cNvSpPr>
          <p:nvPr>
            <p:ph idx="1"/>
          </p:nvPr>
        </p:nvSpPr>
        <p:spPr/>
        <p:txBody>
          <a:bodyPr>
            <a:normAutofit lnSpcReduction="10000"/>
          </a:bodyPr>
          <a:lstStyle/>
          <a:p>
            <a:pPr>
              <a:buNone/>
            </a:pPr>
            <a:r>
              <a:rPr lang="es-ES" dirty="0"/>
              <a:t>Presentar en notación científica y en la unidad básica las siguientes cantidades.</a:t>
            </a:r>
            <a:endParaRPr lang="es-MX" dirty="0"/>
          </a:p>
          <a:p>
            <a:pPr marL="514350" indent="-514350">
              <a:buAutoNum type="arabicParenR"/>
            </a:pPr>
            <a:r>
              <a:rPr lang="en-GB" dirty="0"/>
              <a:t>470ms = 4,7*10</a:t>
            </a:r>
            <a:r>
              <a:rPr lang="en-GB" baseline="30000" dirty="0"/>
              <a:t>2</a:t>
            </a:r>
            <a:r>
              <a:rPr lang="en-GB" dirty="0"/>
              <a:t> </a:t>
            </a:r>
            <a:r>
              <a:rPr lang="en-GB" dirty="0" err="1"/>
              <a:t>ms</a:t>
            </a:r>
            <a:r>
              <a:rPr lang="en-GB" dirty="0"/>
              <a:t> = 4,7*10</a:t>
            </a:r>
            <a:r>
              <a:rPr lang="en-GB" baseline="30000" dirty="0"/>
              <a:t>2</a:t>
            </a:r>
            <a:r>
              <a:rPr lang="en-GB" dirty="0"/>
              <a:t>*10</a:t>
            </a:r>
            <a:r>
              <a:rPr lang="en-GB" baseline="30000" dirty="0"/>
              <a:t>-3</a:t>
            </a:r>
            <a:r>
              <a:rPr lang="en-GB" dirty="0"/>
              <a:t> s = 4, 7 * 10</a:t>
            </a:r>
            <a:r>
              <a:rPr lang="en-GB" baseline="30000" dirty="0"/>
              <a:t>-1</a:t>
            </a:r>
            <a:r>
              <a:rPr lang="en-GB" dirty="0"/>
              <a:t> s               </a:t>
            </a:r>
          </a:p>
          <a:p>
            <a:pPr marL="514350" indent="-514350">
              <a:buAutoNum type="arabicParenR"/>
            </a:pPr>
            <a:r>
              <a:rPr lang="en-GB" dirty="0"/>
              <a:t>1200 µH = 1,2*10</a:t>
            </a:r>
            <a:r>
              <a:rPr lang="en-GB" baseline="30000" dirty="0"/>
              <a:t>3</a:t>
            </a:r>
            <a:r>
              <a:rPr lang="en-GB" dirty="0"/>
              <a:t>* µH = 1,2*10</a:t>
            </a:r>
            <a:r>
              <a:rPr lang="en-GB" baseline="30000" dirty="0"/>
              <a:t>3</a:t>
            </a:r>
            <a:r>
              <a:rPr lang="en-GB" dirty="0"/>
              <a:t>*10</a:t>
            </a:r>
            <a:r>
              <a:rPr lang="en-GB" baseline="30000" dirty="0"/>
              <a:t>-6 </a:t>
            </a:r>
            <a:r>
              <a:rPr lang="en-GB" dirty="0"/>
              <a:t>H = 1,2 *10</a:t>
            </a:r>
            <a:r>
              <a:rPr lang="en-GB" baseline="30000" dirty="0"/>
              <a:t>-3  </a:t>
            </a:r>
            <a:r>
              <a:rPr lang="en-GB" dirty="0"/>
              <a:t>H</a:t>
            </a:r>
            <a:endParaRPr lang="es-MX" baseline="30000" dirty="0"/>
          </a:p>
          <a:p>
            <a:pPr marL="514350" indent="-514350">
              <a:buAutoNum type="arabicParenR" startAt="3"/>
            </a:pPr>
            <a:r>
              <a:rPr lang="en-GB" dirty="0"/>
              <a:t>0,002 µF = 2*10</a:t>
            </a:r>
            <a:r>
              <a:rPr lang="en-GB" baseline="30000" dirty="0"/>
              <a:t>-3</a:t>
            </a:r>
            <a:r>
              <a:rPr lang="en-GB" dirty="0"/>
              <a:t> *10</a:t>
            </a:r>
            <a:r>
              <a:rPr lang="en-GB" baseline="30000" dirty="0"/>
              <a:t>-6 </a:t>
            </a:r>
            <a:r>
              <a:rPr lang="en-GB" dirty="0"/>
              <a:t>=2* 10</a:t>
            </a:r>
            <a:r>
              <a:rPr lang="en-GB" baseline="30000" dirty="0"/>
              <a:t>-9</a:t>
            </a:r>
            <a:r>
              <a:rPr lang="en-GB" dirty="0"/>
              <a:t> F      </a:t>
            </a:r>
          </a:p>
          <a:p>
            <a:pPr marL="514350" indent="-514350">
              <a:buAutoNum type="arabicParenR" startAt="3"/>
            </a:pPr>
            <a:r>
              <a:rPr lang="en-GB" dirty="0"/>
              <a:t>0, 31 Km = 3, 1*10</a:t>
            </a:r>
            <a:r>
              <a:rPr lang="en-GB" baseline="30000" dirty="0"/>
              <a:t>-1</a:t>
            </a:r>
            <a:r>
              <a:rPr lang="en-GB" dirty="0"/>
              <a:t>*10</a:t>
            </a:r>
            <a:r>
              <a:rPr lang="en-GB" baseline="30000" dirty="0"/>
              <a:t>3</a:t>
            </a:r>
            <a:r>
              <a:rPr lang="en-GB" dirty="0"/>
              <a:t> = 3,1 *10</a:t>
            </a:r>
            <a:r>
              <a:rPr lang="en-GB" baseline="30000" dirty="0"/>
              <a:t>2 </a:t>
            </a:r>
            <a:r>
              <a:rPr lang="en-GB" dirty="0"/>
              <a:t>m</a:t>
            </a:r>
            <a:endParaRPr lang="es-MX" dirty="0"/>
          </a:p>
          <a:p>
            <a:pPr>
              <a:buNone/>
            </a:pPr>
            <a:r>
              <a:rPr lang="en-GB" dirty="0"/>
              <a:t>5</a:t>
            </a:r>
            <a:r>
              <a:rPr lang="es-MX" dirty="0"/>
              <a:t>) 200*10</a:t>
            </a:r>
            <a:r>
              <a:rPr lang="es-MX" baseline="30000" dirty="0"/>
              <a:t>-4</a:t>
            </a:r>
            <a:r>
              <a:rPr lang="es-MX" dirty="0"/>
              <a:t> µs= 2*10</a:t>
            </a:r>
            <a:r>
              <a:rPr lang="es-MX" baseline="30000" dirty="0"/>
              <a:t>2</a:t>
            </a:r>
            <a:r>
              <a:rPr lang="es-MX" dirty="0"/>
              <a:t>*10</a:t>
            </a:r>
            <a:r>
              <a:rPr lang="es-MX" baseline="30000" dirty="0"/>
              <a:t>-4</a:t>
            </a:r>
            <a:r>
              <a:rPr lang="es-MX" dirty="0"/>
              <a:t>*10</a:t>
            </a:r>
            <a:r>
              <a:rPr lang="es-MX" baseline="30000" dirty="0"/>
              <a:t>-6</a:t>
            </a:r>
            <a:r>
              <a:rPr lang="es-MX" dirty="0"/>
              <a:t>=2* 10</a:t>
            </a:r>
            <a:r>
              <a:rPr lang="es-MX" baseline="30000" dirty="0"/>
              <a:t>-8</a:t>
            </a:r>
            <a:r>
              <a:rPr lang="es-MX" dirty="0"/>
              <a:t> s     </a:t>
            </a:r>
          </a:p>
          <a:p>
            <a:pPr>
              <a:buNone/>
            </a:pPr>
            <a:r>
              <a:rPr lang="es-MX" dirty="0"/>
              <a:t>6) 0, 00123 GHz = 1,23*10</a:t>
            </a:r>
            <a:r>
              <a:rPr lang="es-MX" baseline="30000" dirty="0"/>
              <a:t>-3</a:t>
            </a:r>
            <a:r>
              <a:rPr lang="es-MX" dirty="0"/>
              <a:t>*10</a:t>
            </a:r>
            <a:r>
              <a:rPr lang="es-MX" baseline="30000" dirty="0"/>
              <a:t>9</a:t>
            </a:r>
            <a:r>
              <a:rPr lang="es-MX" dirty="0"/>
              <a:t>=1,23 * 10</a:t>
            </a:r>
            <a:r>
              <a:rPr lang="es-MX" baseline="30000" dirty="0"/>
              <a:t>6 </a:t>
            </a:r>
            <a:r>
              <a:rPr lang="es-MX" dirty="0"/>
              <a:t>Hz                   </a:t>
            </a:r>
          </a:p>
          <a:p>
            <a:pPr>
              <a:buNone/>
            </a:pPr>
            <a:r>
              <a:rPr lang="es-MX" dirty="0"/>
              <a:t> 7)  0, 0723* 10</a:t>
            </a:r>
            <a:r>
              <a:rPr lang="es-MX" baseline="30000" dirty="0"/>
              <a:t>1 </a:t>
            </a:r>
            <a:r>
              <a:rPr lang="es-MX" dirty="0"/>
              <a:t> T</a:t>
            </a:r>
            <a:r>
              <a:rPr lang="el-GR" dirty="0"/>
              <a:t>Ω</a:t>
            </a:r>
            <a:r>
              <a:rPr lang="es-MX" dirty="0"/>
              <a:t> = 7, 23 *10</a:t>
            </a:r>
            <a:r>
              <a:rPr lang="es-MX" baseline="30000" dirty="0"/>
              <a:t>-2</a:t>
            </a:r>
            <a:r>
              <a:rPr lang="es-MX" dirty="0"/>
              <a:t> *10</a:t>
            </a:r>
            <a:r>
              <a:rPr lang="es-MX" baseline="30000" dirty="0"/>
              <a:t>1</a:t>
            </a:r>
            <a:r>
              <a:rPr lang="es-MX" dirty="0"/>
              <a:t>*10</a:t>
            </a:r>
            <a:r>
              <a:rPr lang="es-MX" baseline="30000" dirty="0"/>
              <a:t>12</a:t>
            </a:r>
            <a:r>
              <a:rPr lang="es-MX" dirty="0"/>
              <a:t>=7,23 *10</a:t>
            </a:r>
            <a:r>
              <a:rPr lang="es-MX" baseline="30000" dirty="0"/>
              <a:t>11</a:t>
            </a:r>
            <a:r>
              <a:rPr lang="el-GR" dirty="0"/>
              <a:t> Ω</a:t>
            </a:r>
            <a:endParaRPr lang="es-MX" dirty="0"/>
          </a:p>
          <a:p>
            <a:pPr>
              <a:buNone/>
            </a:pPr>
            <a:r>
              <a:rPr lang="es-MX" dirty="0"/>
              <a:t> </a:t>
            </a:r>
          </a:p>
          <a:p>
            <a:endParaRPr lang="es-MX" dirty="0"/>
          </a:p>
        </p:txBody>
      </p:sp>
    </p:spTree>
    <p:extLst>
      <p:ext uri="{BB962C8B-B14F-4D97-AF65-F5344CB8AC3E}">
        <p14:creationId xmlns:p14="http://schemas.microsoft.com/office/powerpoint/2010/main" val="92528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a:t>Albores de la ciencia eléctrica</a:t>
            </a:r>
          </a:p>
        </p:txBody>
      </p:sp>
      <p:sp>
        <p:nvSpPr>
          <p:cNvPr id="3" name="2 Marcador de texto"/>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s-MX"/>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MX"/>
              <a:t>Albores de la ciencia eléctrica</a:t>
            </a:r>
          </a:p>
        </p:txBody>
      </p:sp>
      <p:sp>
        <p:nvSpPr>
          <p:cNvPr id="6147" name="2 Marcador de contenido"/>
          <p:cNvSpPr>
            <a:spLocks noGrp="1"/>
          </p:cNvSpPr>
          <p:nvPr>
            <p:ph idx="1"/>
          </p:nvPr>
        </p:nvSpPr>
        <p:spPr/>
        <p:txBody>
          <a:bodyPr/>
          <a:lstStyle/>
          <a:p>
            <a:pPr eaLnBrk="1" hangingPunct="1"/>
            <a:r>
              <a:rPr lang="es-MX"/>
              <a:t>Definición de electricidad</a:t>
            </a:r>
          </a:p>
          <a:p>
            <a:pPr eaLnBrk="1" hangingPunct="1"/>
            <a:r>
              <a:rPr lang="es-MX"/>
              <a:t>Clasificación básica de electricidad</a:t>
            </a:r>
          </a:p>
          <a:p>
            <a:pPr eaLnBrk="1" hangingPunct="1"/>
            <a:r>
              <a:rPr lang="es-MX"/>
              <a:t>Historia  de la electricidad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MX"/>
              <a:t>Definición de electricidad</a:t>
            </a:r>
          </a:p>
        </p:txBody>
      </p:sp>
      <p:sp>
        <p:nvSpPr>
          <p:cNvPr id="3" name="2 Marcador de contenido"/>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r>
              <a:rPr lang="es-ES" sz="4500" b="1" dirty="0"/>
              <a:t>“LA ELECTRICIDAD</a:t>
            </a:r>
            <a:r>
              <a:rPr lang="es-ES" sz="4500" dirty="0"/>
              <a:t> es el fenómeno físico que surge de la existencia e interacción de cargas eléctricas”</a:t>
            </a:r>
            <a:r>
              <a:rPr lang="es-ES" sz="4500" baseline="30000" dirty="0"/>
              <a:t>1</a:t>
            </a:r>
          </a:p>
          <a:p>
            <a:pPr algn="just" eaLnBrk="1" fontAlgn="auto" hangingPunct="1">
              <a:spcAft>
                <a:spcPts val="0"/>
              </a:spcAft>
              <a:buFont typeface="Arial" pitchFamily="34" charset="0"/>
              <a:buChar char="•"/>
              <a:defRPr/>
            </a:pPr>
            <a:r>
              <a:rPr lang="es-MX" sz="4500" dirty="0"/>
              <a:t>“La </a:t>
            </a:r>
            <a:r>
              <a:rPr lang="es-MX" sz="4500" b="1" dirty="0"/>
              <a:t>electricidad</a:t>
            </a:r>
            <a:r>
              <a:rPr lang="es-MX" sz="4500" dirty="0"/>
              <a:t> (del griego </a:t>
            </a:r>
            <a:r>
              <a:rPr lang="es-MX" sz="4500" i="1" dirty="0" err="1"/>
              <a:t>elektron</a:t>
            </a:r>
            <a:r>
              <a:rPr lang="es-MX" sz="4500" dirty="0"/>
              <a:t>, cuyo significado es ámbar) es un fenómeno físico cuyo origen son las cargas eléctricas y cuya energía se manifiesta en fenómenos mecánicos, térmicos, luminosos y químicos, entre otros.”</a:t>
            </a:r>
            <a:r>
              <a:rPr lang="es-MX" sz="4500" baseline="30000" dirty="0"/>
              <a:t>2</a:t>
            </a:r>
            <a:endParaRPr lang="es-ES" sz="4500" baseline="30000" dirty="0"/>
          </a:p>
          <a:p>
            <a:pPr eaLnBrk="1" fontAlgn="auto" hangingPunct="1">
              <a:spcAft>
                <a:spcPts val="0"/>
              </a:spcAft>
              <a:buFont typeface="Arial" pitchFamily="34" charset="0"/>
              <a:buChar char="•"/>
              <a:defRPr/>
            </a:pPr>
            <a:endParaRPr lang="es-ES" baseline="30000" dirty="0"/>
          </a:p>
          <a:p>
            <a:pPr eaLnBrk="1" fontAlgn="auto" hangingPunct="1">
              <a:spcAft>
                <a:spcPts val="0"/>
              </a:spcAft>
              <a:buFont typeface="Arial" pitchFamily="34" charset="0"/>
              <a:buChar char="•"/>
              <a:defRPr/>
            </a:pPr>
            <a:endParaRPr lang="es-ES" sz="2900" dirty="0"/>
          </a:p>
          <a:p>
            <a:pPr eaLnBrk="1" fontAlgn="auto" hangingPunct="1">
              <a:spcAft>
                <a:spcPts val="0"/>
              </a:spcAft>
              <a:buFont typeface="Arial" pitchFamily="34" charset="0"/>
              <a:buChar char="•"/>
              <a:defRPr/>
            </a:pPr>
            <a:endParaRPr lang="es-ES" sz="2900" dirty="0"/>
          </a:p>
          <a:p>
            <a:pPr eaLnBrk="1" fontAlgn="auto" hangingPunct="1">
              <a:spcAft>
                <a:spcPts val="0"/>
              </a:spcAft>
              <a:buFont typeface="Arial" pitchFamily="34" charset="0"/>
              <a:buNone/>
              <a:defRPr/>
            </a:pPr>
            <a:r>
              <a:rPr lang="es-ES" sz="2900" dirty="0"/>
              <a:t>1. DORF, Richard. “Circuitos eléctricos”. Sexta edición. </a:t>
            </a:r>
            <a:r>
              <a:rPr lang="es-ES" sz="2900" dirty="0" err="1"/>
              <a:t>Alfaomega</a:t>
            </a:r>
            <a:r>
              <a:rPr lang="es-ES" sz="2900" dirty="0"/>
              <a:t>. Mexico.2006. P 2</a:t>
            </a:r>
            <a:endParaRPr lang="es-MX" sz="2900" dirty="0"/>
          </a:p>
          <a:p>
            <a:pPr eaLnBrk="1" fontAlgn="auto" hangingPunct="1">
              <a:spcAft>
                <a:spcPts val="0"/>
              </a:spcAft>
              <a:buFont typeface="Arial" pitchFamily="34" charset="0"/>
              <a:buNone/>
              <a:defRPr/>
            </a:pPr>
            <a:r>
              <a:rPr lang="es-MX" sz="2900" dirty="0"/>
              <a:t>2. WIKIPEDIA, LA ENCICLOPEDIA LIBRE. “Electricidad”. [Publicación digital]. Actualizada al 10 de febrero del 2010. Disponible desde internet en </a:t>
            </a:r>
            <a:r>
              <a:rPr lang="es-MX" sz="2900" dirty="0">
                <a:hlinkClick r:id="rId3"/>
              </a:rPr>
              <a:t>http://es.wikipedia.org/wiki/Electricidad#cite_note-larousse-0</a:t>
            </a:r>
            <a:r>
              <a:rPr lang="es-MX" sz="2900" dirty="0"/>
              <a:t>. con acceso el 10 de febrero de 2010.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r>
              <a:rPr lang="es-MX"/>
              <a:t>Clasificación de la electricidad</a:t>
            </a:r>
          </a:p>
        </p:txBody>
      </p:sp>
      <p:sp>
        <p:nvSpPr>
          <p:cNvPr id="8195" name="2 Marcador de contenido"/>
          <p:cNvSpPr>
            <a:spLocks noGrp="1"/>
          </p:cNvSpPr>
          <p:nvPr>
            <p:ph idx="1"/>
          </p:nvPr>
        </p:nvSpPr>
        <p:spPr/>
        <p:txBody>
          <a:bodyPr/>
          <a:lstStyle/>
          <a:p>
            <a:pPr eaLnBrk="1" hangingPunct="1"/>
            <a:r>
              <a:rPr lang="es-MX"/>
              <a:t>Electrostática (Estudio de la carga eléctrica en reposo)</a:t>
            </a:r>
          </a:p>
          <a:p>
            <a:pPr algn="just" eaLnBrk="1" hangingPunct="1"/>
            <a:r>
              <a:rPr lang="es-MX"/>
              <a:t>Electrodinámica (Estudio de la carga en movimiento continuo)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MX"/>
              <a:t>Electrostática</a:t>
            </a:r>
          </a:p>
        </p:txBody>
      </p:sp>
      <p:sp>
        <p:nvSpPr>
          <p:cNvPr id="3" name="2 Marcador de contenido"/>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es-MX" dirty="0"/>
              <a:t>Carga eléctrica (Q o q): Elemento con defecto  o exceso de electrones, se mide en C (</a:t>
            </a:r>
            <a:r>
              <a:rPr lang="es-MX" dirty="0" err="1"/>
              <a:t>Coulumbios</a:t>
            </a:r>
            <a:r>
              <a:rPr lang="es-MX" dirty="0"/>
              <a:t>)</a:t>
            </a:r>
          </a:p>
          <a:p>
            <a:pPr algn="just" eaLnBrk="1" fontAlgn="auto" hangingPunct="1">
              <a:spcAft>
                <a:spcPts val="0"/>
              </a:spcAft>
              <a:buFont typeface="Arial" pitchFamily="34" charset="0"/>
              <a:buChar char="•"/>
              <a:defRPr/>
            </a:pPr>
            <a:r>
              <a:rPr lang="es-MX" dirty="0"/>
              <a:t>Propiedades de la carga eléctrica:</a:t>
            </a:r>
          </a:p>
          <a:p>
            <a:pPr lvl="1" algn="just" eaLnBrk="1" fontAlgn="auto" hangingPunct="1">
              <a:spcAft>
                <a:spcPts val="0"/>
              </a:spcAft>
              <a:buFont typeface="Arial" pitchFamily="34" charset="0"/>
              <a:buChar char="–"/>
              <a:defRPr/>
            </a:pPr>
            <a:r>
              <a:rPr lang="es-MX" dirty="0"/>
              <a:t>Repulsión o atracción entre cargas</a:t>
            </a:r>
          </a:p>
          <a:p>
            <a:pPr lvl="1" algn="just" eaLnBrk="1" fontAlgn="auto" hangingPunct="1">
              <a:spcAft>
                <a:spcPts val="0"/>
              </a:spcAft>
              <a:buFont typeface="Arial" pitchFamily="34" charset="0"/>
              <a:buChar char="–"/>
              <a:defRPr/>
            </a:pPr>
            <a:r>
              <a:rPr lang="es-MX" dirty="0"/>
              <a:t>El electrón tiene una carga eléctrica negativa de -1,6 × 10</a:t>
            </a:r>
            <a:r>
              <a:rPr lang="es-MX" baseline="30000" dirty="0"/>
              <a:t>−19</a:t>
            </a:r>
            <a:r>
              <a:rPr lang="es-MX" dirty="0"/>
              <a:t> C y el protón tiene una carga eléctrica positiva de 1,6 × 10</a:t>
            </a:r>
            <a:r>
              <a:rPr lang="es-MX" baseline="30000" dirty="0"/>
              <a:t>−19 </a:t>
            </a:r>
            <a:r>
              <a:rPr lang="es-MX" dirty="0"/>
              <a:t>C</a:t>
            </a:r>
          </a:p>
          <a:p>
            <a:pPr lvl="1" algn="just" eaLnBrk="1" fontAlgn="auto" hangingPunct="1">
              <a:spcAft>
                <a:spcPts val="0"/>
              </a:spcAft>
              <a:buFont typeface="Arial" pitchFamily="34" charset="0"/>
              <a:buChar char="–"/>
              <a:defRPr/>
            </a:pPr>
            <a:r>
              <a:rPr lang="es-MX" dirty="0"/>
              <a:t>Un culombio corresponde a 6,24 × 10</a:t>
            </a:r>
            <a:r>
              <a:rPr lang="es-MX" baseline="30000" dirty="0"/>
              <a:t>18</a:t>
            </a:r>
            <a:r>
              <a:rPr lang="es-MX" dirty="0"/>
              <a:t> electrones.</a:t>
            </a:r>
          </a:p>
          <a:p>
            <a:pPr eaLnBrk="1" fontAlgn="auto" hangingPunct="1">
              <a:spcAft>
                <a:spcPts val="0"/>
              </a:spcAft>
              <a:buFont typeface="Arial" pitchFamily="34" charset="0"/>
              <a:buChar char="•"/>
              <a:defRPr/>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ABFCDB-3DB6-48C1-957B-B3E76D414CC7}"/>
              </a:ext>
            </a:extLst>
          </p:cNvPr>
          <p:cNvSpPr>
            <a:spLocks noGrp="1"/>
          </p:cNvSpPr>
          <p:nvPr>
            <p:ph type="title"/>
          </p:nvPr>
        </p:nvSpPr>
        <p:spPr/>
        <p:txBody>
          <a:bodyPr/>
          <a:lstStyle/>
          <a:p>
            <a:r>
              <a:rPr lang="es-CO" dirty="0"/>
              <a:t>Repulsión y atracción</a:t>
            </a:r>
          </a:p>
        </p:txBody>
      </p:sp>
      <p:pic>
        <p:nvPicPr>
          <p:cNvPr id="1028" name="Picture 4" descr="Carga eléctrica - Wikipedia, la enciclopedia libre">
            <a:extLst>
              <a:ext uri="{FF2B5EF4-FFF2-40B4-BE49-F238E27FC236}">
                <a16:creationId xmlns:a16="http://schemas.microsoft.com/office/drawing/2014/main" id="{4603896B-26FA-4F6F-9D89-BE07301EC0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333" y="2225119"/>
            <a:ext cx="5333333" cy="3809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07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2604D4-2D4F-4045-961C-3E3CA4108129}"/>
              </a:ext>
            </a:extLst>
          </p:cNvPr>
          <p:cNvSpPr>
            <a:spLocks noGrp="1"/>
          </p:cNvSpPr>
          <p:nvPr>
            <p:ph type="title"/>
          </p:nvPr>
        </p:nvSpPr>
        <p:spPr/>
        <p:txBody>
          <a:bodyPr/>
          <a:lstStyle/>
          <a:p>
            <a:endParaRPr lang="es-CO"/>
          </a:p>
        </p:txBody>
      </p:sp>
      <p:pic>
        <p:nvPicPr>
          <p:cNvPr id="2050" name="Picture 2">
            <a:extLst>
              <a:ext uri="{FF2B5EF4-FFF2-40B4-BE49-F238E27FC236}">
                <a16:creationId xmlns:a16="http://schemas.microsoft.com/office/drawing/2014/main" id="{DC383D9D-3FA3-4E36-BBC3-22B99888D9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1359" y="2492896"/>
            <a:ext cx="7289033"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07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eaLnBrk="1" hangingPunct="1"/>
            <a:r>
              <a:rPr lang="es-MX"/>
              <a:t>Electrostática</a:t>
            </a:r>
          </a:p>
        </p:txBody>
      </p:sp>
      <p:sp>
        <p:nvSpPr>
          <p:cNvPr id="10243" name="2 Marcador de contenido"/>
          <p:cNvSpPr>
            <a:spLocks noGrp="1"/>
          </p:cNvSpPr>
          <p:nvPr>
            <p:ph idx="1"/>
          </p:nvPr>
        </p:nvSpPr>
        <p:spPr/>
        <p:txBody>
          <a:bodyPr/>
          <a:lstStyle/>
          <a:p>
            <a:pPr eaLnBrk="1" hangingPunct="1"/>
            <a:r>
              <a:rPr lang="es-MX" dirty="0"/>
              <a:t>Ley de Coulomb</a:t>
            </a:r>
          </a:p>
          <a:p>
            <a:pPr eaLnBrk="1" hangingPunct="1"/>
            <a:endParaRPr lang="es-MX" b="1" dirty="0"/>
          </a:p>
          <a:p>
            <a:pPr eaLnBrk="1" hangingPunct="1"/>
            <a:endParaRPr lang="es-MX" b="1" dirty="0"/>
          </a:p>
          <a:p>
            <a:pPr lvl="1">
              <a:buNone/>
            </a:pPr>
            <a:r>
              <a:rPr lang="es-MX" dirty="0" err="1"/>
              <a:t>k</a:t>
            </a:r>
            <a:r>
              <a:rPr lang="es-MX" baseline="-25000" dirty="0" err="1"/>
              <a:t>e</a:t>
            </a:r>
            <a:r>
              <a:rPr lang="es-MX" dirty="0"/>
              <a:t> = 8.987x10</a:t>
            </a:r>
            <a:r>
              <a:rPr lang="es-MX" baseline="30000" dirty="0"/>
              <a:t>9</a:t>
            </a:r>
            <a:r>
              <a:rPr lang="es-MX" dirty="0"/>
              <a:t> Nm</a:t>
            </a:r>
            <a:r>
              <a:rPr lang="es-MX" baseline="30000" dirty="0"/>
              <a:t>2</a:t>
            </a:r>
            <a:r>
              <a:rPr lang="es-MX" dirty="0"/>
              <a:t>/C</a:t>
            </a:r>
            <a:r>
              <a:rPr lang="es-MX" baseline="30000" dirty="0"/>
              <a:t>2</a:t>
            </a:r>
            <a:r>
              <a:rPr lang="es-MX" dirty="0"/>
              <a:t>.</a:t>
            </a:r>
          </a:p>
          <a:p>
            <a:pPr lvl="1">
              <a:buNone/>
            </a:pPr>
            <a:endParaRPr lang="es-MX" dirty="0"/>
          </a:p>
          <a:p>
            <a:r>
              <a:rPr lang="es-MX" dirty="0"/>
              <a:t>Campo eléctrico</a:t>
            </a:r>
          </a:p>
        </p:txBody>
      </p:sp>
      <p:pic>
        <p:nvPicPr>
          <p:cNvPr id="5" name="4 Imagen" descr="formula"/>
          <p:cNvPicPr/>
          <p:nvPr/>
        </p:nvPicPr>
        <p:blipFill>
          <a:blip r:embed="rId3" cstate="print"/>
          <a:srcRect/>
          <a:stretch>
            <a:fillRect/>
          </a:stretch>
        </p:blipFill>
        <p:spPr bwMode="auto">
          <a:xfrm>
            <a:off x="4071934" y="4572008"/>
            <a:ext cx="1357322" cy="1095380"/>
          </a:xfrm>
          <a:prstGeom prst="rect">
            <a:avLst/>
          </a:prstGeom>
          <a:noFill/>
          <a:ln w="9525">
            <a:noFill/>
            <a:miter lim="800000"/>
            <a:headEnd/>
            <a:tailEnd/>
          </a:ln>
        </p:spPr>
      </p:pic>
      <p:pic>
        <p:nvPicPr>
          <p:cNvPr id="6" name="5 Imagen" descr="formula"/>
          <p:cNvPicPr/>
          <p:nvPr/>
        </p:nvPicPr>
        <p:blipFill>
          <a:blip r:embed="rId4" cstate="print"/>
          <a:srcRect/>
          <a:stretch>
            <a:fillRect/>
          </a:stretch>
        </p:blipFill>
        <p:spPr bwMode="auto">
          <a:xfrm>
            <a:off x="4071934" y="2214554"/>
            <a:ext cx="1643074" cy="104775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eaLnBrk="1" hangingPunct="1"/>
            <a:r>
              <a:rPr lang="es-MX"/>
              <a:t>Electrostática</a:t>
            </a:r>
          </a:p>
        </p:txBody>
      </p:sp>
      <p:sp>
        <p:nvSpPr>
          <p:cNvPr id="3" name="2 Marcador de contenido"/>
          <p:cNvSpPr>
            <a:spLocks noGrp="1"/>
          </p:cNvSpPr>
          <p:nvPr>
            <p:ph idx="1"/>
          </p:nvPr>
        </p:nvSpPr>
        <p:spPr/>
        <p:txBody>
          <a:bodyPr rtlCol="0">
            <a:normAutofit lnSpcReduction="10000"/>
          </a:bodyPr>
          <a:lstStyle/>
          <a:p>
            <a:pPr algn="just" eaLnBrk="1" fontAlgn="auto" hangingPunct="1">
              <a:spcAft>
                <a:spcPts val="0"/>
              </a:spcAft>
              <a:buNone/>
              <a:defRPr/>
            </a:pPr>
            <a:r>
              <a:rPr lang="es-MX" dirty="0"/>
              <a:t>Se tienen dos esferas cargadas eléctricamente con 4x10</a:t>
            </a:r>
            <a:r>
              <a:rPr lang="es-MX" baseline="30000" dirty="0"/>
              <a:t>-8</a:t>
            </a:r>
            <a:r>
              <a:rPr lang="es-MX" dirty="0"/>
              <a:t> C y 2.3x10</a:t>
            </a:r>
            <a:r>
              <a:rPr lang="es-MX" baseline="30000" dirty="0"/>
              <a:t>-7</a:t>
            </a:r>
            <a:r>
              <a:rPr lang="es-MX" dirty="0"/>
              <a:t> C respectivamente y están separadas 35 cm en el aire. Calcular la </a:t>
            </a:r>
            <a:r>
              <a:rPr lang="es-MX" b="1" dirty="0"/>
              <a:t>fuerza</a:t>
            </a:r>
            <a:r>
              <a:rPr lang="es-MX" dirty="0"/>
              <a:t> eléctrica de repulsión o atracción entre ellas.</a:t>
            </a:r>
          </a:p>
          <a:p>
            <a:pPr eaLnBrk="1" fontAlgn="auto" hangingPunct="1">
              <a:spcAft>
                <a:spcPts val="0"/>
              </a:spcAft>
              <a:buFont typeface="Arial" pitchFamily="34" charset="0"/>
              <a:buNone/>
              <a:defRPr/>
            </a:pPr>
            <a:r>
              <a:rPr lang="es-MX" dirty="0"/>
              <a:t>	</a:t>
            </a:r>
          </a:p>
          <a:p>
            <a:pPr eaLnBrk="1" fontAlgn="auto" hangingPunct="1">
              <a:spcAft>
                <a:spcPts val="0"/>
              </a:spcAft>
              <a:buFont typeface="Arial" pitchFamily="34" charset="0"/>
              <a:buNone/>
              <a:defRPr/>
            </a:pPr>
            <a:r>
              <a:rPr lang="es-MX" dirty="0"/>
              <a:t>	F =( k)Q</a:t>
            </a:r>
            <a:r>
              <a:rPr lang="es-MX" baseline="-25000" dirty="0"/>
              <a:t>1</a:t>
            </a:r>
            <a:r>
              <a:rPr lang="es-MX" dirty="0"/>
              <a:t>Q</a:t>
            </a:r>
            <a:r>
              <a:rPr lang="es-MX" baseline="-25000" dirty="0"/>
              <a:t>2</a:t>
            </a:r>
            <a:r>
              <a:rPr lang="es-MX" dirty="0"/>
              <a:t>/R</a:t>
            </a:r>
            <a:r>
              <a:rPr lang="es-MX" baseline="30000" dirty="0"/>
              <a:t>2</a:t>
            </a:r>
            <a:br>
              <a:rPr lang="es-MX" dirty="0"/>
            </a:br>
            <a:br>
              <a:rPr lang="es-MX" dirty="0"/>
            </a:br>
            <a:r>
              <a:rPr lang="es-MX" dirty="0"/>
              <a:t>F= 8,987 x 10</a:t>
            </a:r>
            <a:r>
              <a:rPr lang="es-MX" baseline="30000" dirty="0"/>
              <a:t>9</a:t>
            </a:r>
            <a:r>
              <a:rPr lang="es-MX" dirty="0"/>
              <a:t> Nm</a:t>
            </a:r>
            <a:r>
              <a:rPr lang="es-MX" baseline="30000" dirty="0"/>
              <a:t>2</a:t>
            </a:r>
            <a:r>
              <a:rPr lang="es-MX" dirty="0"/>
              <a:t>/C</a:t>
            </a:r>
            <a:r>
              <a:rPr lang="es-MX" baseline="30000" dirty="0"/>
              <a:t>2</a:t>
            </a:r>
            <a:r>
              <a:rPr lang="es-MX" dirty="0"/>
              <a:t> (4x10</a:t>
            </a:r>
            <a:r>
              <a:rPr lang="es-MX" baseline="30000" dirty="0"/>
              <a:t>-8</a:t>
            </a:r>
            <a:r>
              <a:rPr lang="es-MX" dirty="0"/>
              <a:t> C )(2.3x10</a:t>
            </a:r>
            <a:r>
              <a:rPr lang="es-MX" baseline="30000" dirty="0"/>
              <a:t>-7</a:t>
            </a:r>
            <a:r>
              <a:rPr lang="es-MX" dirty="0"/>
              <a:t>C)/(0.35 m)</a:t>
            </a:r>
            <a:r>
              <a:rPr lang="es-MX" baseline="30000" dirty="0"/>
              <a:t>2</a:t>
            </a:r>
            <a:br>
              <a:rPr lang="es-MX" dirty="0"/>
            </a:br>
            <a:br>
              <a:rPr lang="es-MX" dirty="0"/>
            </a:br>
            <a:r>
              <a:rPr lang="es-MX" dirty="0"/>
              <a:t>F = 6,74942*10</a:t>
            </a:r>
            <a:r>
              <a:rPr lang="es-MX" baseline="30000" dirty="0"/>
              <a:t>-4</a:t>
            </a:r>
            <a:r>
              <a:rPr lang="es-MX" dirty="0"/>
              <a:t>=6.75x10</a:t>
            </a:r>
            <a:r>
              <a:rPr lang="es-MX" baseline="30000" dirty="0"/>
              <a:t>-4</a:t>
            </a:r>
            <a:r>
              <a:rPr lang="es-MX" dirty="0"/>
              <a:t> N en sentidos contrarios (Repulsión)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pPr eaLnBrk="1" hangingPunct="1"/>
            <a:r>
              <a:rPr lang="es-MX"/>
              <a:t>Objetivos</a:t>
            </a:r>
          </a:p>
        </p:txBody>
      </p:sp>
      <p:sp>
        <p:nvSpPr>
          <p:cNvPr id="3075" name="2 Marcador de contenido"/>
          <p:cNvSpPr>
            <a:spLocks noGrp="1"/>
          </p:cNvSpPr>
          <p:nvPr>
            <p:ph idx="1"/>
          </p:nvPr>
        </p:nvSpPr>
        <p:spPr/>
        <p:txBody>
          <a:bodyPr/>
          <a:lstStyle/>
          <a:p>
            <a:pPr algn="just" eaLnBrk="1" hangingPunct="1"/>
            <a:r>
              <a:rPr lang="es-MX"/>
              <a:t>Explicar las magnitudes y los sistemas de unidades utilizados en los circuitos eléctricos. </a:t>
            </a:r>
          </a:p>
          <a:p>
            <a:pPr algn="just" eaLnBrk="1" hangingPunct="1"/>
            <a:r>
              <a:rPr lang="es-MX"/>
              <a:t>Identificar los elementos básicos que constituyen un circuito eléctrico. </a:t>
            </a:r>
          </a:p>
          <a:p>
            <a:pPr eaLnBrk="1" hangingPunct="1"/>
            <a:endParaRPr lang="es-MX"/>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BB1FC7-F426-4705-9D9E-421FCFFBFE23}"/>
              </a:ext>
            </a:extLst>
          </p:cNvPr>
          <p:cNvSpPr>
            <a:spLocks noGrp="1"/>
          </p:cNvSpPr>
          <p:nvPr>
            <p:ph type="title"/>
          </p:nvPr>
        </p:nvSpPr>
        <p:spPr/>
        <p:txBody>
          <a:bodyPr/>
          <a:lstStyle/>
          <a:p>
            <a:endParaRPr lang="es-CO"/>
          </a:p>
        </p:txBody>
      </p:sp>
      <p:pic>
        <p:nvPicPr>
          <p:cNvPr id="3074" name="Picture 2" descr="Ley de Coulomb - Wikipedia, la enciclopedia libre">
            <a:extLst>
              <a:ext uri="{FF2B5EF4-FFF2-40B4-BE49-F238E27FC236}">
                <a16:creationId xmlns:a16="http://schemas.microsoft.com/office/drawing/2014/main" id="{0F04D53F-AC8C-4FA0-AA1E-44D6189996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1314" y="2060848"/>
            <a:ext cx="4821372" cy="3860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896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dos</a:t>
            </a:r>
          </a:p>
        </p:txBody>
      </p:sp>
      <p:sp>
        <p:nvSpPr>
          <p:cNvPr id="3" name="2 Marcador de contenido"/>
          <p:cNvSpPr>
            <a:spLocks noGrp="1"/>
          </p:cNvSpPr>
          <p:nvPr>
            <p:ph idx="1"/>
          </p:nvPr>
        </p:nvSpPr>
        <p:spPr/>
        <p:txBody>
          <a:bodyPr>
            <a:normAutofit fontScale="70000" lnSpcReduction="20000"/>
          </a:bodyPr>
          <a:lstStyle/>
          <a:p>
            <a:pPr algn="just"/>
            <a:r>
              <a:rPr lang="es-ES" sz="4500" dirty="0"/>
              <a:t>Suponga  dos cargas sobre el plano horizontal  Q1 de 2x10</a:t>
            </a:r>
            <a:r>
              <a:rPr lang="es-ES" sz="4500" baseline="30000" dirty="0"/>
              <a:t>-3</a:t>
            </a:r>
            <a:r>
              <a:rPr lang="es-ES" sz="4500" dirty="0"/>
              <a:t> C y Q2 de -3x10</a:t>
            </a:r>
            <a:r>
              <a:rPr lang="es-ES" sz="4500" baseline="30000" dirty="0"/>
              <a:t>-4</a:t>
            </a:r>
            <a:r>
              <a:rPr lang="es-ES" sz="4500" dirty="0"/>
              <a:t> C. Hallar la fuerza de la carga dos sobre la carga uno. Además, el valor del campo eléctrico sobre dicha carga en presencia de una carga de prueba del valor de  Q1. las cargas están separadas 5 cm. </a:t>
            </a:r>
          </a:p>
          <a:p>
            <a:pPr algn="just"/>
            <a:endParaRPr lang="es-ES" sz="4500" dirty="0"/>
          </a:p>
          <a:p>
            <a:pPr>
              <a:buNone/>
            </a:pPr>
            <a:endParaRPr lang="es-ES" dirty="0"/>
          </a:p>
          <a:p>
            <a:pPr>
              <a:buNone/>
            </a:pPr>
            <a:endParaRPr lang="en-US" dirty="0"/>
          </a:p>
          <a:p>
            <a:pPr>
              <a:buNone/>
            </a:pPr>
            <a:r>
              <a:rPr lang="en-US" dirty="0"/>
              <a:t>				 </a:t>
            </a:r>
            <a:endParaRPr lang="es-MX" dirty="0"/>
          </a:p>
          <a:p>
            <a:pPr>
              <a:buNone/>
            </a:pPr>
            <a:r>
              <a:rPr lang="en-US" dirty="0"/>
              <a:t> </a:t>
            </a:r>
            <a:endParaRPr lang="es-MX" dirty="0"/>
          </a:p>
          <a:p>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017A1-25A7-4331-B87D-911A94A85B79}"/>
              </a:ext>
            </a:extLst>
          </p:cNvPr>
          <p:cNvSpPr>
            <a:spLocks noGrp="1"/>
          </p:cNvSpPr>
          <p:nvPr>
            <p:ph type="title"/>
          </p:nvPr>
        </p:nvSpPr>
        <p:spPr/>
        <p:txBody>
          <a:bodyPr/>
          <a:lstStyle/>
          <a:p>
            <a:r>
              <a:rPr lang="es-CO" dirty="0"/>
              <a:t>Solución</a:t>
            </a:r>
          </a:p>
        </p:txBody>
      </p:sp>
      <p:pic>
        <p:nvPicPr>
          <p:cNvPr id="4" name="Marcador de contenido 3">
            <a:extLst>
              <a:ext uri="{FF2B5EF4-FFF2-40B4-BE49-F238E27FC236}">
                <a16:creationId xmlns:a16="http://schemas.microsoft.com/office/drawing/2014/main" id="{66B50E4D-11C2-4346-B14A-AAC5C4E3FCA3}"/>
              </a:ext>
            </a:extLst>
          </p:cNvPr>
          <p:cNvPicPr>
            <a:picLocks noGrp="1" noChangeAspect="1"/>
          </p:cNvPicPr>
          <p:nvPr>
            <p:ph idx="1"/>
          </p:nvPr>
        </p:nvPicPr>
        <p:blipFill>
          <a:blip r:embed="rId2"/>
          <a:stretch>
            <a:fillRect/>
          </a:stretch>
        </p:blipFill>
        <p:spPr>
          <a:xfrm>
            <a:off x="1817858" y="2709928"/>
            <a:ext cx="5418438" cy="2370567"/>
          </a:xfrm>
          <a:prstGeom prst="rect">
            <a:avLst/>
          </a:prstGeom>
        </p:spPr>
      </p:pic>
      <p:sp>
        <p:nvSpPr>
          <p:cNvPr id="5" name="CuadroTexto 4">
            <a:extLst>
              <a:ext uri="{FF2B5EF4-FFF2-40B4-BE49-F238E27FC236}">
                <a16:creationId xmlns:a16="http://schemas.microsoft.com/office/drawing/2014/main" id="{3C45BDB6-3285-43D5-A7F3-9C096E1F6952}"/>
              </a:ext>
            </a:extLst>
          </p:cNvPr>
          <p:cNvSpPr txBox="1"/>
          <p:nvPr/>
        </p:nvSpPr>
        <p:spPr>
          <a:xfrm>
            <a:off x="4355976" y="4437112"/>
            <a:ext cx="1024639" cy="369332"/>
          </a:xfrm>
          <a:prstGeom prst="rect">
            <a:avLst/>
          </a:prstGeom>
          <a:noFill/>
        </p:spPr>
        <p:txBody>
          <a:bodyPr wrap="none" rtlCol="0">
            <a:spAutoFit/>
          </a:bodyPr>
          <a:lstStyle/>
          <a:p>
            <a:r>
              <a:rPr lang="es-CO" dirty="0"/>
              <a:t>=0,05 m</a:t>
            </a:r>
          </a:p>
        </p:txBody>
      </p:sp>
      <p:sp>
        <p:nvSpPr>
          <p:cNvPr id="6" name="CuadroTexto 5">
            <a:extLst>
              <a:ext uri="{FF2B5EF4-FFF2-40B4-BE49-F238E27FC236}">
                <a16:creationId xmlns:a16="http://schemas.microsoft.com/office/drawing/2014/main" id="{D1D0DF63-979E-4C87-B5F9-241D10FECCEE}"/>
              </a:ext>
            </a:extLst>
          </p:cNvPr>
          <p:cNvSpPr txBox="1"/>
          <p:nvPr/>
        </p:nvSpPr>
        <p:spPr>
          <a:xfrm>
            <a:off x="2123728" y="4293096"/>
            <a:ext cx="1026243" cy="369332"/>
          </a:xfrm>
          <a:prstGeom prst="rect">
            <a:avLst/>
          </a:prstGeom>
          <a:noFill/>
        </p:spPr>
        <p:txBody>
          <a:bodyPr wrap="none" rtlCol="0">
            <a:spAutoFit/>
          </a:bodyPr>
          <a:lstStyle/>
          <a:p>
            <a:r>
              <a:rPr lang="es-CO" dirty="0"/>
              <a:t>2*10</a:t>
            </a:r>
            <a:r>
              <a:rPr lang="es-CO" baseline="30000" dirty="0"/>
              <a:t>-3</a:t>
            </a:r>
            <a:r>
              <a:rPr lang="es-CO" dirty="0"/>
              <a:t> C</a:t>
            </a:r>
            <a:endParaRPr lang="es-CO" baseline="30000" dirty="0"/>
          </a:p>
        </p:txBody>
      </p:sp>
      <p:sp>
        <p:nvSpPr>
          <p:cNvPr id="7" name="CuadroTexto 6">
            <a:extLst>
              <a:ext uri="{FF2B5EF4-FFF2-40B4-BE49-F238E27FC236}">
                <a16:creationId xmlns:a16="http://schemas.microsoft.com/office/drawing/2014/main" id="{863B0AEF-D26A-42DD-AD77-6DCA3EFBDACD}"/>
              </a:ext>
            </a:extLst>
          </p:cNvPr>
          <p:cNvSpPr txBox="1"/>
          <p:nvPr/>
        </p:nvSpPr>
        <p:spPr>
          <a:xfrm>
            <a:off x="5731214" y="4233672"/>
            <a:ext cx="1026243" cy="369332"/>
          </a:xfrm>
          <a:prstGeom prst="rect">
            <a:avLst/>
          </a:prstGeom>
          <a:noFill/>
        </p:spPr>
        <p:txBody>
          <a:bodyPr wrap="none" rtlCol="0">
            <a:spAutoFit/>
          </a:bodyPr>
          <a:lstStyle/>
          <a:p>
            <a:r>
              <a:rPr lang="es-CO" dirty="0"/>
              <a:t>3*10</a:t>
            </a:r>
            <a:r>
              <a:rPr lang="es-CO" baseline="30000" dirty="0"/>
              <a:t>-4</a:t>
            </a:r>
            <a:r>
              <a:rPr lang="es-CO" dirty="0"/>
              <a:t> C</a:t>
            </a:r>
            <a:endParaRPr lang="es-CO" baseline="30000" dirty="0"/>
          </a:p>
        </p:txBody>
      </p:sp>
    </p:spTree>
    <p:extLst>
      <p:ext uri="{BB962C8B-B14F-4D97-AF65-F5344CB8AC3E}">
        <p14:creationId xmlns:p14="http://schemas.microsoft.com/office/powerpoint/2010/main" val="3287420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a:t>
            </a:r>
          </a:p>
        </p:txBody>
      </p:sp>
      <p:sp>
        <p:nvSpPr>
          <p:cNvPr id="3" name="2 Marcador de contenido"/>
          <p:cNvSpPr>
            <a:spLocks noGrp="1"/>
          </p:cNvSpPr>
          <p:nvPr>
            <p:ph idx="1"/>
          </p:nvPr>
        </p:nvSpPr>
        <p:spPr>
          <a:xfrm>
            <a:off x="3203848" y="2708920"/>
            <a:ext cx="5338936" cy="4477512"/>
          </a:xfrm>
        </p:spPr>
        <p:txBody>
          <a:bodyPr>
            <a:normAutofit fontScale="70000" lnSpcReduction="20000"/>
          </a:bodyPr>
          <a:lstStyle/>
          <a:p>
            <a:pPr>
              <a:buNone/>
            </a:pPr>
            <a:r>
              <a:rPr lang="es-ES" dirty="0"/>
              <a:t>Q1= 2 x 10</a:t>
            </a:r>
            <a:r>
              <a:rPr lang="en-US" dirty="0"/>
              <a:t>-3  C		</a:t>
            </a:r>
            <a:r>
              <a:rPr lang="es-ES" dirty="0"/>
              <a:t>Q2= -3 x 10^-4  C		</a:t>
            </a:r>
          </a:p>
          <a:p>
            <a:pPr>
              <a:buNone/>
            </a:pPr>
            <a:r>
              <a:rPr lang="en-US" dirty="0"/>
              <a:t>r= 5 cm|		K= 8,987 x 10^9Nm</a:t>
            </a:r>
            <a:r>
              <a:rPr lang="en-US" baseline="30000" dirty="0"/>
              <a:t>2</a:t>
            </a:r>
            <a:r>
              <a:rPr lang="en-US" dirty="0"/>
              <a:t>/C</a:t>
            </a:r>
            <a:r>
              <a:rPr lang="en-US" baseline="30000" dirty="0"/>
              <a:t>2</a:t>
            </a:r>
            <a:endParaRPr lang="es-MX" baseline="30000" dirty="0"/>
          </a:p>
          <a:p>
            <a:pPr>
              <a:buNone/>
            </a:pPr>
            <a:r>
              <a:rPr lang="en-US" dirty="0"/>
              <a:t>F21=?			E1=?</a:t>
            </a:r>
          </a:p>
          <a:p>
            <a:pPr>
              <a:buNone/>
            </a:pPr>
            <a:endParaRPr lang="en-US" dirty="0"/>
          </a:p>
          <a:p>
            <a:pPr>
              <a:buNone/>
            </a:pPr>
            <a:r>
              <a:rPr lang="en-US" dirty="0"/>
              <a:t>			           F21= 2.16x10</a:t>
            </a:r>
            <a:r>
              <a:rPr lang="en-US" baseline="30000" dirty="0"/>
              <a:t>6</a:t>
            </a:r>
            <a:r>
              <a:rPr lang="en-US" dirty="0"/>
              <a:t> N   en </a:t>
            </a:r>
            <a:r>
              <a:rPr lang="en-US" dirty="0" err="1"/>
              <a:t>dirección</a:t>
            </a:r>
            <a:r>
              <a:rPr lang="en-US" dirty="0"/>
              <a:t> 0 </a:t>
            </a:r>
            <a:r>
              <a:rPr lang="en-US" dirty="0" err="1"/>
              <a:t>grados</a:t>
            </a:r>
            <a:r>
              <a:rPr lang="en-US" dirty="0"/>
              <a:t>.             			</a:t>
            </a:r>
          </a:p>
          <a:p>
            <a:pPr>
              <a:buNone/>
            </a:pPr>
            <a:endParaRPr lang="en-US" dirty="0"/>
          </a:p>
          <a:p>
            <a:pPr>
              <a:buNone/>
            </a:pPr>
            <a:r>
              <a:rPr lang="en-US" dirty="0"/>
              <a:t>			E= 1,08*10^9 N/C en </a:t>
            </a:r>
            <a:r>
              <a:rPr lang="en-US" dirty="0" err="1"/>
              <a:t>dirección</a:t>
            </a:r>
            <a:r>
              <a:rPr lang="en-US" dirty="0"/>
              <a:t> del </a:t>
            </a:r>
            <a:r>
              <a:rPr lang="en-US" dirty="0" err="1"/>
              <a:t>semieje</a:t>
            </a:r>
            <a:r>
              <a:rPr lang="en-US" dirty="0"/>
              <a:t> </a:t>
            </a:r>
            <a:r>
              <a:rPr lang="en-US" dirty="0" err="1"/>
              <a:t>positivo</a:t>
            </a:r>
            <a:r>
              <a:rPr lang="en-US" dirty="0"/>
              <a:t>  de las x</a:t>
            </a:r>
          </a:p>
          <a:p>
            <a:pPr>
              <a:buNone/>
            </a:pPr>
            <a:endParaRPr lang="es-MX" dirty="0"/>
          </a:p>
          <a:p>
            <a:pPr>
              <a:buNone/>
            </a:pPr>
            <a:endParaRPr lang="es-MX" dirty="0"/>
          </a:p>
          <a:p>
            <a:pPr>
              <a:buNone/>
            </a:pPr>
            <a:r>
              <a:rPr lang="en-US" dirty="0"/>
              <a:t> </a:t>
            </a:r>
            <a:endParaRPr lang="es-MX" dirty="0"/>
          </a:p>
          <a:p>
            <a:pPr>
              <a:buNone/>
            </a:pPr>
            <a:r>
              <a:rPr lang="en-US" dirty="0"/>
              <a:t> </a:t>
            </a:r>
            <a:endParaRPr lang="es-MX" dirty="0"/>
          </a:p>
          <a:p>
            <a:pPr>
              <a:buNone/>
            </a:pPr>
            <a:r>
              <a:rPr lang="en-US" dirty="0"/>
              <a:t> </a:t>
            </a:r>
            <a:endParaRPr lang="es-MX" dirty="0"/>
          </a:p>
          <a:p>
            <a:endParaRPr lang="es-MX" dirty="0"/>
          </a:p>
        </p:txBody>
      </p:sp>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06C570BD-A520-48D6-8BB8-00947B43FE01}"/>
                  </a:ext>
                </a:extLst>
              </p:cNvPr>
              <p:cNvSpPr txBox="1"/>
              <p:nvPr/>
            </p:nvSpPr>
            <p:spPr>
              <a:xfrm>
                <a:off x="323528" y="1823025"/>
                <a:ext cx="5050904" cy="276999"/>
              </a:xfrm>
              <a:prstGeom prst="rect">
                <a:avLst/>
              </a:prstGeom>
              <a:noFill/>
            </p:spPr>
            <p:txBody>
              <a:bodyPr wrap="square" lIns="0" tIns="0" rIns="0" bIns="0" rtlCol="0">
                <a:spAutoFit/>
              </a:bodyPr>
              <a:lstStyle/>
              <a:p>
                <a:r>
                  <a:rPr lang="es-CO" dirty="0"/>
                  <a:t>F</a:t>
                </a:r>
                <a14:m>
                  <m:oMath xmlns:m="http://schemas.openxmlformats.org/officeDocument/2006/math">
                    <m:r>
                      <a:rPr lang="es-CO" i="1" smtClean="0">
                        <a:latin typeface="Cambria Math" panose="02040503050406030204" pitchFamily="18" charset="0"/>
                      </a:rPr>
                      <m:t>=</m:t>
                    </m:r>
                    <m:r>
                      <a:rPr lang="es-CO" b="0" i="1" smtClean="0">
                        <a:latin typeface="Cambria Math" panose="02040503050406030204" pitchFamily="18" charset="0"/>
                      </a:rPr>
                      <m:t>8,987∗10</m:t>
                    </m:r>
                    <m:r>
                      <a:rPr lang="es-CO" b="0" i="1" baseline="30000" smtClean="0">
                        <a:latin typeface="Cambria Math" panose="02040503050406030204" pitchFamily="18" charset="0"/>
                      </a:rPr>
                      <m:t>9</m:t>
                    </m:r>
                    <m:r>
                      <a:rPr lang="es-CO" b="0" i="1" smtClean="0">
                        <a:latin typeface="Cambria Math" panose="02040503050406030204" pitchFamily="18" charset="0"/>
                      </a:rPr>
                      <m:t>𝑁𝑚</m:t>
                    </m:r>
                  </m:oMath>
                </a14:m>
                <a:r>
                  <a:rPr lang="es-CO" baseline="30000" dirty="0"/>
                  <a:t>2</a:t>
                </a:r>
                <a:r>
                  <a:rPr lang="es-CO" dirty="0"/>
                  <a:t>/C</a:t>
                </a:r>
                <a:r>
                  <a:rPr lang="es-CO" baseline="30000" dirty="0"/>
                  <a:t>2</a:t>
                </a:r>
                <a:r>
                  <a:rPr lang="es-CO" dirty="0"/>
                  <a:t>*2*10</a:t>
                </a:r>
                <a:r>
                  <a:rPr lang="es-CO" baseline="30000" dirty="0"/>
                  <a:t>-3</a:t>
                </a:r>
                <a:r>
                  <a:rPr lang="es-CO" dirty="0"/>
                  <a:t>C*3*10</a:t>
                </a:r>
                <a:r>
                  <a:rPr lang="es-CO" baseline="30000" dirty="0"/>
                  <a:t>-4</a:t>
                </a:r>
                <a:r>
                  <a:rPr lang="es-CO" dirty="0"/>
                  <a:t>C/(0,05m)</a:t>
                </a:r>
                <a:r>
                  <a:rPr lang="es-CO" baseline="30000" dirty="0"/>
                  <a:t>2</a:t>
                </a:r>
              </a:p>
            </p:txBody>
          </p:sp>
        </mc:Choice>
        <mc:Fallback xmlns="">
          <p:sp>
            <p:nvSpPr>
              <p:cNvPr id="4" name="CuadroTexto 3">
                <a:extLst>
                  <a:ext uri="{FF2B5EF4-FFF2-40B4-BE49-F238E27FC236}">
                    <a16:creationId xmlns:a16="http://schemas.microsoft.com/office/drawing/2014/main" id="{06C570BD-A520-48D6-8BB8-00947B43FE01}"/>
                  </a:ext>
                </a:extLst>
              </p:cNvPr>
              <p:cNvSpPr txBox="1">
                <a:spLocks noRot="1" noChangeAspect="1" noMove="1" noResize="1" noEditPoints="1" noAdjustHandles="1" noChangeArrowheads="1" noChangeShapeType="1" noTextEdit="1"/>
              </p:cNvSpPr>
              <p:nvPr/>
            </p:nvSpPr>
            <p:spPr>
              <a:xfrm>
                <a:off x="323528" y="1823025"/>
                <a:ext cx="5050904" cy="276999"/>
              </a:xfrm>
              <a:prstGeom prst="rect">
                <a:avLst/>
              </a:prstGeom>
              <a:blipFill>
                <a:blip r:embed="rId3"/>
                <a:stretch>
                  <a:fillRect l="-2774" t="-28889" b="-53333"/>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2EADDACA-2EBC-4189-9214-FC2EA36A81E1}"/>
                  </a:ext>
                </a:extLst>
              </p:cNvPr>
              <p:cNvSpPr txBox="1"/>
              <p:nvPr/>
            </p:nvSpPr>
            <p:spPr>
              <a:xfrm>
                <a:off x="971600" y="2564904"/>
                <a:ext cx="1450504" cy="521361"/>
              </a:xfrm>
              <a:prstGeom prst="rect">
                <a:avLst/>
              </a:prstGeom>
              <a:noFill/>
            </p:spPr>
            <p:txBody>
              <a:bodyPr wrap="square" rtlCol="0">
                <a:spAutoFit/>
              </a:bodyPr>
              <a:lstStyle/>
              <a:p>
                <a:r>
                  <a:rPr lang="es-CO" dirty="0"/>
                  <a:t>E=</a:t>
                </a:r>
                <a14:m>
                  <m:oMath xmlns:m="http://schemas.openxmlformats.org/officeDocument/2006/math">
                    <m:f>
                      <m:fPr>
                        <m:ctrlPr>
                          <a:rPr lang="es-CO" i="1" smtClean="0">
                            <a:latin typeface="Cambria Math" panose="02040503050406030204" pitchFamily="18" charset="0"/>
                          </a:rPr>
                        </m:ctrlPr>
                      </m:fPr>
                      <m:num>
                        <m:r>
                          <a:rPr lang="es-CO" b="0" i="1" smtClean="0">
                            <a:latin typeface="Cambria Math" panose="02040503050406030204" pitchFamily="18" charset="0"/>
                          </a:rPr>
                          <m:t>2,16∗10</m:t>
                        </m:r>
                        <m:r>
                          <a:rPr lang="es-CO" b="0" i="1" baseline="30000" smtClean="0">
                            <a:latin typeface="Cambria Math" panose="02040503050406030204" pitchFamily="18" charset="0"/>
                          </a:rPr>
                          <m:t>6</m:t>
                        </m:r>
                        <m:r>
                          <a:rPr lang="es-CO" b="0" i="1" smtClean="0">
                            <a:latin typeface="Cambria Math" panose="02040503050406030204" pitchFamily="18" charset="0"/>
                          </a:rPr>
                          <m:t>𝑁</m:t>
                        </m:r>
                      </m:num>
                      <m:den>
                        <m:r>
                          <a:rPr lang="es-CO" b="0" i="1" smtClean="0">
                            <a:latin typeface="Cambria Math" panose="02040503050406030204" pitchFamily="18" charset="0"/>
                          </a:rPr>
                          <m:t>(2∗</m:t>
                        </m:r>
                        <m:sSup>
                          <m:sSupPr>
                            <m:ctrlPr>
                              <a:rPr lang="es-CO" b="0" i="1" smtClean="0">
                                <a:latin typeface="Cambria Math" panose="02040503050406030204" pitchFamily="18" charset="0"/>
                              </a:rPr>
                            </m:ctrlPr>
                          </m:sSupPr>
                          <m:e>
                            <m:r>
                              <a:rPr lang="es-CO" b="0" i="1" smtClean="0">
                                <a:latin typeface="Cambria Math" panose="02040503050406030204" pitchFamily="18" charset="0"/>
                              </a:rPr>
                              <m:t>10</m:t>
                            </m:r>
                          </m:e>
                          <m:sup>
                            <m:r>
                              <a:rPr lang="es-CO" b="0" i="1" smtClean="0">
                                <a:latin typeface="Cambria Math" panose="02040503050406030204" pitchFamily="18" charset="0"/>
                              </a:rPr>
                              <m:t>−3</m:t>
                            </m:r>
                          </m:sup>
                        </m:sSup>
                        <m:r>
                          <a:rPr lang="es-CO" b="0" i="1" smtClean="0">
                            <a:latin typeface="Cambria Math" panose="02040503050406030204" pitchFamily="18" charset="0"/>
                          </a:rPr>
                          <m:t>𝐶</m:t>
                        </m:r>
                        <m:r>
                          <a:rPr lang="es-CO" b="0" i="1" smtClean="0">
                            <a:latin typeface="Cambria Math" panose="02040503050406030204" pitchFamily="18" charset="0"/>
                          </a:rPr>
                          <m:t>)</m:t>
                        </m:r>
                      </m:den>
                    </m:f>
                  </m:oMath>
                </a14:m>
                <a:endParaRPr lang="es-CO" dirty="0"/>
              </a:p>
            </p:txBody>
          </p:sp>
        </mc:Choice>
        <mc:Fallback xmlns="">
          <p:sp>
            <p:nvSpPr>
              <p:cNvPr id="7" name="CuadroTexto 6">
                <a:extLst>
                  <a:ext uri="{FF2B5EF4-FFF2-40B4-BE49-F238E27FC236}">
                    <a16:creationId xmlns:a16="http://schemas.microsoft.com/office/drawing/2014/main" id="{2EADDACA-2EBC-4189-9214-FC2EA36A81E1}"/>
                  </a:ext>
                </a:extLst>
              </p:cNvPr>
              <p:cNvSpPr txBox="1">
                <a:spLocks noRot="1" noChangeAspect="1" noMove="1" noResize="1" noEditPoints="1" noAdjustHandles="1" noChangeArrowheads="1" noChangeShapeType="1" noTextEdit="1"/>
              </p:cNvSpPr>
              <p:nvPr/>
            </p:nvSpPr>
            <p:spPr>
              <a:xfrm>
                <a:off x="971600" y="2564904"/>
                <a:ext cx="1450504" cy="521361"/>
              </a:xfrm>
              <a:prstGeom prst="rect">
                <a:avLst/>
              </a:prstGeom>
              <a:blipFill>
                <a:blip r:embed="rId4"/>
                <a:stretch>
                  <a:fillRect l="-3361" b="-7059"/>
                </a:stretch>
              </a:blipFill>
            </p:spPr>
            <p:txBody>
              <a:bodyPr/>
              <a:lstStyle/>
              <a:p>
                <a:r>
                  <a:rPr lang="es-CO">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tres</a:t>
            </a:r>
          </a:p>
        </p:txBody>
      </p:sp>
      <p:sp>
        <p:nvSpPr>
          <p:cNvPr id="3" name="2 Marcador de contenido"/>
          <p:cNvSpPr>
            <a:spLocks noGrp="1"/>
          </p:cNvSpPr>
          <p:nvPr>
            <p:ph idx="1"/>
          </p:nvPr>
        </p:nvSpPr>
        <p:spPr/>
        <p:txBody>
          <a:bodyPr/>
          <a:lstStyle/>
          <a:p>
            <a:pPr algn="just"/>
            <a:r>
              <a:rPr lang="es-ES" dirty="0"/>
              <a:t>Se localizan tres cargas en un triangulo equilátero de 0.5 metros de lado, hallar la fuerza neta sobre 7 µC y el campo eléctrico, si esta fuera la carga de prueba. </a:t>
            </a:r>
            <a:endParaRPr lang="es-MX" dirty="0"/>
          </a:p>
          <a:p>
            <a:endParaRPr lang="es-MX" dirty="0"/>
          </a:p>
        </p:txBody>
      </p:sp>
      <p:pic>
        <p:nvPicPr>
          <p:cNvPr id="4" name="3 Imagen" descr="triangulo"/>
          <p:cNvPicPr/>
          <p:nvPr/>
        </p:nvPicPr>
        <p:blipFill>
          <a:blip r:embed="rId3" cstate="print"/>
          <a:srcRect/>
          <a:stretch>
            <a:fillRect/>
          </a:stretch>
        </p:blipFill>
        <p:spPr bwMode="auto">
          <a:xfrm>
            <a:off x="3071802" y="3500438"/>
            <a:ext cx="2500330" cy="235745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triangulo">
            <a:extLst>
              <a:ext uri="{FF2B5EF4-FFF2-40B4-BE49-F238E27FC236}">
                <a16:creationId xmlns:a16="http://schemas.microsoft.com/office/drawing/2014/main" id="{5FBFEEAF-AAC1-4292-A811-52E2753335A5}"/>
              </a:ext>
            </a:extLst>
          </p:cNvPr>
          <p:cNvPicPr>
            <a:picLocks noGrp="1"/>
          </p:cNvPicPr>
          <p:nvPr>
            <p:ph idx="1"/>
          </p:nvPr>
        </p:nvPicPr>
        <p:blipFill>
          <a:blip r:embed="rId2" cstate="print"/>
          <a:srcRect/>
          <a:stretch>
            <a:fillRect/>
          </a:stretch>
        </p:blipFill>
        <p:spPr bwMode="auto">
          <a:xfrm>
            <a:off x="3059833" y="1691680"/>
            <a:ext cx="3672408" cy="3310136"/>
          </a:xfrm>
          <a:prstGeom prst="rect">
            <a:avLst/>
          </a:prstGeom>
          <a:noFill/>
          <a:ln w="9525">
            <a:noFill/>
            <a:miter lim="800000"/>
            <a:headEnd/>
            <a:tailEnd/>
          </a:ln>
        </p:spPr>
      </p:pic>
      <p:cxnSp>
        <p:nvCxnSpPr>
          <p:cNvPr id="6" name="Conector recto de flecha 5">
            <a:extLst>
              <a:ext uri="{FF2B5EF4-FFF2-40B4-BE49-F238E27FC236}">
                <a16:creationId xmlns:a16="http://schemas.microsoft.com/office/drawing/2014/main" id="{9087D470-A2D1-462D-8C7F-D5E5EB408547}"/>
              </a:ext>
            </a:extLst>
          </p:cNvPr>
          <p:cNvCxnSpPr>
            <a:cxnSpLocks/>
          </p:cNvCxnSpPr>
          <p:nvPr/>
        </p:nvCxnSpPr>
        <p:spPr>
          <a:xfrm>
            <a:off x="4860032" y="2420888"/>
            <a:ext cx="720080" cy="1152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2B587BBC-F07C-46F9-9A3C-EB757F045345}"/>
              </a:ext>
            </a:extLst>
          </p:cNvPr>
          <p:cNvCxnSpPr/>
          <p:nvPr/>
        </p:nvCxnSpPr>
        <p:spPr>
          <a:xfrm flipV="1">
            <a:off x="4896037" y="1340768"/>
            <a:ext cx="468051"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0CFF8DB-519A-4040-AC06-73E2AD69CA01}"/>
                  </a:ext>
                </a:extLst>
              </p:cNvPr>
              <p:cNvSpPr txBox="1"/>
              <p:nvPr/>
            </p:nvSpPr>
            <p:spPr>
              <a:xfrm>
                <a:off x="3320262" y="1028695"/>
                <a:ext cx="5055487" cy="467564"/>
              </a:xfrm>
              <a:prstGeom prst="rect">
                <a:avLst/>
              </a:prstGeom>
              <a:noFill/>
            </p:spPr>
            <p:txBody>
              <a:bodyPr wrap="none" lIns="0" tIns="0" rIns="0" bIns="0" rtlCol="0">
                <a:spAutoFit/>
              </a:bodyPr>
              <a:lstStyle/>
              <a:p>
                <a14:m>
                  <m:oMath xmlns:m="http://schemas.openxmlformats.org/officeDocument/2006/math">
                    <m:sSub>
                      <m:sSubPr>
                        <m:ctrlPr>
                          <a:rPr lang="es-CO" i="1" smtClean="0">
                            <a:latin typeface="Cambria Math" panose="02040503050406030204" pitchFamily="18" charset="0"/>
                          </a:rPr>
                        </m:ctrlPr>
                      </m:sSubPr>
                      <m:e>
                        <m:r>
                          <a:rPr lang="es-CO" b="0" i="1" smtClean="0">
                            <a:latin typeface="Cambria Math" panose="02040503050406030204" pitchFamily="18" charset="0"/>
                          </a:rPr>
                          <m:t>𝐹</m:t>
                        </m:r>
                      </m:e>
                      <m:sub>
                        <m:r>
                          <a:rPr lang="es-CO" b="0" i="1" smtClean="0">
                            <a:latin typeface="Cambria Math" panose="02040503050406030204" pitchFamily="18" charset="0"/>
                          </a:rPr>
                          <m:t>13</m:t>
                        </m:r>
                      </m:sub>
                    </m:sSub>
                    <m:r>
                      <a:rPr lang="es-CO" b="0" i="1" smtClean="0">
                        <a:latin typeface="Cambria Math" panose="02040503050406030204" pitchFamily="18" charset="0"/>
                      </a:rPr>
                      <m:t>=</m:t>
                    </m:r>
                  </m:oMath>
                </a14:m>
                <a:r>
                  <a:rPr lang="es-CO" dirty="0"/>
                  <a:t>8,987*10</a:t>
                </a:r>
                <a:r>
                  <a:rPr lang="es-CO" baseline="30000" dirty="0"/>
                  <a:t>9</a:t>
                </a:r>
                <a:r>
                  <a:rPr lang="es-CO" dirty="0"/>
                  <a:t>N</a:t>
                </a:r>
                <a14:m>
                  <m:oMath xmlns:m="http://schemas.openxmlformats.org/officeDocument/2006/math">
                    <m:f>
                      <m:fPr>
                        <m:ctrlPr>
                          <a:rPr lang="es-CO" i="1" dirty="0" smtClean="0">
                            <a:latin typeface="Cambria Math" panose="02040503050406030204" pitchFamily="18" charset="0"/>
                          </a:rPr>
                        </m:ctrlPr>
                      </m:fPr>
                      <m:num>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𝑚</m:t>
                            </m:r>
                          </m:e>
                          <m:sup>
                            <m:r>
                              <a:rPr lang="es-CO" b="0" i="1" dirty="0" smtClean="0">
                                <a:latin typeface="Cambria Math" panose="02040503050406030204" pitchFamily="18" charset="0"/>
                              </a:rPr>
                              <m:t>2</m:t>
                            </m:r>
                          </m:sup>
                        </m:sSup>
                      </m:num>
                      <m:den>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𝐶</m:t>
                            </m:r>
                          </m:e>
                          <m:sup>
                            <m:r>
                              <a:rPr lang="es-CO" b="0" i="1" dirty="0" smtClean="0">
                                <a:latin typeface="Cambria Math" panose="02040503050406030204" pitchFamily="18" charset="0"/>
                              </a:rPr>
                              <m:t>2</m:t>
                            </m:r>
                          </m:sup>
                        </m:sSup>
                      </m:den>
                    </m:f>
                    <m:r>
                      <a:rPr lang="es-CO" b="0" i="1" dirty="0" smtClean="0">
                        <a:latin typeface="Cambria Math" panose="02040503050406030204" pitchFamily="18" charset="0"/>
                      </a:rPr>
                      <m:t>∗2∗</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10</m:t>
                        </m:r>
                      </m:e>
                      <m:sup>
                        <m:r>
                          <a:rPr lang="es-CO" b="0" i="1" dirty="0" smtClean="0">
                            <a:latin typeface="Cambria Math" panose="02040503050406030204" pitchFamily="18" charset="0"/>
                          </a:rPr>
                          <m:t>−6</m:t>
                        </m:r>
                      </m:sup>
                    </m:sSup>
                    <m:r>
                      <a:rPr lang="es-CO" b="0" i="1" dirty="0" smtClean="0">
                        <a:latin typeface="Cambria Math" panose="02040503050406030204" pitchFamily="18" charset="0"/>
                      </a:rPr>
                      <m:t>𝐶</m:t>
                    </m:r>
                    <m:r>
                      <a:rPr lang="es-CO" b="0" i="1" dirty="0" smtClean="0">
                        <a:latin typeface="Cambria Math" panose="02040503050406030204" pitchFamily="18" charset="0"/>
                      </a:rPr>
                      <m:t>∗7∗</m:t>
                    </m:r>
                    <m:sSup>
                      <m:sSupPr>
                        <m:ctrlPr>
                          <a:rPr lang="es-CO" i="1" dirty="0">
                            <a:latin typeface="Cambria Math" panose="02040503050406030204" pitchFamily="18" charset="0"/>
                          </a:rPr>
                        </m:ctrlPr>
                      </m:sSupPr>
                      <m:e>
                        <m:r>
                          <a:rPr lang="es-CO" i="1" dirty="0">
                            <a:latin typeface="Cambria Math" panose="02040503050406030204" pitchFamily="18" charset="0"/>
                          </a:rPr>
                          <m:t>10</m:t>
                        </m:r>
                      </m:e>
                      <m:sup>
                        <m:r>
                          <a:rPr lang="es-CO" i="1" dirty="0">
                            <a:latin typeface="Cambria Math" panose="02040503050406030204" pitchFamily="18" charset="0"/>
                          </a:rPr>
                          <m:t>−6</m:t>
                        </m:r>
                      </m:sup>
                    </m:sSup>
                    <m:r>
                      <a:rPr lang="es-CO" b="0" i="1" dirty="0" smtClean="0">
                        <a:latin typeface="Cambria Math" panose="02040503050406030204" pitchFamily="18" charset="0"/>
                      </a:rPr>
                      <m:t>𝐶</m:t>
                    </m:r>
                    <m:f>
                      <m:fPr>
                        <m:ctrlPr>
                          <a:rPr lang="es-CO" b="0" i="1" dirty="0" smtClean="0">
                            <a:latin typeface="Cambria Math" panose="02040503050406030204" pitchFamily="18" charset="0"/>
                          </a:rPr>
                        </m:ctrlPr>
                      </m:fPr>
                      <m:num>
                        <m:r>
                          <a:rPr lang="es-CO" b="0" i="1" dirty="0" smtClean="0">
                            <a:latin typeface="Cambria Math" panose="02040503050406030204" pitchFamily="18" charset="0"/>
                          </a:rPr>
                          <m:t>1</m:t>
                        </m:r>
                      </m:num>
                      <m:den>
                        <m:r>
                          <a:rPr lang="es-CO" b="0" i="1" dirty="0" smtClean="0">
                            <a:latin typeface="Cambria Math" panose="02040503050406030204" pitchFamily="18" charset="0"/>
                          </a:rPr>
                          <m:t>(</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0,5 </m:t>
                            </m:r>
                            <m:r>
                              <a:rPr lang="es-CO" b="0" i="1" dirty="0" smtClean="0">
                                <a:latin typeface="Cambria Math" panose="02040503050406030204" pitchFamily="18" charset="0"/>
                              </a:rPr>
                              <m:t>𝑚</m:t>
                            </m:r>
                            <m:r>
                              <a:rPr lang="es-CO" b="0" i="1" dirty="0" smtClean="0">
                                <a:latin typeface="Cambria Math" panose="02040503050406030204" pitchFamily="18" charset="0"/>
                              </a:rPr>
                              <m:t>)</m:t>
                            </m:r>
                          </m:e>
                          <m:sup>
                            <m:r>
                              <a:rPr lang="es-CO" b="0" i="1" dirty="0" smtClean="0">
                                <a:latin typeface="Cambria Math" panose="02040503050406030204" pitchFamily="18" charset="0"/>
                              </a:rPr>
                              <m:t>2</m:t>
                            </m:r>
                          </m:sup>
                        </m:sSup>
                      </m:den>
                    </m:f>
                  </m:oMath>
                </a14:m>
                <a:endParaRPr lang="es-CO" dirty="0"/>
              </a:p>
            </p:txBody>
          </p:sp>
        </mc:Choice>
        <mc:Fallback xmlns="">
          <p:sp>
            <p:nvSpPr>
              <p:cNvPr id="13" name="CuadroTexto 12">
                <a:extLst>
                  <a:ext uri="{FF2B5EF4-FFF2-40B4-BE49-F238E27FC236}">
                    <a16:creationId xmlns:a16="http://schemas.microsoft.com/office/drawing/2014/main" id="{50CFF8DB-519A-4040-AC06-73E2AD69CA01}"/>
                  </a:ext>
                </a:extLst>
              </p:cNvPr>
              <p:cNvSpPr txBox="1">
                <a:spLocks noRot="1" noChangeAspect="1" noMove="1" noResize="1" noEditPoints="1" noAdjustHandles="1" noChangeArrowheads="1" noChangeShapeType="1" noTextEdit="1"/>
              </p:cNvSpPr>
              <p:nvPr/>
            </p:nvSpPr>
            <p:spPr>
              <a:xfrm>
                <a:off x="3320262" y="1028695"/>
                <a:ext cx="5055487" cy="467564"/>
              </a:xfrm>
              <a:prstGeom prst="rect">
                <a:avLst/>
              </a:prstGeom>
              <a:blipFill>
                <a:blip r:embed="rId3"/>
                <a:stretch>
                  <a:fillRect b="-9211"/>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41947522-056D-4A06-A4D9-DC633E77831F}"/>
                  </a:ext>
                </a:extLst>
              </p:cNvPr>
              <p:cNvSpPr txBox="1"/>
              <p:nvPr/>
            </p:nvSpPr>
            <p:spPr>
              <a:xfrm>
                <a:off x="3779912" y="3429000"/>
                <a:ext cx="5047985" cy="467564"/>
              </a:xfrm>
              <a:prstGeom prst="rect">
                <a:avLst/>
              </a:prstGeom>
              <a:noFill/>
            </p:spPr>
            <p:txBody>
              <a:bodyPr wrap="none" lIns="0" tIns="0" rIns="0" bIns="0" rtlCol="0">
                <a:spAutoFit/>
              </a:bodyPr>
              <a:lstStyle/>
              <a:p>
                <a14:m>
                  <m:oMath xmlns:m="http://schemas.openxmlformats.org/officeDocument/2006/math">
                    <m:sSub>
                      <m:sSubPr>
                        <m:ctrlPr>
                          <a:rPr lang="es-CO" i="1" smtClean="0">
                            <a:latin typeface="Cambria Math" panose="02040503050406030204" pitchFamily="18" charset="0"/>
                          </a:rPr>
                        </m:ctrlPr>
                      </m:sSubPr>
                      <m:e>
                        <m:r>
                          <a:rPr lang="es-CO" b="0" i="1" smtClean="0">
                            <a:latin typeface="Cambria Math" panose="02040503050406030204" pitchFamily="18" charset="0"/>
                          </a:rPr>
                          <m:t>𝐹</m:t>
                        </m:r>
                      </m:e>
                      <m:sub>
                        <m:r>
                          <a:rPr lang="es-CO" b="0" i="1" smtClean="0">
                            <a:latin typeface="Cambria Math" panose="02040503050406030204" pitchFamily="18" charset="0"/>
                          </a:rPr>
                          <m:t>23</m:t>
                        </m:r>
                      </m:sub>
                    </m:sSub>
                    <m:r>
                      <a:rPr lang="es-CO" b="0" i="1" smtClean="0">
                        <a:latin typeface="Cambria Math" panose="02040503050406030204" pitchFamily="18" charset="0"/>
                      </a:rPr>
                      <m:t>=</m:t>
                    </m:r>
                  </m:oMath>
                </a14:m>
                <a:r>
                  <a:rPr lang="es-CO" dirty="0"/>
                  <a:t>8,987*10</a:t>
                </a:r>
                <a:r>
                  <a:rPr lang="es-CO" baseline="30000" dirty="0"/>
                  <a:t>9</a:t>
                </a:r>
                <a:r>
                  <a:rPr lang="es-CO" dirty="0"/>
                  <a:t>N</a:t>
                </a:r>
                <a14:m>
                  <m:oMath xmlns:m="http://schemas.openxmlformats.org/officeDocument/2006/math">
                    <m:f>
                      <m:fPr>
                        <m:ctrlPr>
                          <a:rPr lang="es-CO" i="1" dirty="0" smtClean="0">
                            <a:latin typeface="Cambria Math" panose="02040503050406030204" pitchFamily="18" charset="0"/>
                          </a:rPr>
                        </m:ctrlPr>
                      </m:fPr>
                      <m:num>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𝑚</m:t>
                            </m:r>
                          </m:e>
                          <m:sup>
                            <m:r>
                              <a:rPr lang="es-CO" b="0" i="1" dirty="0" smtClean="0">
                                <a:latin typeface="Cambria Math" panose="02040503050406030204" pitchFamily="18" charset="0"/>
                              </a:rPr>
                              <m:t>2</m:t>
                            </m:r>
                          </m:sup>
                        </m:sSup>
                      </m:num>
                      <m:den>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𝐶</m:t>
                            </m:r>
                          </m:e>
                          <m:sup>
                            <m:r>
                              <a:rPr lang="es-CO" b="0" i="1" dirty="0" smtClean="0">
                                <a:latin typeface="Cambria Math" panose="02040503050406030204" pitchFamily="18" charset="0"/>
                              </a:rPr>
                              <m:t>2</m:t>
                            </m:r>
                          </m:sup>
                        </m:sSup>
                      </m:den>
                    </m:f>
                    <m:r>
                      <a:rPr lang="es-CO" b="0" i="1" dirty="0" smtClean="0">
                        <a:latin typeface="Cambria Math" panose="02040503050406030204" pitchFamily="18" charset="0"/>
                      </a:rPr>
                      <m:t>∗4∗</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10</m:t>
                        </m:r>
                      </m:e>
                      <m:sup>
                        <m:r>
                          <a:rPr lang="es-CO" b="0" i="1" dirty="0" smtClean="0">
                            <a:latin typeface="Cambria Math" panose="02040503050406030204" pitchFamily="18" charset="0"/>
                          </a:rPr>
                          <m:t>−6</m:t>
                        </m:r>
                      </m:sup>
                    </m:sSup>
                    <m:r>
                      <a:rPr lang="es-CO" b="0" i="1" dirty="0" smtClean="0">
                        <a:latin typeface="Cambria Math" panose="02040503050406030204" pitchFamily="18" charset="0"/>
                      </a:rPr>
                      <m:t>𝐶</m:t>
                    </m:r>
                    <m:r>
                      <a:rPr lang="es-CO" b="0" i="1" dirty="0" smtClean="0">
                        <a:latin typeface="Cambria Math" panose="02040503050406030204" pitchFamily="18" charset="0"/>
                      </a:rPr>
                      <m:t>∗7∗</m:t>
                    </m:r>
                    <m:sSup>
                      <m:sSupPr>
                        <m:ctrlPr>
                          <a:rPr lang="es-CO" i="1" dirty="0">
                            <a:latin typeface="Cambria Math" panose="02040503050406030204" pitchFamily="18" charset="0"/>
                          </a:rPr>
                        </m:ctrlPr>
                      </m:sSupPr>
                      <m:e>
                        <m:r>
                          <a:rPr lang="es-CO" i="1" dirty="0">
                            <a:latin typeface="Cambria Math" panose="02040503050406030204" pitchFamily="18" charset="0"/>
                          </a:rPr>
                          <m:t>10</m:t>
                        </m:r>
                      </m:e>
                      <m:sup>
                        <m:r>
                          <a:rPr lang="es-CO" i="1" dirty="0">
                            <a:latin typeface="Cambria Math" panose="02040503050406030204" pitchFamily="18" charset="0"/>
                          </a:rPr>
                          <m:t>−6</m:t>
                        </m:r>
                      </m:sup>
                    </m:sSup>
                    <m:r>
                      <a:rPr lang="es-CO" b="0" i="1" dirty="0" smtClean="0">
                        <a:latin typeface="Cambria Math" panose="02040503050406030204" pitchFamily="18" charset="0"/>
                      </a:rPr>
                      <m:t>𝐶</m:t>
                    </m:r>
                    <m:f>
                      <m:fPr>
                        <m:ctrlPr>
                          <a:rPr lang="es-CO" i="1" dirty="0">
                            <a:latin typeface="Cambria Math" panose="02040503050406030204" pitchFamily="18" charset="0"/>
                          </a:rPr>
                        </m:ctrlPr>
                      </m:fPr>
                      <m:num>
                        <m:r>
                          <a:rPr lang="es-CO" i="1" dirty="0">
                            <a:latin typeface="Cambria Math" panose="02040503050406030204" pitchFamily="18" charset="0"/>
                          </a:rPr>
                          <m:t>1</m:t>
                        </m:r>
                      </m:num>
                      <m:den>
                        <m:sSup>
                          <m:sSupPr>
                            <m:ctrlPr>
                              <a:rPr lang="es-CO" i="1" dirty="0">
                                <a:latin typeface="Cambria Math" panose="02040503050406030204" pitchFamily="18" charset="0"/>
                              </a:rPr>
                            </m:ctrlPr>
                          </m:sSupPr>
                          <m:e>
                            <m:r>
                              <a:rPr lang="es-CO" b="0" i="1" dirty="0" smtClean="0">
                                <a:latin typeface="Cambria Math" panose="02040503050406030204" pitchFamily="18" charset="0"/>
                              </a:rPr>
                              <m:t>(</m:t>
                            </m:r>
                            <m:r>
                              <a:rPr lang="es-CO" i="1" dirty="0">
                                <a:latin typeface="Cambria Math" panose="02040503050406030204" pitchFamily="18" charset="0"/>
                              </a:rPr>
                              <m:t>0,5 </m:t>
                            </m:r>
                            <m:r>
                              <a:rPr lang="es-CO" i="1" dirty="0">
                                <a:latin typeface="Cambria Math" panose="02040503050406030204" pitchFamily="18" charset="0"/>
                              </a:rPr>
                              <m:t>𝑚</m:t>
                            </m:r>
                          </m:e>
                          <m:sup>
                            <m:r>
                              <a:rPr lang="es-CO" b="0" i="1" dirty="0" smtClean="0">
                                <a:latin typeface="Cambria Math" panose="02040503050406030204" pitchFamily="18" charset="0"/>
                              </a:rPr>
                              <m:t>)</m:t>
                            </m:r>
                            <m:r>
                              <a:rPr lang="es-CO" i="1" dirty="0">
                                <a:latin typeface="Cambria Math" panose="02040503050406030204" pitchFamily="18" charset="0"/>
                              </a:rPr>
                              <m:t>2</m:t>
                            </m:r>
                          </m:sup>
                        </m:sSup>
                      </m:den>
                    </m:f>
                  </m:oMath>
                </a14:m>
                <a:endParaRPr lang="es-CO" dirty="0"/>
              </a:p>
            </p:txBody>
          </p:sp>
        </mc:Choice>
        <mc:Fallback xmlns="">
          <p:sp>
            <p:nvSpPr>
              <p:cNvPr id="14" name="CuadroTexto 13">
                <a:extLst>
                  <a:ext uri="{FF2B5EF4-FFF2-40B4-BE49-F238E27FC236}">
                    <a16:creationId xmlns:a16="http://schemas.microsoft.com/office/drawing/2014/main" id="{41947522-056D-4A06-A4D9-DC633E77831F}"/>
                  </a:ext>
                </a:extLst>
              </p:cNvPr>
              <p:cNvSpPr txBox="1">
                <a:spLocks noRot="1" noChangeAspect="1" noMove="1" noResize="1" noEditPoints="1" noAdjustHandles="1" noChangeArrowheads="1" noChangeShapeType="1" noTextEdit="1"/>
              </p:cNvSpPr>
              <p:nvPr/>
            </p:nvSpPr>
            <p:spPr>
              <a:xfrm>
                <a:off x="3779912" y="3429000"/>
                <a:ext cx="5047985" cy="467564"/>
              </a:xfrm>
              <a:prstGeom prst="rect">
                <a:avLst/>
              </a:prstGeom>
              <a:blipFill>
                <a:blip r:embed="rId4"/>
                <a:stretch>
                  <a:fillRect b="-9211"/>
                </a:stretch>
              </a:blipFill>
            </p:spPr>
            <p:txBody>
              <a:bodyPr/>
              <a:lstStyle/>
              <a:p>
                <a:r>
                  <a:rPr lang="es-CO">
                    <a:noFill/>
                  </a:rPr>
                  <a:t> </a:t>
                </a:r>
              </a:p>
            </p:txBody>
          </p:sp>
        </mc:Fallback>
      </mc:AlternateContent>
    </p:spTree>
    <p:extLst>
      <p:ext uri="{BB962C8B-B14F-4D97-AF65-F5344CB8AC3E}">
        <p14:creationId xmlns:p14="http://schemas.microsoft.com/office/powerpoint/2010/main" val="2554883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(F</a:t>
            </a:r>
            <a:r>
              <a:rPr lang="es-MX" baseline="-25000" dirty="0"/>
              <a:t>13</a:t>
            </a:r>
            <a:r>
              <a:rPr lang="es-MX" dirty="0"/>
              <a:t>)</a:t>
            </a:r>
          </a:p>
        </p:txBody>
      </p:sp>
      <mc:AlternateContent xmlns:mc="http://schemas.openxmlformats.org/markup-compatibility/2006" xmlns:a14="http://schemas.microsoft.com/office/drawing/2010/main">
        <mc:Choice Requires="a14">
          <p:sp>
            <p:nvSpPr>
              <p:cNvPr id="10" name="Marcador de contenido 9">
                <a:extLst>
                  <a:ext uri="{FF2B5EF4-FFF2-40B4-BE49-F238E27FC236}">
                    <a16:creationId xmlns:a16="http://schemas.microsoft.com/office/drawing/2014/main" id="{E1CD81B4-9E35-41F0-9F60-C8BDC9AB5737}"/>
                  </a:ext>
                </a:extLst>
              </p:cNvPr>
              <p:cNvSpPr txBox="1">
                <a:spLocks noGrp="1"/>
              </p:cNvSpPr>
              <p:nvPr>
                <p:ph idx="1"/>
              </p:nvPr>
            </p:nvSpPr>
            <p:spPr>
              <a:xfrm>
                <a:off x="179512" y="2334613"/>
                <a:ext cx="8200194" cy="1635832"/>
              </a:xfrm>
              <a:prstGeom prst="rect">
                <a:avLst/>
              </a:prstGeom>
              <a:noFill/>
            </p:spPr>
            <p:txBody>
              <a:bodyPr wrap="none" lIns="0" tIns="0" rIns="0" bIns="0" rtlCol="0">
                <a:spAutoFit/>
              </a:bodyPr>
              <a:lstStyle/>
              <a:p>
                <a14:m>
                  <m:oMath xmlns:m="http://schemas.openxmlformats.org/officeDocument/2006/math">
                    <m:sSub>
                      <m:sSubPr>
                        <m:ctrlPr>
                          <a:rPr lang="es-CO" i="1" smtClean="0">
                            <a:latin typeface="Cambria Math" panose="02040503050406030204" pitchFamily="18" charset="0"/>
                          </a:rPr>
                        </m:ctrlPr>
                      </m:sSubPr>
                      <m:e>
                        <m:r>
                          <a:rPr lang="es-CO" b="0" i="1" smtClean="0">
                            <a:latin typeface="Cambria Math" panose="02040503050406030204" pitchFamily="18" charset="0"/>
                          </a:rPr>
                          <m:t>𝐹</m:t>
                        </m:r>
                      </m:e>
                      <m:sub>
                        <m:r>
                          <a:rPr lang="es-CO" b="0" i="1" smtClean="0">
                            <a:latin typeface="Cambria Math" panose="02040503050406030204" pitchFamily="18" charset="0"/>
                          </a:rPr>
                          <m:t>13</m:t>
                        </m:r>
                      </m:sub>
                    </m:sSub>
                    <m:r>
                      <a:rPr lang="es-CO" b="0" i="1" smtClean="0">
                        <a:latin typeface="Cambria Math" panose="02040503050406030204" pitchFamily="18" charset="0"/>
                      </a:rPr>
                      <m:t>=</m:t>
                    </m:r>
                  </m:oMath>
                </a14:m>
                <a:r>
                  <a:rPr lang="es-CO" dirty="0"/>
                  <a:t>8,987*10</a:t>
                </a:r>
                <a:r>
                  <a:rPr lang="es-CO" baseline="30000" dirty="0"/>
                  <a:t>9</a:t>
                </a:r>
                <a:r>
                  <a:rPr lang="es-CO" dirty="0"/>
                  <a:t>N</a:t>
                </a:r>
                <a14:m>
                  <m:oMath xmlns:m="http://schemas.openxmlformats.org/officeDocument/2006/math">
                    <m:f>
                      <m:fPr>
                        <m:ctrlPr>
                          <a:rPr lang="es-CO" i="1" dirty="0" smtClean="0">
                            <a:latin typeface="Cambria Math" panose="02040503050406030204" pitchFamily="18" charset="0"/>
                          </a:rPr>
                        </m:ctrlPr>
                      </m:fPr>
                      <m:num>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𝑚</m:t>
                            </m:r>
                          </m:e>
                          <m:sup>
                            <m:r>
                              <a:rPr lang="es-CO" b="0" i="1" dirty="0" smtClean="0">
                                <a:latin typeface="Cambria Math" panose="02040503050406030204" pitchFamily="18" charset="0"/>
                              </a:rPr>
                              <m:t>2</m:t>
                            </m:r>
                          </m:sup>
                        </m:sSup>
                      </m:num>
                      <m:den>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𝐶</m:t>
                            </m:r>
                          </m:e>
                          <m:sup>
                            <m:r>
                              <a:rPr lang="es-CO" b="0" i="1" dirty="0" smtClean="0">
                                <a:latin typeface="Cambria Math" panose="02040503050406030204" pitchFamily="18" charset="0"/>
                              </a:rPr>
                              <m:t>2</m:t>
                            </m:r>
                          </m:sup>
                        </m:sSup>
                      </m:den>
                    </m:f>
                    <m:r>
                      <a:rPr lang="es-CO" b="0" i="1" dirty="0" smtClean="0">
                        <a:latin typeface="Cambria Math" panose="02040503050406030204" pitchFamily="18" charset="0"/>
                      </a:rPr>
                      <m:t>∗2∗</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10</m:t>
                        </m:r>
                      </m:e>
                      <m:sup>
                        <m:r>
                          <a:rPr lang="es-CO" b="0" i="1" dirty="0" smtClean="0">
                            <a:latin typeface="Cambria Math" panose="02040503050406030204" pitchFamily="18" charset="0"/>
                          </a:rPr>
                          <m:t>−6</m:t>
                        </m:r>
                      </m:sup>
                    </m:sSup>
                    <m:r>
                      <a:rPr lang="es-CO" b="0" i="1" dirty="0" smtClean="0">
                        <a:latin typeface="Cambria Math" panose="02040503050406030204" pitchFamily="18" charset="0"/>
                      </a:rPr>
                      <m:t>𝐶</m:t>
                    </m:r>
                    <m:r>
                      <a:rPr lang="es-CO" b="0" i="1" dirty="0" smtClean="0">
                        <a:latin typeface="Cambria Math" panose="02040503050406030204" pitchFamily="18" charset="0"/>
                      </a:rPr>
                      <m:t>∗7∗</m:t>
                    </m:r>
                    <m:sSup>
                      <m:sSupPr>
                        <m:ctrlPr>
                          <a:rPr lang="es-CO" i="1" dirty="0">
                            <a:latin typeface="Cambria Math" panose="02040503050406030204" pitchFamily="18" charset="0"/>
                          </a:rPr>
                        </m:ctrlPr>
                      </m:sSupPr>
                      <m:e>
                        <m:r>
                          <a:rPr lang="es-CO" i="1" dirty="0">
                            <a:latin typeface="Cambria Math" panose="02040503050406030204" pitchFamily="18" charset="0"/>
                          </a:rPr>
                          <m:t>10</m:t>
                        </m:r>
                      </m:e>
                      <m:sup>
                        <m:r>
                          <a:rPr lang="es-CO" i="1" dirty="0">
                            <a:latin typeface="Cambria Math" panose="02040503050406030204" pitchFamily="18" charset="0"/>
                          </a:rPr>
                          <m:t>−6</m:t>
                        </m:r>
                      </m:sup>
                    </m:sSup>
                    <m:r>
                      <a:rPr lang="es-CO" b="0" i="1" dirty="0" smtClean="0">
                        <a:latin typeface="Cambria Math" panose="02040503050406030204" pitchFamily="18" charset="0"/>
                      </a:rPr>
                      <m:t>𝐶</m:t>
                    </m:r>
                    <m:f>
                      <m:fPr>
                        <m:ctrlPr>
                          <a:rPr lang="es-CO" b="0" i="1" dirty="0" smtClean="0">
                            <a:latin typeface="Cambria Math" panose="02040503050406030204" pitchFamily="18" charset="0"/>
                          </a:rPr>
                        </m:ctrlPr>
                      </m:fPr>
                      <m:num>
                        <m:r>
                          <a:rPr lang="es-CO" b="0" i="1" dirty="0" smtClean="0">
                            <a:latin typeface="Cambria Math" panose="02040503050406030204" pitchFamily="18" charset="0"/>
                          </a:rPr>
                          <m:t>1</m:t>
                        </m:r>
                      </m:num>
                      <m:den>
                        <m:r>
                          <a:rPr lang="es-CO" b="0" i="1" dirty="0" smtClean="0">
                            <a:latin typeface="Cambria Math" panose="02040503050406030204" pitchFamily="18" charset="0"/>
                          </a:rPr>
                          <m:t>(</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0,5 </m:t>
                            </m:r>
                            <m:r>
                              <a:rPr lang="es-CO" b="0" i="1" dirty="0" smtClean="0">
                                <a:latin typeface="Cambria Math" panose="02040503050406030204" pitchFamily="18" charset="0"/>
                              </a:rPr>
                              <m:t>𝑚</m:t>
                            </m:r>
                            <m:r>
                              <a:rPr lang="es-CO" b="0" i="1" dirty="0" smtClean="0">
                                <a:latin typeface="Cambria Math" panose="02040503050406030204" pitchFamily="18" charset="0"/>
                              </a:rPr>
                              <m:t>)</m:t>
                            </m:r>
                          </m:e>
                          <m:sup>
                            <m:r>
                              <a:rPr lang="es-CO" b="0" i="1" dirty="0" smtClean="0">
                                <a:latin typeface="Cambria Math" panose="02040503050406030204" pitchFamily="18" charset="0"/>
                              </a:rPr>
                              <m:t>2</m:t>
                            </m:r>
                          </m:sup>
                        </m:sSup>
                      </m:den>
                    </m:f>
                  </m:oMath>
                </a14:m>
                <a:endParaRPr lang="es-CO" b="0" i="1" dirty="0">
                  <a:latin typeface="Cambria Math" panose="02040503050406030204" pitchFamily="18" charset="0"/>
                </a:endParaRPr>
              </a:p>
              <a:p>
                <a14:m>
                  <m:oMath xmlns:m="http://schemas.openxmlformats.org/officeDocument/2006/math">
                    <m:r>
                      <a:rPr lang="es-CO" b="0" i="1" dirty="0" smtClean="0">
                        <a:latin typeface="Cambria Math" panose="02040503050406030204" pitchFamily="18" charset="0"/>
                      </a:rPr>
                      <m:t>=5,0327∗</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10</m:t>
                        </m:r>
                      </m:e>
                      <m:sup>
                        <m:r>
                          <a:rPr lang="es-CO" b="0" i="1" dirty="0" smtClean="0">
                            <a:latin typeface="Cambria Math" panose="02040503050406030204" pitchFamily="18" charset="0"/>
                          </a:rPr>
                          <m:t>−1</m:t>
                        </m:r>
                      </m:sup>
                    </m:sSup>
                    <m:r>
                      <a:rPr lang="es-CO" b="0" i="1" dirty="0" smtClean="0">
                        <a:latin typeface="Cambria Math" panose="02040503050406030204" pitchFamily="18" charset="0"/>
                      </a:rPr>
                      <m:t>𝑁</m:t>
                    </m:r>
                    <m:r>
                      <a:rPr lang="es-CO" b="0" i="1" dirty="0" smtClean="0">
                        <a:latin typeface="Cambria Math" panose="02040503050406030204" pitchFamily="18" charset="0"/>
                      </a:rPr>
                      <m:t> </m:t>
                    </m:r>
                  </m:oMath>
                </a14:m>
                <a:endParaRPr lang="es-CO" b="0" i="1" dirty="0">
                  <a:latin typeface="Cambria Math" panose="02040503050406030204" pitchFamily="18" charset="0"/>
                </a:endParaRPr>
              </a:p>
              <a:p>
                <a14:m>
                  <m:oMath xmlns:m="http://schemas.openxmlformats.org/officeDocument/2006/math">
                    <m:r>
                      <a:rPr lang="es-CO" b="0" i="1" dirty="0" smtClean="0">
                        <a:latin typeface="Cambria Math" panose="02040503050406030204" pitchFamily="18" charset="0"/>
                      </a:rPr>
                      <m:t>𝐸𝑁</m:t>
                    </m:r>
                    <m:r>
                      <a:rPr lang="es-CO" b="0" i="1" dirty="0" smtClean="0">
                        <a:latin typeface="Cambria Math" panose="02040503050406030204" pitchFamily="18" charset="0"/>
                      </a:rPr>
                      <m:t> </m:t>
                    </m:r>
                    <m:r>
                      <a:rPr lang="es-CO" b="0" i="1" dirty="0" smtClean="0">
                        <a:latin typeface="Cambria Math" panose="02040503050406030204" pitchFamily="18" charset="0"/>
                      </a:rPr>
                      <m:t>𝐷𝐼𝑅𝐸𝐶𝐶𝐼𝑂𝑁</m:t>
                    </m:r>
                    <m:r>
                      <a:rPr lang="es-CO" b="0" i="1" dirty="0" smtClean="0">
                        <a:latin typeface="Cambria Math" panose="02040503050406030204" pitchFamily="18" charset="0"/>
                      </a:rPr>
                      <m:t> 60 </m:t>
                    </m:r>
                    <m:r>
                      <a:rPr lang="es-CO" b="0" i="1" dirty="0" smtClean="0">
                        <a:latin typeface="Cambria Math" panose="02040503050406030204" pitchFamily="18" charset="0"/>
                      </a:rPr>
                      <m:t>𝐺𝑅𝐴𝐷𝑂𝑆</m:t>
                    </m:r>
                    <m:r>
                      <a:rPr lang="es-CO" b="0" i="1" dirty="0" smtClean="0">
                        <a:latin typeface="Cambria Math" panose="02040503050406030204" pitchFamily="18" charset="0"/>
                      </a:rPr>
                      <m:t> </m:t>
                    </m:r>
                    <m:r>
                      <a:rPr lang="es-CO" b="0" i="1" dirty="0" smtClean="0">
                        <a:latin typeface="Cambria Math" panose="02040503050406030204" pitchFamily="18" charset="0"/>
                      </a:rPr>
                      <m:t>𝑅𝐸𝑆𝑃𝐸𝐶𝑇𝑂</m:t>
                    </m:r>
                    <m:r>
                      <a:rPr lang="es-CO" b="0" i="1" dirty="0" smtClean="0">
                        <a:latin typeface="Cambria Math" panose="02040503050406030204" pitchFamily="18" charset="0"/>
                      </a:rPr>
                      <m:t> </m:t>
                    </m:r>
                    <m:r>
                      <a:rPr lang="es-CO" b="0" i="1" dirty="0" smtClean="0">
                        <a:latin typeface="Cambria Math" panose="02040503050406030204" pitchFamily="18" charset="0"/>
                      </a:rPr>
                      <m:t>𝐸𝐽𝐸</m:t>
                    </m:r>
                    <m:r>
                      <a:rPr lang="es-CO" b="0" i="1" dirty="0" smtClean="0">
                        <a:latin typeface="Cambria Math" panose="02040503050406030204" pitchFamily="18" charset="0"/>
                      </a:rPr>
                      <m:t> </m:t>
                    </m:r>
                    <m:r>
                      <a:rPr lang="es-CO" b="0" i="1" dirty="0" smtClean="0">
                        <a:latin typeface="Cambria Math" panose="02040503050406030204" pitchFamily="18" charset="0"/>
                      </a:rPr>
                      <m:t>𝐷𝐸</m:t>
                    </m:r>
                    <m:r>
                      <a:rPr lang="es-CO" b="0" i="1" dirty="0" smtClean="0">
                        <a:latin typeface="Cambria Math" panose="02040503050406030204" pitchFamily="18" charset="0"/>
                      </a:rPr>
                      <m:t> </m:t>
                    </m:r>
                    <m:r>
                      <a:rPr lang="es-CO" b="0" i="1" dirty="0" smtClean="0">
                        <a:latin typeface="Cambria Math" panose="02040503050406030204" pitchFamily="18" charset="0"/>
                      </a:rPr>
                      <m:t>𝐿𝐴𝑆</m:t>
                    </m:r>
                    <m:r>
                      <a:rPr lang="es-CO" b="0" i="1" dirty="0" smtClean="0">
                        <a:latin typeface="Cambria Math" panose="02040503050406030204" pitchFamily="18" charset="0"/>
                      </a:rPr>
                      <m:t> </m:t>
                    </m:r>
                    <m:r>
                      <a:rPr lang="es-CO" b="0" i="1" dirty="0" smtClean="0">
                        <a:latin typeface="Cambria Math" panose="02040503050406030204" pitchFamily="18" charset="0"/>
                      </a:rPr>
                      <m:t>𝑋</m:t>
                    </m:r>
                  </m:oMath>
                </a14:m>
                <a:endParaRPr lang="es-CO" dirty="0"/>
              </a:p>
            </p:txBody>
          </p:sp>
        </mc:Choice>
        <mc:Fallback xmlns="">
          <p:sp>
            <p:nvSpPr>
              <p:cNvPr id="10" name="Marcador de contenido 9">
                <a:extLst>
                  <a:ext uri="{FF2B5EF4-FFF2-40B4-BE49-F238E27FC236}">
                    <a16:creationId xmlns:a16="http://schemas.microsoft.com/office/drawing/2014/main" id="{E1CD81B4-9E35-41F0-9F60-C8BDC9AB5737}"/>
                  </a:ext>
                </a:extLst>
              </p:cNvPr>
              <p:cNvSpPr txBox="1">
                <a:spLocks noGrp="1" noRot="1" noChangeAspect="1" noMove="1" noResize="1" noEditPoints="1" noAdjustHandles="1" noChangeArrowheads="1" noChangeShapeType="1" noTextEdit="1"/>
              </p:cNvSpPr>
              <p:nvPr>
                <p:ph idx="1"/>
              </p:nvPr>
            </p:nvSpPr>
            <p:spPr>
              <a:xfrm>
                <a:off x="179512" y="2334613"/>
                <a:ext cx="8200194" cy="1635832"/>
              </a:xfrm>
              <a:prstGeom prst="rect">
                <a:avLst/>
              </a:prstGeom>
              <a:blipFill>
                <a:blip r:embed="rId3"/>
                <a:stretch>
                  <a:fillRect/>
                </a:stretch>
              </a:blipFill>
            </p:spPr>
            <p:txBody>
              <a:bodyPr/>
              <a:lstStyle/>
              <a:p>
                <a:r>
                  <a:rPr lang="es-CO">
                    <a:noFill/>
                  </a:rPr>
                  <a:t> </a:t>
                </a:r>
              </a:p>
            </p:txBody>
          </p:sp>
        </mc:Fallback>
      </mc:AlternateContent>
      <p:cxnSp>
        <p:nvCxnSpPr>
          <p:cNvPr id="14" name="Conector recto de flecha 13">
            <a:extLst>
              <a:ext uri="{FF2B5EF4-FFF2-40B4-BE49-F238E27FC236}">
                <a16:creationId xmlns:a16="http://schemas.microsoft.com/office/drawing/2014/main" id="{B21D764B-3B25-435C-B761-72EE0C92D99D}"/>
              </a:ext>
            </a:extLst>
          </p:cNvPr>
          <p:cNvCxnSpPr/>
          <p:nvPr/>
        </p:nvCxnSpPr>
        <p:spPr>
          <a:xfrm>
            <a:off x="4139952" y="4149080"/>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1BCEAE81-901C-4DA8-A52E-C087133AF7DA}"/>
              </a:ext>
            </a:extLst>
          </p:cNvPr>
          <p:cNvCxnSpPr/>
          <p:nvPr/>
        </p:nvCxnSpPr>
        <p:spPr>
          <a:xfrm>
            <a:off x="2555776" y="5157192"/>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7875CC37-370D-4F89-8C32-D38789FB927C}"/>
              </a:ext>
            </a:extLst>
          </p:cNvPr>
          <p:cNvCxnSpPr/>
          <p:nvPr/>
        </p:nvCxnSpPr>
        <p:spPr>
          <a:xfrm flipV="1">
            <a:off x="4139952" y="4365104"/>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Arco 19">
            <a:extLst>
              <a:ext uri="{FF2B5EF4-FFF2-40B4-BE49-F238E27FC236}">
                <a16:creationId xmlns:a16="http://schemas.microsoft.com/office/drawing/2014/main" id="{879EDD7A-7623-44ED-A52D-7EF0AC78282F}"/>
              </a:ext>
            </a:extLst>
          </p:cNvPr>
          <p:cNvSpPr/>
          <p:nvPr/>
        </p:nvSpPr>
        <p:spPr>
          <a:xfrm>
            <a:off x="4283968" y="4725144"/>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21" name="CuadroTexto 20">
            <a:extLst>
              <a:ext uri="{FF2B5EF4-FFF2-40B4-BE49-F238E27FC236}">
                <a16:creationId xmlns:a16="http://schemas.microsoft.com/office/drawing/2014/main" id="{24A2CE05-763C-48F3-80F4-890B4BE43B2E}"/>
              </a:ext>
            </a:extLst>
          </p:cNvPr>
          <p:cNvSpPr txBox="1"/>
          <p:nvPr/>
        </p:nvSpPr>
        <p:spPr>
          <a:xfrm>
            <a:off x="6055880" y="5080538"/>
            <a:ext cx="300082" cy="369332"/>
          </a:xfrm>
          <a:prstGeom prst="rect">
            <a:avLst/>
          </a:prstGeom>
          <a:noFill/>
        </p:spPr>
        <p:txBody>
          <a:bodyPr wrap="none" rtlCol="0">
            <a:spAutoFit/>
          </a:bodyPr>
          <a:lstStyle/>
          <a:p>
            <a:r>
              <a:rPr lang="es-CO" dirty="0"/>
              <a:t>x</a:t>
            </a:r>
          </a:p>
        </p:txBody>
      </p:sp>
      <p:sp>
        <p:nvSpPr>
          <p:cNvPr id="22" name="CuadroTexto 21">
            <a:extLst>
              <a:ext uri="{FF2B5EF4-FFF2-40B4-BE49-F238E27FC236}">
                <a16:creationId xmlns:a16="http://schemas.microsoft.com/office/drawing/2014/main" id="{188C75E0-930F-4087-8F26-D131676F9A1D}"/>
              </a:ext>
            </a:extLst>
          </p:cNvPr>
          <p:cNvSpPr txBox="1"/>
          <p:nvPr/>
        </p:nvSpPr>
        <p:spPr>
          <a:xfrm>
            <a:off x="3848268" y="3887760"/>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23" name="Rectángulo 22">
                <a:extLst>
                  <a:ext uri="{FF2B5EF4-FFF2-40B4-BE49-F238E27FC236}">
                    <a16:creationId xmlns:a16="http://schemas.microsoft.com/office/drawing/2014/main" id="{65CF8293-3300-428E-8842-33378BEEB1A0}"/>
                  </a:ext>
                </a:extLst>
              </p:cNvPr>
              <p:cNvSpPr/>
              <p:nvPr/>
            </p:nvSpPr>
            <p:spPr>
              <a:xfrm>
                <a:off x="4500506" y="4057554"/>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23" name="Rectángulo 22">
                <a:extLst>
                  <a:ext uri="{FF2B5EF4-FFF2-40B4-BE49-F238E27FC236}">
                    <a16:creationId xmlns:a16="http://schemas.microsoft.com/office/drawing/2014/main" id="{65CF8293-3300-428E-8842-33378BEEB1A0}"/>
                  </a:ext>
                </a:extLst>
              </p:cNvPr>
              <p:cNvSpPr>
                <a:spLocks noRot="1" noChangeAspect="1" noMove="1" noResize="1" noEditPoints="1" noAdjustHandles="1" noChangeArrowheads="1" noChangeShapeType="1" noTextEdit="1"/>
              </p:cNvSpPr>
              <p:nvPr/>
            </p:nvSpPr>
            <p:spPr>
              <a:xfrm>
                <a:off x="4500506" y="4057554"/>
                <a:ext cx="564385" cy="369332"/>
              </a:xfrm>
              <a:prstGeom prst="rect">
                <a:avLst/>
              </a:prstGeom>
              <a:blipFill>
                <a:blip r:embed="rId4"/>
                <a:stretch>
                  <a:fillRect b="-1667"/>
                </a:stretch>
              </a:blipFill>
            </p:spPr>
            <p:txBody>
              <a:bodyPr/>
              <a:lstStyle/>
              <a:p>
                <a:r>
                  <a:rPr lang="es-CO">
                    <a:noFill/>
                  </a:rPr>
                  <a:t> </a:t>
                </a:r>
              </a:p>
            </p:txBody>
          </p:sp>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(F</a:t>
            </a:r>
            <a:r>
              <a:rPr lang="es-MX" baseline="-25000" dirty="0"/>
              <a:t>23</a:t>
            </a:r>
            <a:r>
              <a:rPr lang="es-MX" dirty="0"/>
              <a:t>)</a:t>
            </a:r>
          </a:p>
        </p:txBody>
      </p:sp>
      <mc:AlternateContent xmlns:mc="http://schemas.openxmlformats.org/markup-compatibility/2006" xmlns:a14="http://schemas.microsoft.com/office/drawing/2010/main">
        <mc:Choice Requires="a14">
          <p:sp>
            <p:nvSpPr>
              <p:cNvPr id="10" name="Marcador de contenido 9">
                <a:extLst>
                  <a:ext uri="{FF2B5EF4-FFF2-40B4-BE49-F238E27FC236}">
                    <a16:creationId xmlns:a16="http://schemas.microsoft.com/office/drawing/2014/main" id="{E1CD81B4-9E35-41F0-9F60-C8BDC9AB5737}"/>
                  </a:ext>
                </a:extLst>
              </p:cNvPr>
              <p:cNvSpPr txBox="1">
                <a:spLocks noGrp="1"/>
              </p:cNvSpPr>
              <p:nvPr>
                <p:ph idx="1"/>
              </p:nvPr>
            </p:nvSpPr>
            <p:spPr>
              <a:xfrm>
                <a:off x="235717" y="2066281"/>
                <a:ext cx="8568884" cy="2115964"/>
              </a:xfrm>
              <a:prstGeom prst="rect">
                <a:avLst/>
              </a:prstGeom>
              <a:noFill/>
            </p:spPr>
            <p:txBody>
              <a:bodyPr wrap="none" lIns="0" tIns="0" rIns="0" bIns="0" rtlCol="0">
                <a:spAutoFit/>
              </a:bodyPr>
              <a:lstStyle/>
              <a:p>
                <a14:m>
                  <m:oMath xmlns:m="http://schemas.openxmlformats.org/officeDocument/2006/math">
                    <m:sSub>
                      <m:sSubPr>
                        <m:ctrlPr>
                          <a:rPr lang="es-CO" i="1" smtClean="0">
                            <a:latin typeface="Cambria Math" panose="02040503050406030204" pitchFamily="18" charset="0"/>
                          </a:rPr>
                        </m:ctrlPr>
                      </m:sSubPr>
                      <m:e>
                        <m:r>
                          <a:rPr lang="es-CO" b="0" i="1" smtClean="0">
                            <a:latin typeface="Cambria Math" panose="02040503050406030204" pitchFamily="18" charset="0"/>
                          </a:rPr>
                          <m:t>𝐹</m:t>
                        </m:r>
                      </m:e>
                      <m:sub>
                        <m:r>
                          <a:rPr lang="es-CO" b="0" i="1" smtClean="0">
                            <a:latin typeface="Cambria Math" panose="02040503050406030204" pitchFamily="18" charset="0"/>
                          </a:rPr>
                          <m:t>13</m:t>
                        </m:r>
                      </m:sub>
                    </m:sSub>
                    <m:r>
                      <a:rPr lang="es-CO" b="0" i="1" smtClean="0">
                        <a:latin typeface="Cambria Math" panose="02040503050406030204" pitchFamily="18" charset="0"/>
                      </a:rPr>
                      <m:t>=</m:t>
                    </m:r>
                  </m:oMath>
                </a14:m>
                <a:r>
                  <a:rPr lang="es-CO" dirty="0"/>
                  <a:t>8,987*10</a:t>
                </a:r>
                <a:r>
                  <a:rPr lang="es-CO" baseline="30000" dirty="0"/>
                  <a:t>9</a:t>
                </a:r>
                <a:r>
                  <a:rPr lang="es-CO" dirty="0"/>
                  <a:t>N</a:t>
                </a:r>
                <a14:m>
                  <m:oMath xmlns:m="http://schemas.openxmlformats.org/officeDocument/2006/math">
                    <m:f>
                      <m:fPr>
                        <m:ctrlPr>
                          <a:rPr lang="es-CO" i="1" dirty="0" smtClean="0">
                            <a:latin typeface="Cambria Math" panose="02040503050406030204" pitchFamily="18" charset="0"/>
                          </a:rPr>
                        </m:ctrlPr>
                      </m:fPr>
                      <m:num>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𝑚</m:t>
                            </m:r>
                          </m:e>
                          <m:sup>
                            <m:r>
                              <a:rPr lang="es-CO" b="0" i="1" dirty="0" smtClean="0">
                                <a:latin typeface="Cambria Math" panose="02040503050406030204" pitchFamily="18" charset="0"/>
                              </a:rPr>
                              <m:t>2</m:t>
                            </m:r>
                          </m:sup>
                        </m:sSup>
                      </m:num>
                      <m:den>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𝐶</m:t>
                            </m:r>
                          </m:e>
                          <m:sup>
                            <m:r>
                              <a:rPr lang="es-CO" b="0" i="1" dirty="0" smtClean="0">
                                <a:latin typeface="Cambria Math" panose="02040503050406030204" pitchFamily="18" charset="0"/>
                              </a:rPr>
                              <m:t>2</m:t>
                            </m:r>
                          </m:sup>
                        </m:sSup>
                      </m:den>
                    </m:f>
                    <m:r>
                      <a:rPr lang="es-CO" b="0" i="1" dirty="0" smtClean="0">
                        <a:latin typeface="Cambria Math" panose="02040503050406030204" pitchFamily="18" charset="0"/>
                      </a:rPr>
                      <m:t>∗4∗</m:t>
                    </m:r>
                    <m:sSup>
                      <m:sSupPr>
                        <m:ctrlPr>
                          <a:rPr lang="es-CO" b="0" i="1" dirty="0" smtClean="0">
                            <a:latin typeface="Cambria Math" panose="02040503050406030204" pitchFamily="18" charset="0"/>
                          </a:rPr>
                        </m:ctrlPr>
                      </m:sSupPr>
                      <m:e>
                        <m:r>
                          <a:rPr lang="es-CO" b="0" i="1" dirty="0" smtClean="0">
                            <a:latin typeface="Cambria Math" panose="02040503050406030204" pitchFamily="18" charset="0"/>
                          </a:rPr>
                          <m:t>10</m:t>
                        </m:r>
                      </m:e>
                      <m:sup>
                        <m:r>
                          <a:rPr lang="es-CO" b="0" i="1" dirty="0" smtClean="0">
                            <a:latin typeface="Cambria Math" panose="02040503050406030204" pitchFamily="18" charset="0"/>
                          </a:rPr>
                          <m:t>−6</m:t>
                        </m:r>
                      </m:sup>
                    </m:sSup>
                    <m:r>
                      <a:rPr lang="es-CO" b="0" i="1" dirty="0" smtClean="0">
                        <a:latin typeface="Cambria Math" panose="02040503050406030204" pitchFamily="18" charset="0"/>
                      </a:rPr>
                      <m:t>𝐶</m:t>
                    </m:r>
                    <m:r>
                      <a:rPr lang="es-CO" b="0" i="1" dirty="0" smtClean="0">
                        <a:latin typeface="Cambria Math" panose="02040503050406030204" pitchFamily="18" charset="0"/>
                      </a:rPr>
                      <m:t>∗7∗</m:t>
                    </m:r>
                    <m:sSup>
                      <m:sSupPr>
                        <m:ctrlPr>
                          <a:rPr lang="es-CO" i="1" dirty="0">
                            <a:latin typeface="Cambria Math" panose="02040503050406030204" pitchFamily="18" charset="0"/>
                          </a:rPr>
                        </m:ctrlPr>
                      </m:sSupPr>
                      <m:e>
                        <m:r>
                          <a:rPr lang="es-CO" i="1" dirty="0">
                            <a:latin typeface="Cambria Math" panose="02040503050406030204" pitchFamily="18" charset="0"/>
                          </a:rPr>
                          <m:t>10</m:t>
                        </m:r>
                      </m:e>
                      <m:sup>
                        <m:r>
                          <a:rPr lang="es-CO" i="1" dirty="0">
                            <a:latin typeface="Cambria Math" panose="02040503050406030204" pitchFamily="18" charset="0"/>
                          </a:rPr>
                          <m:t>−6</m:t>
                        </m:r>
                      </m:sup>
                    </m:sSup>
                    <m:r>
                      <a:rPr lang="es-CO" b="0" i="1" dirty="0" smtClean="0">
                        <a:latin typeface="Cambria Math" panose="02040503050406030204" pitchFamily="18" charset="0"/>
                      </a:rPr>
                      <m:t>𝐶</m:t>
                    </m:r>
                    <m:f>
                      <m:fPr>
                        <m:ctrlPr>
                          <a:rPr lang="es-CO" b="0" i="1" dirty="0" smtClean="0">
                            <a:latin typeface="Cambria Math" panose="02040503050406030204" pitchFamily="18" charset="0"/>
                          </a:rPr>
                        </m:ctrlPr>
                      </m:fPr>
                      <m:num>
                        <m:r>
                          <a:rPr lang="es-CO" b="0" i="1" dirty="0" smtClean="0">
                            <a:latin typeface="Cambria Math" panose="02040503050406030204" pitchFamily="18" charset="0"/>
                          </a:rPr>
                          <m:t>1</m:t>
                        </m:r>
                      </m:num>
                      <m:den>
                        <m:sSup>
                          <m:sSupPr>
                            <m:ctrlPr>
                              <a:rPr lang="es-CO" b="0" i="1" dirty="0" smtClean="0">
                                <a:latin typeface="Cambria Math" panose="02040503050406030204" pitchFamily="18" charset="0"/>
                              </a:rPr>
                            </m:ctrlPr>
                          </m:sSupPr>
                          <m:e>
                            <m:r>
                              <a:rPr lang="es-ES" b="0" i="1" dirty="0" smtClean="0">
                                <a:latin typeface="Cambria Math" panose="02040503050406030204" pitchFamily="18" charset="0"/>
                              </a:rPr>
                              <m:t>(</m:t>
                            </m:r>
                            <m:r>
                              <a:rPr lang="es-CO" b="0" i="1" dirty="0" smtClean="0">
                                <a:latin typeface="Cambria Math" panose="02040503050406030204" pitchFamily="18" charset="0"/>
                              </a:rPr>
                              <m:t>0,5 </m:t>
                            </m:r>
                            <m:r>
                              <a:rPr lang="es-CO" b="0" i="1" dirty="0" smtClean="0">
                                <a:latin typeface="Cambria Math" panose="02040503050406030204" pitchFamily="18" charset="0"/>
                              </a:rPr>
                              <m:t>𝑚</m:t>
                            </m:r>
                            <m:r>
                              <a:rPr lang="es-ES" b="0" i="1" dirty="0" smtClean="0">
                                <a:latin typeface="Cambria Math" panose="02040503050406030204" pitchFamily="18" charset="0"/>
                              </a:rPr>
                              <m:t>)</m:t>
                            </m:r>
                          </m:e>
                          <m:sup>
                            <m:r>
                              <a:rPr lang="es-CO" b="0" i="1" dirty="0" smtClean="0">
                                <a:latin typeface="Cambria Math" panose="02040503050406030204" pitchFamily="18" charset="0"/>
                              </a:rPr>
                              <m:t>2</m:t>
                            </m:r>
                          </m:sup>
                        </m:sSup>
                      </m:den>
                    </m:f>
                  </m:oMath>
                </a14:m>
                <a:endParaRPr lang="es-CO" b="0" i="1" dirty="0">
                  <a:latin typeface="Cambria Math" panose="02040503050406030204" pitchFamily="18" charset="0"/>
                </a:endParaRPr>
              </a:p>
              <a:p>
                <a14:m>
                  <m:oMath xmlns:m="http://schemas.openxmlformats.org/officeDocument/2006/math">
                    <m:r>
                      <a:rPr lang="es-CO" b="0" i="1" dirty="0" smtClean="0">
                        <a:latin typeface="Cambria Math" panose="02040503050406030204" pitchFamily="18" charset="0"/>
                      </a:rPr>
                      <m:t>=1,00654</m:t>
                    </m:r>
                    <m:r>
                      <a:rPr lang="es-CO" b="0" i="1" dirty="0" smtClean="0">
                        <a:latin typeface="Cambria Math" panose="02040503050406030204" pitchFamily="18" charset="0"/>
                      </a:rPr>
                      <m:t>𝑁</m:t>
                    </m:r>
                    <m:r>
                      <a:rPr lang="es-CO" b="0" i="1" dirty="0" smtClean="0">
                        <a:latin typeface="Cambria Math" panose="02040503050406030204" pitchFamily="18" charset="0"/>
                      </a:rPr>
                      <m:t> </m:t>
                    </m:r>
                  </m:oMath>
                </a14:m>
                <a:endParaRPr lang="es-CO" b="0" i="1" dirty="0">
                  <a:latin typeface="Cambria Math" panose="02040503050406030204" pitchFamily="18" charset="0"/>
                </a:endParaRPr>
              </a:p>
              <a:p>
                <a14:m>
                  <m:oMath xmlns:m="http://schemas.openxmlformats.org/officeDocument/2006/math">
                    <m:r>
                      <a:rPr lang="es-CO" b="0" i="1" dirty="0" smtClean="0">
                        <a:latin typeface="Cambria Math" panose="02040503050406030204" pitchFamily="18" charset="0"/>
                      </a:rPr>
                      <m:t>𝐸𝑁</m:t>
                    </m:r>
                    <m:r>
                      <a:rPr lang="es-CO" b="0" i="1" dirty="0" smtClean="0">
                        <a:latin typeface="Cambria Math" panose="02040503050406030204" pitchFamily="18" charset="0"/>
                      </a:rPr>
                      <m:t> </m:t>
                    </m:r>
                    <m:r>
                      <a:rPr lang="es-CO" b="0" i="1" dirty="0" smtClean="0">
                        <a:latin typeface="Cambria Math" panose="02040503050406030204" pitchFamily="18" charset="0"/>
                      </a:rPr>
                      <m:t>𝐷𝐼𝑅𝐸𝐶𝐶𝐼𝑂𝑁</m:t>
                    </m:r>
                    <m:r>
                      <a:rPr lang="es-CO" b="0" i="1" dirty="0" smtClean="0">
                        <a:latin typeface="Cambria Math" panose="02040503050406030204" pitchFamily="18" charset="0"/>
                      </a:rPr>
                      <m:t> 300 </m:t>
                    </m:r>
                    <m:r>
                      <a:rPr lang="es-CO" b="0" i="1" dirty="0" smtClean="0">
                        <a:latin typeface="Cambria Math" panose="02040503050406030204" pitchFamily="18" charset="0"/>
                      </a:rPr>
                      <m:t>𝐺𝑅𝐴𝐷𝑂𝑆</m:t>
                    </m:r>
                    <m:r>
                      <a:rPr lang="es-CO" b="0" i="1" dirty="0" smtClean="0">
                        <a:latin typeface="Cambria Math" panose="02040503050406030204" pitchFamily="18" charset="0"/>
                      </a:rPr>
                      <m:t> </m:t>
                    </m:r>
                    <m:r>
                      <a:rPr lang="es-CO" b="0" i="1" dirty="0" smtClean="0">
                        <a:latin typeface="Cambria Math" panose="02040503050406030204" pitchFamily="18" charset="0"/>
                      </a:rPr>
                      <m:t>𝑅𝐸𝑆𝑃𝐸𝐶𝑇𝑂</m:t>
                    </m:r>
                    <m:r>
                      <a:rPr lang="es-CO" b="0" i="1" dirty="0" smtClean="0">
                        <a:latin typeface="Cambria Math" panose="02040503050406030204" pitchFamily="18" charset="0"/>
                      </a:rPr>
                      <m:t> </m:t>
                    </m:r>
                    <m:r>
                      <a:rPr lang="es-CO" b="0" i="1" dirty="0" smtClean="0">
                        <a:latin typeface="Cambria Math" panose="02040503050406030204" pitchFamily="18" charset="0"/>
                      </a:rPr>
                      <m:t>𝐸𝐽𝐸</m:t>
                    </m:r>
                    <m:r>
                      <a:rPr lang="es-CO" b="0" i="1" dirty="0" smtClean="0">
                        <a:latin typeface="Cambria Math" panose="02040503050406030204" pitchFamily="18" charset="0"/>
                      </a:rPr>
                      <m:t> </m:t>
                    </m:r>
                    <m:r>
                      <a:rPr lang="es-CO" b="0" i="1" dirty="0" smtClean="0">
                        <a:latin typeface="Cambria Math" panose="02040503050406030204" pitchFamily="18" charset="0"/>
                      </a:rPr>
                      <m:t>𝐷𝐸</m:t>
                    </m:r>
                    <m:r>
                      <a:rPr lang="es-CO" b="0" i="1" dirty="0" smtClean="0">
                        <a:latin typeface="Cambria Math" panose="02040503050406030204" pitchFamily="18" charset="0"/>
                      </a:rPr>
                      <m:t> </m:t>
                    </m:r>
                    <m:r>
                      <a:rPr lang="es-CO" b="0" i="1" dirty="0" smtClean="0">
                        <a:latin typeface="Cambria Math" panose="02040503050406030204" pitchFamily="18" charset="0"/>
                      </a:rPr>
                      <m:t>𝐿𝐴𝑆</m:t>
                    </m:r>
                    <m:r>
                      <a:rPr lang="es-CO" b="0" i="1" dirty="0" smtClean="0">
                        <a:latin typeface="Cambria Math" panose="02040503050406030204" pitchFamily="18" charset="0"/>
                      </a:rPr>
                      <m:t> </m:t>
                    </m:r>
                    <m:r>
                      <a:rPr lang="es-CO" b="0" i="1" dirty="0" smtClean="0">
                        <a:latin typeface="Cambria Math" panose="02040503050406030204" pitchFamily="18" charset="0"/>
                      </a:rPr>
                      <m:t>𝑋</m:t>
                    </m:r>
                  </m:oMath>
                </a14:m>
                <a:endParaRPr lang="es-CO" dirty="0"/>
              </a:p>
              <a:p>
                <a:r>
                  <a:rPr lang="es-CO" dirty="0"/>
                  <a:t>O -60 GRADOS RESPECTO AL EJE DE LAS X</a:t>
                </a:r>
              </a:p>
            </p:txBody>
          </p:sp>
        </mc:Choice>
        <mc:Fallback xmlns="">
          <p:sp>
            <p:nvSpPr>
              <p:cNvPr id="10" name="Marcador de contenido 9">
                <a:extLst>
                  <a:ext uri="{FF2B5EF4-FFF2-40B4-BE49-F238E27FC236}">
                    <a16:creationId xmlns:a16="http://schemas.microsoft.com/office/drawing/2014/main" id="{E1CD81B4-9E35-41F0-9F60-C8BDC9AB5737}"/>
                  </a:ext>
                </a:extLst>
              </p:cNvPr>
              <p:cNvSpPr txBox="1">
                <a:spLocks noGrp="1" noRot="1" noChangeAspect="1" noMove="1" noResize="1" noEditPoints="1" noAdjustHandles="1" noChangeArrowheads="1" noChangeShapeType="1" noTextEdit="1"/>
              </p:cNvSpPr>
              <p:nvPr>
                <p:ph idx="1"/>
              </p:nvPr>
            </p:nvSpPr>
            <p:spPr>
              <a:xfrm>
                <a:off x="235717" y="2066281"/>
                <a:ext cx="8568884" cy="2115964"/>
              </a:xfrm>
              <a:prstGeom prst="rect">
                <a:avLst/>
              </a:prstGeom>
              <a:blipFill>
                <a:blip r:embed="rId3"/>
                <a:stretch>
                  <a:fillRect l="-1993" b="-8646"/>
                </a:stretch>
              </a:blipFill>
            </p:spPr>
            <p:txBody>
              <a:bodyPr/>
              <a:lstStyle/>
              <a:p>
                <a:r>
                  <a:rPr lang="es-CO">
                    <a:noFill/>
                  </a:rPr>
                  <a:t> </a:t>
                </a:r>
              </a:p>
            </p:txBody>
          </p:sp>
        </mc:Fallback>
      </mc:AlternateContent>
      <p:cxnSp>
        <p:nvCxnSpPr>
          <p:cNvPr id="14" name="Conector recto de flecha 13">
            <a:extLst>
              <a:ext uri="{FF2B5EF4-FFF2-40B4-BE49-F238E27FC236}">
                <a16:creationId xmlns:a16="http://schemas.microsoft.com/office/drawing/2014/main" id="{B21D764B-3B25-435C-B761-72EE0C92D99D}"/>
              </a:ext>
            </a:extLst>
          </p:cNvPr>
          <p:cNvCxnSpPr/>
          <p:nvPr/>
        </p:nvCxnSpPr>
        <p:spPr>
          <a:xfrm>
            <a:off x="4139952" y="4293096"/>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1BCEAE81-901C-4DA8-A52E-C087133AF7DA}"/>
              </a:ext>
            </a:extLst>
          </p:cNvPr>
          <p:cNvCxnSpPr/>
          <p:nvPr/>
        </p:nvCxnSpPr>
        <p:spPr>
          <a:xfrm>
            <a:off x="2555776" y="5301208"/>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7875CC37-370D-4F89-8C32-D38789FB927C}"/>
              </a:ext>
            </a:extLst>
          </p:cNvPr>
          <p:cNvCxnSpPr>
            <a:cxnSpLocks/>
          </p:cNvCxnSpPr>
          <p:nvPr/>
        </p:nvCxnSpPr>
        <p:spPr>
          <a:xfrm>
            <a:off x="4139952" y="5301208"/>
            <a:ext cx="720080" cy="144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Arco 19">
            <a:extLst>
              <a:ext uri="{FF2B5EF4-FFF2-40B4-BE49-F238E27FC236}">
                <a16:creationId xmlns:a16="http://schemas.microsoft.com/office/drawing/2014/main" id="{879EDD7A-7623-44ED-A52D-7EF0AC78282F}"/>
              </a:ext>
            </a:extLst>
          </p:cNvPr>
          <p:cNvSpPr/>
          <p:nvPr/>
        </p:nvSpPr>
        <p:spPr>
          <a:xfrm flipV="1">
            <a:off x="4283977" y="5301206"/>
            <a:ext cx="288020" cy="57604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3C2C03C9-290F-415F-A40D-B42F183B3B65}"/>
                  </a:ext>
                </a:extLst>
              </p:cNvPr>
              <p:cNvSpPr/>
              <p:nvPr/>
            </p:nvSpPr>
            <p:spPr>
              <a:xfrm>
                <a:off x="4860032" y="6372036"/>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5" name="Rectángulo 4">
                <a:extLst>
                  <a:ext uri="{FF2B5EF4-FFF2-40B4-BE49-F238E27FC236}">
                    <a16:creationId xmlns:a16="http://schemas.microsoft.com/office/drawing/2014/main" id="{3C2C03C9-290F-415F-A40D-B42F183B3B65}"/>
                  </a:ext>
                </a:extLst>
              </p:cNvPr>
              <p:cNvSpPr>
                <a:spLocks noRot="1" noChangeAspect="1" noMove="1" noResize="1" noEditPoints="1" noAdjustHandles="1" noChangeArrowheads="1" noChangeShapeType="1" noTextEdit="1"/>
              </p:cNvSpPr>
              <p:nvPr/>
            </p:nvSpPr>
            <p:spPr>
              <a:xfrm>
                <a:off x="4860032" y="6372036"/>
                <a:ext cx="569708" cy="369332"/>
              </a:xfrm>
              <a:prstGeom prst="rect">
                <a:avLst/>
              </a:prstGeom>
              <a:blipFill>
                <a:blip r:embed="rId4"/>
                <a:stretch>
                  <a:fillRect/>
                </a:stretch>
              </a:blipFill>
            </p:spPr>
            <p:txBody>
              <a:bodyPr/>
              <a:lstStyle/>
              <a:p>
                <a:r>
                  <a:rPr lang="es-CO">
                    <a:noFill/>
                  </a:rPr>
                  <a:t> </a:t>
                </a:r>
              </a:p>
            </p:txBody>
          </p:sp>
        </mc:Fallback>
      </mc:AlternateContent>
      <p:sp>
        <p:nvSpPr>
          <p:cNvPr id="6" name="Rectángulo 5">
            <a:extLst>
              <a:ext uri="{FF2B5EF4-FFF2-40B4-BE49-F238E27FC236}">
                <a16:creationId xmlns:a16="http://schemas.microsoft.com/office/drawing/2014/main" id="{0D8547A2-D5D1-4FD6-A8F4-602EDE403627}"/>
              </a:ext>
            </a:extLst>
          </p:cNvPr>
          <p:cNvSpPr/>
          <p:nvPr/>
        </p:nvSpPr>
        <p:spPr>
          <a:xfrm>
            <a:off x="5915826" y="5116540"/>
            <a:ext cx="300082" cy="369332"/>
          </a:xfrm>
          <a:prstGeom prst="rect">
            <a:avLst/>
          </a:prstGeom>
        </p:spPr>
        <p:txBody>
          <a:bodyPr wrap="none">
            <a:spAutoFit/>
          </a:bodyPr>
          <a:lstStyle/>
          <a:p>
            <a:r>
              <a:rPr lang="es-CO" dirty="0"/>
              <a:t>x</a:t>
            </a:r>
          </a:p>
        </p:txBody>
      </p:sp>
      <p:sp>
        <p:nvSpPr>
          <p:cNvPr id="12" name="Rectángulo 11">
            <a:extLst>
              <a:ext uri="{FF2B5EF4-FFF2-40B4-BE49-F238E27FC236}">
                <a16:creationId xmlns:a16="http://schemas.microsoft.com/office/drawing/2014/main" id="{64E3D4C1-05BD-4A34-8826-760A11DC0AE5}"/>
              </a:ext>
            </a:extLst>
          </p:cNvPr>
          <p:cNvSpPr/>
          <p:nvPr/>
        </p:nvSpPr>
        <p:spPr>
          <a:xfrm>
            <a:off x="4157655" y="4475783"/>
            <a:ext cx="300082" cy="369332"/>
          </a:xfrm>
          <a:prstGeom prst="rect">
            <a:avLst/>
          </a:prstGeom>
        </p:spPr>
        <p:txBody>
          <a:bodyPr wrap="none">
            <a:spAutoFit/>
          </a:bodyPr>
          <a:lstStyle/>
          <a:p>
            <a:r>
              <a:rPr lang="es-CO" dirty="0"/>
              <a:t>y</a:t>
            </a:r>
          </a:p>
        </p:txBody>
      </p:sp>
    </p:spTree>
    <p:extLst>
      <p:ext uri="{BB962C8B-B14F-4D97-AF65-F5344CB8AC3E}">
        <p14:creationId xmlns:p14="http://schemas.microsoft.com/office/powerpoint/2010/main" val="3004530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total</a:t>
            </a:r>
            <a:endParaRPr lang="es-MX" baseline="-25000" dirty="0"/>
          </a:p>
        </p:txBody>
      </p:sp>
      <p:sp>
        <p:nvSpPr>
          <p:cNvPr id="8" name="Marcador de contenido 7">
            <a:extLst>
              <a:ext uri="{FF2B5EF4-FFF2-40B4-BE49-F238E27FC236}">
                <a16:creationId xmlns:a16="http://schemas.microsoft.com/office/drawing/2014/main" id="{19B774FE-BA92-47B2-AAD8-054E9D43B0DD}"/>
              </a:ext>
            </a:extLst>
          </p:cNvPr>
          <p:cNvSpPr>
            <a:spLocks noGrp="1"/>
          </p:cNvSpPr>
          <p:nvPr>
            <p:ph idx="1"/>
          </p:nvPr>
        </p:nvSpPr>
        <p:spPr/>
        <p:txBody>
          <a:bodyPr/>
          <a:lstStyle/>
          <a:p>
            <a:endParaRPr lang="es-CO" dirty="0"/>
          </a:p>
        </p:txBody>
      </p:sp>
      <p:cxnSp>
        <p:nvCxnSpPr>
          <p:cNvPr id="9" name="Conector recto de flecha 8">
            <a:extLst>
              <a:ext uri="{FF2B5EF4-FFF2-40B4-BE49-F238E27FC236}">
                <a16:creationId xmlns:a16="http://schemas.microsoft.com/office/drawing/2014/main" id="{3BC9D74E-DD0C-41AD-ADAF-335FD19B508D}"/>
              </a:ext>
            </a:extLst>
          </p:cNvPr>
          <p:cNvCxnSpPr/>
          <p:nvPr/>
        </p:nvCxnSpPr>
        <p:spPr>
          <a:xfrm>
            <a:off x="4139952" y="2682208"/>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C438C463-D3A5-4662-8B76-C6B8B8A20C15}"/>
              </a:ext>
            </a:extLst>
          </p:cNvPr>
          <p:cNvCxnSpPr/>
          <p:nvPr/>
        </p:nvCxnSpPr>
        <p:spPr>
          <a:xfrm>
            <a:off x="2555776" y="3690320"/>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1B5CAA09-EE0F-4357-A1C5-001B3E310881}"/>
              </a:ext>
            </a:extLst>
          </p:cNvPr>
          <p:cNvCxnSpPr/>
          <p:nvPr/>
        </p:nvCxnSpPr>
        <p:spPr>
          <a:xfrm flipV="1">
            <a:off x="4139952" y="2898232"/>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rco 11">
            <a:extLst>
              <a:ext uri="{FF2B5EF4-FFF2-40B4-BE49-F238E27FC236}">
                <a16:creationId xmlns:a16="http://schemas.microsoft.com/office/drawing/2014/main" id="{DF41BA53-648F-468C-9B6D-73099B31F200}"/>
              </a:ext>
            </a:extLst>
          </p:cNvPr>
          <p:cNvSpPr/>
          <p:nvPr/>
        </p:nvSpPr>
        <p:spPr>
          <a:xfrm>
            <a:off x="4283968" y="3258272"/>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3" name="CuadroTexto 12">
            <a:extLst>
              <a:ext uri="{FF2B5EF4-FFF2-40B4-BE49-F238E27FC236}">
                <a16:creationId xmlns:a16="http://schemas.microsoft.com/office/drawing/2014/main" id="{949215FB-2A2E-48FB-92B0-B9BA52840A83}"/>
              </a:ext>
            </a:extLst>
          </p:cNvPr>
          <p:cNvSpPr txBox="1"/>
          <p:nvPr/>
        </p:nvSpPr>
        <p:spPr>
          <a:xfrm>
            <a:off x="6055880" y="3613666"/>
            <a:ext cx="300082" cy="369332"/>
          </a:xfrm>
          <a:prstGeom prst="rect">
            <a:avLst/>
          </a:prstGeom>
          <a:noFill/>
        </p:spPr>
        <p:txBody>
          <a:bodyPr wrap="none" rtlCol="0">
            <a:spAutoFit/>
          </a:bodyPr>
          <a:lstStyle/>
          <a:p>
            <a:r>
              <a:rPr lang="es-CO" dirty="0"/>
              <a:t>x</a:t>
            </a:r>
          </a:p>
        </p:txBody>
      </p:sp>
      <p:sp>
        <p:nvSpPr>
          <p:cNvPr id="14" name="CuadroTexto 13">
            <a:extLst>
              <a:ext uri="{FF2B5EF4-FFF2-40B4-BE49-F238E27FC236}">
                <a16:creationId xmlns:a16="http://schemas.microsoft.com/office/drawing/2014/main" id="{0A1E552B-8D44-40F8-80A4-07D7AD753F3B}"/>
              </a:ext>
            </a:extLst>
          </p:cNvPr>
          <p:cNvSpPr txBox="1"/>
          <p:nvPr/>
        </p:nvSpPr>
        <p:spPr>
          <a:xfrm>
            <a:off x="3848268" y="2420888"/>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75E25455-FC43-46F3-AB5B-C78412E060B1}"/>
                  </a:ext>
                </a:extLst>
              </p:cNvPr>
              <p:cNvSpPr/>
              <p:nvPr/>
            </p:nvSpPr>
            <p:spPr>
              <a:xfrm>
                <a:off x="4500506" y="2590682"/>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15" name="Rectángulo 14">
                <a:extLst>
                  <a:ext uri="{FF2B5EF4-FFF2-40B4-BE49-F238E27FC236}">
                    <a16:creationId xmlns:a16="http://schemas.microsoft.com/office/drawing/2014/main" id="{75E25455-FC43-46F3-AB5B-C78412E060B1}"/>
                  </a:ext>
                </a:extLst>
              </p:cNvPr>
              <p:cNvSpPr>
                <a:spLocks noRot="1" noChangeAspect="1" noMove="1" noResize="1" noEditPoints="1" noAdjustHandles="1" noChangeArrowheads="1" noChangeShapeType="1" noTextEdit="1"/>
              </p:cNvSpPr>
              <p:nvPr/>
            </p:nvSpPr>
            <p:spPr>
              <a:xfrm>
                <a:off x="4500506" y="2590682"/>
                <a:ext cx="564385" cy="369332"/>
              </a:xfrm>
              <a:prstGeom prst="rect">
                <a:avLst/>
              </a:prstGeom>
              <a:blipFill>
                <a:blip r:embed="rId3"/>
                <a:stretch>
                  <a:fillRect/>
                </a:stretch>
              </a:blipFill>
            </p:spPr>
            <p:txBody>
              <a:bodyPr/>
              <a:lstStyle/>
              <a:p>
                <a:r>
                  <a:rPr lang="es-CO">
                    <a:noFill/>
                  </a:rPr>
                  <a:t> </a:t>
                </a:r>
              </a:p>
            </p:txBody>
          </p:sp>
        </mc:Fallback>
      </mc:AlternateContent>
      <p:cxnSp>
        <p:nvCxnSpPr>
          <p:cNvPr id="16" name="Conector recto de flecha 15">
            <a:extLst>
              <a:ext uri="{FF2B5EF4-FFF2-40B4-BE49-F238E27FC236}">
                <a16:creationId xmlns:a16="http://schemas.microsoft.com/office/drawing/2014/main" id="{3490C792-4790-4A19-A5AD-5EF41890F838}"/>
              </a:ext>
            </a:extLst>
          </p:cNvPr>
          <p:cNvCxnSpPr>
            <a:cxnSpLocks/>
          </p:cNvCxnSpPr>
          <p:nvPr/>
        </p:nvCxnSpPr>
        <p:spPr>
          <a:xfrm>
            <a:off x="4139952" y="3717032"/>
            <a:ext cx="720080"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ángulo 19">
                <a:extLst>
                  <a:ext uri="{FF2B5EF4-FFF2-40B4-BE49-F238E27FC236}">
                    <a16:creationId xmlns:a16="http://schemas.microsoft.com/office/drawing/2014/main" id="{CA85FEA8-99ED-4F44-8FA8-FC9630777BF1}"/>
                  </a:ext>
                </a:extLst>
              </p:cNvPr>
              <p:cNvSpPr/>
              <p:nvPr/>
            </p:nvSpPr>
            <p:spPr>
              <a:xfrm>
                <a:off x="4860032" y="5157192"/>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20" name="Rectángulo 19">
                <a:extLst>
                  <a:ext uri="{FF2B5EF4-FFF2-40B4-BE49-F238E27FC236}">
                    <a16:creationId xmlns:a16="http://schemas.microsoft.com/office/drawing/2014/main" id="{CA85FEA8-99ED-4F44-8FA8-FC9630777BF1}"/>
                  </a:ext>
                </a:extLst>
              </p:cNvPr>
              <p:cNvSpPr>
                <a:spLocks noRot="1" noChangeAspect="1" noMove="1" noResize="1" noEditPoints="1" noAdjustHandles="1" noChangeArrowheads="1" noChangeShapeType="1" noTextEdit="1"/>
              </p:cNvSpPr>
              <p:nvPr/>
            </p:nvSpPr>
            <p:spPr>
              <a:xfrm>
                <a:off x="4860032" y="5157192"/>
                <a:ext cx="569708" cy="369332"/>
              </a:xfrm>
              <a:prstGeom prst="rect">
                <a:avLst/>
              </a:prstGeom>
              <a:blipFill>
                <a:blip r:embed="rId4"/>
                <a:stretch>
                  <a:fillRect/>
                </a:stretch>
              </a:blipFill>
            </p:spPr>
            <p:txBody>
              <a:bodyPr/>
              <a:lstStyle/>
              <a:p>
                <a:r>
                  <a:rPr lang="es-CO">
                    <a:noFill/>
                  </a:rPr>
                  <a:t> </a:t>
                </a: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total paralelogramo</a:t>
            </a:r>
            <a:endParaRPr lang="es-MX" baseline="-25000" dirty="0"/>
          </a:p>
        </p:txBody>
      </p:sp>
      <p:sp>
        <p:nvSpPr>
          <p:cNvPr id="8" name="Marcador de contenido 7">
            <a:extLst>
              <a:ext uri="{FF2B5EF4-FFF2-40B4-BE49-F238E27FC236}">
                <a16:creationId xmlns:a16="http://schemas.microsoft.com/office/drawing/2014/main" id="{19B774FE-BA92-47B2-AAD8-054E9D43B0DD}"/>
              </a:ext>
            </a:extLst>
          </p:cNvPr>
          <p:cNvSpPr>
            <a:spLocks noGrp="1"/>
          </p:cNvSpPr>
          <p:nvPr>
            <p:ph idx="1"/>
          </p:nvPr>
        </p:nvSpPr>
        <p:spPr/>
        <p:txBody>
          <a:bodyPr/>
          <a:lstStyle/>
          <a:p>
            <a:endParaRPr lang="es-CO" dirty="0"/>
          </a:p>
        </p:txBody>
      </p:sp>
      <p:cxnSp>
        <p:nvCxnSpPr>
          <p:cNvPr id="9" name="Conector recto de flecha 8">
            <a:extLst>
              <a:ext uri="{FF2B5EF4-FFF2-40B4-BE49-F238E27FC236}">
                <a16:creationId xmlns:a16="http://schemas.microsoft.com/office/drawing/2014/main" id="{3BC9D74E-DD0C-41AD-ADAF-335FD19B508D}"/>
              </a:ext>
            </a:extLst>
          </p:cNvPr>
          <p:cNvCxnSpPr/>
          <p:nvPr/>
        </p:nvCxnSpPr>
        <p:spPr>
          <a:xfrm>
            <a:off x="4139952" y="2682208"/>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C438C463-D3A5-4662-8B76-C6B8B8A20C15}"/>
              </a:ext>
            </a:extLst>
          </p:cNvPr>
          <p:cNvCxnSpPr/>
          <p:nvPr/>
        </p:nvCxnSpPr>
        <p:spPr>
          <a:xfrm>
            <a:off x="2555776" y="3690320"/>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1B5CAA09-EE0F-4357-A1C5-001B3E310881}"/>
              </a:ext>
            </a:extLst>
          </p:cNvPr>
          <p:cNvCxnSpPr/>
          <p:nvPr/>
        </p:nvCxnSpPr>
        <p:spPr>
          <a:xfrm flipV="1">
            <a:off x="4139952" y="2898232"/>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rco 11">
            <a:extLst>
              <a:ext uri="{FF2B5EF4-FFF2-40B4-BE49-F238E27FC236}">
                <a16:creationId xmlns:a16="http://schemas.microsoft.com/office/drawing/2014/main" id="{DF41BA53-648F-468C-9B6D-73099B31F200}"/>
              </a:ext>
            </a:extLst>
          </p:cNvPr>
          <p:cNvSpPr/>
          <p:nvPr/>
        </p:nvSpPr>
        <p:spPr>
          <a:xfrm>
            <a:off x="4283968" y="3258272"/>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3" name="CuadroTexto 12">
            <a:extLst>
              <a:ext uri="{FF2B5EF4-FFF2-40B4-BE49-F238E27FC236}">
                <a16:creationId xmlns:a16="http://schemas.microsoft.com/office/drawing/2014/main" id="{949215FB-2A2E-48FB-92B0-B9BA52840A83}"/>
              </a:ext>
            </a:extLst>
          </p:cNvPr>
          <p:cNvSpPr txBox="1"/>
          <p:nvPr/>
        </p:nvSpPr>
        <p:spPr>
          <a:xfrm>
            <a:off x="6055880" y="3613666"/>
            <a:ext cx="300082" cy="369332"/>
          </a:xfrm>
          <a:prstGeom prst="rect">
            <a:avLst/>
          </a:prstGeom>
          <a:noFill/>
        </p:spPr>
        <p:txBody>
          <a:bodyPr wrap="none" rtlCol="0">
            <a:spAutoFit/>
          </a:bodyPr>
          <a:lstStyle/>
          <a:p>
            <a:r>
              <a:rPr lang="es-CO" dirty="0"/>
              <a:t>x</a:t>
            </a:r>
          </a:p>
        </p:txBody>
      </p:sp>
      <p:sp>
        <p:nvSpPr>
          <p:cNvPr id="14" name="CuadroTexto 13">
            <a:extLst>
              <a:ext uri="{FF2B5EF4-FFF2-40B4-BE49-F238E27FC236}">
                <a16:creationId xmlns:a16="http://schemas.microsoft.com/office/drawing/2014/main" id="{0A1E552B-8D44-40F8-80A4-07D7AD753F3B}"/>
              </a:ext>
            </a:extLst>
          </p:cNvPr>
          <p:cNvSpPr txBox="1"/>
          <p:nvPr/>
        </p:nvSpPr>
        <p:spPr>
          <a:xfrm>
            <a:off x="3848268" y="2420888"/>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75E25455-FC43-46F3-AB5B-C78412E060B1}"/>
                  </a:ext>
                </a:extLst>
              </p:cNvPr>
              <p:cNvSpPr/>
              <p:nvPr/>
            </p:nvSpPr>
            <p:spPr>
              <a:xfrm>
                <a:off x="4500506" y="2590682"/>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15" name="Rectángulo 14">
                <a:extLst>
                  <a:ext uri="{FF2B5EF4-FFF2-40B4-BE49-F238E27FC236}">
                    <a16:creationId xmlns:a16="http://schemas.microsoft.com/office/drawing/2014/main" id="{75E25455-FC43-46F3-AB5B-C78412E060B1}"/>
                  </a:ext>
                </a:extLst>
              </p:cNvPr>
              <p:cNvSpPr>
                <a:spLocks noRot="1" noChangeAspect="1" noMove="1" noResize="1" noEditPoints="1" noAdjustHandles="1" noChangeArrowheads="1" noChangeShapeType="1" noTextEdit="1"/>
              </p:cNvSpPr>
              <p:nvPr/>
            </p:nvSpPr>
            <p:spPr>
              <a:xfrm>
                <a:off x="4500506" y="2590682"/>
                <a:ext cx="564385" cy="369332"/>
              </a:xfrm>
              <a:prstGeom prst="rect">
                <a:avLst/>
              </a:prstGeom>
              <a:blipFill>
                <a:blip r:embed="rId3"/>
                <a:stretch>
                  <a:fillRect/>
                </a:stretch>
              </a:blipFill>
            </p:spPr>
            <p:txBody>
              <a:bodyPr/>
              <a:lstStyle/>
              <a:p>
                <a:r>
                  <a:rPr lang="es-CO">
                    <a:noFill/>
                  </a:rPr>
                  <a:t> </a:t>
                </a:r>
              </a:p>
            </p:txBody>
          </p:sp>
        </mc:Fallback>
      </mc:AlternateContent>
      <p:cxnSp>
        <p:nvCxnSpPr>
          <p:cNvPr id="16" name="Conector recto de flecha 15">
            <a:extLst>
              <a:ext uri="{FF2B5EF4-FFF2-40B4-BE49-F238E27FC236}">
                <a16:creationId xmlns:a16="http://schemas.microsoft.com/office/drawing/2014/main" id="{3490C792-4790-4A19-A5AD-5EF41890F838}"/>
              </a:ext>
            </a:extLst>
          </p:cNvPr>
          <p:cNvCxnSpPr>
            <a:cxnSpLocks/>
          </p:cNvCxnSpPr>
          <p:nvPr/>
        </p:nvCxnSpPr>
        <p:spPr>
          <a:xfrm>
            <a:off x="4139952" y="3717032"/>
            <a:ext cx="720080"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ángulo 19">
                <a:extLst>
                  <a:ext uri="{FF2B5EF4-FFF2-40B4-BE49-F238E27FC236}">
                    <a16:creationId xmlns:a16="http://schemas.microsoft.com/office/drawing/2014/main" id="{CA85FEA8-99ED-4F44-8FA8-FC9630777BF1}"/>
                  </a:ext>
                </a:extLst>
              </p:cNvPr>
              <p:cNvSpPr/>
              <p:nvPr/>
            </p:nvSpPr>
            <p:spPr>
              <a:xfrm>
                <a:off x="4860032" y="5157192"/>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20" name="Rectángulo 19">
                <a:extLst>
                  <a:ext uri="{FF2B5EF4-FFF2-40B4-BE49-F238E27FC236}">
                    <a16:creationId xmlns:a16="http://schemas.microsoft.com/office/drawing/2014/main" id="{CA85FEA8-99ED-4F44-8FA8-FC9630777BF1}"/>
                  </a:ext>
                </a:extLst>
              </p:cNvPr>
              <p:cNvSpPr>
                <a:spLocks noRot="1" noChangeAspect="1" noMove="1" noResize="1" noEditPoints="1" noAdjustHandles="1" noChangeArrowheads="1" noChangeShapeType="1" noTextEdit="1"/>
              </p:cNvSpPr>
              <p:nvPr/>
            </p:nvSpPr>
            <p:spPr>
              <a:xfrm>
                <a:off x="4860032" y="5157192"/>
                <a:ext cx="569708" cy="369332"/>
              </a:xfrm>
              <a:prstGeom prst="rect">
                <a:avLst/>
              </a:prstGeom>
              <a:blipFill>
                <a:blip r:embed="rId4"/>
                <a:stretch>
                  <a:fillRect/>
                </a:stretch>
              </a:blipFill>
            </p:spPr>
            <p:txBody>
              <a:bodyPr/>
              <a:lstStyle/>
              <a:p>
                <a:r>
                  <a:rPr lang="es-CO">
                    <a:noFill/>
                  </a:rPr>
                  <a:t> </a:t>
                </a:r>
              </a:p>
            </p:txBody>
          </p:sp>
        </mc:Fallback>
      </mc:AlternateContent>
      <p:cxnSp>
        <p:nvCxnSpPr>
          <p:cNvPr id="4" name="Conector recto de flecha 3">
            <a:extLst>
              <a:ext uri="{FF2B5EF4-FFF2-40B4-BE49-F238E27FC236}">
                <a16:creationId xmlns:a16="http://schemas.microsoft.com/office/drawing/2014/main" id="{B6C3258B-CD38-48A9-B2DD-F830236BA1B1}"/>
              </a:ext>
            </a:extLst>
          </p:cNvPr>
          <p:cNvCxnSpPr/>
          <p:nvPr/>
        </p:nvCxnSpPr>
        <p:spPr>
          <a:xfrm>
            <a:off x="4571997" y="2898232"/>
            <a:ext cx="857743" cy="1322856"/>
          </a:xfrm>
          <a:prstGeom prst="straightConnector1">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 name="Conector recto de flecha 5">
            <a:extLst>
              <a:ext uri="{FF2B5EF4-FFF2-40B4-BE49-F238E27FC236}">
                <a16:creationId xmlns:a16="http://schemas.microsoft.com/office/drawing/2014/main" id="{14B389F3-18D9-410A-B58B-375AB598E37B}"/>
              </a:ext>
            </a:extLst>
          </p:cNvPr>
          <p:cNvCxnSpPr/>
          <p:nvPr/>
        </p:nvCxnSpPr>
        <p:spPr>
          <a:xfrm>
            <a:off x="4139952" y="3690320"/>
            <a:ext cx="1289788" cy="60277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21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pPr eaLnBrk="1" hangingPunct="1"/>
            <a:r>
              <a:rPr lang="es-MX"/>
              <a:t>Conceptos básicos</a:t>
            </a:r>
          </a:p>
        </p:txBody>
      </p:sp>
      <p:sp>
        <p:nvSpPr>
          <p:cNvPr id="4099" name="2 Marcador de contenido"/>
          <p:cNvSpPr>
            <a:spLocks noGrp="1"/>
          </p:cNvSpPr>
          <p:nvPr>
            <p:ph idx="1"/>
          </p:nvPr>
        </p:nvSpPr>
        <p:spPr/>
        <p:txBody>
          <a:bodyPr/>
          <a:lstStyle/>
          <a:p>
            <a:r>
              <a:rPr lang="es-MX" dirty="0"/>
              <a:t>Sistema de unidades</a:t>
            </a:r>
          </a:p>
          <a:p>
            <a:pPr eaLnBrk="1" hangingPunct="1"/>
            <a:r>
              <a:rPr lang="es-MX" dirty="0"/>
              <a:t>Albores de la ciencia eléctrica</a:t>
            </a:r>
          </a:p>
          <a:p>
            <a:pPr eaLnBrk="1" hangingPunct="1"/>
            <a:r>
              <a:rPr lang="es-MX" dirty="0"/>
              <a:t>Circuitos eléctrico y flujo de corriente</a:t>
            </a:r>
          </a:p>
          <a:p>
            <a:pPr eaLnBrk="1" hangingPunct="1"/>
            <a:r>
              <a:rPr lang="es-MX" dirty="0"/>
              <a:t>Voltaje</a:t>
            </a:r>
          </a:p>
          <a:p>
            <a:pPr eaLnBrk="1" hangingPunct="1"/>
            <a:r>
              <a:rPr lang="es-MX" dirty="0"/>
              <a:t>Potencia y energía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Solución total descomposición V.</a:t>
            </a:r>
            <a:endParaRPr lang="es-MX" baseline="-25000" dirty="0"/>
          </a:p>
        </p:txBody>
      </p:sp>
      <p:sp>
        <p:nvSpPr>
          <p:cNvPr id="8" name="Marcador de contenido 7">
            <a:extLst>
              <a:ext uri="{FF2B5EF4-FFF2-40B4-BE49-F238E27FC236}">
                <a16:creationId xmlns:a16="http://schemas.microsoft.com/office/drawing/2014/main" id="{19B774FE-BA92-47B2-AAD8-054E9D43B0DD}"/>
              </a:ext>
            </a:extLst>
          </p:cNvPr>
          <p:cNvSpPr>
            <a:spLocks noGrp="1"/>
          </p:cNvSpPr>
          <p:nvPr>
            <p:ph idx="1"/>
          </p:nvPr>
        </p:nvSpPr>
        <p:spPr/>
        <p:txBody>
          <a:bodyPr/>
          <a:lstStyle/>
          <a:p>
            <a:endParaRPr lang="es-CO" dirty="0"/>
          </a:p>
        </p:txBody>
      </p:sp>
      <p:cxnSp>
        <p:nvCxnSpPr>
          <p:cNvPr id="9" name="Conector recto de flecha 8">
            <a:extLst>
              <a:ext uri="{FF2B5EF4-FFF2-40B4-BE49-F238E27FC236}">
                <a16:creationId xmlns:a16="http://schemas.microsoft.com/office/drawing/2014/main" id="{3BC9D74E-DD0C-41AD-ADAF-335FD19B508D}"/>
              </a:ext>
            </a:extLst>
          </p:cNvPr>
          <p:cNvCxnSpPr/>
          <p:nvPr/>
        </p:nvCxnSpPr>
        <p:spPr>
          <a:xfrm>
            <a:off x="4139952" y="2682208"/>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C438C463-D3A5-4662-8B76-C6B8B8A20C15}"/>
              </a:ext>
            </a:extLst>
          </p:cNvPr>
          <p:cNvCxnSpPr/>
          <p:nvPr/>
        </p:nvCxnSpPr>
        <p:spPr>
          <a:xfrm>
            <a:off x="2555776" y="3690320"/>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1B5CAA09-EE0F-4357-A1C5-001B3E310881}"/>
              </a:ext>
            </a:extLst>
          </p:cNvPr>
          <p:cNvCxnSpPr/>
          <p:nvPr/>
        </p:nvCxnSpPr>
        <p:spPr>
          <a:xfrm flipV="1">
            <a:off x="4139952" y="2898232"/>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rco 11">
            <a:extLst>
              <a:ext uri="{FF2B5EF4-FFF2-40B4-BE49-F238E27FC236}">
                <a16:creationId xmlns:a16="http://schemas.microsoft.com/office/drawing/2014/main" id="{DF41BA53-648F-468C-9B6D-73099B31F200}"/>
              </a:ext>
            </a:extLst>
          </p:cNvPr>
          <p:cNvSpPr/>
          <p:nvPr/>
        </p:nvSpPr>
        <p:spPr>
          <a:xfrm>
            <a:off x="4283968" y="3258272"/>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3" name="CuadroTexto 12">
            <a:extLst>
              <a:ext uri="{FF2B5EF4-FFF2-40B4-BE49-F238E27FC236}">
                <a16:creationId xmlns:a16="http://schemas.microsoft.com/office/drawing/2014/main" id="{949215FB-2A2E-48FB-92B0-B9BA52840A83}"/>
              </a:ext>
            </a:extLst>
          </p:cNvPr>
          <p:cNvSpPr txBox="1"/>
          <p:nvPr/>
        </p:nvSpPr>
        <p:spPr>
          <a:xfrm>
            <a:off x="6055880" y="3613666"/>
            <a:ext cx="300082" cy="369332"/>
          </a:xfrm>
          <a:prstGeom prst="rect">
            <a:avLst/>
          </a:prstGeom>
          <a:noFill/>
        </p:spPr>
        <p:txBody>
          <a:bodyPr wrap="none" rtlCol="0">
            <a:spAutoFit/>
          </a:bodyPr>
          <a:lstStyle/>
          <a:p>
            <a:r>
              <a:rPr lang="es-CO" dirty="0"/>
              <a:t>x</a:t>
            </a:r>
          </a:p>
        </p:txBody>
      </p:sp>
      <p:sp>
        <p:nvSpPr>
          <p:cNvPr id="14" name="CuadroTexto 13">
            <a:extLst>
              <a:ext uri="{FF2B5EF4-FFF2-40B4-BE49-F238E27FC236}">
                <a16:creationId xmlns:a16="http://schemas.microsoft.com/office/drawing/2014/main" id="{0A1E552B-8D44-40F8-80A4-07D7AD753F3B}"/>
              </a:ext>
            </a:extLst>
          </p:cNvPr>
          <p:cNvSpPr txBox="1"/>
          <p:nvPr/>
        </p:nvSpPr>
        <p:spPr>
          <a:xfrm>
            <a:off x="3848268" y="2420888"/>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75E25455-FC43-46F3-AB5B-C78412E060B1}"/>
                  </a:ext>
                </a:extLst>
              </p:cNvPr>
              <p:cNvSpPr/>
              <p:nvPr/>
            </p:nvSpPr>
            <p:spPr>
              <a:xfrm>
                <a:off x="4500506" y="2590682"/>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15" name="Rectángulo 14">
                <a:extLst>
                  <a:ext uri="{FF2B5EF4-FFF2-40B4-BE49-F238E27FC236}">
                    <a16:creationId xmlns:a16="http://schemas.microsoft.com/office/drawing/2014/main" id="{75E25455-FC43-46F3-AB5B-C78412E060B1}"/>
                  </a:ext>
                </a:extLst>
              </p:cNvPr>
              <p:cNvSpPr>
                <a:spLocks noRot="1" noChangeAspect="1" noMove="1" noResize="1" noEditPoints="1" noAdjustHandles="1" noChangeArrowheads="1" noChangeShapeType="1" noTextEdit="1"/>
              </p:cNvSpPr>
              <p:nvPr/>
            </p:nvSpPr>
            <p:spPr>
              <a:xfrm>
                <a:off x="4500506" y="2590682"/>
                <a:ext cx="564385" cy="369332"/>
              </a:xfrm>
              <a:prstGeom prst="rect">
                <a:avLst/>
              </a:prstGeom>
              <a:blipFill>
                <a:blip r:embed="rId3"/>
                <a:stretch>
                  <a:fillRect/>
                </a:stretch>
              </a:blipFill>
            </p:spPr>
            <p:txBody>
              <a:bodyPr/>
              <a:lstStyle/>
              <a:p>
                <a:r>
                  <a:rPr lang="es-CO">
                    <a:noFill/>
                  </a:rPr>
                  <a:t> </a:t>
                </a:r>
              </a:p>
            </p:txBody>
          </p:sp>
        </mc:Fallback>
      </mc:AlternateContent>
      <p:cxnSp>
        <p:nvCxnSpPr>
          <p:cNvPr id="16" name="Conector recto de flecha 15">
            <a:extLst>
              <a:ext uri="{FF2B5EF4-FFF2-40B4-BE49-F238E27FC236}">
                <a16:creationId xmlns:a16="http://schemas.microsoft.com/office/drawing/2014/main" id="{3490C792-4790-4A19-A5AD-5EF41890F838}"/>
              </a:ext>
            </a:extLst>
          </p:cNvPr>
          <p:cNvCxnSpPr>
            <a:cxnSpLocks/>
          </p:cNvCxnSpPr>
          <p:nvPr/>
        </p:nvCxnSpPr>
        <p:spPr>
          <a:xfrm>
            <a:off x="4139952" y="3717032"/>
            <a:ext cx="720080"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ángulo 19">
                <a:extLst>
                  <a:ext uri="{FF2B5EF4-FFF2-40B4-BE49-F238E27FC236}">
                    <a16:creationId xmlns:a16="http://schemas.microsoft.com/office/drawing/2014/main" id="{CA85FEA8-99ED-4F44-8FA8-FC9630777BF1}"/>
                  </a:ext>
                </a:extLst>
              </p:cNvPr>
              <p:cNvSpPr/>
              <p:nvPr/>
            </p:nvSpPr>
            <p:spPr>
              <a:xfrm>
                <a:off x="4860032" y="5157192"/>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20" name="Rectángulo 19">
                <a:extLst>
                  <a:ext uri="{FF2B5EF4-FFF2-40B4-BE49-F238E27FC236}">
                    <a16:creationId xmlns:a16="http://schemas.microsoft.com/office/drawing/2014/main" id="{CA85FEA8-99ED-4F44-8FA8-FC9630777BF1}"/>
                  </a:ext>
                </a:extLst>
              </p:cNvPr>
              <p:cNvSpPr>
                <a:spLocks noRot="1" noChangeAspect="1" noMove="1" noResize="1" noEditPoints="1" noAdjustHandles="1" noChangeArrowheads="1" noChangeShapeType="1" noTextEdit="1"/>
              </p:cNvSpPr>
              <p:nvPr/>
            </p:nvSpPr>
            <p:spPr>
              <a:xfrm>
                <a:off x="4860032" y="5157192"/>
                <a:ext cx="569708" cy="369332"/>
              </a:xfrm>
              <a:prstGeom prst="rect">
                <a:avLst/>
              </a:prstGeom>
              <a:blipFill>
                <a:blip r:embed="rId4"/>
                <a:stretch>
                  <a:fillRect/>
                </a:stretch>
              </a:blipFill>
            </p:spPr>
            <p:txBody>
              <a:bodyPr/>
              <a:lstStyle/>
              <a:p>
                <a:r>
                  <a:rPr lang="es-CO">
                    <a:noFill/>
                  </a:rPr>
                  <a:t> </a:t>
                </a:r>
              </a:p>
            </p:txBody>
          </p:sp>
        </mc:Fallback>
      </mc:AlternateContent>
      <p:cxnSp>
        <p:nvCxnSpPr>
          <p:cNvPr id="4" name="Conector recto de flecha 3">
            <a:extLst>
              <a:ext uri="{FF2B5EF4-FFF2-40B4-BE49-F238E27FC236}">
                <a16:creationId xmlns:a16="http://schemas.microsoft.com/office/drawing/2014/main" id="{2D448F6F-5591-4B88-A339-1B7C9DF15EE2}"/>
              </a:ext>
            </a:extLst>
          </p:cNvPr>
          <p:cNvCxnSpPr/>
          <p:nvPr/>
        </p:nvCxnSpPr>
        <p:spPr>
          <a:xfrm>
            <a:off x="4139952" y="3690320"/>
            <a:ext cx="432045"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a:extLst>
              <a:ext uri="{FF2B5EF4-FFF2-40B4-BE49-F238E27FC236}">
                <a16:creationId xmlns:a16="http://schemas.microsoft.com/office/drawing/2014/main" id="{A5E5EB25-5BD8-4D25-9FA2-B6BCA4B4FA97}"/>
              </a:ext>
            </a:extLst>
          </p:cNvPr>
          <p:cNvCxnSpPr/>
          <p:nvPr/>
        </p:nvCxnSpPr>
        <p:spPr>
          <a:xfrm>
            <a:off x="4139952" y="3690320"/>
            <a:ext cx="720080"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Rectángulo 17">
                <a:extLst>
                  <a:ext uri="{FF2B5EF4-FFF2-40B4-BE49-F238E27FC236}">
                    <a16:creationId xmlns:a16="http://schemas.microsoft.com/office/drawing/2014/main" id="{00A18E7D-7501-4512-98AA-7258432D856A}"/>
                  </a:ext>
                </a:extLst>
              </p:cNvPr>
              <p:cNvSpPr/>
              <p:nvPr/>
            </p:nvSpPr>
            <p:spPr>
              <a:xfrm>
                <a:off x="4242287" y="3276792"/>
                <a:ext cx="6682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𝑥</m:t>
                          </m:r>
                        </m:sub>
                      </m:sSub>
                    </m:oMath>
                  </m:oMathPara>
                </a14:m>
                <a:endParaRPr lang="es-CO" dirty="0"/>
              </a:p>
            </p:txBody>
          </p:sp>
        </mc:Choice>
        <mc:Fallback xmlns="">
          <p:sp>
            <p:nvSpPr>
              <p:cNvPr id="18" name="Rectángulo 17">
                <a:extLst>
                  <a:ext uri="{FF2B5EF4-FFF2-40B4-BE49-F238E27FC236}">
                    <a16:creationId xmlns:a16="http://schemas.microsoft.com/office/drawing/2014/main" id="{00A18E7D-7501-4512-98AA-7258432D856A}"/>
                  </a:ext>
                </a:extLst>
              </p:cNvPr>
              <p:cNvSpPr>
                <a:spLocks noRot="1" noChangeAspect="1" noMove="1" noResize="1" noEditPoints="1" noAdjustHandles="1" noChangeArrowheads="1" noChangeShapeType="1" noTextEdit="1"/>
              </p:cNvSpPr>
              <p:nvPr/>
            </p:nvSpPr>
            <p:spPr>
              <a:xfrm>
                <a:off x="4242287" y="3276792"/>
                <a:ext cx="668260" cy="369332"/>
              </a:xfrm>
              <a:prstGeom prst="rect">
                <a:avLst/>
              </a:prstGeom>
              <a:blipFill>
                <a:blip r:embed="rId5"/>
                <a:stretch>
                  <a:fillRect b="-1667"/>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9" name="Rectángulo 18">
                <a:extLst>
                  <a:ext uri="{FF2B5EF4-FFF2-40B4-BE49-F238E27FC236}">
                    <a16:creationId xmlns:a16="http://schemas.microsoft.com/office/drawing/2014/main" id="{36262CBD-E6FB-4034-9DB4-517456F1224A}"/>
                  </a:ext>
                </a:extLst>
              </p:cNvPr>
              <p:cNvSpPr/>
              <p:nvPr/>
            </p:nvSpPr>
            <p:spPr>
              <a:xfrm>
                <a:off x="4810756" y="3259207"/>
                <a:ext cx="6735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𝑥</m:t>
                          </m:r>
                        </m:sub>
                      </m:sSub>
                    </m:oMath>
                  </m:oMathPara>
                </a14:m>
                <a:endParaRPr lang="es-CO" dirty="0"/>
              </a:p>
            </p:txBody>
          </p:sp>
        </mc:Choice>
        <mc:Fallback xmlns="">
          <p:sp>
            <p:nvSpPr>
              <p:cNvPr id="19" name="Rectángulo 18">
                <a:extLst>
                  <a:ext uri="{FF2B5EF4-FFF2-40B4-BE49-F238E27FC236}">
                    <a16:creationId xmlns:a16="http://schemas.microsoft.com/office/drawing/2014/main" id="{36262CBD-E6FB-4034-9DB4-517456F1224A}"/>
                  </a:ext>
                </a:extLst>
              </p:cNvPr>
              <p:cNvSpPr>
                <a:spLocks noRot="1" noChangeAspect="1" noMove="1" noResize="1" noEditPoints="1" noAdjustHandles="1" noChangeArrowheads="1" noChangeShapeType="1" noTextEdit="1"/>
              </p:cNvSpPr>
              <p:nvPr/>
            </p:nvSpPr>
            <p:spPr>
              <a:xfrm>
                <a:off x="4810756" y="3259207"/>
                <a:ext cx="673582" cy="369332"/>
              </a:xfrm>
              <a:prstGeom prst="rect">
                <a:avLst/>
              </a:prstGeom>
              <a:blipFill>
                <a:blip r:embed="rId6"/>
                <a:stretch>
                  <a:fillRect b="-1667"/>
                </a:stretch>
              </a:blipFill>
            </p:spPr>
            <p:txBody>
              <a:bodyPr/>
              <a:lstStyle/>
              <a:p>
                <a:r>
                  <a:rPr lang="es-CO">
                    <a:noFill/>
                  </a:rPr>
                  <a:t> </a:t>
                </a:r>
              </a:p>
            </p:txBody>
          </p:sp>
        </mc:Fallback>
      </mc:AlternateContent>
      <p:cxnSp>
        <p:nvCxnSpPr>
          <p:cNvPr id="21" name="Conector recto 20">
            <a:extLst>
              <a:ext uri="{FF2B5EF4-FFF2-40B4-BE49-F238E27FC236}">
                <a16:creationId xmlns:a16="http://schemas.microsoft.com/office/drawing/2014/main" id="{EDE401A7-8161-4E40-977D-19DDA9C7951C}"/>
              </a:ext>
            </a:extLst>
          </p:cNvPr>
          <p:cNvCxnSpPr/>
          <p:nvPr/>
        </p:nvCxnSpPr>
        <p:spPr>
          <a:xfrm>
            <a:off x="4571997" y="2960014"/>
            <a:ext cx="0" cy="68611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Conector recto 21">
            <a:extLst>
              <a:ext uri="{FF2B5EF4-FFF2-40B4-BE49-F238E27FC236}">
                <a16:creationId xmlns:a16="http://schemas.microsoft.com/office/drawing/2014/main" id="{0DBD1C77-24AB-4B07-A3E7-551B39F20E6F}"/>
              </a:ext>
            </a:extLst>
          </p:cNvPr>
          <p:cNvCxnSpPr>
            <a:cxnSpLocks/>
          </p:cNvCxnSpPr>
          <p:nvPr/>
        </p:nvCxnSpPr>
        <p:spPr>
          <a:xfrm>
            <a:off x="4860032" y="3717032"/>
            <a:ext cx="0" cy="1368152"/>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Conector recto de flecha 25">
            <a:extLst>
              <a:ext uri="{FF2B5EF4-FFF2-40B4-BE49-F238E27FC236}">
                <a16:creationId xmlns:a16="http://schemas.microsoft.com/office/drawing/2014/main" id="{28ACCE7E-8305-4B68-923D-ECE50C6B80D9}"/>
              </a:ext>
            </a:extLst>
          </p:cNvPr>
          <p:cNvCxnSpPr/>
          <p:nvPr/>
        </p:nvCxnSpPr>
        <p:spPr>
          <a:xfrm flipV="1">
            <a:off x="4139952" y="2898232"/>
            <a:ext cx="0" cy="792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B4D5630B-8B6E-4F64-84C8-96ADC819D569}"/>
              </a:ext>
            </a:extLst>
          </p:cNvPr>
          <p:cNvCxnSpPr/>
          <p:nvPr/>
        </p:nvCxnSpPr>
        <p:spPr>
          <a:xfrm>
            <a:off x="4139952" y="3690320"/>
            <a:ext cx="0" cy="1394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ángulo 28">
                <a:extLst>
                  <a:ext uri="{FF2B5EF4-FFF2-40B4-BE49-F238E27FC236}">
                    <a16:creationId xmlns:a16="http://schemas.microsoft.com/office/drawing/2014/main" id="{9CAF3A1C-A4D8-447D-9320-D04FB479D6EB}"/>
                  </a:ext>
                </a:extLst>
              </p:cNvPr>
              <p:cNvSpPr/>
              <p:nvPr/>
            </p:nvSpPr>
            <p:spPr>
              <a:xfrm>
                <a:off x="3369358" y="2722693"/>
                <a:ext cx="675891"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𝑦</m:t>
                          </m:r>
                        </m:sub>
                      </m:sSub>
                    </m:oMath>
                  </m:oMathPara>
                </a14:m>
                <a:endParaRPr lang="es-CO" dirty="0"/>
              </a:p>
            </p:txBody>
          </p:sp>
        </mc:Choice>
        <mc:Fallback xmlns="">
          <p:sp>
            <p:nvSpPr>
              <p:cNvPr id="29" name="Rectángulo 28">
                <a:extLst>
                  <a:ext uri="{FF2B5EF4-FFF2-40B4-BE49-F238E27FC236}">
                    <a16:creationId xmlns:a16="http://schemas.microsoft.com/office/drawing/2014/main" id="{9CAF3A1C-A4D8-447D-9320-D04FB479D6EB}"/>
                  </a:ext>
                </a:extLst>
              </p:cNvPr>
              <p:cNvSpPr>
                <a:spLocks noRot="1" noChangeAspect="1" noMove="1" noResize="1" noEditPoints="1" noAdjustHandles="1" noChangeArrowheads="1" noChangeShapeType="1" noTextEdit="1"/>
              </p:cNvSpPr>
              <p:nvPr/>
            </p:nvSpPr>
            <p:spPr>
              <a:xfrm>
                <a:off x="3369358" y="2722693"/>
                <a:ext cx="675891" cy="391261"/>
              </a:xfrm>
              <a:prstGeom prst="rect">
                <a:avLst/>
              </a:prstGeom>
              <a:blipFill>
                <a:blip r:embed="rId7"/>
                <a:stretch>
                  <a:fillRect b="-3125"/>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30" name="Rectángulo 29">
                <a:extLst>
                  <a:ext uri="{FF2B5EF4-FFF2-40B4-BE49-F238E27FC236}">
                    <a16:creationId xmlns:a16="http://schemas.microsoft.com/office/drawing/2014/main" id="{7CF3C834-1AAB-4628-ACE5-CBEDA00DB6B9}"/>
                  </a:ext>
                </a:extLst>
              </p:cNvPr>
              <p:cNvSpPr/>
              <p:nvPr/>
            </p:nvSpPr>
            <p:spPr>
              <a:xfrm>
                <a:off x="3203848" y="4765931"/>
                <a:ext cx="681212"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𝑦</m:t>
                          </m:r>
                        </m:sub>
                      </m:sSub>
                    </m:oMath>
                  </m:oMathPara>
                </a14:m>
                <a:endParaRPr lang="es-CO" dirty="0"/>
              </a:p>
            </p:txBody>
          </p:sp>
        </mc:Choice>
        <mc:Fallback xmlns="">
          <p:sp>
            <p:nvSpPr>
              <p:cNvPr id="30" name="Rectángulo 29">
                <a:extLst>
                  <a:ext uri="{FF2B5EF4-FFF2-40B4-BE49-F238E27FC236}">
                    <a16:creationId xmlns:a16="http://schemas.microsoft.com/office/drawing/2014/main" id="{7CF3C834-1AAB-4628-ACE5-CBEDA00DB6B9}"/>
                  </a:ext>
                </a:extLst>
              </p:cNvPr>
              <p:cNvSpPr>
                <a:spLocks noRot="1" noChangeAspect="1" noMove="1" noResize="1" noEditPoints="1" noAdjustHandles="1" noChangeArrowheads="1" noChangeShapeType="1" noTextEdit="1"/>
              </p:cNvSpPr>
              <p:nvPr/>
            </p:nvSpPr>
            <p:spPr>
              <a:xfrm>
                <a:off x="3203848" y="4765931"/>
                <a:ext cx="681212" cy="391261"/>
              </a:xfrm>
              <a:prstGeom prst="rect">
                <a:avLst/>
              </a:prstGeom>
              <a:blipFill>
                <a:blip r:embed="rId8"/>
                <a:stretch>
                  <a:fillRect b="-3125"/>
                </a:stretch>
              </a:blipFill>
            </p:spPr>
            <p:txBody>
              <a:bodyPr/>
              <a:lstStyle/>
              <a:p>
                <a:r>
                  <a:rPr lang="es-CO">
                    <a:noFill/>
                  </a:rPr>
                  <a:t> </a:t>
                </a:r>
              </a:p>
            </p:txBody>
          </p:sp>
        </mc:Fallback>
      </mc:AlternateContent>
      <p:cxnSp>
        <p:nvCxnSpPr>
          <p:cNvPr id="32" name="Conector recto 31">
            <a:extLst>
              <a:ext uri="{FF2B5EF4-FFF2-40B4-BE49-F238E27FC236}">
                <a16:creationId xmlns:a16="http://schemas.microsoft.com/office/drawing/2014/main" id="{C21394D7-FC6D-407F-BB8C-0B3E2DACACDB}"/>
              </a:ext>
            </a:extLst>
          </p:cNvPr>
          <p:cNvCxnSpPr/>
          <p:nvPr/>
        </p:nvCxnSpPr>
        <p:spPr>
          <a:xfrm>
            <a:off x="4139952" y="2960014"/>
            <a:ext cx="432045"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Conector recto 32">
            <a:extLst>
              <a:ext uri="{FF2B5EF4-FFF2-40B4-BE49-F238E27FC236}">
                <a16:creationId xmlns:a16="http://schemas.microsoft.com/office/drawing/2014/main" id="{4BBEEDB6-D297-4BE3-B669-0D59C877697C}"/>
              </a:ext>
            </a:extLst>
          </p:cNvPr>
          <p:cNvCxnSpPr>
            <a:cxnSpLocks/>
          </p:cNvCxnSpPr>
          <p:nvPr/>
        </p:nvCxnSpPr>
        <p:spPr>
          <a:xfrm>
            <a:off x="4139952" y="5085184"/>
            <a:ext cx="720080"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10730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8F5936-650D-49C1-BAC5-F509BD414A59}"/>
              </a:ext>
            </a:extLst>
          </p:cNvPr>
          <p:cNvSpPr>
            <a:spLocks noGrp="1"/>
          </p:cNvSpPr>
          <p:nvPr>
            <p:ph type="title"/>
          </p:nvPr>
        </p:nvSpPr>
        <p:spPr/>
        <p:txBody>
          <a:bodyPr>
            <a:normAutofit/>
          </a:bodyPr>
          <a:lstStyle/>
          <a:p>
            <a:r>
              <a:rPr lang="es-CO" dirty="0"/>
              <a:t> Componentes rectangulares</a:t>
            </a:r>
          </a:p>
        </p:txBody>
      </p:sp>
      <p:pic>
        <p:nvPicPr>
          <p:cNvPr id="4098" name="Picture 2" descr="Sobresaliente en Fisicas: Descomposicion de un vector en el plano">
            <a:extLst>
              <a:ext uri="{FF2B5EF4-FFF2-40B4-BE49-F238E27FC236}">
                <a16:creationId xmlns:a16="http://schemas.microsoft.com/office/drawing/2014/main" id="{B67B6E33-2A14-450A-9A0A-505D950C25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0545" y="2361046"/>
            <a:ext cx="7595871" cy="3588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850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Solución total descomposición V.</a:t>
            </a:r>
            <a:endParaRPr lang="es-MX" baseline="-25000" dirty="0"/>
          </a:p>
        </p:txBody>
      </p:sp>
      <p:sp>
        <p:nvSpPr>
          <p:cNvPr id="8" name="Marcador de contenido 7">
            <a:extLst>
              <a:ext uri="{FF2B5EF4-FFF2-40B4-BE49-F238E27FC236}">
                <a16:creationId xmlns:a16="http://schemas.microsoft.com/office/drawing/2014/main" id="{19B774FE-BA92-47B2-AAD8-054E9D43B0DD}"/>
              </a:ext>
            </a:extLst>
          </p:cNvPr>
          <p:cNvSpPr>
            <a:spLocks noGrp="1"/>
          </p:cNvSpPr>
          <p:nvPr>
            <p:ph idx="1"/>
          </p:nvPr>
        </p:nvSpPr>
        <p:spPr/>
        <p:txBody>
          <a:bodyPr/>
          <a:lstStyle/>
          <a:p>
            <a:endParaRPr lang="es-CO" dirty="0"/>
          </a:p>
        </p:txBody>
      </p:sp>
      <p:cxnSp>
        <p:nvCxnSpPr>
          <p:cNvPr id="9" name="Conector recto de flecha 8">
            <a:extLst>
              <a:ext uri="{FF2B5EF4-FFF2-40B4-BE49-F238E27FC236}">
                <a16:creationId xmlns:a16="http://schemas.microsoft.com/office/drawing/2014/main" id="{3BC9D74E-DD0C-41AD-ADAF-335FD19B508D}"/>
              </a:ext>
            </a:extLst>
          </p:cNvPr>
          <p:cNvCxnSpPr/>
          <p:nvPr/>
        </p:nvCxnSpPr>
        <p:spPr>
          <a:xfrm>
            <a:off x="4139952" y="2682208"/>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C438C463-D3A5-4662-8B76-C6B8B8A20C15}"/>
              </a:ext>
            </a:extLst>
          </p:cNvPr>
          <p:cNvCxnSpPr/>
          <p:nvPr/>
        </p:nvCxnSpPr>
        <p:spPr>
          <a:xfrm>
            <a:off x="2555776" y="3690320"/>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1B5CAA09-EE0F-4357-A1C5-001B3E310881}"/>
              </a:ext>
            </a:extLst>
          </p:cNvPr>
          <p:cNvCxnSpPr/>
          <p:nvPr/>
        </p:nvCxnSpPr>
        <p:spPr>
          <a:xfrm flipV="1">
            <a:off x="4139952" y="2898232"/>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rco 11">
            <a:extLst>
              <a:ext uri="{FF2B5EF4-FFF2-40B4-BE49-F238E27FC236}">
                <a16:creationId xmlns:a16="http://schemas.microsoft.com/office/drawing/2014/main" id="{DF41BA53-648F-468C-9B6D-73099B31F200}"/>
              </a:ext>
            </a:extLst>
          </p:cNvPr>
          <p:cNvSpPr/>
          <p:nvPr/>
        </p:nvSpPr>
        <p:spPr>
          <a:xfrm>
            <a:off x="4283968" y="3258272"/>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3" name="CuadroTexto 12">
            <a:extLst>
              <a:ext uri="{FF2B5EF4-FFF2-40B4-BE49-F238E27FC236}">
                <a16:creationId xmlns:a16="http://schemas.microsoft.com/office/drawing/2014/main" id="{949215FB-2A2E-48FB-92B0-B9BA52840A83}"/>
              </a:ext>
            </a:extLst>
          </p:cNvPr>
          <p:cNvSpPr txBox="1"/>
          <p:nvPr/>
        </p:nvSpPr>
        <p:spPr>
          <a:xfrm>
            <a:off x="6055880" y="3613666"/>
            <a:ext cx="300082" cy="369332"/>
          </a:xfrm>
          <a:prstGeom prst="rect">
            <a:avLst/>
          </a:prstGeom>
          <a:noFill/>
        </p:spPr>
        <p:txBody>
          <a:bodyPr wrap="none" rtlCol="0">
            <a:spAutoFit/>
          </a:bodyPr>
          <a:lstStyle/>
          <a:p>
            <a:r>
              <a:rPr lang="es-CO" dirty="0"/>
              <a:t>x</a:t>
            </a:r>
          </a:p>
        </p:txBody>
      </p:sp>
      <p:sp>
        <p:nvSpPr>
          <p:cNvPr id="14" name="CuadroTexto 13">
            <a:extLst>
              <a:ext uri="{FF2B5EF4-FFF2-40B4-BE49-F238E27FC236}">
                <a16:creationId xmlns:a16="http://schemas.microsoft.com/office/drawing/2014/main" id="{0A1E552B-8D44-40F8-80A4-07D7AD753F3B}"/>
              </a:ext>
            </a:extLst>
          </p:cNvPr>
          <p:cNvSpPr txBox="1"/>
          <p:nvPr/>
        </p:nvSpPr>
        <p:spPr>
          <a:xfrm>
            <a:off x="3848268" y="2420888"/>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75E25455-FC43-46F3-AB5B-C78412E060B1}"/>
                  </a:ext>
                </a:extLst>
              </p:cNvPr>
              <p:cNvSpPr/>
              <p:nvPr/>
            </p:nvSpPr>
            <p:spPr>
              <a:xfrm>
                <a:off x="4500506" y="2590682"/>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15" name="Rectángulo 14">
                <a:extLst>
                  <a:ext uri="{FF2B5EF4-FFF2-40B4-BE49-F238E27FC236}">
                    <a16:creationId xmlns:a16="http://schemas.microsoft.com/office/drawing/2014/main" id="{75E25455-FC43-46F3-AB5B-C78412E060B1}"/>
                  </a:ext>
                </a:extLst>
              </p:cNvPr>
              <p:cNvSpPr>
                <a:spLocks noRot="1" noChangeAspect="1" noMove="1" noResize="1" noEditPoints="1" noAdjustHandles="1" noChangeArrowheads="1" noChangeShapeType="1" noTextEdit="1"/>
              </p:cNvSpPr>
              <p:nvPr/>
            </p:nvSpPr>
            <p:spPr>
              <a:xfrm>
                <a:off x="4500506" y="2590682"/>
                <a:ext cx="564385" cy="369332"/>
              </a:xfrm>
              <a:prstGeom prst="rect">
                <a:avLst/>
              </a:prstGeom>
              <a:blipFill>
                <a:blip r:embed="rId3"/>
                <a:stretch>
                  <a:fillRect/>
                </a:stretch>
              </a:blipFill>
            </p:spPr>
            <p:txBody>
              <a:bodyPr/>
              <a:lstStyle/>
              <a:p>
                <a:r>
                  <a:rPr lang="es-CO">
                    <a:noFill/>
                  </a:rPr>
                  <a:t> </a:t>
                </a:r>
              </a:p>
            </p:txBody>
          </p:sp>
        </mc:Fallback>
      </mc:AlternateContent>
      <p:cxnSp>
        <p:nvCxnSpPr>
          <p:cNvPr id="16" name="Conector recto de flecha 15">
            <a:extLst>
              <a:ext uri="{FF2B5EF4-FFF2-40B4-BE49-F238E27FC236}">
                <a16:creationId xmlns:a16="http://schemas.microsoft.com/office/drawing/2014/main" id="{3490C792-4790-4A19-A5AD-5EF41890F838}"/>
              </a:ext>
            </a:extLst>
          </p:cNvPr>
          <p:cNvCxnSpPr>
            <a:cxnSpLocks/>
          </p:cNvCxnSpPr>
          <p:nvPr/>
        </p:nvCxnSpPr>
        <p:spPr>
          <a:xfrm>
            <a:off x="4139952" y="3717032"/>
            <a:ext cx="720080"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ángulo 19">
                <a:extLst>
                  <a:ext uri="{FF2B5EF4-FFF2-40B4-BE49-F238E27FC236}">
                    <a16:creationId xmlns:a16="http://schemas.microsoft.com/office/drawing/2014/main" id="{CA85FEA8-99ED-4F44-8FA8-FC9630777BF1}"/>
                  </a:ext>
                </a:extLst>
              </p:cNvPr>
              <p:cNvSpPr/>
              <p:nvPr/>
            </p:nvSpPr>
            <p:spPr>
              <a:xfrm>
                <a:off x="4860032" y="5157192"/>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20" name="Rectángulo 19">
                <a:extLst>
                  <a:ext uri="{FF2B5EF4-FFF2-40B4-BE49-F238E27FC236}">
                    <a16:creationId xmlns:a16="http://schemas.microsoft.com/office/drawing/2014/main" id="{CA85FEA8-99ED-4F44-8FA8-FC9630777BF1}"/>
                  </a:ext>
                </a:extLst>
              </p:cNvPr>
              <p:cNvSpPr>
                <a:spLocks noRot="1" noChangeAspect="1" noMove="1" noResize="1" noEditPoints="1" noAdjustHandles="1" noChangeArrowheads="1" noChangeShapeType="1" noTextEdit="1"/>
              </p:cNvSpPr>
              <p:nvPr/>
            </p:nvSpPr>
            <p:spPr>
              <a:xfrm>
                <a:off x="4860032" y="5157192"/>
                <a:ext cx="569708" cy="369332"/>
              </a:xfrm>
              <a:prstGeom prst="rect">
                <a:avLst/>
              </a:prstGeom>
              <a:blipFill>
                <a:blip r:embed="rId4"/>
                <a:stretch>
                  <a:fillRect/>
                </a:stretch>
              </a:blipFill>
            </p:spPr>
            <p:txBody>
              <a:bodyPr/>
              <a:lstStyle/>
              <a:p>
                <a:r>
                  <a:rPr lang="es-CO">
                    <a:noFill/>
                  </a:rPr>
                  <a:t> </a:t>
                </a:r>
              </a:p>
            </p:txBody>
          </p:sp>
        </mc:Fallback>
      </mc:AlternateContent>
      <p:cxnSp>
        <p:nvCxnSpPr>
          <p:cNvPr id="4" name="Conector recto de flecha 3">
            <a:extLst>
              <a:ext uri="{FF2B5EF4-FFF2-40B4-BE49-F238E27FC236}">
                <a16:creationId xmlns:a16="http://schemas.microsoft.com/office/drawing/2014/main" id="{2D448F6F-5591-4B88-A339-1B7C9DF15EE2}"/>
              </a:ext>
            </a:extLst>
          </p:cNvPr>
          <p:cNvCxnSpPr/>
          <p:nvPr/>
        </p:nvCxnSpPr>
        <p:spPr>
          <a:xfrm>
            <a:off x="4139952" y="3690320"/>
            <a:ext cx="432045"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a:extLst>
              <a:ext uri="{FF2B5EF4-FFF2-40B4-BE49-F238E27FC236}">
                <a16:creationId xmlns:a16="http://schemas.microsoft.com/office/drawing/2014/main" id="{A5E5EB25-5BD8-4D25-9FA2-B6BCA4B4FA97}"/>
              </a:ext>
            </a:extLst>
          </p:cNvPr>
          <p:cNvCxnSpPr/>
          <p:nvPr/>
        </p:nvCxnSpPr>
        <p:spPr>
          <a:xfrm>
            <a:off x="4139952" y="3690320"/>
            <a:ext cx="720080"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Rectángulo 17">
                <a:extLst>
                  <a:ext uri="{FF2B5EF4-FFF2-40B4-BE49-F238E27FC236}">
                    <a16:creationId xmlns:a16="http://schemas.microsoft.com/office/drawing/2014/main" id="{00A18E7D-7501-4512-98AA-7258432D856A}"/>
                  </a:ext>
                </a:extLst>
              </p:cNvPr>
              <p:cNvSpPr/>
              <p:nvPr/>
            </p:nvSpPr>
            <p:spPr>
              <a:xfrm>
                <a:off x="4242287" y="3276792"/>
                <a:ext cx="6682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𝑥</m:t>
                          </m:r>
                        </m:sub>
                      </m:sSub>
                    </m:oMath>
                  </m:oMathPara>
                </a14:m>
                <a:endParaRPr lang="es-CO" dirty="0"/>
              </a:p>
            </p:txBody>
          </p:sp>
        </mc:Choice>
        <mc:Fallback xmlns="">
          <p:sp>
            <p:nvSpPr>
              <p:cNvPr id="18" name="Rectángulo 17">
                <a:extLst>
                  <a:ext uri="{FF2B5EF4-FFF2-40B4-BE49-F238E27FC236}">
                    <a16:creationId xmlns:a16="http://schemas.microsoft.com/office/drawing/2014/main" id="{00A18E7D-7501-4512-98AA-7258432D856A}"/>
                  </a:ext>
                </a:extLst>
              </p:cNvPr>
              <p:cNvSpPr>
                <a:spLocks noRot="1" noChangeAspect="1" noMove="1" noResize="1" noEditPoints="1" noAdjustHandles="1" noChangeArrowheads="1" noChangeShapeType="1" noTextEdit="1"/>
              </p:cNvSpPr>
              <p:nvPr/>
            </p:nvSpPr>
            <p:spPr>
              <a:xfrm>
                <a:off x="4242287" y="3276792"/>
                <a:ext cx="668260" cy="369332"/>
              </a:xfrm>
              <a:prstGeom prst="rect">
                <a:avLst/>
              </a:prstGeom>
              <a:blipFill>
                <a:blip r:embed="rId5"/>
                <a:stretch>
                  <a:fillRect b="-1667"/>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9" name="Rectángulo 18">
                <a:extLst>
                  <a:ext uri="{FF2B5EF4-FFF2-40B4-BE49-F238E27FC236}">
                    <a16:creationId xmlns:a16="http://schemas.microsoft.com/office/drawing/2014/main" id="{36262CBD-E6FB-4034-9DB4-517456F1224A}"/>
                  </a:ext>
                </a:extLst>
              </p:cNvPr>
              <p:cNvSpPr/>
              <p:nvPr/>
            </p:nvSpPr>
            <p:spPr>
              <a:xfrm>
                <a:off x="4810756" y="3259207"/>
                <a:ext cx="6735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𝑥</m:t>
                          </m:r>
                        </m:sub>
                      </m:sSub>
                    </m:oMath>
                  </m:oMathPara>
                </a14:m>
                <a:endParaRPr lang="es-CO" dirty="0"/>
              </a:p>
            </p:txBody>
          </p:sp>
        </mc:Choice>
        <mc:Fallback xmlns="">
          <p:sp>
            <p:nvSpPr>
              <p:cNvPr id="19" name="Rectángulo 18">
                <a:extLst>
                  <a:ext uri="{FF2B5EF4-FFF2-40B4-BE49-F238E27FC236}">
                    <a16:creationId xmlns:a16="http://schemas.microsoft.com/office/drawing/2014/main" id="{36262CBD-E6FB-4034-9DB4-517456F1224A}"/>
                  </a:ext>
                </a:extLst>
              </p:cNvPr>
              <p:cNvSpPr>
                <a:spLocks noRot="1" noChangeAspect="1" noMove="1" noResize="1" noEditPoints="1" noAdjustHandles="1" noChangeArrowheads="1" noChangeShapeType="1" noTextEdit="1"/>
              </p:cNvSpPr>
              <p:nvPr/>
            </p:nvSpPr>
            <p:spPr>
              <a:xfrm>
                <a:off x="4810756" y="3259207"/>
                <a:ext cx="673582" cy="369332"/>
              </a:xfrm>
              <a:prstGeom prst="rect">
                <a:avLst/>
              </a:prstGeom>
              <a:blipFill>
                <a:blip r:embed="rId6"/>
                <a:stretch>
                  <a:fillRect b="-1667"/>
                </a:stretch>
              </a:blipFill>
            </p:spPr>
            <p:txBody>
              <a:bodyPr/>
              <a:lstStyle/>
              <a:p>
                <a:r>
                  <a:rPr lang="es-CO">
                    <a:noFill/>
                  </a:rPr>
                  <a:t> </a:t>
                </a:r>
              </a:p>
            </p:txBody>
          </p:sp>
        </mc:Fallback>
      </mc:AlternateContent>
      <p:cxnSp>
        <p:nvCxnSpPr>
          <p:cNvPr id="21" name="Conector recto 20">
            <a:extLst>
              <a:ext uri="{FF2B5EF4-FFF2-40B4-BE49-F238E27FC236}">
                <a16:creationId xmlns:a16="http://schemas.microsoft.com/office/drawing/2014/main" id="{EDE401A7-8161-4E40-977D-19DDA9C7951C}"/>
              </a:ext>
            </a:extLst>
          </p:cNvPr>
          <p:cNvCxnSpPr/>
          <p:nvPr/>
        </p:nvCxnSpPr>
        <p:spPr>
          <a:xfrm>
            <a:off x="4571997" y="2960014"/>
            <a:ext cx="0" cy="68611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Conector recto 21">
            <a:extLst>
              <a:ext uri="{FF2B5EF4-FFF2-40B4-BE49-F238E27FC236}">
                <a16:creationId xmlns:a16="http://schemas.microsoft.com/office/drawing/2014/main" id="{0DBD1C77-24AB-4B07-A3E7-551B39F20E6F}"/>
              </a:ext>
            </a:extLst>
          </p:cNvPr>
          <p:cNvCxnSpPr>
            <a:cxnSpLocks/>
          </p:cNvCxnSpPr>
          <p:nvPr/>
        </p:nvCxnSpPr>
        <p:spPr>
          <a:xfrm>
            <a:off x="4860032" y="3717032"/>
            <a:ext cx="0" cy="1368152"/>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Conector recto de flecha 25">
            <a:extLst>
              <a:ext uri="{FF2B5EF4-FFF2-40B4-BE49-F238E27FC236}">
                <a16:creationId xmlns:a16="http://schemas.microsoft.com/office/drawing/2014/main" id="{28ACCE7E-8305-4B68-923D-ECE50C6B80D9}"/>
              </a:ext>
            </a:extLst>
          </p:cNvPr>
          <p:cNvCxnSpPr/>
          <p:nvPr/>
        </p:nvCxnSpPr>
        <p:spPr>
          <a:xfrm flipV="1">
            <a:off x="4139952" y="2898232"/>
            <a:ext cx="0" cy="792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B4D5630B-8B6E-4F64-84C8-96ADC819D569}"/>
              </a:ext>
            </a:extLst>
          </p:cNvPr>
          <p:cNvCxnSpPr/>
          <p:nvPr/>
        </p:nvCxnSpPr>
        <p:spPr>
          <a:xfrm>
            <a:off x="4139952" y="3690320"/>
            <a:ext cx="0" cy="1394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ángulo 28">
                <a:extLst>
                  <a:ext uri="{FF2B5EF4-FFF2-40B4-BE49-F238E27FC236}">
                    <a16:creationId xmlns:a16="http://schemas.microsoft.com/office/drawing/2014/main" id="{9CAF3A1C-A4D8-447D-9320-D04FB479D6EB}"/>
                  </a:ext>
                </a:extLst>
              </p:cNvPr>
              <p:cNvSpPr/>
              <p:nvPr/>
            </p:nvSpPr>
            <p:spPr>
              <a:xfrm>
                <a:off x="3369358" y="2722693"/>
                <a:ext cx="675891"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𝑦</m:t>
                          </m:r>
                        </m:sub>
                      </m:sSub>
                    </m:oMath>
                  </m:oMathPara>
                </a14:m>
                <a:endParaRPr lang="es-CO" dirty="0"/>
              </a:p>
            </p:txBody>
          </p:sp>
        </mc:Choice>
        <mc:Fallback xmlns="">
          <p:sp>
            <p:nvSpPr>
              <p:cNvPr id="29" name="Rectángulo 28">
                <a:extLst>
                  <a:ext uri="{FF2B5EF4-FFF2-40B4-BE49-F238E27FC236}">
                    <a16:creationId xmlns:a16="http://schemas.microsoft.com/office/drawing/2014/main" id="{9CAF3A1C-A4D8-447D-9320-D04FB479D6EB}"/>
                  </a:ext>
                </a:extLst>
              </p:cNvPr>
              <p:cNvSpPr>
                <a:spLocks noRot="1" noChangeAspect="1" noMove="1" noResize="1" noEditPoints="1" noAdjustHandles="1" noChangeArrowheads="1" noChangeShapeType="1" noTextEdit="1"/>
              </p:cNvSpPr>
              <p:nvPr/>
            </p:nvSpPr>
            <p:spPr>
              <a:xfrm>
                <a:off x="3369358" y="2722693"/>
                <a:ext cx="675891" cy="391261"/>
              </a:xfrm>
              <a:prstGeom prst="rect">
                <a:avLst/>
              </a:prstGeom>
              <a:blipFill>
                <a:blip r:embed="rId7"/>
                <a:stretch>
                  <a:fillRect b="-3125"/>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30" name="Rectángulo 29">
                <a:extLst>
                  <a:ext uri="{FF2B5EF4-FFF2-40B4-BE49-F238E27FC236}">
                    <a16:creationId xmlns:a16="http://schemas.microsoft.com/office/drawing/2014/main" id="{7CF3C834-1AAB-4628-ACE5-CBEDA00DB6B9}"/>
                  </a:ext>
                </a:extLst>
              </p:cNvPr>
              <p:cNvSpPr/>
              <p:nvPr/>
            </p:nvSpPr>
            <p:spPr>
              <a:xfrm>
                <a:off x="3203848" y="4765931"/>
                <a:ext cx="681212"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𝑦</m:t>
                          </m:r>
                        </m:sub>
                      </m:sSub>
                    </m:oMath>
                  </m:oMathPara>
                </a14:m>
                <a:endParaRPr lang="es-CO" dirty="0"/>
              </a:p>
            </p:txBody>
          </p:sp>
        </mc:Choice>
        <mc:Fallback xmlns="">
          <p:sp>
            <p:nvSpPr>
              <p:cNvPr id="30" name="Rectángulo 29">
                <a:extLst>
                  <a:ext uri="{FF2B5EF4-FFF2-40B4-BE49-F238E27FC236}">
                    <a16:creationId xmlns:a16="http://schemas.microsoft.com/office/drawing/2014/main" id="{7CF3C834-1AAB-4628-ACE5-CBEDA00DB6B9}"/>
                  </a:ext>
                </a:extLst>
              </p:cNvPr>
              <p:cNvSpPr>
                <a:spLocks noRot="1" noChangeAspect="1" noMove="1" noResize="1" noEditPoints="1" noAdjustHandles="1" noChangeArrowheads="1" noChangeShapeType="1" noTextEdit="1"/>
              </p:cNvSpPr>
              <p:nvPr/>
            </p:nvSpPr>
            <p:spPr>
              <a:xfrm>
                <a:off x="3203848" y="4765931"/>
                <a:ext cx="681212" cy="391261"/>
              </a:xfrm>
              <a:prstGeom prst="rect">
                <a:avLst/>
              </a:prstGeom>
              <a:blipFill>
                <a:blip r:embed="rId8"/>
                <a:stretch>
                  <a:fillRect b="-3125"/>
                </a:stretch>
              </a:blipFill>
            </p:spPr>
            <p:txBody>
              <a:bodyPr/>
              <a:lstStyle/>
              <a:p>
                <a:r>
                  <a:rPr lang="es-CO">
                    <a:noFill/>
                  </a:rPr>
                  <a:t> </a:t>
                </a:r>
              </a:p>
            </p:txBody>
          </p:sp>
        </mc:Fallback>
      </mc:AlternateContent>
      <p:cxnSp>
        <p:nvCxnSpPr>
          <p:cNvPr id="32" name="Conector recto 31">
            <a:extLst>
              <a:ext uri="{FF2B5EF4-FFF2-40B4-BE49-F238E27FC236}">
                <a16:creationId xmlns:a16="http://schemas.microsoft.com/office/drawing/2014/main" id="{C21394D7-FC6D-407F-BB8C-0B3E2DACACDB}"/>
              </a:ext>
            </a:extLst>
          </p:cNvPr>
          <p:cNvCxnSpPr/>
          <p:nvPr/>
        </p:nvCxnSpPr>
        <p:spPr>
          <a:xfrm>
            <a:off x="4139952" y="2960014"/>
            <a:ext cx="432045"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Conector recto 32">
            <a:extLst>
              <a:ext uri="{FF2B5EF4-FFF2-40B4-BE49-F238E27FC236}">
                <a16:creationId xmlns:a16="http://schemas.microsoft.com/office/drawing/2014/main" id="{4BBEEDB6-D297-4BE3-B669-0D59C877697C}"/>
              </a:ext>
            </a:extLst>
          </p:cNvPr>
          <p:cNvCxnSpPr>
            <a:cxnSpLocks/>
          </p:cNvCxnSpPr>
          <p:nvPr/>
        </p:nvCxnSpPr>
        <p:spPr>
          <a:xfrm>
            <a:off x="4139952" y="5085184"/>
            <a:ext cx="720080"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3243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total</a:t>
            </a:r>
          </a:p>
        </p:txBody>
      </p:sp>
      <p:sp>
        <p:nvSpPr>
          <p:cNvPr id="3" name="2 Marcador de contenido"/>
          <p:cNvSpPr>
            <a:spLocks noGrp="1"/>
          </p:cNvSpPr>
          <p:nvPr>
            <p:ph idx="1"/>
          </p:nvPr>
        </p:nvSpPr>
        <p:spPr/>
        <p:txBody>
          <a:bodyPr/>
          <a:lstStyle/>
          <a:p>
            <a:r>
              <a:rPr lang="es-MX" dirty="0"/>
              <a:t>Requiere descomponerse cada fuerza en x y en y</a:t>
            </a:r>
          </a:p>
          <a:p>
            <a:pPr>
              <a:buNone/>
            </a:pPr>
            <a:r>
              <a:rPr lang="es-ES" dirty="0"/>
              <a:t>F13x= (5.0327x10</a:t>
            </a:r>
            <a:r>
              <a:rPr lang="es-ES" baseline="30000" dirty="0"/>
              <a:t>-1</a:t>
            </a:r>
            <a:r>
              <a:rPr lang="es-ES" dirty="0"/>
              <a:t> N) x (cos 60) = 0.251635 N</a:t>
            </a:r>
            <a:endParaRPr lang="es-MX" dirty="0"/>
          </a:p>
          <a:p>
            <a:pPr>
              <a:buNone/>
            </a:pPr>
            <a:r>
              <a:rPr lang="es-ES" dirty="0"/>
              <a:t>F13y= (5.0327X10</a:t>
            </a:r>
            <a:r>
              <a:rPr lang="es-ES" baseline="30000" dirty="0"/>
              <a:t>-1</a:t>
            </a:r>
            <a:r>
              <a:rPr lang="es-ES" dirty="0"/>
              <a:t> N) x (sen 60) = 0.435844605N</a:t>
            </a:r>
            <a:endParaRPr lang="es-MX" dirty="0"/>
          </a:p>
          <a:p>
            <a:pPr>
              <a:buNone/>
            </a:pPr>
            <a:r>
              <a:rPr lang="es-ES" dirty="0"/>
              <a:t> </a:t>
            </a:r>
            <a:endParaRPr lang="es-MX" dirty="0"/>
          </a:p>
          <a:p>
            <a:pPr>
              <a:buNone/>
            </a:pPr>
            <a:r>
              <a:rPr lang="es-ES" dirty="0"/>
              <a:t>F23x= (1.00654 N) x (cos 300) = 0.50327N</a:t>
            </a:r>
            <a:endParaRPr lang="es-MX" dirty="0"/>
          </a:p>
          <a:p>
            <a:pPr>
              <a:buNone/>
            </a:pPr>
            <a:r>
              <a:rPr lang="es-ES" dirty="0"/>
              <a:t>F23y= (1.00654 N) x (sen300) = -0.8716892N</a:t>
            </a:r>
            <a:endParaRPr lang="es-MX" dirty="0"/>
          </a:p>
          <a:p>
            <a:pPr>
              <a:buNone/>
            </a:pPr>
            <a:r>
              <a:rPr lang="es-ES" dirty="0"/>
              <a:t> </a:t>
            </a:r>
            <a:endParaRPr lang="es-MX" dirty="0"/>
          </a:p>
          <a:p>
            <a:pPr>
              <a:buNone/>
            </a:pPr>
            <a:r>
              <a:rPr lang="es-ES" dirty="0" err="1"/>
              <a:t>Fx</a:t>
            </a:r>
            <a:r>
              <a:rPr lang="es-ES" dirty="0"/>
              <a:t>= 0.251635 + 0.50327 = 0.7549N</a:t>
            </a:r>
            <a:endParaRPr lang="es-MX" dirty="0"/>
          </a:p>
          <a:p>
            <a:pPr>
              <a:buNone/>
            </a:pPr>
            <a:r>
              <a:rPr lang="es-ES" dirty="0" err="1"/>
              <a:t>Fy</a:t>
            </a:r>
            <a:r>
              <a:rPr lang="es-ES" dirty="0"/>
              <a:t>= 0.435844605 – 0.8716892 = - 0.435844595N</a:t>
            </a:r>
            <a:endParaRPr lang="es-MX" dirty="0"/>
          </a:p>
          <a:p>
            <a:endParaRPr lang="es-MX"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86915-2E0D-4AFC-92F5-19AC6082A535}"/>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3C60B90F-5538-4A5B-BF2C-B2273391E181}"/>
              </a:ext>
            </a:extLst>
          </p:cNvPr>
          <p:cNvSpPr>
            <a:spLocks noGrp="1"/>
          </p:cNvSpPr>
          <p:nvPr>
            <p:ph idx="1"/>
          </p:nvPr>
        </p:nvSpPr>
        <p:spPr/>
        <p:txBody>
          <a:bodyPr/>
          <a:lstStyle/>
          <a:p>
            <a:endParaRPr lang="es-CO" dirty="0"/>
          </a:p>
        </p:txBody>
      </p:sp>
      <p:cxnSp>
        <p:nvCxnSpPr>
          <p:cNvPr id="4" name="Conector recto de flecha 3">
            <a:extLst>
              <a:ext uri="{FF2B5EF4-FFF2-40B4-BE49-F238E27FC236}">
                <a16:creationId xmlns:a16="http://schemas.microsoft.com/office/drawing/2014/main" id="{1DF4C63D-B27B-4832-BEAB-E7D0DECC1030}"/>
              </a:ext>
            </a:extLst>
          </p:cNvPr>
          <p:cNvCxnSpPr/>
          <p:nvPr/>
        </p:nvCxnSpPr>
        <p:spPr>
          <a:xfrm>
            <a:off x="2051720" y="2682208"/>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ector recto de flecha 4">
            <a:extLst>
              <a:ext uri="{FF2B5EF4-FFF2-40B4-BE49-F238E27FC236}">
                <a16:creationId xmlns:a16="http://schemas.microsoft.com/office/drawing/2014/main" id="{780F25D6-52A3-435A-9061-275CA8E1DFD8}"/>
              </a:ext>
            </a:extLst>
          </p:cNvPr>
          <p:cNvCxnSpPr/>
          <p:nvPr/>
        </p:nvCxnSpPr>
        <p:spPr>
          <a:xfrm>
            <a:off x="467544" y="3690320"/>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a:extLst>
              <a:ext uri="{FF2B5EF4-FFF2-40B4-BE49-F238E27FC236}">
                <a16:creationId xmlns:a16="http://schemas.microsoft.com/office/drawing/2014/main" id="{41B5F179-5E38-4C74-89DF-2E360E3DB774}"/>
              </a:ext>
            </a:extLst>
          </p:cNvPr>
          <p:cNvCxnSpPr/>
          <p:nvPr/>
        </p:nvCxnSpPr>
        <p:spPr>
          <a:xfrm flipV="1">
            <a:off x="2051720" y="2898232"/>
            <a:ext cx="432048"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Arco 6">
            <a:extLst>
              <a:ext uri="{FF2B5EF4-FFF2-40B4-BE49-F238E27FC236}">
                <a16:creationId xmlns:a16="http://schemas.microsoft.com/office/drawing/2014/main" id="{99A30BC2-1891-4CF5-AEB9-4CCBC34BD269}"/>
              </a:ext>
            </a:extLst>
          </p:cNvPr>
          <p:cNvSpPr/>
          <p:nvPr/>
        </p:nvSpPr>
        <p:spPr>
          <a:xfrm>
            <a:off x="2195736" y="3258272"/>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8" name="CuadroTexto 7">
            <a:extLst>
              <a:ext uri="{FF2B5EF4-FFF2-40B4-BE49-F238E27FC236}">
                <a16:creationId xmlns:a16="http://schemas.microsoft.com/office/drawing/2014/main" id="{3D159C60-6AEF-4DF9-BBE4-923FDF2BB61C}"/>
              </a:ext>
            </a:extLst>
          </p:cNvPr>
          <p:cNvSpPr txBox="1"/>
          <p:nvPr/>
        </p:nvSpPr>
        <p:spPr>
          <a:xfrm>
            <a:off x="3967648" y="3613666"/>
            <a:ext cx="300082" cy="369332"/>
          </a:xfrm>
          <a:prstGeom prst="rect">
            <a:avLst/>
          </a:prstGeom>
          <a:noFill/>
        </p:spPr>
        <p:txBody>
          <a:bodyPr wrap="none" rtlCol="0">
            <a:spAutoFit/>
          </a:bodyPr>
          <a:lstStyle/>
          <a:p>
            <a:r>
              <a:rPr lang="es-CO" dirty="0"/>
              <a:t>x</a:t>
            </a:r>
          </a:p>
        </p:txBody>
      </p:sp>
      <p:sp>
        <p:nvSpPr>
          <p:cNvPr id="9" name="CuadroTexto 8">
            <a:extLst>
              <a:ext uri="{FF2B5EF4-FFF2-40B4-BE49-F238E27FC236}">
                <a16:creationId xmlns:a16="http://schemas.microsoft.com/office/drawing/2014/main" id="{64EA3284-E453-41D3-A50B-6F32AB803FA7}"/>
              </a:ext>
            </a:extLst>
          </p:cNvPr>
          <p:cNvSpPr txBox="1"/>
          <p:nvPr/>
        </p:nvSpPr>
        <p:spPr>
          <a:xfrm>
            <a:off x="1760036" y="2420888"/>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10" name="Rectángulo 9">
                <a:extLst>
                  <a:ext uri="{FF2B5EF4-FFF2-40B4-BE49-F238E27FC236}">
                    <a16:creationId xmlns:a16="http://schemas.microsoft.com/office/drawing/2014/main" id="{9D5D4644-CA35-401A-ACF0-B2D27B276072}"/>
                  </a:ext>
                </a:extLst>
              </p:cNvPr>
              <p:cNvSpPr/>
              <p:nvPr/>
            </p:nvSpPr>
            <p:spPr>
              <a:xfrm>
                <a:off x="2412274" y="2590682"/>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10" name="Rectángulo 9">
                <a:extLst>
                  <a:ext uri="{FF2B5EF4-FFF2-40B4-BE49-F238E27FC236}">
                    <a16:creationId xmlns:a16="http://schemas.microsoft.com/office/drawing/2014/main" id="{9D5D4644-CA35-401A-ACF0-B2D27B276072}"/>
                  </a:ext>
                </a:extLst>
              </p:cNvPr>
              <p:cNvSpPr>
                <a:spLocks noRot="1" noChangeAspect="1" noMove="1" noResize="1" noEditPoints="1" noAdjustHandles="1" noChangeArrowheads="1" noChangeShapeType="1" noTextEdit="1"/>
              </p:cNvSpPr>
              <p:nvPr/>
            </p:nvSpPr>
            <p:spPr>
              <a:xfrm>
                <a:off x="2412274" y="2590682"/>
                <a:ext cx="564385" cy="369332"/>
              </a:xfrm>
              <a:prstGeom prst="rect">
                <a:avLst/>
              </a:prstGeom>
              <a:blipFill>
                <a:blip r:embed="rId2"/>
                <a:stretch>
                  <a:fillRect/>
                </a:stretch>
              </a:blipFill>
            </p:spPr>
            <p:txBody>
              <a:bodyPr/>
              <a:lstStyle/>
              <a:p>
                <a:r>
                  <a:rPr lang="es-CO">
                    <a:noFill/>
                  </a:rPr>
                  <a:t> </a:t>
                </a:r>
              </a:p>
            </p:txBody>
          </p:sp>
        </mc:Fallback>
      </mc:AlternateContent>
      <p:cxnSp>
        <p:nvCxnSpPr>
          <p:cNvPr id="11" name="Conector recto de flecha 10">
            <a:extLst>
              <a:ext uri="{FF2B5EF4-FFF2-40B4-BE49-F238E27FC236}">
                <a16:creationId xmlns:a16="http://schemas.microsoft.com/office/drawing/2014/main" id="{7287ECC9-88DE-458C-9A17-6C216DBD0ABE}"/>
              </a:ext>
            </a:extLst>
          </p:cNvPr>
          <p:cNvCxnSpPr>
            <a:cxnSpLocks/>
          </p:cNvCxnSpPr>
          <p:nvPr/>
        </p:nvCxnSpPr>
        <p:spPr>
          <a:xfrm>
            <a:off x="2051720" y="3717032"/>
            <a:ext cx="720080"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Rectángulo 11">
                <a:extLst>
                  <a:ext uri="{FF2B5EF4-FFF2-40B4-BE49-F238E27FC236}">
                    <a16:creationId xmlns:a16="http://schemas.microsoft.com/office/drawing/2014/main" id="{5260A711-7289-47C1-B3EF-354F131FDA20}"/>
                  </a:ext>
                </a:extLst>
              </p:cNvPr>
              <p:cNvSpPr/>
              <p:nvPr/>
            </p:nvSpPr>
            <p:spPr>
              <a:xfrm>
                <a:off x="2771800" y="5157192"/>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12" name="Rectángulo 11">
                <a:extLst>
                  <a:ext uri="{FF2B5EF4-FFF2-40B4-BE49-F238E27FC236}">
                    <a16:creationId xmlns:a16="http://schemas.microsoft.com/office/drawing/2014/main" id="{5260A711-7289-47C1-B3EF-354F131FDA20}"/>
                  </a:ext>
                </a:extLst>
              </p:cNvPr>
              <p:cNvSpPr>
                <a:spLocks noRot="1" noChangeAspect="1" noMove="1" noResize="1" noEditPoints="1" noAdjustHandles="1" noChangeArrowheads="1" noChangeShapeType="1" noTextEdit="1"/>
              </p:cNvSpPr>
              <p:nvPr/>
            </p:nvSpPr>
            <p:spPr>
              <a:xfrm>
                <a:off x="2771800" y="5157192"/>
                <a:ext cx="569708" cy="369332"/>
              </a:xfrm>
              <a:prstGeom prst="rect">
                <a:avLst/>
              </a:prstGeom>
              <a:blipFill>
                <a:blip r:embed="rId3"/>
                <a:stretch>
                  <a:fillRect/>
                </a:stretch>
              </a:blipFill>
            </p:spPr>
            <p:txBody>
              <a:bodyPr/>
              <a:lstStyle/>
              <a:p>
                <a:r>
                  <a:rPr lang="es-CO">
                    <a:noFill/>
                  </a:rPr>
                  <a:t> </a:t>
                </a:r>
              </a:p>
            </p:txBody>
          </p:sp>
        </mc:Fallback>
      </mc:AlternateContent>
      <p:cxnSp>
        <p:nvCxnSpPr>
          <p:cNvPr id="13" name="Conector recto de flecha 12">
            <a:extLst>
              <a:ext uri="{FF2B5EF4-FFF2-40B4-BE49-F238E27FC236}">
                <a16:creationId xmlns:a16="http://schemas.microsoft.com/office/drawing/2014/main" id="{8A037215-3FC4-4E81-8AB2-F0526B5DB014}"/>
              </a:ext>
            </a:extLst>
          </p:cNvPr>
          <p:cNvCxnSpPr/>
          <p:nvPr/>
        </p:nvCxnSpPr>
        <p:spPr>
          <a:xfrm>
            <a:off x="2051720" y="3690320"/>
            <a:ext cx="432045"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B4EFA9E1-56E3-4DCF-A4CD-5BEB31BD87E4}"/>
              </a:ext>
            </a:extLst>
          </p:cNvPr>
          <p:cNvCxnSpPr/>
          <p:nvPr/>
        </p:nvCxnSpPr>
        <p:spPr>
          <a:xfrm>
            <a:off x="2051720" y="3690320"/>
            <a:ext cx="720080"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CA2CC934-3C49-4631-B4E8-724E3B62CB86}"/>
                  </a:ext>
                </a:extLst>
              </p:cNvPr>
              <p:cNvSpPr/>
              <p:nvPr/>
            </p:nvSpPr>
            <p:spPr>
              <a:xfrm>
                <a:off x="2154055" y="3276792"/>
                <a:ext cx="6682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𝑥</m:t>
                          </m:r>
                        </m:sub>
                      </m:sSub>
                    </m:oMath>
                  </m:oMathPara>
                </a14:m>
                <a:endParaRPr lang="es-CO" dirty="0"/>
              </a:p>
            </p:txBody>
          </p:sp>
        </mc:Choice>
        <mc:Fallback xmlns="">
          <p:sp>
            <p:nvSpPr>
              <p:cNvPr id="15" name="Rectángulo 14">
                <a:extLst>
                  <a:ext uri="{FF2B5EF4-FFF2-40B4-BE49-F238E27FC236}">
                    <a16:creationId xmlns:a16="http://schemas.microsoft.com/office/drawing/2014/main" id="{CA2CC934-3C49-4631-B4E8-724E3B62CB86}"/>
                  </a:ext>
                </a:extLst>
              </p:cNvPr>
              <p:cNvSpPr>
                <a:spLocks noRot="1" noChangeAspect="1" noMove="1" noResize="1" noEditPoints="1" noAdjustHandles="1" noChangeArrowheads="1" noChangeShapeType="1" noTextEdit="1"/>
              </p:cNvSpPr>
              <p:nvPr/>
            </p:nvSpPr>
            <p:spPr>
              <a:xfrm>
                <a:off x="2154055" y="3276792"/>
                <a:ext cx="668260" cy="369332"/>
              </a:xfrm>
              <a:prstGeom prst="rect">
                <a:avLst/>
              </a:prstGeom>
              <a:blipFill>
                <a:blip r:embed="rId4"/>
                <a:stretch>
                  <a:fillRect b="-1667"/>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6" name="Rectángulo 15">
                <a:extLst>
                  <a:ext uri="{FF2B5EF4-FFF2-40B4-BE49-F238E27FC236}">
                    <a16:creationId xmlns:a16="http://schemas.microsoft.com/office/drawing/2014/main" id="{C4D58DEC-DB7E-411A-89B1-2A62A4266C95}"/>
                  </a:ext>
                </a:extLst>
              </p:cNvPr>
              <p:cNvSpPr/>
              <p:nvPr/>
            </p:nvSpPr>
            <p:spPr>
              <a:xfrm>
                <a:off x="2722524" y="3259207"/>
                <a:ext cx="6735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𝑥</m:t>
                          </m:r>
                        </m:sub>
                      </m:sSub>
                    </m:oMath>
                  </m:oMathPara>
                </a14:m>
                <a:endParaRPr lang="es-CO" dirty="0"/>
              </a:p>
            </p:txBody>
          </p:sp>
        </mc:Choice>
        <mc:Fallback xmlns="">
          <p:sp>
            <p:nvSpPr>
              <p:cNvPr id="16" name="Rectángulo 15">
                <a:extLst>
                  <a:ext uri="{FF2B5EF4-FFF2-40B4-BE49-F238E27FC236}">
                    <a16:creationId xmlns:a16="http://schemas.microsoft.com/office/drawing/2014/main" id="{C4D58DEC-DB7E-411A-89B1-2A62A4266C95}"/>
                  </a:ext>
                </a:extLst>
              </p:cNvPr>
              <p:cNvSpPr>
                <a:spLocks noRot="1" noChangeAspect="1" noMove="1" noResize="1" noEditPoints="1" noAdjustHandles="1" noChangeArrowheads="1" noChangeShapeType="1" noTextEdit="1"/>
              </p:cNvSpPr>
              <p:nvPr/>
            </p:nvSpPr>
            <p:spPr>
              <a:xfrm>
                <a:off x="2722524" y="3259207"/>
                <a:ext cx="673582" cy="369332"/>
              </a:xfrm>
              <a:prstGeom prst="rect">
                <a:avLst/>
              </a:prstGeom>
              <a:blipFill>
                <a:blip r:embed="rId5"/>
                <a:stretch>
                  <a:fillRect b="-1667"/>
                </a:stretch>
              </a:blipFill>
            </p:spPr>
            <p:txBody>
              <a:bodyPr/>
              <a:lstStyle/>
              <a:p>
                <a:r>
                  <a:rPr lang="es-CO">
                    <a:noFill/>
                  </a:rPr>
                  <a:t> </a:t>
                </a:r>
              </a:p>
            </p:txBody>
          </p:sp>
        </mc:Fallback>
      </mc:AlternateContent>
      <p:cxnSp>
        <p:nvCxnSpPr>
          <p:cNvPr id="17" name="Conector recto 16">
            <a:extLst>
              <a:ext uri="{FF2B5EF4-FFF2-40B4-BE49-F238E27FC236}">
                <a16:creationId xmlns:a16="http://schemas.microsoft.com/office/drawing/2014/main" id="{AD4666B7-4CE2-4957-B1FF-725A30EC58BD}"/>
              </a:ext>
            </a:extLst>
          </p:cNvPr>
          <p:cNvCxnSpPr/>
          <p:nvPr/>
        </p:nvCxnSpPr>
        <p:spPr>
          <a:xfrm>
            <a:off x="2483765" y="2960014"/>
            <a:ext cx="0" cy="68611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Conector recto 17">
            <a:extLst>
              <a:ext uri="{FF2B5EF4-FFF2-40B4-BE49-F238E27FC236}">
                <a16:creationId xmlns:a16="http://schemas.microsoft.com/office/drawing/2014/main" id="{28FA0A28-6BF4-49A3-9112-38C9B7237AC6}"/>
              </a:ext>
            </a:extLst>
          </p:cNvPr>
          <p:cNvCxnSpPr>
            <a:cxnSpLocks/>
          </p:cNvCxnSpPr>
          <p:nvPr/>
        </p:nvCxnSpPr>
        <p:spPr>
          <a:xfrm>
            <a:off x="2771800" y="3717032"/>
            <a:ext cx="0" cy="1368152"/>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Conector recto de flecha 18">
            <a:extLst>
              <a:ext uri="{FF2B5EF4-FFF2-40B4-BE49-F238E27FC236}">
                <a16:creationId xmlns:a16="http://schemas.microsoft.com/office/drawing/2014/main" id="{37000FBD-725C-42FB-B534-AF91BDA9B7CE}"/>
              </a:ext>
            </a:extLst>
          </p:cNvPr>
          <p:cNvCxnSpPr/>
          <p:nvPr/>
        </p:nvCxnSpPr>
        <p:spPr>
          <a:xfrm flipV="1">
            <a:off x="2051720" y="2898232"/>
            <a:ext cx="0" cy="792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6CC07410-3033-45DD-BF85-1AC2492B334E}"/>
              </a:ext>
            </a:extLst>
          </p:cNvPr>
          <p:cNvCxnSpPr/>
          <p:nvPr/>
        </p:nvCxnSpPr>
        <p:spPr>
          <a:xfrm>
            <a:off x="2051720" y="3690320"/>
            <a:ext cx="0" cy="1394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Rectángulo 20">
                <a:extLst>
                  <a:ext uri="{FF2B5EF4-FFF2-40B4-BE49-F238E27FC236}">
                    <a16:creationId xmlns:a16="http://schemas.microsoft.com/office/drawing/2014/main" id="{C9E82A13-709B-4913-A6CD-5E0963C3D1B8}"/>
                  </a:ext>
                </a:extLst>
              </p:cNvPr>
              <p:cNvSpPr/>
              <p:nvPr/>
            </p:nvSpPr>
            <p:spPr>
              <a:xfrm>
                <a:off x="1153518" y="2727067"/>
                <a:ext cx="675891"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𝑦</m:t>
                          </m:r>
                        </m:sub>
                      </m:sSub>
                    </m:oMath>
                  </m:oMathPara>
                </a14:m>
                <a:endParaRPr lang="es-CO" dirty="0"/>
              </a:p>
            </p:txBody>
          </p:sp>
        </mc:Choice>
        <mc:Fallback xmlns="">
          <p:sp>
            <p:nvSpPr>
              <p:cNvPr id="21" name="Rectángulo 20">
                <a:extLst>
                  <a:ext uri="{FF2B5EF4-FFF2-40B4-BE49-F238E27FC236}">
                    <a16:creationId xmlns:a16="http://schemas.microsoft.com/office/drawing/2014/main" id="{C9E82A13-709B-4913-A6CD-5E0963C3D1B8}"/>
                  </a:ext>
                </a:extLst>
              </p:cNvPr>
              <p:cNvSpPr>
                <a:spLocks noRot="1" noChangeAspect="1" noMove="1" noResize="1" noEditPoints="1" noAdjustHandles="1" noChangeArrowheads="1" noChangeShapeType="1" noTextEdit="1"/>
              </p:cNvSpPr>
              <p:nvPr/>
            </p:nvSpPr>
            <p:spPr>
              <a:xfrm>
                <a:off x="1153518" y="2727067"/>
                <a:ext cx="675891" cy="391261"/>
              </a:xfrm>
              <a:prstGeom prst="rect">
                <a:avLst/>
              </a:prstGeom>
              <a:blipFill>
                <a:blip r:embed="rId6"/>
                <a:stretch>
                  <a:fillRect b="-3077"/>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2" name="Rectángulo 21">
                <a:extLst>
                  <a:ext uri="{FF2B5EF4-FFF2-40B4-BE49-F238E27FC236}">
                    <a16:creationId xmlns:a16="http://schemas.microsoft.com/office/drawing/2014/main" id="{3B3E4339-C5D2-4C07-8333-C17C9C55DD09}"/>
                  </a:ext>
                </a:extLst>
              </p:cNvPr>
              <p:cNvSpPr/>
              <p:nvPr/>
            </p:nvSpPr>
            <p:spPr>
              <a:xfrm>
                <a:off x="1115616" y="4765931"/>
                <a:ext cx="681212"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𝑦</m:t>
                          </m:r>
                        </m:sub>
                      </m:sSub>
                    </m:oMath>
                  </m:oMathPara>
                </a14:m>
                <a:endParaRPr lang="es-CO" dirty="0"/>
              </a:p>
            </p:txBody>
          </p:sp>
        </mc:Choice>
        <mc:Fallback xmlns="">
          <p:sp>
            <p:nvSpPr>
              <p:cNvPr id="22" name="Rectángulo 21">
                <a:extLst>
                  <a:ext uri="{FF2B5EF4-FFF2-40B4-BE49-F238E27FC236}">
                    <a16:creationId xmlns:a16="http://schemas.microsoft.com/office/drawing/2014/main" id="{3B3E4339-C5D2-4C07-8333-C17C9C55DD09}"/>
                  </a:ext>
                </a:extLst>
              </p:cNvPr>
              <p:cNvSpPr>
                <a:spLocks noRot="1" noChangeAspect="1" noMove="1" noResize="1" noEditPoints="1" noAdjustHandles="1" noChangeArrowheads="1" noChangeShapeType="1" noTextEdit="1"/>
              </p:cNvSpPr>
              <p:nvPr/>
            </p:nvSpPr>
            <p:spPr>
              <a:xfrm>
                <a:off x="1115616" y="4765931"/>
                <a:ext cx="681212" cy="391261"/>
              </a:xfrm>
              <a:prstGeom prst="rect">
                <a:avLst/>
              </a:prstGeom>
              <a:blipFill>
                <a:blip r:embed="rId7"/>
                <a:stretch>
                  <a:fillRect b="-3125"/>
                </a:stretch>
              </a:blipFill>
            </p:spPr>
            <p:txBody>
              <a:bodyPr/>
              <a:lstStyle/>
              <a:p>
                <a:r>
                  <a:rPr lang="es-CO">
                    <a:noFill/>
                  </a:rPr>
                  <a:t> </a:t>
                </a:r>
              </a:p>
            </p:txBody>
          </p:sp>
        </mc:Fallback>
      </mc:AlternateContent>
      <p:cxnSp>
        <p:nvCxnSpPr>
          <p:cNvPr id="23" name="Conector recto 22">
            <a:extLst>
              <a:ext uri="{FF2B5EF4-FFF2-40B4-BE49-F238E27FC236}">
                <a16:creationId xmlns:a16="http://schemas.microsoft.com/office/drawing/2014/main" id="{CC220E44-33FB-4409-9A52-03E3CBD4EFDD}"/>
              </a:ext>
            </a:extLst>
          </p:cNvPr>
          <p:cNvCxnSpPr/>
          <p:nvPr/>
        </p:nvCxnSpPr>
        <p:spPr>
          <a:xfrm>
            <a:off x="2051720" y="2960014"/>
            <a:ext cx="432045"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Conector recto 23">
            <a:extLst>
              <a:ext uri="{FF2B5EF4-FFF2-40B4-BE49-F238E27FC236}">
                <a16:creationId xmlns:a16="http://schemas.microsoft.com/office/drawing/2014/main" id="{49F5CD0A-6DE1-4E8B-81D4-A9CBD3D1DA75}"/>
              </a:ext>
            </a:extLst>
          </p:cNvPr>
          <p:cNvCxnSpPr>
            <a:cxnSpLocks/>
          </p:cNvCxnSpPr>
          <p:nvPr/>
        </p:nvCxnSpPr>
        <p:spPr>
          <a:xfrm>
            <a:off x="2051720" y="5085184"/>
            <a:ext cx="720080"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Conector recto de flecha 24">
            <a:extLst>
              <a:ext uri="{FF2B5EF4-FFF2-40B4-BE49-F238E27FC236}">
                <a16:creationId xmlns:a16="http://schemas.microsoft.com/office/drawing/2014/main" id="{27482766-48BA-4D6A-9643-65359D6CE494}"/>
              </a:ext>
            </a:extLst>
          </p:cNvPr>
          <p:cNvCxnSpPr/>
          <p:nvPr/>
        </p:nvCxnSpPr>
        <p:spPr>
          <a:xfrm>
            <a:off x="5884382" y="2672916"/>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E100EBDF-B4EE-40FD-AFE6-0C9844D8F978}"/>
              </a:ext>
            </a:extLst>
          </p:cNvPr>
          <p:cNvCxnSpPr/>
          <p:nvPr/>
        </p:nvCxnSpPr>
        <p:spPr>
          <a:xfrm>
            <a:off x="4300206" y="3681028"/>
            <a:ext cx="3384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Arco 27">
            <a:extLst>
              <a:ext uri="{FF2B5EF4-FFF2-40B4-BE49-F238E27FC236}">
                <a16:creationId xmlns:a16="http://schemas.microsoft.com/office/drawing/2014/main" id="{ABB024EC-921B-4D27-96D1-9872A652048A}"/>
              </a:ext>
            </a:extLst>
          </p:cNvPr>
          <p:cNvSpPr/>
          <p:nvPr/>
        </p:nvSpPr>
        <p:spPr>
          <a:xfrm>
            <a:off x="6028398" y="3248980"/>
            <a:ext cx="288029" cy="5760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29" name="CuadroTexto 28">
            <a:extLst>
              <a:ext uri="{FF2B5EF4-FFF2-40B4-BE49-F238E27FC236}">
                <a16:creationId xmlns:a16="http://schemas.microsoft.com/office/drawing/2014/main" id="{7336E55E-8427-4500-A3B1-FED89B98E280}"/>
              </a:ext>
            </a:extLst>
          </p:cNvPr>
          <p:cNvSpPr txBox="1"/>
          <p:nvPr/>
        </p:nvSpPr>
        <p:spPr>
          <a:xfrm>
            <a:off x="7800310" y="3604374"/>
            <a:ext cx="300082" cy="369332"/>
          </a:xfrm>
          <a:prstGeom prst="rect">
            <a:avLst/>
          </a:prstGeom>
          <a:noFill/>
        </p:spPr>
        <p:txBody>
          <a:bodyPr wrap="none" rtlCol="0">
            <a:spAutoFit/>
          </a:bodyPr>
          <a:lstStyle/>
          <a:p>
            <a:r>
              <a:rPr lang="es-CO" dirty="0"/>
              <a:t>x</a:t>
            </a:r>
          </a:p>
        </p:txBody>
      </p:sp>
      <p:sp>
        <p:nvSpPr>
          <p:cNvPr id="30" name="CuadroTexto 29">
            <a:extLst>
              <a:ext uri="{FF2B5EF4-FFF2-40B4-BE49-F238E27FC236}">
                <a16:creationId xmlns:a16="http://schemas.microsoft.com/office/drawing/2014/main" id="{82D1532D-5653-430D-A99D-DFFE1BB56E31}"/>
              </a:ext>
            </a:extLst>
          </p:cNvPr>
          <p:cNvSpPr txBox="1"/>
          <p:nvPr/>
        </p:nvSpPr>
        <p:spPr>
          <a:xfrm>
            <a:off x="5592698" y="2411596"/>
            <a:ext cx="291684" cy="369332"/>
          </a:xfrm>
          <a:prstGeom prst="rect">
            <a:avLst/>
          </a:prstGeom>
          <a:noFill/>
        </p:spPr>
        <p:txBody>
          <a:bodyPr wrap="square" rtlCol="0">
            <a:spAutoFit/>
          </a:bodyPr>
          <a:lstStyle/>
          <a:p>
            <a:r>
              <a:rPr lang="es-CO" dirty="0"/>
              <a:t>y</a:t>
            </a:r>
          </a:p>
        </p:txBody>
      </p:sp>
      <mc:AlternateContent xmlns:mc="http://schemas.openxmlformats.org/markup-compatibility/2006" xmlns:a14="http://schemas.microsoft.com/office/drawing/2010/main">
        <mc:Choice Requires="a14">
          <p:sp>
            <p:nvSpPr>
              <p:cNvPr id="31" name="Rectángulo 30">
                <a:extLst>
                  <a:ext uri="{FF2B5EF4-FFF2-40B4-BE49-F238E27FC236}">
                    <a16:creationId xmlns:a16="http://schemas.microsoft.com/office/drawing/2014/main" id="{78598852-918B-4FDC-8325-4E00A97194D8}"/>
                  </a:ext>
                </a:extLst>
              </p:cNvPr>
              <p:cNvSpPr/>
              <p:nvPr/>
            </p:nvSpPr>
            <p:spPr>
              <a:xfrm>
                <a:off x="6244936" y="2581390"/>
                <a:ext cx="5643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sub>
                      </m:sSub>
                    </m:oMath>
                  </m:oMathPara>
                </a14:m>
                <a:endParaRPr lang="es-CO" dirty="0"/>
              </a:p>
            </p:txBody>
          </p:sp>
        </mc:Choice>
        <mc:Fallback xmlns="">
          <p:sp>
            <p:nvSpPr>
              <p:cNvPr id="31" name="Rectángulo 30">
                <a:extLst>
                  <a:ext uri="{FF2B5EF4-FFF2-40B4-BE49-F238E27FC236}">
                    <a16:creationId xmlns:a16="http://schemas.microsoft.com/office/drawing/2014/main" id="{78598852-918B-4FDC-8325-4E00A97194D8}"/>
                  </a:ext>
                </a:extLst>
              </p:cNvPr>
              <p:cNvSpPr>
                <a:spLocks noRot="1" noChangeAspect="1" noMove="1" noResize="1" noEditPoints="1" noAdjustHandles="1" noChangeArrowheads="1" noChangeShapeType="1" noTextEdit="1"/>
              </p:cNvSpPr>
              <p:nvPr/>
            </p:nvSpPr>
            <p:spPr>
              <a:xfrm>
                <a:off x="6244936" y="2581390"/>
                <a:ext cx="564385" cy="369332"/>
              </a:xfrm>
              <a:prstGeom prst="rect">
                <a:avLst/>
              </a:prstGeom>
              <a:blipFill>
                <a:blip r:embed="rId8"/>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113607BE-0623-4B8D-817A-CDDA93CC9AFF}"/>
                  </a:ext>
                </a:extLst>
              </p:cNvPr>
              <p:cNvSpPr/>
              <p:nvPr/>
            </p:nvSpPr>
            <p:spPr>
              <a:xfrm>
                <a:off x="6604462" y="5147900"/>
                <a:ext cx="5697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sub>
                      </m:sSub>
                    </m:oMath>
                  </m:oMathPara>
                </a14:m>
                <a:endParaRPr lang="es-CO" dirty="0"/>
              </a:p>
            </p:txBody>
          </p:sp>
        </mc:Choice>
        <mc:Fallback xmlns="">
          <p:sp>
            <p:nvSpPr>
              <p:cNvPr id="33" name="Rectángulo 32">
                <a:extLst>
                  <a:ext uri="{FF2B5EF4-FFF2-40B4-BE49-F238E27FC236}">
                    <a16:creationId xmlns:a16="http://schemas.microsoft.com/office/drawing/2014/main" id="{113607BE-0623-4B8D-817A-CDDA93CC9AFF}"/>
                  </a:ext>
                </a:extLst>
              </p:cNvPr>
              <p:cNvSpPr>
                <a:spLocks noRot="1" noChangeAspect="1" noMove="1" noResize="1" noEditPoints="1" noAdjustHandles="1" noChangeArrowheads="1" noChangeShapeType="1" noTextEdit="1"/>
              </p:cNvSpPr>
              <p:nvPr/>
            </p:nvSpPr>
            <p:spPr>
              <a:xfrm>
                <a:off x="6604462" y="5147900"/>
                <a:ext cx="569708" cy="369332"/>
              </a:xfrm>
              <a:prstGeom prst="rect">
                <a:avLst/>
              </a:prstGeom>
              <a:blipFill>
                <a:blip r:embed="rId9"/>
                <a:stretch>
                  <a:fillRect/>
                </a:stretch>
              </a:blipFill>
            </p:spPr>
            <p:txBody>
              <a:bodyPr/>
              <a:lstStyle/>
              <a:p>
                <a:r>
                  <a:rPr lang="es-CO">
                    <a:noFill/>
                  </a:rPr>
                  <a:t> </a:t>
                </a:r>
              </a:p>
            </p:txBody>
          </p:sp>
        </mc:Fallback>
      </mc:AlternateContent>
      <p:cxnSp>
        <p:nvCxnSpPr>
          <p:cNvPr id="34" name="Conector recto de flecha 33">
            <a:extLst>
              <a:ext uri="{FF2B5EF4-FFF2-40B4-BE49-F238E27FC236}">
                <a16:creationId xmlns:a16="http://schemas.microsoft.com/office/drawing/2014/main" id="{8B6320A9-8D70-4034-A80E-34B3BF84CA33}"/>
              </a:ext>
            </a:extLst>
          </p:cNvPr>
          <p:cNvCxnSpPr/>
          <p:nvPr/>
        </p:nvCxnSpPr>
        <p:spPr>
          <a:xfrm>
            <a:off x="5884382" y="3681028"/>
            <a:ext cx="432045"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a:extLst>
              <a:ext uri="{FF2B5EF4-FFF2-40B4-BE49-F238E27FC236}">
                <a16:creationId xmlns:a16="http://schemas.microsoft.com/office/drawing/2014/main" id="{31AFFE25-3F85-46B0-A3B2-56FFB07086E2}"/>
              </a:ext>
            </a:extLst>
          </p:cNvPr>
          <p:cNvCxnSpPr/>
          <p:nvPr/>
        </p:nvCxnSpPr>
        <p:spPr>
          <a:xfrm>
            <a:off x="6299059" y="3681028"/>
            <a:ext cx="720080" cy="0"/>
          </a:xfrm>
          <a:prstGeom prst="straightConnector1">
            <a:avLst/>
          </a:prstGeom>
          <a:ln>
            <a:solidFill>
              <a:schemeClr val="accent5">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tángulo 35">
                <a:extLst>
                  <a:ext uri="{FF2B5EF4-FFF2-40B4-BE49-F238E27FC236}">
                    <a16:creationId xmlns:a16="http://schemas.microsoft.com/office/drawing/2014/main" id="{CF92B67F-71FE-4B20-ACD8-9E62097E9DB6}"/>
                  </a:ext>
                </a:extLst>
              </p:cNvPr>
              <p:cNvSpPr/>
              <p:nvPr/>
            </p:nvSpPr>
            <p:spPr>
              <a:xfrm>
                <a:off x="5986717" y="3267500"/>
                <a:ext cx="6682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𝑥</m:t>
                          </m:r>
                        </m:sub>
                      </m:sSub>
                    </m:oMath>
                  </m:oMathPara>
                </a14:m>
                <a:endParaRPr lang="es-CO" dirty="0"/>
              </a:p>
            </p:txBody>
          </p:sp>
        </mc:Choice>
        <mc:Fallback xmlns="">
          <p:sp>
            <p:nvSpPr>
              <p:cNvPr id="36" name="Rectángulo 35">
                <a:extLst>
                  <a:ext uri="{FF2B5EF4-FFF2-40B4-BE49-F238E27FC236}">
                    <a16:creationId xmlns:a16="http://schemas.microsoft.com/office/drawing/2014/main" id="{CF92B67F-71FE-4B20-ACD8-9E62097E9DB6}"/>
                  </a:ext>
                </a:extLst>
              </p:cNvPr>
              <p:cNvSpPr>
                <a:spLocks noRot="1" noChangeAspect="1" noMove="1" noResize="1" noEditPoints="1" noAdjustHandles="1" noChangeArrowheads="1" noChangeShapeType="1" noTextEdit="1"/>
              </p:cNvSpPr>
              <p:nvPr/>
            </p:nvSpPr>
            <p:spPr>
              <a:xfrm>
                <a:off x="5986717" y="3267500"/>
                <a:ext cx="668260" cy="369332"/>
              </a:xfrm>
              <a:prstGeom prst="rect">
                <a:avLst/>
              </a:prstGeom>
              <a:blipFill>
                <a:blip r:embed="rId10"/>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37" name="Rectángulo 36">
                <a:extLst>
                  <a:ext uri="{FF2B5EF4-FFF2-40B4-BE49-F238E27FC236}">
                    <a16:creationId xmlns:a16="http://schemas.microsoft.com/office/drawing/2014/main" id="{E0290F78-159F-4336-A1E1-B918EC119CB8}"/>
                  </a:ext>
                </a:extLst>
              </p:cNvPr>
              <p:cNvSpPr/>
              <p:nvPr/>
            </p:nvSpPr>
            <p:spPr>
              <a:xfrm>
                <a:off x="6555186" y="3249915"/>
                <a:ext cx="6735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𝑥</m:t>
                          </m:r>
                        </m:sub>
                      </m:sSub>
                    </m:oMath>
                  </m:oMathPara>
                </a14:m>
                <a:endParaRPr lang="es-CO" dirty="0"/>
              </a:p>
            </p:txBody>
          </p:sp>
        </mc:Choice>
        <mc:Fallback xmlns="">
          <p:sp>
            <p:nvSpPr>
              <p:cNvPr id="37" name="Rectángulo 36">
                <a:extLst>
                  <a:ext uri="{FF2B5EF4-FFF2-40B4-BE49-F238E27FC236}">
                    <a16:creationId xmlns:a16="http://schemas.microsoft.com/office/drawing/2014/main" id="{E0290F78-159F-4336-A1E1-B918EC119CB8}"/>
                  </a:ext>
                </a:extLst>
              </p:cNvPr>
              <p:cNvSpPr>
                <a:spLocks noRot="1" noChangeAspect="1" noMove="1" noResize="1" noEditPoints="1" noAdjustHandles="1" noChangeArrowheads="1" noChangeShapeType="1" noTextEdit="1"/>
              </p:cNvSpPr>
              <p:nvPr/>
            </p:nvSpPr>
            <p:spPr>
              <a:xfrm>
                <a:off x="6555186" y="3249915"/>
                <a:ext cx="673582" cy="369332"/>
              </a:xfrm>
              <a:prstGeom prst="rect">
                <a:avLst/>
              </a:prstGeom>
              <a:blipFill>
                <a:blip r:embed="rId11"/>
                <a:stretch>
                  <a:fillRect/>
                </a:stretch>
              </a:blipFill>
            </p:spPr>
            <p:txBody>
              <a:bodyPr/>
              <a:lstStyle/>
              <a:p>
                <a:r>
                  <a:rPr lang="es-CO">
                    <a:noFill/>
                  </a:rPr>
                  <a:t> </a:t>
                </a:r>
              </a:p>
            </p:txBody>
          </p:sp>
        </mc:Fallback>
      </mc:AlternateContent>
      <p:cxnSp>
        <p:nvCxnSpPr>
          <p:cNvPr id="40" name="Conector recto de flecha 39">
            <a:extLst>
              <a:ext uri="{FF2B5EF4-FFF2-40B4-BE49-F238E27FC236}">
                <a16:creationId xmlns:a16="http://schemas.microsoft.com/office/drawing/2014/main" id="{581A8D3C-9B6F-4544-95A6-1A2D3B60810F}"/>
              </a:ext>
            </a:extLst>
          </p:cNvPr>
          <p:cNvCxnSpPr>
            <a:cxnSpLocks/>
          </p:cNvCxnSpPr>
          <p:nvPr/>
        </p:nvCxnSpPr>
        <p:spPr>
          <a:xfrm>
            <a:off x="5884382" y="3681028"/>
            <a:ext cx="0" cy="68407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Rectángulo 41">
                <a:extLst>
                  <a:ext uri="{FF2B5EF4-FFF2-40B4-BE49-F238E27FC236}">
                    <a16:creationId xmlns:a16="http://schemas.microsoft.com/office/drawing/2014/main" id="{E8C3E521-68D8-4F09-B810-6A821D881D8C}"/>
                  </a:ext>
                </a:extLst>
              </p:cNvPr>
              <p:cNvSpPr/>
              <p:nvPr/>
            </p:nvSpPr>
            <p:spPr>
              <a:xfrm>
                <a:off x="4986180" y="2717775"/>
                <a:ext cx="675891"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i="1">
                              <a:latin typeface="Cambria Math" panose="02040503050406030204" pitchFamily="18" charset="0"/>
                            </a:rPr>
                            <m:t>13</m:t>
                          </m:r>
                          <m:r>
                            <a:rPr lang="es-CO" b="0" i="1" smtClean="0">
                              <a:latin typeface="Cambria Math" panose="02040503050406030204" pitchFamily="18" charset="0"/>
                            </a:rPr>
                            <m:t>𝑦</m:t>
                          </m:r>
                        </m:sub>
                      </m:sSub>
                    </m:oMath>
                  </m:oMathPara>
                </a14:m>
                <a:endParaRPr lang="es-CO" dirty="0"/>
              </a:p>
            </p:txBody>
          </p:sp>
        </mc:Choice>
        <mc:Fallback xmlns="">
          <p:sp>
            <p:nvSpPr>
              <p:cNvPr id="42" name="Rectángulo 41">
                <a:extLst>
                  <a:ext uri="{FF2B5EF4-FFF2-40B4-BE49-F238E27FC236}">
                    <a16:creationId xmlns:a16="http://schemas.microsoft.com/office/drawing/2014/main" id="{E8C3E521-68D8-4F09-B810-6A821D881D8C}"/>
                  </a:ext>
                </a:extLst>
              </p:cNvPr>
              <p:cNvSpPr>
                <a:spLocks noRot="1" noChangeAspect="1" noMove="1" noResize="1" noEditPoints="1" noAdjustHandles="1" noChangeArrowheads="1" noChangeShapeType="1" noTextEdit="1"/>
              </p:cNvSpPr>
              <p:nvPr/>
            </p:nvSpPr>
            <p:spPr>
              <a:xfrm>
                <a:off x="4986180" y="2717775"/>
                <a:ext cx="675891" cy="391261"/>
              </a:xfrm>
              <a:prstGeom prst="rect">
                <a:avLst/>
              </a:prstGeom>
              <a:blipFill>
                <a:blip r:embed="rId12"/>
                <a:stretch>
                  <a:fillRect b="-3125"/>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3" name="Rectángulo 42">
                <a:extLst>
                  <a:ext uri="{FF2B5EF4-FFF2-40B4-BE49-F238E27FC236}">
                    <a16:creationId xmlns:a16="http://schemas.microsoft.com/office/drawing/2014/main" id="{990F1788-27F6-4A59-917D-A46D10CB9145}"/>
                  </a:ext>
                </a:extLst>
              </p:cNvPr>
              <p:cNvSpPr/>
              <p:nvPr/>
            </p:nvSpPr>
            <p:spPr>
              <a:xfrm>
                <a:off x="4948278" y="4756639"/>
                <a:ext cx="681212"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2</m:t>
                          </m:r>
                          <m:r>
                            <a:rPr lang="es-CO" i="1">
                              <a:latin typeface="Cambria Math" panose="02040503050406030204" pitchFamily="18" charset="0"/>
                            </a:rPr>
                            <m:t>3</m:t>
                          </m:r>
                          <m:r>
                            <a:rPr lang="es-CO" b="0" i="1" smtClean="0">
                              <a:latin typeface="Cambria Math" panose="02040503050406030204" pitchFamily="18" charset="0"/>
                            </a:rPr>
                            <m:t>𝑦</m:t>
                          </m:r>
                        </m:sub>
                      </m:sSub>
                    </m:oMath>
                  </m:oMathPara>
                </a14:m>
                <a:endParaRPr lang="es-CO" dirty="0"/>
              </a:p>
            </p:txBody>
          </p:sp>
        </mc:Choice>
        <mc:Fallback xmlns="">
          <p:sp>
            <p:nvSpPr>
              <p:cNvPr id="43" name="Rectángulo 42">
                <a:extLst>
                  <a:ext uri="{FF2B5EF4-FFF2-40B4-BE49-F238E27FC236}">
                    <a16:creationId xmlns:a16="http://schemas.microsoft.com/office/drawing/2014/main" id="{990F1788-27F6-4A59-917D-A46D10CB9145}"/>
                  </a:ext>
                </a:extLst>
              </p:cNvPr>
              <p:cNvSpPr>
                <a:spLocks noRot="1" noChangeAspect="1" noMove="1" noResize="1" noEditPoints="1" noAdjustHandles="1" noChangeArrowheads="1" noChangeShapeType="1" noTextEdit="1"/>
              </p:cNvSpPr>
              <p:nvPr/>
            </p:nvSpPr>
            <p:spPr>
              <a:xfrm>
                <a:off x="4948278" y="4756639"/>
                <a:ext cx="681212" cy="391261"/>
              </a:xfrm>
              <a:prstGeom prst="rect">
                <a:avLst/>
              </a:prstGeom>
              <a:blipFill>
                <a:blip r:embed="rId13"/>
                <a:stretch>
                  <a:fillRect b="-4688"/>
                </a:stretch>
              </a:blipFill>
            </p:spPr>
            <p:txBody>
              <a:bodyPr/>
              <a:lstStyle/>
              <a:p>
                <a:r>
                  <a:rPr lang="es-CO">
                    <a:noFill/>
                  </a:rPr>
                  <a:t> </a:t>
                </a:r>
              </a:p>
            </p:txBody>
          </p:sp>
        </mc:Fallback>
      </mc:AlternateContent>
      <p:cxnSp>
        <p:nvCxnSpPr>
          <p:cNvPr id="44" name="Conector recto 43">
            <a:extLst>
              <a:ext uri="{FF2B5EF4-FFF2-40B4-BE49-F238E27FC236}">
                <a16:creationId xmlns:a16="http://schemas.microsoft.com/office/drawing/2014/main" id="{4739F6F0-7E29-4340-9485-93788AA07E95}"/>
              </a:ext>
            </a:extLst>
          </p:cNvPr>
          <p:cNvCxnSpPr/>
          <p:nvPr/>
        </p:nvCxnSpPr>
        <p:spPr>
          <a:xfrm>
            <a:off x="5884382" y="2950722"/>
            <a:ext cx="432045"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46" name="Rectángulo 45">
                <a:extLst>
                  <a:ext uri="{FF2B5EF4-FFF2-40B4-BE49-F238E27FC236}">
                    <a16:creationId xmlns:a16="http://schemas.microsoft.com/office/drawing/2014/main" id="{A9D21319-DA24-43E5-BF72-B512D9F7A18E}"/>
                  </a:ext>
                </a:extLst>
              </p:cNvPr>
              <p:cNvSpPr/>
              <p:nvPr/>
            </p:nvSpPr>
            <p:spPr>
              <a:xfrm>
                <a:off x="6707586" y="3707740"/>
                <a:ext cx="1508526" cy="646331"/>
              </a:xfrm>
              <a:prstGeom prst="rect">
                <a:avLst/>
              </a:prstGeom>
            </p:spPr>
            <p:txBody>
              <a:bodyPr wrap="square">
                <a:spAutoFit/>
              </a:bodyPr>
              <a:lstStyle/>
              <a:p>
                <a14:m>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𝑥</m:t>
                        </m:r>
                      </m:sub>
                    </m:sSub>
                  </m:oMath>
                </a14:m>
                <a:r>
                  <a:rPr lang="es-CO" dirty="0"/>
                  <a:t>=</a:t>
                </a:r>
                <a:r>
                  <a:rPr lang="es-ES" dirty="0"/>
                  <a:t>0.7549N</a:t>
                </a:r>
                <a:endParaRPr lang="es-MX" dirty="0"/>
              </a:p>
              <a:p>
                <a:endParaRPr lang="es-CO" dirty="0"/>
              </a:p>
            </p:txBody>
          </p:sp>
        </mc:Choice>
        <mc:Fallback xmlns="">
          <p:sp>
            <p:nvSpPr>
              <p:cNvPr id="46" name="Rectángulo 45">
                <a:extLst>
                  <a:ext uri="{FF2B5EF4-FFF2-40B4-BE49-F238E27FC236}">
                    <a16:creationId xmlns:a16="http://schemas.microsoft.com/office/drawing/2014/main" id="{A9D21319-DA24-43E5-BF72-B512D9F7A18E}"/>
                  </a:ext>
                </a:extLst>
              </p:cNvPr>
              <p:cNvSpPr>
                <a:spLocks noRot="1" noChangeAspect="1" noMove="1" noResize="1" noEditPoints="1" noAdjustHandles="1" noChangeArrowheads="1" noChangeShapeType="1" noTextEdit="1"/>
              </p:cNvSpPr>
              <p:nvPr/>
            </p:nvSpPr>
            <p:spPr>
              <a:xfrm>
                <a:off x="6707586" y="3707740"/>
                <a:ext cx="1508526" cy="646331"/>
              </a:xfrm>
              <a:prstGeom prst="rect">
                <a:avLst/>
              </a:prstGeom>
              <a:blipFill>
                <a:blip r:embed="rId14"/>
                <a:stretch>
                  <a:fillRect t="-4717"/>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8" name="Rectángulo 47">
                <a:extLst>
                  <a:ext uri="{FF2B5EF4-FFF2-40B4-BE49-F238E27FC236}">
                    <a16:creationId xmlns:a16="http://schemas.microsoft.com/office/drawing/2014/main" id="{954F2CCF-5C74-49D8-AAB8-A0C2FBCD7C1B}"/>
                  </a:ext>
                </a:extLst>
              </p:cNvPr>
              <p:cNvSpPr/>
              <p:nvPr/>
            </p:nvSpPr>
            <p:spPr>
              <a:xfrm>
                <a:off x="5884381" y="4239303"/>
                <a:ext cx="3024727" cy="646331"/>
              </a:xfrm>
              <a:prstGeom prst="rect">
                <a:avLst/>
              </a:prstGeom>
            </p:spPr>
            <p:txBody>
              <a:bodyPr wrap="square">
                <a:spAutoFit/>
              </a:bodyPr>
              <a:lstStyle/>
              <a:p>
                <a14:m>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𝑌</m:t>
                        </m:r>
                      </m:sub>
                    </m:sSub>
                  </m:oMath>
                </a14:m>
                <a:r>
                  <a:rPr lang="es-CO" dirty="0"/>
                  <a:t>=-</a:t>
                </a:r>
                <a:r>
                  <a:rPr lang="es-ES" dirty="0"/>
                  <a:t>0.435844595N</a:t>
                </a:r>
                <a:endParaRPr lang="es-MX" dirty="0"/>
              </a:p>
              <a:p>
                <a:endParaRPr lang="es-CO" dirty="0"/>
              </a:p>
            </p:txBody>
          </p:sp>
        </mc:Choice>
        <mc:Fallback xmlns="">
          <p:sp>
            <p:nvSpPr>
              <p:cNvPr id="48" name="Rectángulo 47">
                <a:extLst>
                  <a:ext uri="{FF2B5EF4-FFF2-40B4-BE49-F238E27FC236}">
                    <a16:creationId xmlns:a16="http://schemas.microsoft.com/office/drawing/2014/main" id="{954F2CCF-5C74-49D8-AAB8-A0C2FBCD7C1B}"/>
                  </a:ext>
                </a:extLst>
              </p:cNvPr>
              <p:cNvSpPr>
                <a:spLocks noRot="1" noChangeAspect="1" noMove="1" noResize="1" noEditPoints="1" noAdjustHandles="1" noChangeArrowheads="1" noChangeShapeType="1" noTextEdit="1"/>
              </p:cNvSpPr>
              <p:nvPr/>
            </p:nvSpPr>
            <p:spPr>
              <a:xfrm>
                <a:off x="5884381" y="4239303"/>
                <a:ext cx="3024727" cy="646331"/>
              </a:xfrm>
              <a:prstGeom prst="rect">
                <a:avLst/>
              </a:prstGeom>
              <a:blipFill>
                <a:blip r:embed="rId15"/>
                <a:stretch>
                  <a:fillRect t="-4717"/>
                </a:stretch>
              </a:blipFill>
            </p:spPr>
            <p:txBody>
              <a:bodyPr/>
              <a:lstStyle/>
              <a:p>
                <a:r>
                  <a:rPr lang="es-CO">
                    <a:noFill/>
                  </a:rPr>
                  <a:t> </a:t>
                </a:r>
              </a:p>
            </p:txBody>
          </p:sp>
        </mc:Fallback>
      </mc:AlternateContent>
    </p:spTree>
    <p:extLst>
      <p:ext uri="{BB962C8B-B14F-4D97-AF65-F5344CB8AC3E}">
        <p14:creationId xmlns:p14="http://schemas.microsoft.com/office/powerpoint/2010/main" val="1270428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745F93-9FD3-47DA-BAA9-FF74B6038ED9}"/>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892E6CCA-413D-4527-9874-8188B4EE0B6E}"/>
              </a:ext>
            </a:extLst>
          </p:cNvPr>
          <p:cNvSpPr>
            <a:spLocks noGrp="1"/>
          </p:cNvSpPr>
          <p:nvPr>
            <p:ph idx="1"/>
          </p:nvPr>
        </p:nvSpPr>
        <p:spPr/>
        <p:txBody>
          <a:bodyPr/>
          <a:lstStyle/>
          <a:p>
            <a:endParaRPr lang="es-CO" dirty="0"/>
          </a:p>
        </p:txBody>
      </p:sp>
      <p:cxnSp>
        <p:nvCxnSpPr>
          <p:cNvPr id="4" name="Conector recto de flecha 3">
            <a:extLst>
              <a:ext uri="{FF2B5EF4-FFF2-40B4-BE49-F238E27FC236}">
                <a16:creationId xmlns:a16="http://schemas.microsoft.com/office/drawing/2014/main" id="{E8FC8E13-5EE8-4E26-B7F8-207DA066FB5B}"/>
              </a:ext>
            </a:extLst>
          </p:cNvPr>
          <p:cNvCxnSpPr>
            <a:cxnSpLocks/>
          </p:cNvCxnSpPr>
          <p:nvPr/>
        </p:nvCxnSpPr>
        <p:spPr>
          <a:xfrm>
            <a:off x="4427984" y="2826224"/>
            <a:ext cx="0" cy="22322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ector recto de flecha 4">
            <a:extLst>
              <a:ext uri="{FF2B5EF4-FFF2-40B4-BE49-F238E27FC236}">
                <a16:creationId xmlns:a16="http://schemas.microsoft.com/office/drawing/2014/main" id="{06096BF5-B66E-4A02-9211-07DC6E77967A}"/>
              </a:ext>
            </a:extLst>
          </p:cNvPr>
          <p:cNvCxnSpPr>
            <a:cxnSpLocks/>
          </p:cNvCxnSpPr>
          <p:nvPr/>
        </p:nvCxnSpPr>
        <p:spPr>
          <a:xfrm>
            <a:off x="2483768" y="3834336"/>
            <a:ext cx="374441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Arco 5">
            <a:extLst>
              <a:ext uri="{FF2B5EF4-FFF2-40B4-BE49-F238E27FC236}">
                <a16:creationId xmlns:a16="http://schemas.microsoft.com/office/drawing/2014/main" id="{C391E5CC-2D8A-4FF1-8DC4-7847D1C503EA}"/>
              </a:ext>
            </a:extLst>
          </p:cNvPr>
          <p:cNvSpPr/>
          <p:nvPr/>
        </p:nvSpPr>
        <p:spPr>
          <a:xfrm>
            <a:off x="4572001" y="3896117"/>
            <a:ext cx="288028" cy="32497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7" name="CuadroTexto 6">
            <a:extLst>
              <a:ext uri="{FF2B5EF4-FFF2-40B4-BE49-F238E27FC236}">
                <a16:creationId xmlns:a16="http://schemas.microsoft.com/office/drawing/2014/main" id="{896E4944-0AA3-4DC9-B7AC-B1A934352F67}"/>
              </a:ext>
            </a:extLst>
          </p:cNvPr>
          <p:cNvSpPr txBox="1"/>
          <p:nvPr/>
        </p:nvSpPr>
        <p:spPr>
          <a:xfrm>
            <a:off x="6343912" y="3757682"/>
            <a:ext cx="300082" cy="369332"/>
          </a:xfrm>
          <a:prstGeom prst="rect">
            <a:avLst/>
          </a:prstGeom>
          <a:noFill/>
        </p:spPr>
        <p:txBody>
          <a:bodyPr wrap="square" rtlCol="0">
            <a:spAutoFit/>
          </a:bodyPr>
          <a:lstStyle/>
          <a:p>
            <a:r>
              <a:rPr lang="es-CO" dirty="0"/>
              <a:t>x</a:t>
            </a:r>
          </a:p>
        </p:txBody>
      </p:sp>
      <p:sp>
        <p:nvSpPr>
          <p:cNvPr id="8" name="CuadroTexto 7">
            <a:extLst>
              <a:ext uri="{FF2B5EF4-FFF2-40B4-BE49-F238E27FC236}">
                <a16:creationId xmlns:a16="http://schemas.microsoft.com/office/drawing/2014/main" id="{6F869FD0-546E-4970-A375-221E60511D55}"/>
              </a:ext>
            </a:extLst>
          </p:cNvPr>
          <p:cNvSpPr txBox="1"/>
          <p:nvPr/>
        </p:nvSpPr>
        <p:spPr>
          <a:xfrm>
            <a:off x="4136300" y="2564904"/>
            <a:ext cx="291684" cy="369332"/>
          </a:xfrm>
          <a:prstGeom prst="rect">
            <a:avLst/>
          </a:prstGeom>
          <a:noFill/>
        </p:spPr>
        <p:txBody>
          <a:bodyPr wrap="square" rtlCol="0">
            <a:spAutoFit/>
          </a:bodyPr>
          <a:lstStyle/>
          <a:p>
            <a:r>
              <a:rPr lang="es-CO" dirty="0"/>
              <a:t>y</a:t>
            </a:r>
          </a:p>
        </p:txBody>
      </p:sp>
      <p:cxnSp>
        <p:nvCxnSpPr>
          <p:cNvPr id="11" name="Conector recto de flecha 10">
            <a:extLst>
              <a:ext uri="{FF2B5EF4-FFF2-40B4-BE49-F238E27FC236}">
                <a16:creationId xmlns:a16="http://schemas.microsoft.com/office/drawing/2014/main" id="{F5932845-405F-4E2C-97DB-1F7D8C4FEAC9}"/>
              </a:ext>
            </a:extLst>
          </p:cNvPr>
          <p:cNvCxnSpPr>
            <a:cxnSpLocks/>
          </p:cNvCxnSpPr>
          <p:nvPr/>
        </p:nvCxnSpPr>
        <p:spPr>
          <a:xfrm flipV="1">
            <a:off x="4427984" y="3826412"/>
            <a:ext cx="411302" cy="7924"/>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C5658D28-E455-4436-A3D8-52EC3DC1E94D}"/>
              </a:ext>
            </a:extLst>
          </p:cNvPr>
          <p:cNvCxnSpPr>
            <a:cxnSpLocks/>
          </p:cNvCxnSpPr>
          <p:nvPr/>
        </p:nvCxnSpPr>
        <p:spPr>
          <a:xfrm>
            <a:off x="4842661" y="3834336"/>
            <a:ext cx="720080" cy="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51C14407-A3CF-4721-81D4-D3D868DD1049}"/>
              </a:ext>
            </a:extLst>
          </p:cNvPr>
          <p:cNvCxnSpPr>
            <a:cxnSpLocks/>
          </p:cNvCxnSpPr>
          <p:nvPr/>
        </p:nvCxnSpPr>
        <p:spPr>
          <a:xfrm>
            <a:off x="4427984" y="3834336"/>
            <a:ext cx="0" cy="673043"/>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5800595C-BC0F-4194-9B22-D23B52F72954}"/>
                  </a:ext>
                </a:extLst>
              </p:cNvPr>
              <p:cNvSpPr/>
              <p:nvPr/>
            </p:nvSpPr>
            <p:spPr>
              <a:xfrm>
                <a:off x="5546972" y="4370215"/>
                <a:ext cx="681212"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sSub>
                    </m:oMath>
                  </m:oMathPara>
                </a14:m>
                <a:endParaRPr lang="es-CO" dirty="0"/>
              </a:p>
            </p:txBody>
          </p:sp>
        </mc:Choice>
        <mc:Fallback xmlns="">
          <p:sp>
            <p:nvSpPr>
              <p:cNvPr id="17" name="Rectángulo 16">
                <a:extLst>
                  <a:ext uri="{FF2B5EF4-FFF2-40B4-BE49-F238E27FC236}">
                    <a16:creationId xmlns:a16="http://schemas.microsoft.com/office/drawing/2014/main" id="{5800595C-BC0F-4194-9B22-D23B52F72954}"/>
                  </a:ext>
                </a:extLst>
              </p:cNvPr>
              <p:cNvSpPr>
                <a:spLocks noRot="1" noChangeAspect="1" noMove="1" noResize="1" noEditPoints="1" noAdjustHandles="1" noChangeArrowheads="1" noChangeShapeType="1" noTextEdit="1"/>
              </p:cNvSpPr>
              <p:nvPr/>
            </p:nvSpPr>
            <p:spPr>
              <a:xfrm>
                <a:off x="5546972" y="4370215"/>
                <a:ext cx="681212" cy="369332"/>
              </a:xfrm>
              <a:prstGeom prst="rect">
                <a:avLst/>
              </a:prstGeom>
              <a:blipFill>
                <a:blip r:embed="rId2"/>
                <a:stretch>
                  <a:fillRect/>
                </a:stretch>
              </a:blipFill>
            </p:spPr>
            <p:txBody>
              <a:bodyPr/>
              <a:lstStyle/>
              <a:p>
                <a:r>
                  <a:rPr lang="es-CO">
                    <a:noFill/>
                  </a:rPr>
                  <a:t> </a:t>
                </a:r>
              </a:p>
            </p:txBody>
          </p:sp>
        </mc:Fallback>
      </mc:AlternateContent>
      <p:cxnSp>
        <p:nvCxnSpPr>
          <p:cNvPr id="18" name="Conector recto 17">
            <a:extLst>
              <a:ext uri="{FF2B5EF4-FFF2-40B4-BE49-F238E27FC236}">
                <a16:creationId xmlns:a16="http://schemas.microsoft.com/office/drawing/2014/main" id="{919CC896-4C3C-4213-8AB5-7972BD5D6454}"/>
              </a:ext>
            </a:extLst>
          </p:cNvPr>
          <p:cNvCxnSpPr>
            <a:cxnSpLocks/>
          </p:cNvCxnSpPr>
          <p:nvPr/>
        </p:nvCxnSpPr>
        <p:spPr>
          <a:xfrm>
            <a:off x="4427984" y="3104030"/>
            <a:ext cx="432045"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9" name="Rectángulo 18">
                <a:extLst>
                  <a:ext uri="{FF2B5EF4-FFF2-40B4-BE49-F238E27FC236}">
                    <a16:creationId xmlns:a16="http://schemas.microsoft.com/office/drawing/2014/main" id="{77776FFE-D8CB-4D1A-A6BC-3B62DD6B1433}"/>
                  </a:ext>
                </a:extLst>
              </p:cNvPr>
              <p:cNvSpPr/>
              <p:nvPr/>
            </p:nvSpPr>
            <p:spPr>
              <a:xfrm>
                <a:off x="5127169" y="3266681"/>
                <a:ext cx="1508526" cy="646331"/>
              </a:xfrm>
              <a:prstGeom prst="rect">
                <a:avLst/>
              </a:prstGeom>
            </p:spPr>
            <p:txBody>
              <a:bodyPr wrap="square">
                <a:spAutoFit/>
              </a:bodyPr>
              <a:lstStyle/>
              <a:p>
                <a14:m>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𝑥</m:t>
                        </m:r>
                      </m:sub>
                    </m:sSub>
                  </m:oMath>
                </a14:m>
                <a:r>
                  <a:rPr lang="es-CO" dirty="0"/>
                  <a:t>=</a:t>
                </a:r>
                <a:r>
                  <a:rPr lang="es-ES" dirty="0"/>
                  <a:t>0.7549N</a:t>
                </a:r>
                <a:endParaRPr lang="es-MX" dirty="0"/>
              </a:p>
              <a:p>
                <a:endParaRPr lang="es-CO" dirty="0"/>
              </a:p>
            </p:txBody>
          </p:sp>
        </mc:Choice>
        <mc:Fallback xmlns="">
          <p:sp>
            <p:nvSpPr>
              <p:cNvPr id="19" name="Rectángulo 18">
                <a:extLst>
                  <a:ext uri="{FF2B5EF4-FFF2-40B4-BE49-F238E27FC236}">
                    <a16:creationId xmlns:a16="http://schemas.microsoft.com/office/drawing/2014/main" id="{77776FFE-D8CB-4D1A-A6BC-3B62DD6B1433}"/>
                  </a:ext>
                </a:extLst>
              </p:cNvPr>
              <p:cNvSpPr>
                <a:spLocks noRot="1" noChangeAspect="1" noMove="1" noResize="1" noEditPoints="1" noAdjustHandles="1" noChangeArrowheads="1" noChangeShapeType="1" noTextEdit="1"/>
              </p:cNvSpPr>
              <p:nvPr/>
            </p:nvSpPr>
            <p:spPr>
              <a:xfrm>
                <a:off x="5127169" y="3266681"/>
                <a:ext cx="1508526" cy="646331"/>
              </a:xfrm>
              <a:prstGeom prst="rect">
                <a:avLst/>
              </a:prstGeom>
              <a:blipFill>
                <a:blip r:embed="rId3"/>
                <a:stretch>
                  <a:fillRect t="-5660"/>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8" name="Rectángulo 27">
                <a:extLst>
                  <a:ext uri="{FF2B5EF4-FFF2-40B4-BE49-F238E27FC236}">
                    <a16:creationId xmlns:a16="http://schemas.microsoft.com/office/drawing/2014/main" id="{2845EFD1-2314-4897-9936-59C7F09BCAED}"/>
                  </a:ext>
                </a:extLst>
              </p:cNvPr>
              <p:cNvSpPr/>
              <p:nvPr/>
            </p:nvSpPr>
            <p:spPr>
              <a:xfrm>
                <a:off x="3256566" y="4690449"/>
                <a:ext cx="3024727" cy="646331"/>
              </a:xfrm>
              <a:prstGeom prst="rect">
                <a:avLst/>
              </a:prstGeom>
            </p:spPr>
            <p:txBody>
              <a:bodyPr wrap="square">
                <a:spAutoFit/>
              </a:bodyPr>
              <a:lstStyle/>
              <a:p>
                <a14:m>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𝐹</m:t>
                        </m:r>
                      </m:e>
                      <m:sub>
                        <m:r>
                          <a:rPr lang="es-CO" b="0" i="1" smtClean="0">
                            <a:latin typeface="Cambria Math" panose="02040503050406030204" pitchFamily="18" charset="0"/>
                          </a:rPr>
                          <m:t>𝑌</m:t>
                        </m:r>
                      </m:sub>
                    </m:sSub>
                  </m:oMath>
                </a14:m>
                <a:r>
                  <a:rPr lang="es-CO" dirty="0"/>
                  <a:t>=-</a:t>
                </a:r>
                <a:r>
                  <a:rPr lang="es-ES" dirty="0"/>
                  <a:t>0.435844595N</a:t>
                </a:r>
                <a:endParaRPr lang="es-MX" dirty="0"/>
              </a:p>
              <a:p>
                <a:endParaRPr lang="es-CO" dirty="0"/>
              </a:p>
            </p:txBody>
          </p:sp>
        </mc:Choice>
        <mc:Fallback xmlns="">
          <p:sp>
            <p:nvSpPr>
              <p:cNvPr id="28" name="Rectángulo 27">
                <a:extLst>
                  <a:ext uri="{FF2B5EF4-FFF2-40B4-BE49-F238E27FC236}">
                    <a16:creationId xmlns:a16="http://schemas.microsoft.com/office/drawing/2014/main" id="{2845EFD1-2314-4897-9936-59C7F09BCAED}"/>
                  </a:ext>
                </a:extLst>
              </p:cNvPr>
              <p:cNvSpPr>
                <a:spLocks noRot="1" noChangeAspect="1" noMove="1" noResize="1" noEditPoints="1" noAdjustHandles="1" noChangeArrowheads="1" noChangeShapeType="1" noTextEdit="1"/>
              </p:cNvSpPr>
              <p:nvPr/>
            </p:nvSpPr>
            <p:spPr>
              <a:xfrm>
                <a:off x="3256566" y="4690449"/>
                <a:ext cx="3024727" cy="646331"/>
              </a:xfrm>
              <a:prstGeom prst="rect">
                <a:avLst/>
              </a:prstGeom>
              <a:blipFill>
                <a:blip r:embed="rId4"/>
                <a:stretch>
                  <a:fillRect t="-4717"/>
                </a:stretch>
              </a:blipFill>
            </p:spPr>
            <p:txBody>
              <a:bodyPr/>
              <a:lstStyle/>
              <a:p>
                <a:r>
                  <a:rPr lang="es-CO">
                    <a:noFill/>
                  </a:rPr>
                  <a:t> </a:t>
                </a:r>
              </a:p>
            </p:txBody>
          </p:sp>
        </mc:Fallback>
      </mc:AlternateContent>
      <p:cxnSp>
        <p:nvCxnSpPr>
          <p:cNvPr id="30" name="Conector recto 29">
            <a:extLst>
              <a:ext uri="{FF2B5EF4-FFF2-40B4-BE49-F238E27FC236}">
                <a16:creationId xmlns:a16="http://schemas.microsoft.com/office/drawing/2014/main" id="{3EFC6FB7-1AE4-4F8A-ACA9-AFFE3EE72072}"/>
              </a:ext>
            </a:extLst>
          </p:cNvPr>
          <p:cNvCxnSpPr/>
          <p:nvPr/>
        </p:nvCxnSpPr>
        <p:spPr>
          <a:xfrm>
            <a:off x="4427984" y="4507379"/>
            <a:ext cx="1134757"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2" name="Conector recto 31">
            <a:extLst>
              <a:ext uri="{FF2B5EF4-FFF2-40B4-BE49-F238E27FC236}">
                <a16:creationId xmlns:a16="http://schemas.microsoft.com/office/drawing/2014/main" id="{0D7A07E9-6C53-48DB-8DBB-1AA0C9E7D64C}"/>
              </a:ext>
            </a:extLst>
          </p:cNvPr>
          <p:cNvCxnSpPr/>
          <p:nvPr/>
        </p:nvCxnSpPr>
        <p:spPr>
          <a:xfrm>
            <a:off x="5562741" y="3834336"/>
            <a:ext cx="0" cy="673043"/>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Conector recto de flecha 33">
            <a:extLst>
              <a:ext uri="{FF2B5EF4-FFF2-40B4-BE49-F238E27FC236}">
                <a16:creationId xmlns:a16="http://schemas.microsoft.com/office/drawing/2014/main" id="{7A2102EF-CC0E-4165-B533-7EAA36995839}"/>
              </a:ext>
            </a:extLst>
          </p:cNvPr>
          <p:cNvCxnSpPr/>
          <p:nvPr/>
        </p:nvCxnSpPr>
        <p:spPr>
          <a:xfrm>
            <a:off x="4427984" y="3834336"/>
            <a:ext cx="1134757" cy="673043"/>
          </a:xfrm>
          <a:prstGeom prst="straightConnector1">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60787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2B8E84-C722-4039-9E98-3C607E1ED9D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C9CE9B04-8BE5-4C35-BEB6-E2606B2D717C}"/>
              </a:ext>
            </a:extLst>
          </p:cNvPr>
          <p:cNvSpPr>
            <a:spLocks noGrp="1"/>
          </p:cNvSpPr>
          <p:nvPr>
            <p:ph idx="1"/>
          </p:nvPr>
        </p:nvSpPr>
        <p:spPr/>
        <p:txBody>
          <a:bodyPr/>
          <a:lstStyle/>
          <a:p>
            <a:endParaRPr lang="es-CO"/>
          </a:p>
        </p:txBody>
      </p:sp>
      <p:pic>
        <p:nvPicPr>
          <p:cNvPr id="5122" name="Picture 2" descr="🥇▷Fórmulas del teorema de Pitágoras:【Catetos e Hipotenusa】">
            <a:extLst>
              <a:ext uri="{FF2B5EF4-FFF2-40B4-BE49-F238E27FC236}">
                <a16:creationId xmlns:a16="http://schemas.microsoft.com/office/drawing/2014/main" id="{4192AA8D-79A4-491E-B158-635E56163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676" y="2119594"/>
            <a:ext cx="7576647" cy="4034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795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Magnitud</a:t>
            </a:r>
          </a:p>
        </p:txBody>
      </p:sp>
      <p:pic>
        <p:nvPicPr>
          <p:cNvPr id="78851" name="Imagen 18"/>
          <p:cNvPicPr>
            <a:picLocks noChangeAspect="1" noChangeArrowheads="1"/>
          </p:cNvPicPr>
          <p:nvPr/>
        </p:nvPicPr>
        <p:blipFill>
          <a:blip r:embed="rId3" cstate="print"/>
          <a:srcRect/>
          <a:stretch>
            <a:fillRect/>
          </a:stretch>
        </p:blipFill>
        <p:spPr bwMode="auto">
          <a:xfrm>
            <a:off x="3786182" y="2273841"/>
            <a:ext cx="1500198" cy="775383"/>
          </a:xfrm>
          <a:prstGeom prst="rect">
            <a:avLst/>
          </a:prstGeom>
          <a:noFill/>
        </p:spPr>
      </p:pic>
      <p:sp>
        <p:nvSpPr>
          <p:cNvPr id="788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8853" name="Rectangle 5"/>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D54AE5F7-2938-4B10-826F-6AD01A5D383D}"/>
                  </a:ext>
                </a:extLst>
              </p:cNvPr>
              <p:cNvSpPr txBox="1"/>
              <p:nvPr/>
            </p:nvSpPr>
            <p:spPr>
              <a:xfrm>
                <a:off x="4135057" y="3274255"/>
                <a:ext cx="4325376" cy="2055819"/>
              </a:xfrm>
              <a:prstGeom prst="rect">
                <a:avLst/>
              </a:prstGeom>
              <a:noFill/>
            </p:spPr>
            <p:txBody>
              <a:bodyPr wrap="square" lIns="0" tIns="0" rIns="0" bIns="0" rtlCol="0">
                <a:spAutoFit/>
              </a:bodyPr>
              <a:lstStyle/>
              <a:p>
                <a:r>
                  <a:rPr lang="es-CO" dirty="0"/>
                  <a:t>F</a:t>
                </a:r>
                <a14:m>
                  <m:oMath xmlns:m="http://schemas.openxmlformats.org/officeDocument/2006/math">
                    <m:r>
                      <a:rPr lang="es-CO" i="1" smtClean="0">
                        <a:latin typeface="Cambria Math" panose="02040503050406030204" pitchFamily="18" charset="0"/>
                      </a:rPr>
                      <m:t>=</m:t>
                    </m:r>
                    <m:rad>
                      <m:radPr>
                        <m:degHide m:val="on"/>
                        <m:ctrlPr>
                          <a:rPr lang="es-CO" i="1" smtClean="0">
                            <a:latin typeface="Cambria Math" panose="02040503050406030204" pitchFamily="18" charset="0"/>
                          </a:rPr>
                        </m:ctrlPr>
                      </m:radPr>
                      <m:deg/>
                      <m:e>
                        <m:sSup>
                          <m:sSupPr>
                            <m:ctrlPr>
                              <a:rPr lang="es-CO" i="1" smtClean="0">
                                <a:latin typeface="Cambria Math" panose="02040503050406030204" pitchFamily="18" charset="0"/>
                              </a:rPr>
                            </m:ctrlPr>
                          </m:sSupPr>
                          <m:e>
                            <m:r>
                              <a:rPr lang="es-CO" b="0" i="1" smtClean="0">
                                <a:latin typeface="Cambria Math" panose="02040503050406030204" pitchFamily="18" charset="0"/>
                              </a:rPr>
                              <m:t>0,7549</m:t>
                            </m:r>
                          </m:e>
                          <m:sup>
                            <m:r>
                              <a:rPr lang="es-CO" b="0" i="1" smtClean="0">
                                <a:latin typeface="Cambria Math" panose="02040503050406030204" pitchFamily="18" charset="0"/>
                              </a:rPr>
                              <m:t>2</m:t>
                            </m:r>
                          </m:sup>
                        </m:sSup>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m:rPr>
                                <m:nor/>
                              </m:rPr>
                              <a:rPr lang="es-ES" dirty="0"/>
                              <m:t>0.435844595</m:t>
                            </m:r>
                          </m:e>
                          <m:sup>
                            <m:r>
                              <a:rPr lang="es-CO" b="0" i="1" smtClean="0">
                                <a:latin typeface="Cambria Math" panose="02040503050406030204" pitchFamily="18" charset="0"/>
                              </a:rPr>
                              <m:t>2</m:t>
                            </m:r>
                          </m:sup>
                        </m:sSup>
                      </m:e>
                    </m:rad>
                  </m:oMath>
                </a14:m>
                <a:endParaRPr lang="es-CO" dirty="0"/>
              </a:p>
              <a:p>
                <a:endParaRPr lang="es-CO" dirty="0"/>
              </a:p>
              <a:p>
                <a:r>
                  <a:rPr lang="es-CO" dirty="0"/>
                  <a:t>F= </a:t>
                </a:r>
                <a14:m>
                  <m:oMath xmlns:m="http://schemas.openxmlformats.org/officeDocument/2006/math">
                    <m:rad>
                      <m:radPr>
                        <m:degHide m:val="on"/>
                        <m:ctrlPr>
                          <a:rPr lang="es-CO" i="1">
                            <a:latin typeface="Cambria Math" panose="02040503050406030204" pitchFamily="18" charset="0"/>
                          </a:rPr>
                        </m:ctrlPr>
                      </m:radPr>
                      <m:deg/>
                      <m:e>
                        <m:r>
                          <a:rPr lang="es-CO" b="0" i="1" smtClean="0">
                            <a:latin typeface="Cambria Math" panose="02040503050406030204" pitchFamily="18" charset="0"/>
                          </a:rPr>
                          <m:t>0,7598345</m:t>
                        </m:r>
                      </m:e>
                    </m:rad>
                  </m:oMath>
                </a14:m>
                <a:endParaRPr lang="es-CO" dirty="0"/>
              </a:p>
              <a:p>
                <a:r>
                  <a:rPr lang="es-CO" dirty="0"/>
                  <a:t>F=0,871687 N con dirección de 330 grados respecto al eje del las x</a:t>
                </a:r>
              </a:p>
              <a:p>
                <a:endParaRPr lang="es-CO" dirty="0"/>
              </a:p>
              <a:p>
                <a:endParaRPr lang="es-CO" dirty="0"/>
              </a:p>
            </p:txBody>
          </p:sp>
        </mc:Choice>
        <mc:Fallback xmlns="">
          <p:sp>
            <p:nvSpPr>
              <p:cNvPr id="3" name="CuadroTexto 2">
                <a:extLst>
                  <a:ext uri="{FF2B5EF4-FFF2-40B4-BE49-F238E27FC236}">
                    <a16:creationId xmlns:a16="http://schemas.microsoft.com/office/drawing/2014/main" id="{D54AE5F7-2938-4B10-826F-6AD01A5D383D}"/>
                  </a:ext>
                </a:extLst>
              </p:cNvPr>
              <p:cNvSpPr txBox="1">
                <a:spLocks noRot="1" noChangeAspect="1" noMove="1" noResize="1" noEditPoints="1" noAdjustHandles="1" noChangeArrowheads="1" noChangeShapeType="1" noTextEdit="1"/>
              </p:cNvSpPr>
              <p:nvPr/>
            </p:nvSpPr>
            <p:spPr>
              <a:xfrm>
                <a:off x="4135057" y="3274255"/>
                <a:ext cx="4325376" cy="2055819"/>
              </a:xfrm>
              <a:prstGeom prst="rect">
                <a:avLst/>
              </a:prstGeom>
              <a:blipFill>
                <a:blip r:embed="rId4"/>
                <a:stretch>
                  <a:fillRect l="-3239" t="-1187"/>
                </a:stretch>
              </a:blipFill>
            </p:spPr>
            <p:txBody>
              <a:bodyPr/>
              <a:lstStyle/>
              <a:p>
                <a:r>
                  <a:rPr lang="es-CO">
                    <a:noFill/>
                  </a:rPr>
                  <a:t> </a:t>
                </a:r>
              </a:p>
            </p:txBody>
          </p:sp>
        </mc:Fallback>
      </mc:AlternateContent>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dirección</a:t>
            </a:r>
          </a:p>
        </p:txBody>
      </p:sp>
      <p:pic>
        <p:nvPicPr>
          <p:cNvPr id="76803" name="Imagen 21"/>
          <p:cNvPicPr>
            <a:picLocks noChangeAspect="1" noChangeArrowheads="1"/>
          </p:cNvPicPr>
          <p:nvPr/>
        </p:nvPicPr>
        <p:blipFill>
          <a:blip r:embed="rId3" cstate="print"/>
          <a:srcRect/>
          <a:stretch>
            <a:fillRect/>
          </a:stretch>
        </p:blipFill>
        <p:spPr bwMode="auto">
          <a:xfrm>
            <a:off x="2544037" y="2285992"/>
            <a:ext cx="2370857" cy="785818"/>
          </a:xfrm>
          <a:prstGeom prst="rect">
            <a:avLst/>
          </a:prstGeom>
          <a:noFill/>
        </p:spPr>
      </p:pic>
      <p:sp>
        <p:nvSpPr>
          <p:cNvPr id="7680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6805" name="Rectangle 5"/>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76806" name="Rectangle 6"/>
          <p:cNvSpPr>
            <a:spLocks noChangeArrowheads="1"/>
          </p:cNvSpPr>
          <p:nvPr/>
        </p:nvSpPr>
        <p:spPr bwMode="auto">
          <a:xfrm>
            <a:off x="0" y="1771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2 CuadroTexto"/>
              <p:cNvSpPr txBox="1"/>
              <p:nvPr/>
            </p:nvSpPr>
            <p:spPr>
              <a:xfrm>
                <a:off x="3289481" y="4581128"/>
                <a:ext cx="1606530" cy="369332"/>
              </a:xfrm>
              <a:prstGeom prst="rect">
                <a:avLst/>
              </a:prstGeom>
              <a:noFill/>
            </p:spPr>
            <p:txBody>
              <a:bodyPr wrap="none" rtlCol="0">
                <a:spAutoFit/>
              </a:bodyPr>
              <a:lstStyle/>
              <a:p>
                <a14:m>
                  <m:oMath xmlns:m="http://schemas.openxmlformats.org/officeDocument/2006/math">
                    <m:r>
                      <m:rPr>
                        <m:sty m:val="p"/>
                      </m:rPr>
                      <a:rPr lang="el-GR" i="1" smtClean="0">
                        <a:latin typeface="Cambria Math"/>
                      </a:rPr>
                      <m:t>θ</m:t>
                    </m:r>
                    <m:r>
                      <a:rPr lang="es-CO" i="1" smtClean="0">
                        <a:latin typeface="Cambria Math"/>
                      </a:rPr>
                      <m:t>=</m:t>
                    </m:r>
                    <m:r>
                      <a:rPr lang="es-CO" b="0" i="1" smtClean="0">
                        <a:latin typeface="Cambria Math"/>
                      </a:rPr>
                      <m:t>330</m:t>
                    </m:r>
                  </m:oMath>
                </a14:m>
                <a:r>
                  <a:rPr lang="es-CO" baseline="30000" dirty="0"/>
                  <a:t>º</a:t>
                </a:r>
                <a:r>
                  <a:rPr lang="es-CO" dirty="0"/>
                  <a:t>=-30</a:t>
                </a:r>
                <a:r>
                  <a:rPr lang="es-CO" baseline="30000" dirty="0"/>
                  <a:t>o</a:t>
                </a:r>
              </a:p>
            </p:txBody>
          </p:sp>
        </mc:Choice>
        <mc:Fallback xmlns="">
          <p:sp>
            <p:nvSpPr>
              <p:cNvPr id="3" name="2 CuadroTexto"/>
              <p:cNvSpPr txBox="1">
                <a:spLocks noRot="1" noChangeAspect="1" noMove="1" noResize="1" noEditPoints="1" noAdjustHandles="1" noChangeArrowheads="1" noChangeShapeType="1" noTextEdit="1"/>
              </p:cNvSpPr>
              <p:nvPr/>
            </p:nvSpPr>
            <p:spPr>
              <a:xfrm>
                <a:off x="3289481" y="4581128"/>
                <a:ext cx="1606530" cy="369332"/>
              </a:xfrm>
              <a:prstGeom prst="rect">
                <a:avLst/>
              </a:prstGeom>
              <a:blipFill rotWithShape="1">
                <a:blip r:embed="rId5"/>
                <a:stretch>
                  <a:fillRect t="-8197" b="-24590"/>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705E2CE5-B88F-4F81-9E52-84BE261CBE67}"/>
                  </a:ext>
                </a:extLst>
              </p:cNvPr>
              <p:cNvSpPr txBox="1"/>
              <p:nvPr/>
            </p:nvSpPr>
            <p:spPr>
              <a:xfrm>
                <a:off x="4135056" y="3274255"/>
                <a:ext cx="2407646" cy="559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CO" i="1" smtClean="0">
                          <a:latin typeface="Cambria Math" panose="02040503050406030204" pitchFamily="18" charset="0"/>
                        </a:rPr>
                        <m:t>=</m:t>
                      </m:r>
                      <m:func>
                        <m:funcPr>
                          <m:ctrlPr>
                            <a:rPr lang="es-CO" i="1" smtClean="0">
                              <a:latin typeface="Cambria Math" panose="02040503050406030204" pitchFamily="18" charset="0"/>
                            </a:rPr>
                          </m:ctrlPr>
                        </m:funcPr>
                        <m:fName>
                          <m:sSup>
                            <m:sSupPr>
                              <m:ctrlPr>
                                <a:rPr lang="es-CO" i="1" smtClean="0">
                                  <a:latin typeface="Cambria Math" panose="02040503050406030204" pitchFamily="18" charset="0"/>
                                </a:rPr>
                              </m:ctrlPr>
                            </m:sSupPr>
                            <m:e>
                              <m:r>
                                <m:rPr>
                                  <m:sty m:val="p"/>
                                </m:rPr>
                                <a:rPr lang="es-CO" i="0" smtClean="0">
                                  <a:latin typeface="Cambria Math" panose="02040503050406030204" pitchFamily="18" charset="0"/>
                                </a:rPr>
                                <m:t>tan</m:t>
                              </m:r>
                            </m:e>
                            <m:sup>
                              <m:r>
                                <a:rPr lang="es-CO" i="1" smtClean="0">
                                  <a:latin typeface="Cambria Math" panose="02040503050406030204" pitchFamily="18" charset="0"/>
                                </a:rPr>
                                <m:t>−1</m:t>
                              </m:r>
                            </m:sup>
                          </m:sSup>
                        </m:fName>
                        <m:e>
                          <m:f>
                            <m:fPr>
                              <m:ctrlPr>
                                <a:rPr lang="es-CO" i="1" smtClean="0">
                                  <a:latin typeface="Cambria Math" panose="02040503050406030204" pitchFamily="18" charset="0"/>
                                </a:rPr>
                              </m:ctrlPr>
                            </m:fPr>
                            <m:num>
                              <m:r>
                                <a:rPr lang="es-CO" b="0" i="1" smtClean="0">
                                  <a:latin typeface="Cambria Math" panose="02040503050406030204" pitchFamily="18" charset="0"/>
                                </a:rPr>
                                <m:t>−</m:t>
                              </m:r>
                              <m:r>
                                <m:rPr>
                                  <m:nor/>
                                </m:rPr>
                                <a:rPr lang="es-ES" dirty="0"/>
                                <m:t>0.435844595</m:t>
                              </m:r>
                            </m:num>
                            <m:den>
                              <m:r>
                                <a:rPr lang="es-CO" b="0" i="1" smtClean="0">
                                  <a:latin typeface="Cambria Math" panose="02040503050406030204" pitchFamily="18" charset="0"/>
                                </a:rPr>
                                <m:t>0,7549</m:t>
                              </m:r>
                            </m:den>
                          </m:f>
                        </m:e>
                      </m:func>
                    </m:oMath>
                  </m:oMathPara>
                </a14:m>
                <a:endParaRPr lang="es-CO" dirty="0"/>
              </a:p>
            </p:txBody>
          </p:sp>
        </mc:Choice>
        <mc:Fallback xmlns="">
          <p:sp>
            <p:nvSpPr>
              <p:cNvPr id="4" name="CuadroTexto 3">
                <a:extLst>
                  <a:ext uri="{FF2B5EF4-FFF2-40B4-BE49-F238E27FC236}">
                    <a16:creationId xmlns:a16="http://schemas.microsoft.com/office/drawing/2014/main" id="{705E2CE5-B88F-4F81-9E52-84BE261CBE67}"/>
                  </a:ext>
                </a:extLst>
              </p:cNvPr>
              <p:cNvSpPr txBox="1">
                <a:spLocks noRot="1" noChangeAspect="1" noMove="1" noResize="1" noEditPoints="1" noAdjustHandles="1" noChangeArrowheads="1" noChangeShapeType="1" noTextEdit="1"/>
              </p:cNvSpPr>
              <p:nvPr/>
            </p:nvSpPr>
            <p:spPr>
              <a:xfrm>
                <a:off x="4135056" y="3274255"/>
                <a:ext cx="2407646" cy="559961"/>
              </a:xfrm>
              <a:prstGeom prst="rect">
                <a:avLst/>
              </a:prstGeom>
              <a:blipFill>
                <a:blip r:embed="rId6"/>
                <a:stretch>
                  <a:fillRect/>
                </a:stretch>
              </a:blipFill>
            </p:spPr>
            <p:txBody>
              <a:bodyPr/>
              <a:lstStyle/>
              <a:p>
                <a:r>
                  <a:rPr lang="es-CO">
                    <a:noFill/>
                  </a:rPr>
                  <a:t> </a:t>
                </a:r>
              </a:p>
            </p:txBody>
          </p:sp>
        </mc:Fallback>
      </mc:AlternateContent>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campo eléctrico</a:t>
            </a:r>
          </a:p>
        </p:txBody>
      </p:sp>
      <p:sp>
        <p:nvSpPr>
          <p:cNvPr id="931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93188" name="Rectangle 4"/>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9" name="8 CuadroTexto"/>
          <p:cNvSpPr txBox="1"/>
          <p:nvPr/>
        </p:nvSpPr>
        <p:spPr>
          <a:xfrm>
            <a:off x="3550652" y="4407428"/>
            <a:ext cx="2813591" cy="369332"/>
          </a:xfrm>
          <a:prstGeom prst="rect">
            <a:avLst/>
          </a:prstGeom>
          <a:noFill/>
        </p:spPr>
        <p:txBody>
          <a:bodyPr wrap="none" rtlCol="0">
            <a:spAutoFit/>
          </a:bodyPr>
          <a:lstStyle/>
          <a:p>
            <a:r>
              <a:rPr lang="es-MX" dirty="0"/>
              <a:t>Con dirección 330 grados</a:t>
            </a: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B6F83370-05CF-4AEA-A164-4A6BC8D5155D}"/>
                  </a:ext>
                </a:extLst>
              </p:cNvPr>
              <p:cNvSpPr/>
              <p:nvPr/>
            </p:nvSpPr>
            <p:spPr>
              <a:xfrm>
                <a:off x="2195736" y="3138387"/>
                <a:ext cx="5162439" cy="6887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CO" i="1" smtClean="0">
                          <a:latin typeface="Cambria Math" panose="02040503050406030204" pitchFamily="18" charset="0"/>
                        </a:rPr>
                        <m:t>𝐸</m:t>
                      </m:r>
                      <m:r>
                        <a:rPr lang="es-CO" i="0">
                          <a:latin typeface="Cambria Math" panose="02040503050406030204" pitchFamily="18" charset="0"/>
                        </a:rPr>
                        <m:t>=</m:t>
                      </m:r>
                      <m:f>
                        <m:fPr>
                          <m:ctrlPr>
                            <a:rPr lang="es-CO" i="1">
                              <a:latin typeface="Cambria Math" panose="02040503050406030204" pitchFamily="18" charset="0"/>
                            </a:rPr>
                          </m:ctrlPr>
                        </m:fPr>
                        <m:num>
                          <m:r>
                            <a:rPr lang="es-CO" i="1">
                              <a:latin typeface="Cambria Math" panose="02040503050406030204" pitchFamily="18" charset="0"/>
                            </a:rPr>
                            <m:t>𝐹</m:t>
                          </m:r>
                        </m:num>
                        <m:den>
                          <m:r>
                            <a:rPr lang="es-CO" i="1">
                              <a:latin typeface="Cambria Math" panose="02040503050406030204" pitchFamily="18" charset="0"/>
                            </a:rPr>
                            <m:t>𝑄</m:t>
                          </m:r>
                        </m:den>
                      </m:f>
                      <m:r>
                        <a:rPr lang="es-CO" i="0">
                          <a:latin typeface="Cambria Math" panose="02040503050406030204" pitchFamily="18" charset="0"/>
                        </a:rPr>
                        <m:t>=</m:t>
                      </m:r>
                      <m:f>
                        <m:fPr>
                          <m:ctrlPr>
                            <a:rPr lang="es-CO" i="1">
                              <a:latin typeface="Cambria Math" panose="02040503050406030204" pitchFamily="18" charset="0"/>
                            </a:rPr>
                          </m:ctrlPr>
                        </m:fPr>
                        <m:num>
                          <m:r>
                            <m:rPr>
                              <m:nor/>
                            </m:rPr>
                            <a:rPr lang="es-CO" dirty="0"/>
                            <m:t>8</m:t>
                          </m:r>
                          <m:r>
                            <m:rPr>
                              <m:nor/>
                            </m:rPr>
                            <a:rPr lang="es-CO" b="0" i="0" dirty="0" smtClean="0"/>
                            <m:t>,</m:t>
                          </m:r>
                          <m:r>
                            <m:rPr>
                              <m:nor/>
                            </m:rPr>
                            <a:rPr lang="es-CO" dirty="0"/>
                            <m:t>71687 </m:t>
                          </m:r>
                          <m:r>
                            <m:rPr>
                              <m:nor/>
                            </m:rPr>
                            <a:rPr lang="es-CO" dirty="0"/>
                            <m:t>N</m:t>
                          </m:r>
                          <m:r>
                            <m:rPr>
                              <m:nor/>
                            </m:rPr>
                            <a:rPr lang="es-CO" dirty="0"/>
                            <m:t> </m:t>
                          </m:r>
                          <m:r>
                            <a:rPr lang="es-CO" i="0">
                              <a:latin typeface="Cambria Math" panose="02040503050406030204" pitchFamily="18" charset="0"/>
                            </a:rPr>
                            <m:t>∗</m:t>
                          </m:r>
                          <m:sSup>
                            <m:sSupPr>
                              <m:ctrlPr>
                                <a:rPr lang="es-CO" i="1">
                                  <a:latin typeface="Cambria Math" panose="02040503050406030204" pitchFamily="18" charset="0"/>
                                </a:rPr>
                              </m:ctrlPr>
                            </m:sSupPr>
                            <m:e>
                              <m:r>
                                <a:rPr lang="es-CO" i="0">
                                  <a:latin typeface="Cambria Math" panose="02040503050406030204" pitchFamily="18" charset="0"/>
                                </a:rPr>
                                <m:t>10</m:t>
                              </m:r>
                            </m:e>
                            <m:sup>
                              <m:r>
                                <a:rPr lang="es-CO" i="0">
                                  <a:latin typeface="Cambria Math" panose="02040503050406030204" pitchFamily="18" charset="0"/>
                                </a:rPr>
                                <m:t>−1</m:t>
                              </m:r>
                            </m:sup>
                          </m:sSup>
                        </m:num>
                        <m:den>
                          <m:r>
                            <a:rPr lang="es-CO" i="0">
                              <a:latin typeface="Cambria Math" panose="02040503050406030204" pitchFamily="18" charset="0"/>
                            </a:rPr>
                            <m:t>7∗</m:t>
                          </m:r>
                          <m:sSup>
                            <m:sSupPr>
                              <m:ctrlPr>
                                <a:rPr lang="es-CO" i="1">
                                  <a:latin typeface="Cambria Math" panose="02040503050406030204" pitchFamily="18" charset="0"/>
                                </a:rPr>
                              </m:ctrlPr>
                            </m:sSupPr>
                            <m:e>
                              <m:r>
                                <a:rPr lang="es-CO" i="0">
                                  <a:latin typeface="Cambria Math" panose="02040503050406030204" pitchFamily="18" charset="0"/>
                                </a:rPr>
                                <m:t>10</m:t>
                              </m:r>
                            </m:e>
                            <m:sup>
                              <m:r>
                                <a:rPr lang="es-CO" i="0">
                                  <a:latin typeface="Cambria Math" panose="02040503050406030204" pitchFamily="18" charset="0"/>
                                </a:rPr>
                                <m:t>−6</m:t>
                              </m:r>
                            </m:sup>
                          </m:sSup>
                        </m:den>
                      </m:f>
                      <m:r>
                        <a:rPr lang="es-CO" i="0">
                          <a:latin typeface="Cambria Math" panose="02040503050406030204" pitchFamily="18" charset="0"/>
                        </a:rPr>
                        <m:t>=1,2</m:t>
                      </m:r>
                      <m:r>
                        <a:rPr lang="es-CO" b="0" i="0" smtClean="0">
                          <a:latin typeface="Cambria Math" panose="02040503050406030204" pitchFamily="18" charset="0"/>
                        </a:rPr>
                        <m:t>4</m:t>
                      </m:r>
                      <m:r>
                        <a:rPr lang="es-CO" i="0">
                          <a:latin typeface="Cambria Math" panose="02040503050406030204" pitchFamily="18" charset="0"/>
                        </a:rPr>
                        <m:t>5</m:t>
                      </m:r>
                      <m:r>
                        <a:rPr lang="es-CO" b="0" i="0" smtClean="0">
                          <a:latin typeface="Cambria Math" panose="02040503050406030204" pitchFamily="18" charset="0"/>
                        </a:rPr>
                        <m:t>2</m:t>
                      </m:r>
                      <m:r>
                        <a:rPr lang="es-CO" i="0">
                          <a:latin typeface="Cambria Math" panose="02040503050406030204" pitchFamily="18" charset="0"/>
                        </a:rPr>
                        <m:t>71∗</m:t>
                      </m:r>
                      <m:sSup>
                        <m:sSupPr>
                          <m:ctrlPr>
                            <a:rPr lang="es-CO" i="1">
                              <a:latin typeface="Cambria Math" panose="02040503050406030204" pitchFamily="18" charset="0"/>
                            </a:rPr>
                          </m:ctrlPr>
                        </m:sSupPr>
                        <m:e>
                          <m:r>
                            <a:rPr lang="es-CO" i="0">
                              <a:latin typeface="Cambria Math" panose="02040503050406030204" pitchFamily="18" charset="0"/>
                            </a:rPr>
                            <m:t>10</m:t>
                          </m:r>
                        </m:e>
                        <m:sup>
                          <m:r>
                            <a:rPr lang="es-CO" i="0">
                              <a:latin typeface="Cambria Math" panose="02040503050406030204" pitchFamily="18" charset="0"/>
                            </a:rPr>
                            <m:t>5</m:t>
                          </m:r>
                        </m:sup>
                      </m:sSup>
                      <m:f>
                        <m:fPr>
                          <m:ctrlPr>
                            <a:rPr lang="es-CO" i="1">
                              <a:latin typeface="Cambria Math" panose="02040503050406030204" pitchFamily="18" charset="0"/>
                            </a:rPr>
                          </m:ctrlPr>
                        </m:fPr>
                        <m:num>
                          <m:r>
                            <a:rPr lang="es-CO" i="1">
                              <a:latin typeface="Cambria Math" panose="02040503050406030204" pitchFamily="18" charset="0"/>
                            </a:rPr>
                            <m:t>𝑁</m:t>
                          </m:r>
                        </m:num>
                        <m:den>
                          <m:r>
                            <a:rPr lang="es-CO" i="1">
                              <a:latin typeface="Cambria Math" panose="02040503050406030204" pitchFamily="18" charset="0"/>
                            </a:rPr>
                            <m:t>𝐶</m:t>
                          </m:r>
                        </m:den>
                      </m:f>
                    </m:oMath>
                  </m:oMathPara>
                </a14:m>
                <a:endParaRPr lang="es-CO" dirty="0"/>
              </a:p>
            </p:txBody>
          </p:sp>
        </mc:Choice>
        <mc:Fallback xmlns="">
          <p:sp>
            <p:nvSpPr>
              <p:cNvPr id="3" name="Rectángulo 2">
                <a:extLst>
                  <a:ext uri="{FF2B5EF4-FFF2-40B4-BE49-F238E27FC236}">
                    <a16:creationId xmlns:a16="http://schemas.microsoft.com/office/drawing/2014/main" id="{B6F83370-05CF-4AEA-A164-4A6BC8D5155D}"/>
                  </a:ext>
                </a:extLst>
              </p:cNvPr>
              <p:cNvSpPr>
                <a:spLocks noRot="1" noChangeAspect="1" noMove="1" noResize="1" noEditPoints="1" noAdjustHandles="1" noChangeArrowheads="1" noChangeShapeType="1" noTextEdit="1"/>
              </p:cNvSpPr>
              <p:nvPr/>
            </p:nvSpPr>
            <p:spPr>
              <a:xfrm>
                <a:off x="2195736" y="3138387"/>
                <a:ext cx="5162439" cy="688778"/>
              </a:xfrm>
              <a:prstGeom prst="rect">
                <a:avLst/>
              </a:prstGeom>
              <a:blipFill>
                <a:blip r:embed="rId4"/>
                <a:stretch>
                  <a:fillRect/>
                </a:stretch>
              </a:blipFill>
            </p:spPr>
            <p:txBody>
              <a:bodyPr/>
              <a:lstStyle/>
              <a:p>
                <a:r>
                  <a:rPr lang="es-CO">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MX" dirty="0"/>
              <a:t>Unidades </a:t>
            </a:r>
            <a:r>
              <a:rPr lang="es-MX"/>
              <a:t>de medición</a:t>
            </a:r>
          </a:p>
        </p:txBody>
      </p:sp>
      <p:sp>
        <p:nvSpPr>
          <p:cNvPr id="3" name="2 Marcador de texto"/>
          <p:cNvSpPr>
            <a:spLocks noGrp="1"/>
          </p:cNvSpPr>
          <p:nvPr>
            <p:ph type="body" idx="1"/>
          </p:nvPr>
        </p:nvSpPr>
        <p:spPr/>
        <p:txBody>
          <a:bodyPr/>
          <a:lstStyle/>
          <a:p>
            <a:pPr eaLnBrk="1" hangingPunct="1">
              <a:defRPr/>
            </a:pPr>
            <a:endParaRPr lang="es-MX"/>
          </a:p>
        </p:txBody>
      </p:sp>
    </p:spTree>
    <p:extLst>
      <p:ext uri="{BB962C8B-B14F-4D97-AF65-F5344CB8AC3E}">
        <p14:creationId xmlns:p14="http://schemas.microsoft.com/office/powerpoint/2010/main" val="34672030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F1E6F-1D0E-46D3-8637-575C6A880DC8}"/>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B268ED7B-6A44-4094-A8B5-DA3D95E19B1B}"/>
              </a:ext>
            </a:extLst>
          </p:cNvPr>
          <p:cNvSpPr>
            <a:spLocks noGrp="1"/>
          </p:cNvSpPr>
          <p:nvPr>
            <p:ph idx="1"/>
          </p:nvPr>
        </p:nvSpPr>
        <p:spPr/>
        <p:txBody>
          <a:bodyPr/>
          <a:lstStyle/>
          <a:p>
            <a:r>
              <a:rPr lang="es-CO" dirty="0"/>
              <a:t>V=x/t</a:t>
            </a:r>
          </a:p>
          <a:p>
            <a:r>
              <a:rPr lang="es-CO" dirty="0"/>
              <a:t>.a=v/t</a:t>
            </a:r>
            <a:r>
              <a:rPr lang="es-CO"/>
              <a:t>=x/t^</a:t>
            </a:r>
            <a:r>
              <a:rPr lang="es-CO" dirty="0"/>
              <a:t>2</a:t>
            </a:r>
          </a:p>
          <a:p>
            <a:r>
              <a:rPr lang="es-CO" dirty="0"/>
              <a:t>F=m*a</a:t>
            </a:r>
          </a:p>
          <a:p>
            <a:r>
              <a:rPr lang="es-CO" dirty="0"/>
              <a:t>F=k*Q1Q2/R^2</a:t>
            </a:r>
          </a:p>
          <a:p>
            <a:r>
              <a:rPr lang="es-CO" dirty="0"/>
              <a:t>F=k	Q^2/R^2</a:t>
            </a:r>
          </a:p>
          <a:p>
            <a:r>
              <a:rPr lang="es-CO" dirty="0" err="1"/>
              <a:t>Raiz</a:t>
            </a:r>
            <a:r>
              <a:rPr lang="es-CO" dirty="0"/>
              <a:t>(FR^2/K)= Q</a:t>
            </a:r>
          </a:p>
        </p:txBody>
      </p:sp>
    </p:spTree>
    <p:extLst>
      <p:ext uri="{BB962C8B-B14F-4D97-AF65-F5344CB8AC3E}">
        <p14:creationId xmlns:p14="http://schemas.microsoft.com/office/powerpoint/2010/main" val="1703890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r>
              <a:rPr lang="es-MX"/>
              <a:t>Electrodinámica</a:t>
            </a:r>
          </a:p>
        </p:txBody>
      </p:sp>
      <p:sp>
        <p:nvSpPr>
          <p:cNvPr id="12291" name="2 Marcador de contenido"/>
          <p:cNvSpPr>
            <a:spLocks noGrp="1"/>
          </p:cNvSpPr>
          <p:nvPr>
            <p:ph idx="1"/>
          </p:nvPr>
        </p:nvSpPr>
        <p:spPr/>
        <p:txBody>
          <a:bodyPr>
            <a:normAutofit/>
          </a:bodyPr>
          <a:lstStyle/>
          <a:p>
            <a:pPr eaLnBrk="1" hangingPunct="1"/>
            <a:r>
              <a:rPr lang="es-MX" dirty="0"/>
              <a:t>Rama de la física que estudia los fenómenos y leyes de la electricidad (cargas) en movimiento.</a:t>
            </a:r>
            <a:r>
              <a:rPr lang="es-MX" baseline="30000" dirty="0"/>
              <a:t>3</a:t>
            </a:r>
          </a:p>
          <a:p>
            <a:pPr eaLnBrk="1" hangingPunct="1"/>
            <a:endParaRPr lang="es-MX" dirty="0"/>
          </a:p>
          <a:p>
            <a:pPr eaLnBrk="1" hangingPunct="1"/>
            <a:endParaRPr lang="es-MX" dirty="0"/>
          </a:p>
          <a:p>
            <a:pPr eaLnBrk="1" hangingPunct="1"/>
            <a:endParaRPr lang="es-MX" dirty="0"/>
          </a:p>
          <a:p>
            <a:pPr eaLnBrk="1" hangingPunct="1"/>
            <a:endParaRPr lang="es-MX" dirty="0"/>
          </a:p>
          <a:p>
            <a:pPr eaLnBrk="1" hangingPunct="1">
              <a:buFont typeface="Arial" charset="0"/>
              <a:buNone/>
            </a:pPr>
            <a:r>
              <a:rPr lang="es-MX" sz="1800" dirty="0"/>
              <a:t>3. ENCICLONET. “Electrodinámica”. [Publicación digital]. Actualizada al 10 de febrero del 2010. Disponible desde internet en </a:t>
            </a:r>
            <a:r>
              <a:rPr lang="es-MX" sz="1800" dirty="0">
                <a:hlinkClick r:id="rId3"/>
              </a:rPr>
              <a:t>http://www.enciclonet.com/documento/electrodinamica/</a:t>
            </a:r>
            <a:r>
              <a:rPr lang="es-MX" sz="1800" dirty="0"/>
              <a:t>. Con acceso el 10 de febrero de 2011.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a:t>Circuitos eléctricos y flujo de corriente</a:t>
            </a:r>
          </a:p>
        </p:txBody>
      </p:sp>
      <p:sp>
        <p:nvSpPr>
          <p:cNvPr id="3" name="2 Marcador de texto"/>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s-MX"/>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a:t>Circuitos eléctricos y flujo de corriente</a:t>
            </a:r>
          </a:p>
        </p:txBody>
      </p:sp>
      <p:sp>
        <p:nvSpPr>
          <p:cNvPr id="17411" name="2 Marcador de contenido"/>
          <p:cNvSpPr>
            <a:spLocks noGrp="1"/>
          </p:cNvSpPr>
          <p:nvPr>
            <p:ph idx="1"/>
          </p:nvPr>
        </p:nvSpPr>
        <p:spPr/>
        <p:txBody>
          <a:bodyPr/>
          <a:lstStyle/>
          <a:p>
            <a:pPr eaLnBrk="1" hangingPunct="1"/>
            <a:r>
              <a:rPr lang="es-MX" dirty="0"/>
              <a:t>Circuito eléctrico</a:t>
            </a:r>
          </a:p>
          <a:p>
            <a:pPr eaLnBrk="1" hangingPunct="1"/>
            <a:r>
              <a:rPr lang="es-MX" dirty="0"/>
              <a:t>Señales usadas</a:t>
            </a:r>
          </a:p>
          <a:p>
            <a:pPr eaLnBrk="1" hangingPunct="1"/>
            <a:r>
              <a:rPr lang="es-MX" dirty="0"/>
              <a:t>Carga e Intensidad de corriente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MX"/>
              <a:t>Circuito eléctrico</a:t>
            </a:r>
          </a:p>
        </p:txBody>
      </p:sp>
      <p:sp>
        <p:nvSpPr>
          <p:cNvPr id="3" name="2 Marcador de contenido"/>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s-MX" dirty="0"/>
              <a:t>“Una red eléctrica o circuito eléctrico es una interconexión de elementos eléctricos unidos entre sí en una trayectoria cerrada de forma que pueda fluir continuamente una corriente eléctrica”</a:t>
            </a:r>
            <a:r>
              <a:rPr lang="es-MX" baseline="30000" dirty="0"/>
              <a:t>4</a:t>
            </a:r>
            <a:r>
              <a:rPr lang="es-MX" dirty="0"/>
              <a:t>.</a:t>
            </a:r>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None/>
              <a:defRPr/>
            </a:pPr>
            <a:r>
              <a:rPr lang="es-MX" sz="1600" dirty="0"/>
              <a:t>4.  DORF, Richard. Ob. Cit. P 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MX"/>
              <a:t>Carga y corriente</a:t>
            </a:r>
          </a:p>
        </p:txBody>
      </p:sp>
      <p:pic>
        <p:nvPicPr>
          <p:cNvPr id="19459" name="3 Marcador de contenido" descr="Image4787.gif"/>
          <p:cNvPicPr>
            <a:picLocks noGrp="1" noChangeAspect="1"/>
          </p:cNvPicPr>
          <p:nvPr>
            <p:ph idx="1"/>
          </p:nvPr>
        </p:nvPicPr>
        <p:blipFill>
          <a:blip r:embed="rId3" cstate="print"/>
          <a:stretch>
            <a:fillRect/>
          </a:stretch>
        </p:blipFill>
        <p:spPr>
          <a:xfrm>
            <a:off x="2786050" y="2204839"/>
            <a:ext cx="2800350" cy="1800225"/>
          </a:xfrm>
        </p:spPr>
      </p:pic>
      <p:sp>
        <p:nvSpPr>
          <p:cNvPr id="19460" name="Rectangle 1"/>
          <p:cNvSpPr>
            <a:spLocks noChangeArrowheads="1"/>
          </p:cNvSpPr>
          <p:nvPr/>
        </p:nvSpPr>
        <p:spPr bwMode="auto">
          <a:xfrm>
            <a:off x="500033" y="4280367"/>
            <a:ext cx="8143933" cy="1938992"/>
          </a:xfrm>
          <a:prstGeom prst="rect">
            <a:avLst/>
          </a:prstGeom>
          <a:noFill/>
          <a:ln w="9525">
            <a:noFill/>
            <a:miter lim="800000"/>
            <a:headEnd/>
            <a:tailEnd/>
          </a:ln>
        </p:spPr>
        <p:txBody>
          <a:bodyPr wrap="square" anchor="ctr">
            <a:spAutoFit/>
          </a:bodyPr>
          <a:lstStyle/>
          <a:p>
            <a:pPr algn="just"/>
            <a:r>
              <a:rPr lang="es-MX" sz="2400" dirty="0"/>
              <a:t>suponga que las cargas se mueven perpendiculares a una superficie de área A, como en la figura (Esta sería el área de la sección transversal de un alambre, por ejemplo.) </a:t>
            </a:r>
            <a:r>
              <a:rPr lang="es-MX" sz="2400" i="1" dirty="0"/>
              <a:t>La corriente es la tasa a la cual fluye la carga por esta superficie</a:t>
            </a:r>
            <a:r>
              <a:rPr lang="es-MX" sz="2400"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28596" y="571480"/>
            <a:ext cx="8229600" cy="1143000"/>
          </a:xfrm>
        </p:spPr>
        <p:txBody>
          <a:bodyPr/>
          <a:lstStyle/>
          <a:p>
            <a:pPr eaLnBrk="1" hangingPunct="1"/>
            <a:r>
              <a:rPr lang="es-MX" dirty="0"/>
              <a:t>Carga y corriente</a:t>
            </a: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857364"/>
                <a:ext cx="8229600" cy="4000511"/>
              </a:xfrm>
            </p:spPr>
            <p:txBody>
              <a:bodyPr rtlCol="0">
                <a:normAutofit fontScale="62500" lnSpcReduction="20000"/>
              </a:bodyPr>
              <a:lstStyle/>
              <a:p>
                <a:pPr algn="just" eaLnBrk="1" fontAlgn="auto" hangingPunct="1">
                  <a:spcAft>
                    <a:spcPts val="0"/>
                  </a:spcAft>
                  <a:buFont typeface="Arial" pitchFamily="34" charset="0"/>
                  <a:buChar char="•"/>
                  <a:defRPr/>
                </a:pPr>
                <a:r>
                  <a:rPr lang="es-MX" dirty="0">
                    <a:latin typeface="Arial" pitchFamily="34" charset="0"/>
                    <a:cs typeface="Arial" pitchFamily="34" charset="0"/>
                  </a:rPr>
                  <a:t>Si ΔQ es la cantidad de carga que pasa por esta área en un intervalo de tiempo </a:t>
                </a:r>
                <a:r>
                  <a:rPr lang="es-MX" dirty="0" err="1">
                    <a:latin typeface="Arial" pitchFamily="34" charset="0"/>
                    <a:cs typeface="Arial" pitchFamily="34" charset="0"/>
                  </a:rPr>
                  <a:t>Δt</a:t>
                </a:r>
                <a:r>
                  <a:rPr lang="es-MX" dirty="0">
                    <a:latin typeface="Arial" pitchFamily="34" charset="0"/>
                    <a:cs typeface="Arial" pitchFamily="34" charset="0"/>
                  </a:rPr>
                  <a:t>, la corriente promedio, i, es igual a la carga que   pasa por A por unidad de tiempo: </a:t>
                </a:r>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14:m>
                  <m:oMath xmlns:m="http://schemas.openxmlformats.org/officeDocument/2006/math">
                    <m:r>
                      <a:rPr lang="es-ES" b="0" i="1" smtClean="0">
                        <a:latin typeface="Cambria Math" panose="02040503050406030204" pitchFamily="18" charset="0"/>
                      </a:rPr>
                      <m:t>𝑖𝑑𝑡</m:t>
                    </m:r>
                    <m:r>
                      <a:rPr lang="es-ES" b="0" i="1" smtClean="0">
                        <a:latin typeface="Cambria Math" panose="02040503050406030204" pitchFamily="18" charset="0"/>
                      </a:rPr>
                      <m:t>=</m:t>
                    </m:r>
                    <m:r>
                      <a:rPr lang="es-ES" b="0" i="1" smtClean="0">
                        <a:latin typeface="Cambria Math" panose="02040503050406030204" pitchFamily="18" charset="0"/>
                      </a:rPr>
                      <m:t>𝑑𝑞</m:t>
                    </m:r>
                  </m:oMath>
                </a14:m>
                <a:endParaRPr lang="es-ES" b="0" dirty="0"/>
              </a:p>
              <a:p>
                <a:pPr eaLnBrk="1" fontAlgn="auto" hangingPunct="1">
                  <a:spcAft>
                    <a:spcPts val="0"/>
                  </a:spcAft>
                  <a:buFont typeface="Arial" pitchFamily="34" charset="0"/>
                  <a:buChar char="•"/>
                  <a:defRPr/>
                </a:pPr>
                <a:endParaRPr lang="es-ES" b="0" dirty="0"/>
              </a:p>
              <a:p>
                <a:pPr>
                  <a:buFont typeface="Arial" pitchFamily="34" charset="0"/>
                  <a:buChar char="•"/>
                  <a:defRPr/>
                </a:pPr>
                <a14:m>
                  <m:oMath xmlns:m="http://schemas.openxmlformats.org/officeDocument/2006/math">
                    <m:nary>
                      <m:naryPr>
                        <m:ctrlPr>
                          <a:rPr lang="es-ES" b="0" i="1" smtClean="0">
                            <a:latin typeface="Cambria Math" panose="02040503050406030204" pitchFamily="18" charset="0"/>
                          </a:rPr>
                        </m:ctrlPr>
                      </m:naryPr>
                      <m:sub>
                        <m:r>
                          <m:rPr>
                            <m:brk m:alnAt="23"/>
                          </m:rPr>
                          <a:rPr lang="es-ES" b="0" i="1" smtClean="0">
                            <a:latin typeface="Cambria Math" panose="02040503050406030204" pitchFamily="18" charset="0"/>
                          </a:rPr>
                          <m:t>−</m:t>
                        </m:r>
                        <m:r>
                          <a:rPr lang="es-ES" b="0" i="1" smtClean="0">
                            <a:latin typeface="Cambria Math" panose="02040503050406030204" pitchFamily="18" charset="0"/>
                          </a:rPr>
                          <m:t>𝑡</m:t>
                        </m:r>
                      </m:sub>
                      <m:sup>
                        <m:r>
                          <a:rPr lang="es-ES" b="0" i="1" smtClean="0">
                            <a:latin typeface="Cambria Math" panose="02040503050406030204" pitchFamily="18" charset="0"/>
                          </a:rPr>
                          <m:t>𝑡</m:t>
                        </m:r>
                      </m:sup>
                      <m:e>
                        <m:r>
                          <a:rPr lang="es-ES" i="1">
                            <a:latin typeface="Cambria Math" panose="02040503050406030204" pitchFamily="18" charset="0"/>
                          </a:rPr>
                          <m:t>𝑖𝑑𝑡</m:t>
                        </m:r>
                      </m:e>
                    </m:nary>
                    <m:r>
                      <a:rPr lang="es-ES" b="0" i="1" smtClean="0">
                        <a:latin typeface="Cambria Math" panose="02040503050406030204" pitchFamily="18" charset="0"/>
                      </a:rPr>
                      <m:t>=</m:t>
                    </m:r>
                    <m:r>
                      <a:rPr lang="es-ES" b="0" i="1" smtClean="0">
                        <a:latin typeface="Cambria Math" panose="02040503050406030204" pitchFamily="18" charset="0"/>
                      </a:rPr>
                      <m:t>𝑑𝑞</m:t>
                    </m:r>
                  </m:oMath>
                </a14:m>
                <a:endParaRPr lang="es-ES" b="0" dirty="0"/>
              </a:p>
              <a:p>
                <a:pPr eaLnBrk="1" fontAlgn="auto" hangingPunct="1">
                  <a:spcAft>
                    <a:spcPts val="0"/>
                  </a:spcAft>
                  <a:buFont typeface="Arial" pitchFamily="34" charset="0"/>
                  <a:buChar char="•"/>
                  <a:defRPr/>
                </a:pPr>
                <a:endParaRPr lang="es-ES" b="0"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endParaRPr lang="es-MX" dirty="0"/>
              </a:p>
              <a:p>
                <a:pPr eaLnBrk="1" fontAlgn="auto" hangingPunct="1">
                  <a:spcAft>
                    <a:spcPts val="0"/>
                  </a:spcAft>
                  <a:buFont typeface="Arial" pitchFamily="34" charset="0"/>
                  <a:buChar char="•"/>
                  <a:defRPr/>
                </a:pPr>
                <a:r>
                  <a:rPr lang="es-MX" dirty="0"/>
                  <a:t>i en |A| y Q o q en |C|</a:t>
                </a: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857364"/>
                <a:ext cx="8229600" cy="4000511"/>
              </a:xfrm>
              <a:blipFill>
                <a:blip r:embed="rId3"/>
                <a:stretch>
                  <a:fillRect l="-889" t="-1677" r="-370"/>
                </a:stretch>
              </a:blipFill>
            </p:spPr>
            <p:txBody>
              <a:bodyPr/>
              <a:lstStyle/>
              <a:p>
                <a:r>
                  <a:rPr lang="es-CO">
                    <a:noFill/>
                  </a:rPr>
                  <a:t> </a:t>
                </a:r>
              </a:p>
            </p:txBody>
          </p:sp>
        </mc:Fallback>
      </mc:AlternateContent>
      <p:sp>
        <p:nvSpPr>
          <p:cNvPr id="204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2048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15505" y="3214686"/>
            <a:ext cx="1956561" cy="1714512"/>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B0DC8-D8BE-4B48-A271-726916FF1F55}"/>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B00C571F-4248-4A5B-A79D-083B2F34B57F}"/>
              </a:ext>
            </a:extLst>
          </p:cNvPr>
          <p:cNvSpPr>
            <a:spLocks noGrp="1"/>
          </p:cNvSpPr>
          <p:nvPr>
            <p:ph idx="1"/>
          </p:nvPr>
        </p:nvSpPr>
        <p:spPr/>
        <p:txBody>
          <a:bodyPr/>
          <a:lstStyle/>
          <a:p>
            <a:r>
              <a:rPr lang="es-CO" dirty="0"/>
              <a:t>y=3x^3+2x^2+1</a:t>
            </a:r>
          </a:p>
          <a:p>
            <a:r>
              <a:rPr lang="es-CO" dirty="0"/>
              <a:t>Y´=9x^2+4x^1+0</a:t>
            </a:r>
          </a:p>
          <a:p>
            <a:endParaRPr lang="es-CO" dirty="0"/>
          </a:p>
          <a:p>
            <a:r>
              <a:rPr lang="es-CO" dirty="0"/>
              <a:t>Y=11x^2+13x^3+24</a:t>
            </a:r>
          </a:p>
          <a:p>
            <a:r>
              <a:rPr lang="es-CO" dirty="0"/>
              <a:t>Y´=22x^1+39x^2+0</a:t>
            </a:r>
          </a:p>
          <a:p>
            <a:endParaRPr lang="es-CO" dirty="0"/>
          </a:p>
          <a:p>
            <a:r>
              <a:rPr lang="es-CO" dirty="0"/>
              <a:t>Y=1/(2x^3)+2/(x^2)=(x^-3)/2+(2x^-2)</a:t>
            </a:r>
          </a:p>
          <a:p>
            <a:r>
              <a:rPr lang="es-CO" dirty="0"/>
              <a:t>Y´=-3(x^-4)/2-(4x^-3)</a:t>
            </a:r>
          </a:p>
          <a:p>
            <a:endParaRPr lang="es-CO" dirty="0"/>
          </a:p>
        </p:txBody>
      </p:sp>
    </p:spTree>
    <p:extLst>
      <p:ext uri="{BB962C8B-B14F-4D97-AF65-F5344CB8AC3E}">
        <p14:creationId xmlns:p14="http://schemas.microsoft.com/office/powerpoint/2010/main" val="22393071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Carga</a:t>
            </a:r>
          </a:p>
        </p:txBody>
      </p:sp>
      <p:sp>
        <p:nvSpPr>
          <p:cNvPr id="3" name="2 Marcador de contenido"/>
          <p:cNvSpPr>
            <a:spLocks noGrp="1"/>
          </p:cNvSpPr>
          <p:nvPr>
            <p:ph idx="1"/>
          </p:nvPr>
        </p:nvSpPr>
        <p:spPr/>
        <p:txBody>
          <a:bodyPr/>
          <a:lstStyle/>
          <a:p>
            <a:r>
              <a:rPr lang="es-MX" dirty="0"/>
              <a:t>Cantidad de electricidad responsable de los fenómenos eléctricos</a:t>
            </a:r>
          </a:p>
        </p:txBody>
      </p:sp>
      <p:sp>
        <p:nvSpPr>
          <p:cNvPr id="860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86019"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pic>
        <p:nvPicPr>
          <p:cNvPr id="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57422" y="3214686"/>
            <a:ext cx="4414852" cy="1571636"/>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SEÑALES USADAS</a:t>
            </a:r>
          </a:p>
        </p:txBody>
      </p:sp>
      <p:sp>
        <p:nvSpPr>
          <p:cNvPr id="3" name="2 Marcador de texto"/>
          <p:cNvSpPr>
            <a:spLocks noGrp="1"/>
          </p:cNvSpPr>
          <p:nvPr>
            <p:ph type="body" idx="1"/>
          </p:nvPr>
        </p:nvSpPr>
        <p:spPr/>
        <p:txBody>
          <a:bodyPr/>
          <a:lstStyle/>
          <a:p>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Sistema internacional de mediciones</a:t>
            </a:r>
          </a:p>
        </p:txBody>
      </p:sp>
      <p:sp>
        <p:nvSpPr>
          <p:cNvPr id="3" name="2 Marcador de contenido"/>
          <p:cNvSpPr>
            <a:spLocks noGrp="1"/>
          </p:cNvSpPr>
          <p:nvPr>
            <p:ph idx="1"/>
          </p:nvPr>
        </p:nvSpPr>
        <p:spPr/>
        <p:txBody>
          <a:bodyPr>
            <a:normAutofit lnSpcReduction="10000"/>
          </a:bodyPr>
          <a:lstStyle/>
          <a:p>
            <a:r>
              <a:rPr lang="es-MX" dirty="0"/>
              <a:t>Creado en 1960 por la Conferencia Internacional de pesas y medidas que cumple algunas reglas:</a:t>
            </a:r>
          </a:p>
          <a:p>
            <a:r>
              <a:rPr lang="es-MX" dirty="0"/>
              <a:t>Las unidades fundamentales son la longitud, la masa, la temperatura, el tiempo, la corriente eléctrica, la temperatura termodinámica, la cantidad de sustancia y la intensidad lumínica. Las que no aparecen aquí son derivadas</a:t>
            </a:r>
          </a:p>
          <a:p>
            <a:r>
              <a:rPr lang="es-MX" dirty="0"/>
              <a:t>Los símbolos de unidades que corresponden a nombres propios van en mayúscula los demás No</a:t>
            </a:r>
          </a:p>
          <a:p>
            <a:r>
              <a:rPr lang="es-MX" dirty="0"/>
              <a:t>Hace uso del sistema decimal para relacionar cantidades (múltiplos y submúltiplos)</a:t>
            </a:r>
          </a:p>
        </p:txBody>
      </p:sp>
    </p:spTree>
    <p:extLst>
      <p:ext uri="{BB962C8B-B14F-4D97-AF65-F5344CB8AC3E}">
        <p14:creationId xmlns:p14="http://schemas.microsoft.com/office/powerpoint/2010/main" val="1803247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eaLnBrk="1" hangingPunct="1"/>
            <a:r>
              <a:rPr lang="es-MX"/>
              <a:t>Corriente continua</a:t>
            </a:r>
          </a:p>
        </p:txBody>
      </p:sp>
      <p:pic>
        <p:nvPicPr>
          <p:cNvPr id="21507" name="3 Marcador de contenido" descr="401PX-~1.PNG"/>
          <p:cNvPicPr>
            <a:picLocks noGrp="1" noChangeAspect="1"/>
          </p:cNvPicPr>
          <p:nvPr>
            <p:ph idx="1"/>
          </p:nvPr>
        </p:nvPicPr>
        <p:blipFill>
          <a:blip r:embed="rId3" cstate="print"/>
          <a:stretch>
            <a:fillRect/>
          </a:stretch>
        </p:blipFill>
        <p:spPr>
          <a:xfrm>
            <a:off x="2662237" y="3034506"/>
            <a:ext cx="3819525" cy="2190750"/>
          </a:xfrm>
        </p:spPr>
      </p:pic>
      <p:sp>
        <p:nvSpPr>
          <p:cNvPr id="4" name="3 CuadroTexto"/>
          <p:cNvSpPr txBox="1"/>
          <p:nvPr/>
        </p:nvSpPr>
        <p:spPr>
          <a:xfrm>
            <a:off x="5000628" y="2428868"/>
            <a:ext cx="1143008" cy="523220"/>
          </a:xfrm>
          <a:prstGeom prst="rect">
            <a:avLst/>
          </a:prstGeom>
          <a:noFill/>
        </p:spPr>
        <p:txBody>
          <a:bodyPr wrap="square" rtlCol="0">
            <a:spAutoFit/>
          </a:bodyPr>
          <a:lstStyle/>
          <a:p>
            <a:r>
              <a:rPr lang="es-MX" sz="2800" dirty="0"/>
              <a:t>i(t)=t</a:t>
            </a:r>
          </a:p>
        </p:txBody>
      </p:sp>
      <p:sp>
        <p:nvSpPr>
          <p:cNvPr id="5" name="4 CuadroTexto"/>
          <p:cNvSpPr txBox="1"/>
          <p:nvPr/>
        </p:nvSpPr>
        <p:spPr>
          <a:xfrm>
            <a:off x="3143240" y="3071810"/>
            <a:ext cx="453970" cy="369332"/>
          </a:xfrm>
          <a:prstGeom prst="rect">
            <a:avLst/>
          </a:prstGeom>
          <a:solidFill>
            <a:schemeClr val="bg2"/>
          </a:solidFill>
        </p:spPr>
        <p:txBody>
          <a:bodyPr wrap="none" rtlCol="0">
            <a:spAutoFit/>
          </a:bodyPr>
          <a:lstStyle/>
          <a:p>
            <a:r>
              <a:rPr lang="es-MX" dirty="0"/>
              <a:t>i(t)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r>
              <a:rPr lang="es-MX"/>
              <a:t>Corriente alterna</a:t>
            </a:r>
          </a:p>
        </p:txBody>
      </p:sp>
      <p:pic>
        <p:nvPicPr>
          <p:cNvPr id="22531" name="3 Marcador de contenido" descr="800px-Sin_svg.png"/>
          <p:cNvPicPr>
            <a:picLocks noGrp="1" noChangeAspect="1"/>
          </p:cNvPicPr>
          <p:nvPr>
            <p:ph idx="1"/>
          </p:nvPr>
        </p:nvPicPr>
        <p:blipFill>
          <a:blip r:embed="rId3" cstate="print"/>
          <a:stretch>
            <a:fillRect/>
          </a:stretch>
        </p:blipFill>
        <p:spPr>
          <a:xfrm>
            <a:off x="1350395" y="1935163"/>
            <a:ext cx="6443210" cy="4389437"/>
          </a:xfrm>
        </p:spPr>
      </p:pic>
      <p:sp>
        <p:nvSpPr>
          <p:cNvPr id="4" name="3 CuadroTexto"/>
          <p:cNvSpPr txBox="1"/>
          <p:nvPr/>
        </p:nvSpPr>
        <p:spPr>
          <a:xfrm>
            <a:off x="1285852" y="2000240"/>
            <a:ext cx="248786" cy="369332"/>
          </a:xfrm>
          <a:prstGeom prst="rect">
            <a:avLst/>
          </a:prstGeom>
          <a:solidFill>
            <a:schemeClr val="bg2"/>
          </a:solidFill>
        </p:spPr>
        <p:txBody>
          <a:bodyPr wrap="none" rtlCol="0">
            <a:spAutoFit/>
          </a:bodyPr>
          <a:lstStyle/>
          <a:p>
            <a:r>
              <a:rPr lang="es-MX" dirty="0"/>
              <a:t>I</a:t>
            </a:r>
          </a:p>
        </p:txBody>
      </p:sp>
      <p:sp>
        <p:nvSpPr>
          <p:cNvPr id="5" name="4 CuadroTexto"/>
          <p:cNvSpPr txBox="1"/>
          <p:nvPr/>
        </p:nvSpPr>
        <p:spPr>
          <a:xfrm>
            <a:off x="6429388" y="2285992"/>
            <a:ext cx="1845377" cy="369332"/>
          </a:xfrm>
          <a:prstGeom prst="rect">
            <a:avLst/>
          </a:prstGeom>
          <a:noFill/>
        </p:spPr>
        <p:txBody>
          <a:bodyPr wrap="none" rtlCol="0">
            <a:spAutoFit/>
          </a:bodyPr>
          <a:lstStyle/>
          <a:p>
            <a:r>
              <a:rPr lang="es-MX" dirty="0"/>
              <a:t>i(t)=</a:t>
            </a:r>
            <a:r>
              <a:rPr lang="es-MX" dirty="0" err="1"/>
              <a:t>Isenwt</a:t>
            </a:r>
            <a:r>
              <a:rPr lang="es-MX" dirty="0"/>
              <a:t>, t&gt;=0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MX" dirty="0"/>
              <a:t>Exponencial</a:t>
            </a:r>
          </a:p>
        </p:txBody>
      </p:sp>
      <p:sp>
        <p:nvSpPr>
          <p:cNvPr id="23555" name="2 Marcador de contenido"/>
          <p:cNvSpPr>
            <a:spLocks noGrp="1"/>
          </p:cNvSpPr>
          <p:nvPr>
            <p:ph idx="1"/>
          </p:nvPr>
        </p:nvSpPr>
        <p:spPr/>
        <p:txBody>
          <a:bodyPr/>
          <a:lstStyle/>
          <a:p>
            <a:pPr algn="just"/>
            <a:endParaRPr lang="es-MX" dirty="0"/>
          </a:p>
          <a:p>
            <a:pPr algn="just"/>
            <a:endParaRPr lang="es-MX" dirty="0"/>
          </a:p>
          <a:p>
            <a:pPr algn="just"/>
            <a:endParaRPr lang="es-MX" dirty="0"/>
          </a:p>
          <a:p>
            <a:pPr eaLnBrk="1" hangingPunct="1"/>
            <a:endParaRPr lang="es-MX" dirty="0"/>
          </a:p>
        </p:txBody>
      </p:sp>
      <p:pic>
        <p:nvPicPr>
          <p:cNvPr id="4" name="3 Imagen" descr="fig2.gif"/>
          <p:cNvPicPr>
            <a:picLocks noChangeAspect="1"/>
          </p:cNvPicPr>
          <p:nvPr/>
        </p:nvPicPr>
        <p:blipFill>
          <a:blip r:embed="rId3" cstate="print"/>
          <a:stretch>
            <a:fillRect/>
          </a:stretch>
        </p:blipFill>
        <p:spPr>
          <a:xfrm>
            <a:off x="1744547" y="2136924"/>
            <a:ext cx="5216241" cy="3986231"/>
          </a:xfrm>
          <a:prstGeom prst="rect">
            <a:avLst/>
          </a:prstGeom>
        </p:spPr>
      </p:pic>
      <p:sp>
        <p:nvSpPr>
          <p:cNvPr id="5" name="4 CuadroTexto"/>
          <p:cNvSpPr txBox="1"/>
          <p:nvPr/>
        </p:nvSpPr>
        <p:spPr>
          <a:xfrm>
            <a:off x="5786446" y="2857496"/>
            <a:ext cx="1550424" cy="369332"/>
          </a:xfrm>
          <a:prstGeom prst="rect">
            <a:avLst/>
          </a:prstGeom>
          <a:noFill/>
        </p:spPr>
        <p:txBody>
          <a:bodyPr wrap="none" rtlCol="0">
            <a:spAutoFit/>
          </a:bodyPr>
          <a:lstStyle/>
          <a:p>
            <a:r>
              <a:rPr lang="es-MX" dirty="0"/>
              <a:t>i(t)=</a:t>
            </a:r>
            <a:r>
              <a:rPr lang="es-MX" dirty="0" err="1"/>
              <a:t>Ie</a:t>
            </a:r>
            <a:r>
              <a:rPr lang="es-MX" baseline="30000" dirty="0" err="1"/>
              <a:t>-bt</a:t>
            </a:r>
            <a:r>
              <a:rPr lang="es-MX" dirty="0"/>
              <a:t>, t&gt;=0</a:t>
            </a:r>
          </a:p>
        </p:txBody>
      </p:sp>
      <p:sp>
        <p:nvSpPr>
          <p:cNvPr id="6" name="5 CuadroTexto"/>
          <p:cNvSpPr txBox="1"/>
          <p:nvPr/>
        </p:nvSpPr>
        <p:spPr>
          <a:xfrm>
            <a:off x="3857620" y="2071678"/>
            <a:ext cx="235962" cy="369332"/>
          </a:xfrm>
          <a:prstGeom prst="rect">
            <a:avLst/>
          </a:prstGeom>
          <a:solidFill>
            <a:schemeClr val="bg2"/>
          </a:solidFill>
        </p:spPr>
        <p:txBody>
          <a:bodyPr wrap="none" rtlCol="0">
            <a:spAutoFit/>
          </a:bodyPr>
          <a:lstStyle/>
          <a:p>
            <a:r>
              <a:rPr lang="es-MX" dirty="0"/>
              <a:t>i</a:t>
            </a:r>
          </a:p>
        </p:txBody>
      </p:sp>
      <p:sp>
        <p:nvSpPr>
          <p:cNvPr id="7" name="6 CuadroTexto"/>
          <p:cNvSpPr txBox="1"/>
          <p:nvPr/>
        </p:nvSpPr>
        <p:spPr>
          <a:xfrm>
            <a:off x="3000364" y="2857496"/>
            <a:ext cx="235962" cy="369332"/>
          </a:xfrm>
          <a:prstGeom prst="rect">
            <a:avLst/>
          </a:prstGeom>
          <a:solidFill>
            <a:schemeClr val="bg2"/>
          </a:solidFill>
        </p:spPr>
        <p:txBody>
          <a:bodyPr wrap="none" rtlCol="0">
            <a:spAutoFit/>
          </a:bodyPr>
          <a:lstStyle/>
          <a:p>
            <a:r>
              <a:rPr lang="es-MX" dirty="0"/>
              <a:t>i</a:t>
            </a:r>
          </a:p>
        </p:txBody>
      </p:sp>
      <p:sp>
        <p:nvSpPr>
          <p:cNvPr id="8" name="7 CuadroTexto"/>
          <p:cNvSpPr txBox="1"/>
          <p:nvPr/>
        </p:nvSpPr>
        <p:spPr>
          <a:xfrm>
            <a:off x="1714480" y="3416858"/>
            <a:ext cx="235962" cy="369332"/>
          </a:xfrm>
          <a:prstGeom prst="rect">
            <a:avLst/>
          </a:prstGeom>
          <a:solidFill>
            <a:schemeClr val="bg2"/>
          </a:solidFill>
        </p:spPr>
        <p:txBody>
          <a:bodyPr wrap="none" rtlCol="0">
            <a:spAutoFit/>
          </a:bodyPr>
          <a:lstStyle/>
          <a:p>
            <a:r>
              <a:rPr lang="es-MX" dirty="0"/>
              <a:t>i</a:t>
            </a:r>
          </a:p>
        </p:txBody>
      </p:sp>
      <p:sp>
        <p:nvSpPr>
          <p:cNvPr id="9" name="8 CuadroTexto"/>
          <p:cNvSpPr txBox="1"/>
          <p:nvPr/>
        </p:nvSpPr>
        <p:spPr>
          <a:xfrm>
            <a:off x="6500826" y="5214950"/>
            <a:ext cx="248786" cy="369332"/>
          </a:xfrm>
          <a:prstGeom prst="rect">
            <a:avLst/>
          </a:prstGeom>
          <a:solidFill>
            <a:schemeClr val="bg2"/>
          </a:solidFill>
        </p:spPr>
        <p:txBody>
          <a:bodyPr wrap="none" rtlCol="0">
            <a:spAutoFit/>
          </a:bodyPr>
          <a:lstStyle/>
          <a:p>
            <a:r>
              <a:rPr lang="es-MX" dirty="0"/>
              <a:t>t</a:t>
            </a:r>
          </a:p>
        </p:txBody>
      </p:sp>
      <p:sp>
        <p:nvSpPr>
          <p:cNvPr id="10" name="9 CuadroTexto"/>
          <p:cNvSpPr txBox="1"/>
          <p:nvPr/>
        </p:nvSpPr>
        <p:spPr>
          <a:xfrm>
            <a:off x="3929058" y="4786322"/>
            <a:ext cx="248786" cy="369332"/>
          </a:xfrm>
          <a:prstGeom prst="rect">
            <a:avLst/>
          </a:prstGeom>
          <a:solidFill>
            <a:schemeClr val="bg2"/>
          </a:solidFill>
        </p:spPr>
        <p:txBody>
          <a:bodyPr wrap="none" rtlCol="0">
            <a:spAutoFit/>
          </a:bodyPr>
          <a:lstStyle/>
          <a:p>
            <a:r>
              <a:rPr lang="es-MX" dirty="0"/>
              <a:t>I</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uno</a:t>
            </a:r>
          </a:p>
        </p:txBody>
      </p:sp>
      <p:sp>
        <p:nvSpPr>
          <p:cNvPr id="3" name="2 Marcador de contenido"/>
          <p:cNvSpPr>
            <a:spLocks noGrp="1"/>
          </p:cNvSpPr>
          <p:nvPr>
            <p:ph idx="1"/>
          </p:nvPr>
        </p:nvSpPr>
        <p:spPr>
          <a:xfrm>
            <a:off x="480008" y="1052736"/>
            <a:ext cx="8229600" cy="4389120"/>
          </a:xfrm>
        </p:spPr>
        <p:txBody>
          <a:bodyPr/>
          <a:lstStyle/>
          <a:p>
            <a:r>
              <a:rPr lang="es-ES" dirty="0"/>
              <a:t>La carga que ha ingresado a un elemento de circuito es q (t)=4(1-e</a:t>
            </a:r>
            <a:r>
              <a:rPr lang="es-ES" baseline="30000" dirty="0"/>
              <a:t>-5t</a:t>
            </a:r>
            <a:r>
              <a:rPr lang="es-ES" dirty="0"/>
              <a:t>) cuando t ≥ 0 q (t)= 0 cuando t &lt; 0. Calcule la corriente en este elemento del circuito para </a:t>
            </a:r>
            <a:r>
              <a:rPr lang="es-ES" i="1" dirty="0"/>
              <a:t>t </a:t>
            </a:r>
            <a:r>
              <a:rPr lang="es-ES" dirty="0"/>
              <a:t>mayor o igual a 0.</a:t>
            </a:r>
            <a:endParaRPr lang="es-MX" dirty="0"/>
          </a:p>
          <a:p>
            <a:r>
              <a:rPr lang="es-MX" dirty="0"/>
              <a:t>Solución:</a:t>
            </a:r>
          </a:p>
          <a:p>
            <a:r>
              <a:rPr lang="es-MX" dirty="0"/>
              <a:t>q=4(1-e^(-5t)) C= 4*1-4e ^(-5t) C=4-4e ^(-5t) C</a:t>
            </a:r>
          </a:p>
          <a:p>
            <a:r>
              <a:rPr lang="es-MX" dirty="0"/>
              <a:t>i=</a:t>
            </a:r>
            <a:r>
              <a:rPr lang="es-MX" dirty="0" err="1"/>
              <a:t>dq</a:t>
            </a:r>
            <a:r>
              <a:rPr lang="es-MX" dirty="0"/>
              <a:t>/</a:t>
            </a:r>
            <a:r>
              <a:rPr lang="es-MX" dirty="0" err="1"/>
              <a:t>dt</a:t>
            </a:r>
            <a:r>
              <a:rPr lang="es-MX" dirty="0"/>
              <a:t>= d(4-4e ^(-5t))/</a:t>
            </a:r>
            <a:r>
              <a:rPr lang="es-MX" dirty="0" err="1"/>
              <a:t>dt</a:t>
            </a:r>
            <a:r>
              <a:rPr lang="es-MX" dirty="0"/>
              <a:t>=0-deribada de un exponencial es la misma </a:t>
            </a:r>
            <a:r>
              <a:rPr lang="es-MX" dirty="0" err="1"/>
              <a:t>exponencia</a:t>
            </a:r>
            <a:r>
              <a:rPr lang="es-MX" dirty="0"/>
              <a:t> multiplicada por la derivada del exponente</a:t>
            </a:r>
          </a:p>
          <a:p>
            <a:endParaRPr lang="es-MX" dirty="0"/>
          </a:p>
          <a:p>
            <a:endParaRPr lang="es-MX" dirty="0"/>
          </a:p>
          <a:p>
            <a:endParaRPr lang="es-MX" dirty="0"/>
          </a:p>
        </p:txBody>
      </p:sp>
      <p:sp>
        <p:nvSpPr>
          <p:cNvPr id="1013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13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640" y="5450920"/>
            <a:ext cx="6263090" cy="708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box(in)">
                                      <p:cBhvr>
                                        <p:cTn id="7" dur="5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700E52-0FC7-4ADF-8DFF-7314BFA2DE64}"/>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9DB46B2B-7C93-45AF-9B3C-ACBB51B07065}"/>
              </a:ext>
            </a:extLst>
          </p:cNvPr>
          <p:cNvSpPr>
            <a:spLocks noGrp="1"/>
          </p:cNvSpPr>
          <p:nvPr>
            <p:ph idx="1"/>
          </p:nvPr>
        </p:nvSpPr>
        <p:spPr/>
        <p:txBody>
          <a:bodyPr/>
          <a:lstStyle/>
          <a:p>
            <a:r>
              <a:rPr lang="es-CO" dirty="0"/>
              <a:t>Y=e^4      </a:t>
            </a:r>
          </a:p>
          <a:p>
            <a:r>
              <a:rPr lang="es-CO" dirty="0"/>
              <a:t>Y’ = e^4 *0=0</a:t>
            </a:r>
          </a:p>
          <a:p>
            <a:endParaRPr lang="es-CO" dirty="0"/>
          </a:p>
          <a:p>
            <a:r>
              <a:rPr lang="es-CO" dirty="0"/>
              <a:t>Y=2e^5t= 2e^5t(5)=10e^5t</a:t>
            </a:r>
          </a:p>
        </p:txBody>
      </p:sp>
    </p:spTree>
    <p:extLst>
      <p:ext uri="{BB962C8B-B14F-4D97-AF65-F5344CB8AC3E}">
        <p14:creationId xmlns:p14="http://schemas.microsoft.com/office/powerpoint/2010/main" val="3863502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13FF9-30C9-4337-92A3-F7E7EFA73208}"/>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02CE8873-DD30-45A9-9569-B4F902131BC4}"/>
              </a:ext>
            </a:extLst>
          </p:cNvPr>
          <p:cNvSpPr>
            <a:spLocks noGrp="1"/>
          </p:cNvSpPr>
          <p:nvPr>
            <p:ph idx="1"/>
          </p:nvPr>
        </p:nvSpPr>
        <p:spPr>
          <a:xfrm>
            <a:off x="457200" y="1935480"/>
            <a:ext cx="8507288" cy="4389120"/>
          </a:xfrm>
        </p:spPr>
        <p:txBody>
          <a:bodyPr/>
          <a:lstStyle/>
          <a:p>
            <a:r>
              <a:rPr lang="es-MX" dirty="0"/>
              <a:t>i=</a:t>
            </a:r>
            <a:r>
              <a:rPr lang="es-MX" dirty="0" err="1"/>
              <a:t>dq</a:t>
            </a:r>
            <a:r>
              <a:rPr lang="es-MX" dirty="0"/>
              <a:t>/</a:t>
            </a:r>
            <a:r>
              <a:rPr lang="es-MX" dirty="0" err="1"/>
              <a:t>dt</a:t>
            </a:r>
            <a:r>
              <a:rPr lang="es-MX" dirty="0"/>
              <a:t>= d(4-4e ^(-5t))/</a:t>
            </a:r>
            <a:r>
              <a:rPr lang="es-MX" dirty="0" err="1"/>
              <a:t>dt</a:t>
            </a:r>
            <a:r>
              <a:rPr lang="es-MX" dirty="0"/>
              <a:t>=0+ -4e ^(-5t)(-5)=20e ^(-5t)A</a:t>
            </a:r>
          </a:p>
          <a:p>
            <a:endParaRPr lang="es-MX" dirty="0"/>
          </a:p>
          <a:p>
            <a:r>
              <a:rPr lang="es-MX" dirty="0"/>
              <a:t>Supongan que la carga de un circuito esta dada por q=5t^3+8t^2+5t+2C, HALLAR LA CORRIENTE</a:t>
            </a:r>
          </a:p>
          <a:p>
            <a:r>
              <a:rPr lang="es-MX" dirty="0"/>
              <a:t>i=</a:t>
            </a:r>
            <a:r>
              <a:rPr lang="es-MX" dirty="0" err="1"/>
              <a:t>dq</a:t>
            </a:r>
            <a:r>
              <a:rPr lang="es-MX" dirty="0"/>
              <a:t>/</a:t>
            </a:r>
            <a:r>
              <a:rPr lang="es-MX" dirty="0" err="1"/>
              <a:t>dt</a:t>
            </a:r>
            <a:r>
              <a:rPr lang="es-MX" dirty="0"/>
              <a:t>= d(5t^3+8t^2+5t+2)/</a:t>
            </a:r>
            <a:r>
              <a:rPr lang="es-MX" dirty="0" err="1"/>
              <a:t>dt</a:t>
            </a:r>
            <a:r>
              <a:rPr lang="es-MX" dirty="0"/>
              <a:t>=15t^2+16t+5A</a:t>
            </a:r>
            <a:endParaRPr lang="es-CO" dirty="0"/>
          </a:p>
        </p:txBody>
      </p:sp>
    </p:spTree>
    <p:extLst>
      <p:ext uri="{BB962C8B-B14F-4D97-AF65-F5344CB8AC3E}">
        <p14:creationId xmlns:p14="http://schemas.microsoft.com/office/powerpoint/2010/main" val="4048842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D2FC39-82AE-47F3-A0B2-EC72F6949C68}"/>
              </a:ext>
            </a:extLst>
          </p:cNvPr>
          <p:cNvSpPr>
            <a:spLocks noGrp="1"/>
          </p:cNvSpPr>
          <p:nvPr>
            <p:ph type="title"/>
          </p:nvPr>
        </p:nvSpPr>
        <p:spPr/>
        <p:txBody>
          <a:bodyPr/>
          <a:lstStyle/>
          <a:p>
            <a:r>
              <a:rPr lang="es-ES" dirty="0"/>
              <a:t>Ejemplo 2</a:t>
            </a:r>
            <a:endParaRPr lang="es-CO"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400558A2-DA8D-49E0-A7DD-C76B4DC4D7DF}"/>
                  </a:ext>
                </a:extLst>
              </p:cNvPr>
              <p:cNvSpPr>
                <a:spLocks noGrp="1"/>
              </p:cNvSpPr>
              <p:nvPr>
                <p:ph idx="1"/>
              </p:nvPr>
            </p:nvSpPr>
            <p:spPr/>
            <p:txBody>
              <a:bodyPr/>
              <a:lstStyle/>
              <a:p>
                <a:r>
                  <a:rPr lang="es-ES" dirty="0"/>
                  <a:t>La carga que ha ingresado a un elemento de circuito es q (t)=3t-t</a:t>
                </a:r>
                <a:r>
                  <a:rPr lang="es-ES" baseline="30000" dirty="0"/>
                  <a:t>5</a:t>
                </a:r>
                <a:r>
                  <a:rPr lang="es-ES" dirty="0"/>
                  <a:t> cuando t ≥ 0 q (t)= 0 cuando t &lt; 0. Calcule la corriente en este elemento del circuito para </a:t>
                </a:r>
                <a:r>
                  <a:rPr lang="es-ES" i="1" dirty="0"/>
                  <a:t>t </a:t>
                </a:r>
                <a:r>
                  <a:rPr lang="es-ES" dirty="0"/>
                  <a:t>mayor o igual a 0.</a:t>
                </a:r>
              </a:p>
              <a:p>
                <a:endParaRPr lang="es-ES" dirty="0"/>
              </a:p>
              <a:p>
                <a14:m>
                  <m:oMath xmlns:m="http://schemas.openxmlformats.org/officeDocument/2006/math">
                    <m:r>
                      <a:rPr lang="es-ES" b="0" i="1" smtClean="0">
                        <a:latin typeface="Cambria Math" panose="02040503050406030204" pitchFamily="18" charset="0"/>
                      </a:rPr>
                      <m:t>𝑖</m:t>
                    </m:r>
                    <m:d>
                      <m:dPr>
                        <m:ctrlPr>
                          <a:rPr lang="es-ES" b="0" i="1" smtClean="0">
                            <a:latin typeface="Cambria Math" panose="02040503050406030204" pitchFamily="18" charset="0"/>
                          </a:rPr>
                        </m:ctrlPr>
                      </m:dPr>
                      <m:e>
                        <m:r>
                          <a:rPr lang="es-ES" b="0" i="1" smtClean="0">
                            <a:latin typeface="Cambria Math" panose="02040503050406030204" pitchFamily="18" charset="0"/>
                          </a:rPr>
                          <m:t>𝑡</m:t>
                        </m:r>
                      </m:e>
                    </m:d>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𝑑𝑞</m:t>
                        </m:r>
                      </m:num>
                      <m:den>
                        <m:r>
                          <a:rPr lang="es-ES" b="0" i="1" smtClean="0">
                            <a:latin typeface="Cambria Math" panose="02040503050406030204" pitchFamily="18" charset="0"/>
                          </a:rPr>
                          <m:t>𝑑𝑡</m:t>
                        </m:r>
                      </m:den>
                    </m:f>
                    <m:r>
                      <a:rPr lang="es-ES" b="0" i="1" smtClean="0">
                        <a:latin typeface="Cambria Math" panose="02040503050406030204" pitchFamily="18" charset="0"/>
                      </a:rPr>
                      <m:t>=</m:t>
                    </m:r>
                  </m:oMath>
                </a14:m>
                <a:r>
                  <a:rPr lang="es-ES" dirty="0"/>
                  <a:t> </a:t>
                </a:r>
                <a14:m>
                  <m:oMath xmlns:m="http://schemas.openxmlformats.org/officeDocument/2006/math">
                    <m:f>
                      <m:fPr>
                        <m:ctrlPr>
                          <a:rPr lang="es-ES" i="1">
                            <a:latin typeface="Cambria Math" panose="02040503050406030204" pitchFamily="18" charset="0"/>
                          </a:rPr>
                        </m:ctrlPr>
                      </m:fPr>
                      <m:num>
                        <m:r>
                          <a:rPr lang="es-ES" i="1">
                            <a:latin typeface="Cambria Math" panose="02040503050406030204" pitchFamily="18" charset="0"/>
                          </a:rPr>
                          <m:t>𝑑</m:t>
                        </m:r>
                        <m:r>
                          <a:rPr lang="es-ES" b="0" i="1" smtClean="0">
                            <a:latin typeface="Cambria Math" panose="02040503050406030204" pitchFamily="18" charset="0"/>
                          </a:rPr>
                          <m:t>(3</m:t>
                        </m:r>
                        <m:r>
                          <a:rPr lang="es-ES" b="0" i="1" smtClean="0">
                            <a:latin typeface="Cambria Math" panose="02040503050406030204" pitchFamily="18" charset="0"/>
                          </a:rPr>
                          <m:t>𝑡</m:t>
                        </m:r>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5</m:t>
                            </m:r>
                          </m:sup>
                        </m:sSup>
                        <m:r>
                          <a:rPr lang="es-ES" b="0" i="1" smtClean="0">
                            <a:latin typeface="Cambria Math" panose="02040503050406030204" pitchFamily="18" charset="0"/>
                          </a:rPr>
                          <m:t>)</m:t>
                        </m:r>
                      </m:num>
                      <m:den>
                        <m:r>
                          <a:rPr lang="es-ES" i="1">
                            <a:latin typeface="Cambria Math" panose="02040503050406030204" pitchFamily="18" charset="0"/>
                          </a:rPr>
                          <m:t>𝑑𝑡</m:t>
                        </m:r>
                      </m:den>
                    </m:f>
                    <m:r>
                      <a:rPr lang="es-ES" b="0" i="1" smtClean="0">
                        <a:latin typeface="Cambria Math" panose="02040503050406030204" pitchFamily="18" charset="0"/>
                      </a:rPr>
                      <m:t>=1∗3</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1−1</m:t>
                        </m:r>
                      </m:sup>
                    </m:sSup>
                    <m:r>
                      <a:rPr lang="es-ES" b="0" i="1" smtClean="0">
                        <a:latin typeface="Cambria Math" panose="02040503050406030204" pitchFamily="18" charset="0"/>
                      </a:rPr>
                      <m:t>−5</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5−1</m:t>
                        </m:r>
                      </m:sup>
                    </m:sSup>
                    <m:r>
                      <a:rPr lang="es-ES" b="0" i="1" smtClean="0">
                        <a:latin typeface="Cambria Math" panose="02040503050406030204" pitchFamily="18" charset="0"/>
                      </a:rPr>
                      <m:t>=3−5</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ES" b="0" i="1" smtClean="0">
                            <a:latin typeface="Cambria Math" panose="02040503050406030204" pitchFamily="18" charset="0"/>
                          </a:rPr>
                          <m:t>4</m:t>
                        </m:r>
                      </m:sup>
                    </m:sSup>
                    <m:r>
                      <a:rPr lang="es-ES" b="0" i="1" smtClean="0">
                        <a:latin typeface="Cambria Math" panose="02040503050406030204" pitchFamily="18" charset="0"/>
                      </a:rPr>
                      <m:t>𝐴</m:t>
                    </m:r>
                  </m:oMath>
                </a14:m>
                <a:endParaRPr lang="es-ES" dirty="0"/>
              </a:p>
              <a:p>
                <a:endParaRPr lang="es-MX" dirty="0"/>
              </a:p>
              <a:p>
                <a:endParaRPr lang="es-CO" dirty="0"/>
              </a:p>
            </p:txBody>
          </p:sp>
        </mc:Choice>
        <mc:Fallback xmlns="">
          <p:sp>
            <p:nvSpPr>
              <p:cNvPr id="3" name="Marcador de contenido 2">
                <a:extLst>
                  <a:ext uri="{FF2B5EF4-FFF2-40B4-BE49-F238E27FC236}">
                    <a16:creationId xmlns:a16="http://schemas.microsoft.com/office/drawing/2014/main" id="{400558A2-DA8D-49E0-A7DD-C76B4DC4D7DF}"/>
                  </a:ext>
                </a:extLst>
              </p:cNvPr>
              <p:cNvSpPr>
                <a:spLocks noGrp="1" noRot="1" noChangeAspect="1" noMove="1" noResize="1" noEditPoints="1" noAdjustHandles="1" noChangeArrowheads="1" noChangeShapeType="1" noTextEdit="1"/>
              </p:cNvSpPr>
              <p:nvPr>
                <p:ph idx="1"/>
              </p:nvPr>
            </p:nvSpPr>
            <p:spPr>
              <a:blipFill>
                <a:blip r:embed="rId2"/>
                <a:stretch>
                  <a:fillRect l="-889" t="-1250" r="-2148"/>
                </a:stretch>
              </a:blipFill>
            </p:spPr>
            <p:txBody>
              <a:bodyPr/>
              <a:lstStyle/>
              <a:p>
                <a:r>
                  <a:rPr lang="es-CO">
                    <a:noFill/>
                  </a:rPr>
                  <a:t> </a:t>
                </a:r>
              </a:p>
            </p:txBody>
          </p:sp>
        </mc:Fallback>
      </mc:AlternateContent>
    </p:spTree>
    <p:extLst>
      <p:ext uri="{BB962C8B-B14F-4D97-AF65-F5344CB8AC3E}">
        <p14:creationId xmlns:p14="http://schemas.microsoft.com/office/powerpoint/2010/main" val="1254228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747D86-2714-4923-BC8C-F5F42AC58DE7}"/>
              </a:ext>
            </a:extLst>
          </p:cNvPr>
          <p:cNvSpPr>
            <a:spLocks noGrp="1"/>
          </p:cNvSpPr>
          <p:nvPr>
            <p:ph type="title"/>
          </p:nvPr>
        </p:nvSpPr>
        <p:spPr/>
        <p:txBody>
          <a:bodyPr/>
          <a:lstStyle/>
          <a:p>
            <a:r>
              <a:rPr lang="es-ES" dirty="0"/>
              <a:t>Ejemplo 3</a:t>
            </a:r>
            <a:endParaRPr lang="es-CO"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582A568A-F3D2-433A-87A5-0F0DC6ADA6BB}"/>
                  </a:ext>
                </a:extLst>
              </p:cNvPr>
              <p:cNvSpPr>
                <a:spLocks noGrp="1"/>
              </p:cNvSpPr>
              <p:nvPr>
                <p:ph idx="1"/>
              </p:nvPr>
            </p:nvSpPr>
            <p:spPr/>
            <p:txBody>
              <a:bodyPr/>
              <a:lstStyle/>
              <a:p>
                <a:r>
                  <a:rPr lang="es-ES" dirty="0"/>
                  <a:t>La carga que ha ingresado a un elemento de circuito es q (t)=2t</a:t>
                </a:r>
                <a:r>
                  <a:rPr lang="es-ES" baseline="30000" dirty="0"/>
                  <a:t>5</a:t>
                </a:r>
                <a:r>
                  <a:rPr lang="es-ES" dirty="0"/>
                  <a:t> -3t</a:t>
                </a:r>
                <a:r>
                  <a:rPr lang="es-ES" baseline="30000" dirty="0"/>
                  <a:t>4 </a:t>
                </a:r>
                <a:r>
                  <a:rPr lang="es-ES" dirty="0"/>
                  <a:t>+2 cuando t ≥ 0 q (t)= 0 cuando t &lt; 0. Calcule la corriente en este elemento del circuito para </a:t>
                </a:r>
                <a:r>
                  <a:rPr lang="es-ES" i="1" dirty="0"/>
                  <a:t>t </a:t>
                </a:r>
                <a:r>
                  <a:rPr lang="es-ES" dirty="0"/>
                  <a:t>mayor o igual a 0.</a:t>
                </a:r>
              </a:p>
              <a:p>
                <a14:m>
                  <m:oMath xmlns:m="http://schemas.openxmlformats.org/officeDocument/2006/math">
                    <m:r>
                      <a:rPr lang="es-ES" b="0" i="1" smtClean="0">
                        <a:latin typeface="Cambria Math" panose="02040503050406030204" pitchFamily="18" charset="0"/>
                      </a:rPr>
                      <m:t>𝑖</m:t>
                    </m:r>
                    <m:d>
                      <m:dPr>
                        <m:ctrlPr>
                          <a:rPr lang="es-ES" b="0" i="1" smtClean="0">
                            <a:latin typeface="Cambria Math" panose="02040503050406030204" pitchFamily="18" charset="0"/>
                          </a:rPr>
                        </m:ctrlPr>
                      </m:dPr>
                      <m:e>
                        <m:r>
                          <a:rPr lang="es-ES" b="0" i="1" smtClean="0">
                            <a:latin typeface="Cambria Math" panose="02040503050406030204" pitchFamily="18" charset="0"/>
                          </a:rPr>
                          <m:t>𝑡</m:t>
                        </m:r>
                      </m:e>
                    </m:d>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𝑑𝑞</m:t>
                        </m:r>
                      </m:num>
                      <m:den>
                        <m:r>
                          <a:rPr lang="es-ES" b="0" i="1" smtClean="0">
                            <a:latin typeface="Cambria Math" panose="02040503050406030204" pitchFamily="18" charset="0"/>
                          </a:rPr>
                          <m:t>𝑑𝑡</m:t>
                        </m:r>
                      </m:den>
                    </m:f>
                    <m:r>
                      <a:rPr lang="es-ES" b="0" i="1" smtClean="0">
                        <a:latin typeface="Cambria Math" panose="02040503050406030204" pitchFamily="18" charset="0"/>
                      </a:rPr>
                      <m:t>=</m:t>
                    </m:r>
                  </m:oMath>
                </a14:m>
                <a:r>
                  <a:rPr lang="es-ES" dirty="0"/>
                  <a:t> </a:t>
                </a:r>
                <a14:m>
                  <m:oMath xmlns:m="http://schemas.openxmlformats.org/officeDocument/2006/math">
                    <m:f>
                      <m:fPr>
                        <m:ctrlPr>
                          <a:rPr lang="es-ES" i="1">
                            <a:latin typeface="Cambria Math" panose="02040503050406030204" pitchFamily="18" charset="0"/>
                          </a:rPr>
                        </m:ctrlPr>
                      </m:fPr>
                      <m:num>
                        <m:r>
                          <a:rPr lang="es-ES" i="1">
                            <a:latin typeface="Cambria Math" panose="02040503050406030204" pitchFamily="18" charset="0"/>
                          </a:rPr>
                          <m:t>𝑑</m:t>
                        </m:r>
                        <m:r>
                          <a:rPr lang="es-ES" b="0" i="1" smtClean="0">
                            <a:latin typeface="Cambria Math" panose="02040503050406030204" pitchFamily="18" charset="0"/>
                          </a:rPr>
                          <m:t>(</m:t>
                        </m:r>
                        <m:r>
                          <m:rPr>
                            <m:nor/>
                          </m:rPr>
                          <a:rPr lang="es-ES" dirty="0"/>
                          <m:t>2</m:t>
                        </m:r>
                        <m:r>
                          <m:rPr>
                            <m:nor/>
                          </m:rPr>
                          <a:rPr lang="es-ES" dirty="0"/>
                          <m:t>t</m:t>
                        </m:r>
                        <m:r>
                          <m:rPr>
                            <m:nor/>
                          </m:rPr>
                          <a:rPr lang="es-ES" baseline="30000" dirty="0"/>
                          <m:t>5</m:t>
                        </m:r>
                        <m:r>
                          <m:rPr>
                            <m:nor/>
                          </m:rPr>
                          <a:rPr lang="es-ES" dirty="0"/>
                          <m:t> −3</m:t>
                        </m:r>
                        <m:r>
                          <m:rPr>
                            <m:nor/>
                          </m:rPr>
                          <a:rPr lang="es-ES" dirty="0"/>
                          <m:t>t</m:t>
                        </m:r>
                        <m:r>
                          <m:rPr>
                            <m:nor/>
                          </m:rPr>
                          <a:rPr lang="es-ES" baseline="30000" dirty="0"/>
                          <m:t>4 </m:t>
                        </m:r>
                        <m:r>
                          <m:rPr>
                            <m:nor/>
                          </m:rPr>
                          <a:rPr lang="es-ES" dirty="0"/>
                          <m:t>+2</m:t>
                        </m:r>
                        <m:r>
                          <a:rPr lang="es-ES" b="0" i="1" smtClean="0">
                            <a:latin typeface="Cambria Math" panose="02040503050406030204" pitchFamily="18" charset="0"/>
                          </a:rPr>
                          <m:t>)</m:t>
                        </m:r>
                      </m:num>
                      <m:den>
                        <m:r>
                          <a:rPr lang="es-ES" i="1">
                            <a:latin typeface="Cambria Math" panose="02040503050406030204" pitchFamily="18" charset="0"/>
                          </a:rPr>
                          <m:t>𝑑𝑡</m:t>
                        </m:r>
                      </m:den>
                    </m:f>
                    <m:r>
                      <a:rPr lang="es-ES" b="0" i="1" smtClean="0">
                        <a:latin typeface="Cambria Math" panose="02040503050406030204" pitchFamily="18" charset="0"/>
                      </a:rPr>
                      <m:t>=10</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4</m:t>
                        </m:r>
                      </m:sup>
                    </m:sSup>
                    <m:r>
                      <a:rPr lang="es-ES" b="0" i="1" smtClean="0">
                        <a:latin typeface="Cambria Math" panose="02040503050406030204" pitchFamily="18" charset="0"/>
                      </a:rPr>
                      <m:t>−12</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3</m:t>
                        </m:r>
                      </m:sup>
                    </m:sSup>
                    <m:r>
                      <a:rPr lang="es-ES" b="0" i="1" smtClean="0">
                        <a:latin typeface="Cambria Math" panose="02040503050406030204" pitchFamily="18" charset="0"/>
                      </a:rPr>
                      <m:t>+0</m:t>
                    </m:r>
                  </m:oMath>
                </a14:m>
                <a:endParaRPr lang="es-ES" dirty="0"/>
              </a:p>
              <a:p>
                <a:r>
                  <a:rPr lang="es-CO" dirty="0"/>
                  <a:t>i(t)=</a:t>
                </a:r>
                <a:r>
                  <a:rPr lang="es-ES" b="0" dirty="0"/>
                  <a:t> </a:t>
                </a:r>
                <a14:m>
                  <m:oMath xmlns:m="http://schemas.openxmlformats.org/officeDocument/2006/math">
                    <m:r>
                      <a:rPr lang="es-ES" b="0" i="1" smtClean="0">
                        <a:latin typeface="Cambria Math" panose="02040503050406030204" pitchFamily="18" charset="0"/>
                      </a:rPr>
                      <m:t>10</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4</m:t>
                        </m:r>
                      </m:sup>
                    </m:sSup>
                    <m:r>
                      <a:rPr lang="es-ES" b="0" i="1" smtClean="0">
                        <a:latin typeface="Cambria Math" panose="02040503050406030204" pitchFamily="18" charset="0"/>
                      </a:rPr>
                      <m:t>−12</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3</m:t>
                        </m:r>
                      </m:sup>
                    </m:sSup>
                  </m:oMath>
                </a14:m>
                <a:r>
                  <a:rPr lang="es-CO" dirty="0"/>
                  <a:t>A</a:t>
                </a:r>
              </a:p>
            </p:txBody>
          </p:sp>
        </mc:Choice>
        <mc:Fallback xmlns="">
          <p:sp>
            <p:nvSpPr>
              <p:cNvPr id="3" name="Marcador de contenido 2">
                <a:extLst>
                  <a:ext uri="{FF2B5EF4-FFF2-40B4-BE49-F238E27FC236}">
                    <a16:creationId xmlns:a16="http://schemas.microsoft.com/office/drawing/2014/main" id="{582A568A-F3D2-433A-87A5-0F0DC6ADA6BB}"/>
                  </a:ext>
                </a:extLst>
              </p:cNvPr>
              <p:cNvSpPr>
                <a:spLocks noGrp="1" noRot="1" noChangeAspect="1" noMove="1" noResize="1" noEditPoints="1" noAdjustHandles="1" noChangeArrowheads="1" noChangeShapeType="1" noTextEdit="1"/>
              </p:cNvSpPr>
              <p:nvPr>
                <p:ph idx="1"/>
              </p:nvPr>
            </p:nvSpPr>
            <p:spPr>
              <a:blipFill>
                <a:blip r:embed="rId2"/>
                <a:stretch>
                  <a:fillRect l="-889" t="-1250" r="-1926"/>
                </a:stretch>
              </a:blipFill>
            </p:spPr>
            <p:txBody>
              <a:bodyPr/>
              <a:lstStyle/>
              <a:p>
                <a:r>
                  <a:rPr lang="es-CO">
                    <a:noFill/>
                  </a:rPr>
                  <a:t> </a:t>
                </a:r>
              </a:p>
            </p:txBody>
          </p:sp>
        </mc:Fallback>
      </mc:AlternateContent>
    </p:spTree>
    <p:extLst>
      <p:ext uri="{BB962C8B-B14F-4D97-AF65-F5344CB8AC3E}">
        <p14:creationId xmlns:p14="http://schemas.microsoft.com/office/powerpoint/2010/main" val="24868048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4D2A1-6CC7-47B1-9C23-D1ECB07C5953}"/>
              </a:ext>
            </a:extLst>
          </p:cNvPr>
          <p:cNvSpPr>
            <a:spLocks noGrp="1"/>
          </p:cNvSpPr>
          <p:nvPr>
            <p:ph type="title"/>
          </p:nvPr>
        </p:nvSpPr>
        <p:spPr/>
        <p:txBody>
          <a:bodyPr/>
          <a:lstStyle/>
          <a:p>
            <a:endParaRPr lang="es-CO"/>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4352AAB-129A-4539-B2FC-DD6A2AB537FD}"/>
                  </a:ext>
                </a:extLst>
              </p:cNvPr>
              <p:cNvSpPr>
                <a:spLocks noGrp="1"/>
              </p:cNvSpPr>
              <p:nvPr>
                <p:ph idx="1"/>
              </p:nvPr>
            </p:nvSpPr>
            <p:spPr/>
            <p:txBody>
              <a:bodyPr/>
              <a:lstStyle/>
              <a:p>
                <a:r>
                  <a:rPr lang="es-CO" dirty="0"/>
                  <a:t>Y=</a:t>
                </a:r>
                <a14:m>
                  <m:oMath xmlns:m="http://schemas.openxmlformats.org/officeDocument/2006/math">
                    <m:nary>
                      <m:naryPr>
                        <m:limLoc m:val="undOvr"/>
                        <m:subHide m:val="on"/>
                        <m:supHide m:val="on"/>
                        <m:ctrlPr>
                          <a:rPr lang="es-CO" i="1" smtClean="0">
                            <a:latin typeface="Cambria Math" panose="02040503050406030204" pitchFamily="18" charset="0"/>
                          </a:rPr>
                        </m:ctrlPr>
                      </m:naryPr>
                      <m:sub/>
                      <m:sup/>
                      <m:e>
                        <m:r>
                          <a:rPr lang="es-ES" i="1">
                            <a:latin typeface="Cambria Math" panose="02040503050406030204" pitchFamily="18" charset="0"/>
                          </a:rPr>
                          <m:t>10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ES" i="1">
                                <a:latin typeface="Cambria Math" panose="02040503050406030204" pitchFamily="18" charset="0"/>
                              </a:rPr>
                              <m:t>4</m:t>
                            </m:r>
                          </m:sup>
                        </m:sSup>
                        <m:r>
                          <a:rPr lang="es-ES" i="1">
                            <a:latin typeface="Cambria Math" panose="02040503050406030204" pitchFamily="18" charset="0"/>
                          </a:rPr>
                          <m:t>−12</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ES" i="1">
                                <a:latin typeface="Cambria Math" panose="02040503050406030204" pitchFamily="18" charset="0"/>
                              </a:rPr>
                              <m:t>3</m:t>
                            </m:r>
                          </m:sup>
                        </m:sSup>
                      </m:e>
                    </m:nary>
                    <m:r>
                      <a:rPr lang="es-CO" i="1" smtClean="0">
                        <a:latin typeface="Cambria Math" panose="02040503050406030204" pitchFamily="18" charset="0"/>
                      </a:rPr>
                      <m:t>=</m:t>
                    </m:r>
                  </m:oMath>
                </a14:m>
                <a:r>
                  <a:rPr lang="es-ES" dirty="0"/>
                  <a:t> </a:t>
                </a:r>
                <a14:m>
                  <m:oMath xmlns:m="http://schemas.openxmlformats.org/officeDocument/2006/math">
                    <m:r>
                      <a:rPr lang="es-ES" i="1">
                        <a:latin typeface="Cambria Math" panose="02040503050406030204" pitchFamily="18" charset="0"/>
                      </a:rPr>
                      <m:t>10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5</m:t>
                        </m:r>
                      </m:sup>
                    </m:sSup>
                    <m:r>
                      <a:rPr lang="es-CO" b="0" i="1" smtClean="0">
                        <a:latin typeface="Cambria Math" panose="02040503050406030204" pitchFamily="18" charset="0"/>
                      </a:rPr>
                      <m:t>/5</m:t>
                    </m:r>
                    <m:r>
                      <a:rPr lang="es-ES" i="1">
                        <a:latin typeface="Cambria Math" panose="02040503050406030204" pitchFamily="18" charset="0"/>
                      </a:rPr>
                      <m:t>−12</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4</m:t>
                        </m:r>
                      </m:sup>
                    </m:sSup>
                    <m:r>
                      <a:rPr lang="es-CO" b="0" i="1" smtClean="0">
                        <a:latin typeface="Cambria Math" panose="02040503050406030204" pitchFamily="18" charset="0"/>
                      </a:rPr>
                      <m:t>/4</m:t>
                    </m:r>
                  </m:oMath>
                </a14:m>
                <a:r>
                  <a:rPr lang="es-CO" dirty="0"/>
                  <a:t>=2</a:t>
                </a:r>
                <a:r>
                  <a:rPr lang="es-ES" dirty="0"/>
                  <a:t> </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i="1">
                            <a:latin typeface="Cambria Math" panose="02040503050406030204" pitchFamily="18" charset="0"/>
                          </a:rPr>
                          <m:t>5</m:t>
                        </m:r>
                      </m:sup>
                    </m:sSup>
                  </m:oMath>
                </a14:m>
                <a:r>
                  <a:rPr lang="es-CO" dirty="0"/>
                  <a:t>-3</a:t>
                </a:r>
                <a:r>
                  <a:rPr lang="es-ES" dirty="0"/>
                  <a:t> </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4</m:t>
                        </m:r>
                      </m:sup>
                    </m:sSup>
                    <m:r>
                      <a:rPr lang="es-CO" b="0" i="1" smtClean="0">
                        <a:latin typeface="Cambria Math" panose="02040503050406030204" pitchFamily="18" charset="0"/>
                      </a:rPr>
                      <m:t>+</m:t>
                    </m:r>
                    <m:r>
                      <a:rPr lang="es-CO" b="0" i="1" smtClean="0">
                        <a:latin typeface="Cambria Math" panose="02040503050406030204" pitchFamily="18" charset="0"/>
                      </a:rPr>
                      <m:t>𝑐</m:t>
                    </m:r>
                  </m:oMath>
                </a14:m>
                <a:endParaRPr lang="es-CO" dirty="0"/>
              </a:p>
              <a:p>
                <a:endParaRPr lang="es-CO" dirty="0"/>
              </a:p>
              <a:p>
                <a:r>
                  <a:rPr lang="es-CO" dirty="0"/>
                  <a:t>Y=</a:t>
                </a:r>
                <a14:m>
                  <m:oMath xmlns:m="http://schemas.openxmlformats.org/officeDocument/2006/math">
                    <m:nary>
                      <m:naryPr>
                        <m:limLoc m:val="undOvr"/>
                        <m:subHide m:val="on"/>
                        <m:supHide m:val="on"/>
                        <m:ctrlPr>
                          <a:rPr lang="es-CO" i="1" smtClean="0">
                            <a:latin typeface="Cambria Math" panose="02040503050406030204" pitchFamily="18" charset="0"/>
                          </a:rPr>
                        </m:ctrlPr>
                      </m:naryPr>
                      <m:sub/>
                      <m:sup/>
                      <m:e>
                        <m:r>
                          <a:rPr lang="es-CO" b="0" i="1" smtClean="0">
                            <a:latin typeface="Cambria Math" panose="02040503050406030204" pitchFamily="18" charset="0"/>
                          </a:rPr>
                          <m:t>2</m:t>
                        </m:r>
                        <m:r>
                          <a:rPr lang="es-ES" i="1">
                            <a:latin typeface="Cambria Math" panose="02040503050406030204" pitchFamily="18" charset="0"/>
                          </a:rPr>
                          <m:t>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6</m:t>
                            </m:r>
                          </m:sup>
                        </m:sSup>
                        <m:r>
                          <a:rPr lang="es-ES" i="1">
                            <a:latin typeface="Cambria Math" panose="02040503050406030204" pitchFamily="18" charset="0"/>
                          </a:rPr>
                          <m:t>−12</m:t>
                        </m:r>
                        <m:r>
                          <a:rPr lang="es-CO" b="0" i="1" smtClean="0">
                            <a:latin typeface="Cambria Math" panose="02040503050406030204" pitchFamily="18" charset="0"/>
                          </a:rPr>
                          <m:t>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m:t>
                            </m:r>
                            <m:r>
                              <a:rPr lang="es-ES" i="1">
                                <a:latin typeface="Cambria Math" panose="02040503050406030204" pitchFamily="18" charset="0"/>
                              </a:rPr>
                              <m:t>3</m:t>
                            </m:r>
                          </m:sup>
                        </m:sSup>
                      </m:e>
                    </m:nary>
                  </m:oMath>
                </a14:m>
                <a:r>
                  <a:rPr lang="es-CO" dirty="0"/>
                  <a:t>dt=</a:t>
                </a:r>
                <a:r>
                  <a:rPr lang="es-ES" dirty="0"/>
                  <a:t> </a:t>
                </a:r>
                <a14:m>
                  <m:oMath xmlns:m="http://schemas.openxmlformats.org/officeDocument/2006/math">
                    <m:f>
                      <m:fPr>
                        <m:ctrlPr>
                          <a:rPr lang="es-CO" b="0" i="1" smtClean="0">
                            <a:latin typeface="Cambria Math" panose="02040503050406030204" pitchFamily="18" charset="0"/>
                          </a:rPr>
                        </m:ctrlPr>
                      </m:fPr>
                      <m:num>
                        <m:r>
                          <a:rPr lang="es-CO" b="0" i="0" smtClean="0">
                            <a:latin typeface="Cambria Math" panose="02040503050406030204" pitchFamily="18" charset="0"/>
                          </a:rPr>
                          <m:t>2</m:t>
                        </m:r>
                        <m:r>
                          <a:rPr lang="es-ES" i="1">
                            <a:latin typeface="Cambria Math" panose="02040503050406030204" pitchFamily="18" charset="0"/>
                          </a:rPr>
                          <m:t>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7</m:t>
                            </m:r>
                          </m:sup>
                        </m:sSup>
                      </m:num>
                      <m:den>
                        <m:r>
                          <a:rPr lang="es-CO" b="0" i="1" smtClean="0">
                            <a:latin typeface="Cambria Math" panose="02040503050406030204" pitchFamily="18" charset="0"/>
                          </a:rPr>
                          <m:t>7</m:t>
                        </m:r>
                      </m:den>
                    </m:f>
                    <m:r>
                      <a:rPr lang="es-ES" i="1">
                        <a:latin typeface="Cambria Math" panose="02040503050406030204" pitchFamily="18" charset="0"/>
                      </a:rPr>
                      <m:t>−</m:t>
                    </m:r>
                    <m:f>
                      <m:fPr>
                        <m:ctrlPr>
                          <a:rPr lang="es-CO" b="0" i="1" smtClean="0">
                            <a:latin typeface="Cambria Math" panose="02040503050406030204" pitchFamily="18" charset="0"/>
                          </a:rPr>
                        </m:ctrlPr>
                      </m:fPr>
                      <m:num>
                        <m:r>
                          <a:rPr lang="es-ES" i="1">
                            <a:latin typeface="Cambria Math" panose="02040503050406030204" pitchFamily="18" charset="0"/>
                          </a:rPr>
                          <m:t>12</m:t>
                        </m:r>
                        <m:r>
                          <a:rPr lang="es-CO" i="1">
                            <a:latin typeface="Cambria Math" panose="02040503050406030204" pitchFamily="18" charset="0"/>
                          </a:rPr>
                          <m:t>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i="1">
                                <a:latin typeface="Cambria Math" panose="02040503050406030204" pitchFamily="18" charset="0"/>
                              </a:rPr>
                              <m:t>−</m:t>
                            </m:r>
                            <m:r>
                              <a:rPr lang="es-CO" b="0" i="1" smtClean="0">
                                <a:latin typeface="Cambria Math" panose="02040503050406030204" pitchFamily="18" charset="0"/>
                              </a:rPr>
                              <m:t>2</m:t>
                            </m:r>
                          </m:sup>
                        </m:sSup>
                      </m:num>
                      <m:den>
                        <m:r>
                          <a:rPr lang="es-CO" b="0" i="1" smtClean="0">
                            <a:latin typeface="Cambria Math" panose="02040503050406030204" pitchFamily="18" charset="0"/>
                          </a:rPr>
                          <m:t>−2</m:t>
                        </m:r>
                      </m:den>
                    </m:f>
                    <m:r>
                      <a:rPr lang="es-CO" b="0" i="1" smtClean="0">
                        <a:latin typeface="Cambria Math" panose="02040503050406030204" pitchFamily="18" charset="0"/>
                      </a:rPr>
                      <m:t>=</m:t>
                    </m:r>
                  </m:oMath>
                </a14:m>
                <a:r>
                  <a:rPr lang="es-CO" dirty="0"/>
                  <a:t> </a:t>
                </a:r>
                <a14:m>
                  <m:oMath xmlns:m="http://schemas.openxmlformats.org/officeDocument/2006/math">
                    <m:f>
                      <m:fPr>
                        <m:ctrlPr>
                          <a:rPr lang="es-CO" i="1">
                            <a:latin typeface="Cambria Math" panose="02040503050406030204" pitchFamily="18" charset="0"/>
                          </a:rPr>
                        </m:ctrlPr>
                      </m:fPr>
                      <m:num>
                        <m:r>
                          <a:rPr lang="es-CO">
                            <a:latin typeface="Cambria Math" panose="02040503050406030204" pitchFamily="18" charset="0"/>
                          </a:rPr>
                          <m:t>2</m:t>
                        </m:r>
                        <m:r>
                          <a:rPr lang="es-ES" i="1">
                            <a:latin typeface="Cambria Math" panose="02040503050406030204" pitchFamily="18" charset="0"/>
                          </a:rPr>
                          <m:t>0</m:t>
                        </m:r>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i="1">
                                <a:latin typeface="Cambria Math" panose="02040503050406030204" pitchFamily="18" charset="0"/>
                              </a:rPr>
                              <m:t>7</m:t>
                            </m:r>
                          </m:sup>
                        </m:sSup>
                      </m:num>
                      <m:den>
                        <m:r>
                          <a:rPr lang="es-CO" i="1">
                            <a:latin typeface="Cambria Math" panose="02040503050406030204" pitchFamily="18" charset="0"/>
                          </a:rPr>
                          <m:t>7</m:t>
                        </m:r>
                      </m:den>
                    </m:f>
                  </m:oMath>
                </a14:m>
                <a:r>
                  <a:rPr lang="es-CO" dirty="0"/>
                  <a:t>+60</a:t>
                </a:r>
                <a:r>
                  <a:rPr lang="es-ES" dirty="0"/>
                  <a:t> </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𝑡</m:t>
                        </m:r>
                      </m:e>
                      <m:sup>
                        <m:r>
                          <a:rPr lang="es-CO" b="0" i="1" smtClean="0">
                            <a:latin typeface="Cambria Math" panose="02040503050406030204" pitchFamily="18" charset="0"/>
                          </a:rPr>
                          <m:t>−2</m:t>
                        </m:r>
                      </m:sup>
                    </m:sSup>
                  </m:oMath>
                </a14:m>
                <a:endParaRPr lang="es-CO" dirty="0"/>
              </a:p>
            </p:txBody>
          </p:sp>
        </mc:Choice>
        <mc:Fallback xmlns="">
          <p:sp>
            <p:nvSpPr>
              <p:cNvPr id="3" name="Marcador de contenido 2">
                <a:extLst>
                  <a:ext uri="{FF2B5EF4-FFF2-40B4-BE49-F238E27FC236}">
                    <a16:creationId xmlns:a16="http://schemas.microsoft.com/office/drawing/2014/main" id="{34352AAB-129A-4539-B2FC-DD6A2AB537FD}"/>
                  </a:ext>
                </a:extLst>
              </p:cNvPr>
              <p:cNvSpPr>
                <a:spLocks noGrp="1" noRot="1" noChangeAspect="1" noMove="1" noResize="1" noEditPoints="1" noAdjustHandles="1" noChangeArrowheads="1" noChangeShapeType="1" noTextEdit="1"/>
              </p:cNvSpPr>
              <p:nvPr>
                <p:ph idx="1"/>
              </p:nvPr>
            </p:nvSpPr>
            <p:spPr>
              <a:blipFill>
                <a:blip r:embed="rId2"/>
                <a:stretch>
                  <a:fillRect l="-889" t="-972"/>
                </a:stretch>
              </a:blipFill>
            </p:spPr>
            <p:txBody>
              <a:bodyPr/>
              <a:lstStyle/>
              <a:p>
                <a:r>
                  <a:rPr lang="es-CO">
                    <a:noFill/>
                  </a:rPr>
                  <a:t> </a:t>
                </a:r>
              </a:p>
            </p:txBody>
          </p:sp>
        </mc:Fallback>
      </mc:AlternateContent>
    </p:spTree>
    <p:extLst>
      <p:ext uri="{BB962C8B-B14F-4D97-AF65-F5344CB8AC3E}">
        <p14:creationId xmlns:p14="http://schemas.microsoft.com/office/powerpoint/2010/main" val="894529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4</a:t>
            </a:r>
          </a:p>
        </p:txBody>
      </p:sp>
      <p:sp>
        <p:nvSpPr>
          <p:cNvPr id="3" name="2 Marcador de contenido"/>
          <p:cNvSpPr>
            <a:spLocks noGrp="1"/>
          </p:cNvSpPr>
          <p:nvPr>
            <p:ph idx="1"/>
          </p:nvPr>
        </p:nvSpPr>
        <p:spPr>
          <a:xfrm>
            <a:off x="457200" y="1935480"/>
            <a:ext cx="8229600" cy="1207768"/>
          </a:xfrm>
        </p:spPr>
        <p:txBody>
          <a:bodyPr/>
          <a:lstStyle/>
          <a:p>
            <a:r>
              <a:rPr lang="es-ES" dirty="0"/>
              <a:t>Determine la corriente de un elemento si la carga total que ha entrado a el esta dada por: q (t)= 4sen (3t)</a:t>
            </a:r>
            <a:endParaRPr lang="es-MX" dirty="0"/>
          </a:p>
          <a:p>
            <a:endParaRPr lang="es-MX" dirty="0"/>
          </a:p>
        </p:txBody>
      </p:sp>
      <p:sp>
        <p:nvSpPr>
          <p:cNvPr id="952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95237" name="Rectangle 5"/>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95238" name="Rectangle 6"/>
          <p:cNvSpPr>
            <a:spLocks noChangeArrowheads="1"/>
          </p:cNvSpPr>
          <p:nvPr/>
        </p:nvSpPr>
        <p:spPr bwMode="auto">
          <a:xfrm>
            <a:off x="0" y="1466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4" name="3 CuadroTexto"/>
              <p:cNvSpPr txBox="1"/>
              <p:nvPr/>
            </p:nvSpPr>
            <p:spPr>
              <a:xfrm>
                <a:off x="1357589" y="3351589"/>
                <a:ext cx="6428822" cy="725776"/>
              </a:xfrm>
              <a:prstGeom prst="rect">
                <a:avLst/>
              </a:prstGeom>
              <a:noFill/>
            </p:spPr>
            <p:txBody>
              <a:bodyPr wrap="square" rtlCol="0">
                <a:spAutoFit/>
              </a:bodyPr>
              <a:lstStyle/>
              <a:p>
                <a14:m>
                  <m:oMath xmlns:m="http://schemas.openxmlformats.org/officeDocument/2006/math">
                    <m:r>
                      <a:rPr lang="es-CO" sz="2800" b="0" i="1" smtClean="0">
                        <a:latin typeface="Cambria Math"/>
                      </a:rPr>
                      <m:t>𝑖</m:t>
                    </m:r>
                    <m:r>
                      <a:rPr lang="es-CO" sz="2800" b="0" i="1" smtClean="0">
                        <a:latin typeface="Cambria Math"/>
                      </a:rPr>
                      <m:t>=</m:t>
                    </m:r>
                    <m:f>
                      <m:fPr>
                        <m:ctrlPr>
                          <a:rPr lang="es-CO" sz="2800" b="0" i="1" smtClean="0">
                            <a:latin typeface="Cambria Math" panose="02040503050406030204" pitchFamily="18" charset="0"/>
                          </a:rPr>
                        </m:ctrlPr>
                      </m:fPr>
                      <m:num>
                        <m:r>
                          <a:rPr lang="es-CO" sz="2800" b="0" i="1" smtClean="0">
                            <a:latin typeface="Cambria Math"/>
                            <a:ea typeface="Cambria Math"/>
                          </a:rPr>
                          <m:t>𝜕</m:t>
                        </m:r>
                        <m:r>
                          <a:rPr lang="es-CO" sz="2800" b="0" i="1" smtClean="0">
                            <a:latin typeface="Cambria Math"/>
                            <a:ea typeface="Cambria Math"/>
                          </a:rPr>
                          <m:t>4</m:t>
                        </m:r>
                        <m:r>
                          <a:rPr lang="es-CO" sz="2800" b="0" i="1" smtClean="0">
                            <a:latin typeface="Cambria Math"/>
                            <a:ea typeface="Cambria Math"/>
                          </a:rPr>
                          <m:t>𝑠𝑒𝑛</m:t>
                        </m:r>
                        <m:r>
                          <a:rPr lang="es-CO" sz="2800" b="0" i="1" smtClean="0">
                            <a:latin typeface="Cambria Math"/>
                            <a:ea typeface="Cambria Math"/>
                          </a:rPr>
                          <m:t>3</m:t>
                        </m:r>
                        <m:r>
                          <a:rPr lang="es-CO" sz="2800" b="0" i="1" smtClean="0">
                            <a:latin typeface="Cambria Math"/>
                            <a:ea typeface="Cambria Math"/>
                          </a:rPr>
                          <m:t>𝑡</m:t>
                        </m:r>
                      </m:num>
                      <m:den>
                        <m:r>
                          <a:rPr lang="es-CO" sz="2800" b="0" i="1" smtClean="0">
                            <a:latin typeface="Cambria Math"/>
                            <a:ea typeface="Cambria Math"/>
                          </a:rPr>
                          <m:t>𝜕</m:t>
                        </m:r>
                        <m:r>
                          <a:rPr lang="es-CO" sz="2800" b="0" i="1" smtClean="0">
                            <a:latin typeface="Cambria Math"/>
                            <a:ea typeface="Cambria Math"/>
                          </a:rPr>
                          <m:t>𝑡</m:t>
                        </m:r>
                      </m:den>
                    </m:f>
                  </m:oMath>
                </a14:m>
                <a:r>
                  <a:rPr lang="es-CO" sz="2800" dirty="0"/>
                  <a:t>= 4cos3t(3)= 12cos3t |A|</a:t>
                </a:r>
              </a:p>
            </p:txBody>
          </p:sp>
        </mc:Choice>
        <mc:Fallback xmlns="">
          <p:sp>
            <p:nvSpPr>
              <p:cNvPr id="4" name="3 CuadroTexto"/>
              <p:cNvSpPr txBox="1">
                <a:spLocks noRot="1" noChangeAspect="1" noMove="1" noResize="1" noEditPoints="1" noAdjustHandles="1" noChangeArrowheads="1" noChangeShapeType="1" noTextEdit="1"/>
              </p:cNvSpPr>
              <p:nvPr/>
            </p:nvSpPr>
            <p:spPr>
              <a:xfrm>
                <a:off x="1357589" y="3351589"/>
                <a:ext cx="6428822" cy="725776"/>
              </a:xfrm>
              <a:prstGeom prst="rect">
                <a:avLst/>
              </a:prstGeom>
              <a:blipFill rotWithShape="1">
                <a:blip r:embed="rId3"/>
                <a:stretch>
                  <a:fillRect b="-8403"/>
                </a:stretch>
              </a:blipFill>
            </p:spPr>
            <p:txBody>
              <a:bodyPr/>
              <a:lstStyle/>
              <a:p>
                <a:r>
                  <a:rPr lang="es-CO">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Unidades básicas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62612561"/>
              </p:ext>
            </p:extLst>
          </p:nvPr>
        </p:nvGraphicFramePr>
        <p:xfrm>
          <a:off x="857224" y="2428868"/>
          <a:ext cx="7786743" cy="2926080"/>
        </p:xfrm>
        <a:graphic>
          <a:graphicData uri="http://schemas.openxmlformats.org/drawingml/2006/table">
            <a:tbl>
              <a:tblPr/>
              <a:tblGrid>
                <a:gridCol w="3692682">
                  <a:extLst>
                    <a:ext uri="{9D8B030D-6E8A-4147-A177-3AD203B41FA5}">
                      <a16:colId xmlns:a16="http://schemas.microsoft.com/office/drawing/2014/main" val="20000"/>
                    </a:ext>
                  </a:extLst>
                </a:gridCol>
                <a:gridCol w="2247720">
                  <a:extLst>
                    <a:ext uri="{9D8B030D-6E8A-4147-A177-3AD203B41FA5}">
                      <a16:colId xmlns:a16="http://schemas.microsoft.com/office/drawing/2014/main" val="20001"/>
                    </a:ext>
                  </a:extLst>
                </a:gridCol>
                <a:gridCol w="1846341">
                  <a:extLst>
                    <a:ext uri="{9D8B030D-6E8A-4147-A177-3AD203B41FA5}">
                      <a16:colId xmlns:a16="http://schemas.microsoft.com/office/drawing/2014/main" val="20002"/>
                    </a:ext>
                  </a:extLst>
                </a:gridCol>
              </a:tblGrid>
              <a:tr h="0">
                <a:tc>
                  <a:txBody>
                    <a:bodyPr/>
                    <a:lstStyle/>
                    <a:p>
                      <a:pPr algn="l">
                        <a:spcAft>
                          <a:spcPts val="0"/>
                        </a:spcAft>
                      </a:pPr>
                      <a:r>
                        <a:rPr lang="es-ES" sz="2400" b="1">
                          <a:latin typeface="Arial"/>
                          <a:ea typeface="Times New Roman"/>
                          <a:cs typeface="Times New Roman"/>
                        </a:rPr>
                        <a:t>CANTIDAD</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b="1">
                          <a:latin typeface="Arial"/>
                          <a:ea typeface="Times New Roman"/>
                          <a:cs typeface="Times New Roman"/>
                        </a:rPr>
                        <a:t>NOMBRE</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b="1">
                          <a:latin typeface="Arial"/>
                          <a:ea typeface="Times New Roman"/>
                          <a:cs typeface="Times New Roman"/>
                        </a:rPr>
                        <a:t>SIMBOLO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914">
                <a:tc>
                  <a:txBody>
                    <a:bodyPr/>
                    <a:lstStyle/>
                    <a:p>
                      <a:pPr algn="l">
                        <a:spcAft>
                          <a:spcPts val="0"/>
                        </a:spcAft>
                      </a:pPr>
                      <a:r>
                        <a:rPr lang="es-ES" sz="2400">
                          <a:latin typeface="Arial"/>
                          <a:ea typeface="Times New Roman"/>
                          <a:cs typeface="Times New Roman"/>
                        </a:rPr>
                        <a:t>Longitud</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metro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m</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a:spcAft>
                          <a:spcPts val="0"/>
                        </a:spcAft>
                      </a:pPr>
                      <a:r>
                        <a:rPr lang="es-ES" sz="2400">
                          <a:latin typeface="Arial"/>
                          <a:ea typeface="Times New Roman"/>
                          <a:cs typeface="Times New Roman"/>
                        </a:rPr>
                        <a:t>Masa</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dirty="0">
                          <a:latin typeface="Arial"/>
                          <a:ea typeface="Times New Roman"/>
                          <a:cs typeface="Times New Roman"/>
                        </a:rPr>
                        <a:t>Kilogramo</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Kg</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a:spcAft>
                          <a:spcPts val="0"/>
                        </a:spcAft>
                      </a:pPr>
                      <a:r>
                        <a:rPr lang="es-ES" sz="2400">
                          <a:latin typeface="Arial"/>
                          <a:ea typeface="Times New Roman"/>
                          <a:cs typeface="Times New Roman"/>
                        </a:rPr>
                        <a:t>Tiempo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segundo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s</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l">
                        <a:spcAft>
                          <a:spcPts val="0"/>
                        </a:spcAft>
                      </a:pPr>
                      <a:r>
                        <a:rPr lang="es-ES" sz="2400">
                          <a:latin typeface="Arial"/>
                          <a:ea typeface="Times New Roman"/>
                          <a:cs typeface="Times New Roman"/>
                        </a:rPr>
                        <a:t>Corriente eléctrica</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dirty="0">
                          <a:latin typeface="Arial"/>
                          <a:ea typeface="Times New Roman"/>
                          <a:cs typeface="Times New Roman"/>
                        </a:rPr>
                        <a:t>Ampere</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l">
                        <a:spcAft>
                          <a:spcPts val="0"/>
                        </a:spcAft>
                      </a:pPr>
                      <a:r>
                        <a:rPr lang="es-ES" sz="2200" dirty="0">
                          <a:latin typeface="Arial"/>
                          <a:ea typeface="Times New Roman"/>
                          <a:cs typeface="Times New Roman"/>
                        </a:rPr>
                        <a:t>Temperatura termodinámica</a:t>
                      </a:r>
                      <a:endParaRPr lang="es-MX" sz="2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dirty="0">
                          <a:latin typeface="Arial"/>
                          <a:ea typeface="Times New Roman"/>
                          <a:cs typeface="Times New Roman"/>
                        </a:rPr>
                        <a:t>Kelvin</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K</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l">
                        <a:spcAft>
                          <a:spcPts val="0"/>
                        </a:spcAft>
                      </a:pPr>
                      <a:r>
                        <a:rPr lang="es-ES" sz="2400" dirty="0">
                          <a:latin typeface="Arial"/>
                          <a:ea typeface="Times New Roman"/>
                          <a:cs typeface="Times New Roman"/>
                        </a:rPr>
                        <a:t>Cantidad de sustancia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mol</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mol</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l">
                        <a:spcAft>
                          <a:spcPts val="0"/>
                        </a:spcAft>
                      </a:pPr>
                      <a:r>
                        <a:rPr lang="es-ES" sz="2400" dirty="0">
                          <a:latin typeface="Arial"/>
                          <a:ea typeface="Times New Roman"/>
                          <a:cs typeface="Times New Roman"/>
                        </a:rPr>
                        <a:t>Intensidad luminosa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Candela </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err="1">
                          <a:latin typeface="Arial"/>
                          <a:ea typeface="Times New Roman"/>
                          <a:cs typeface="Times New Roman"/>
                        </a:rPr>
                        <a:t>cd</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127395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6F57F6-5999-4771-8216-46EA30FD8930}"/>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442CF654-EAC4-4A28-B9F7-B79E2D332177}"/>
              </a:ext>
            </a:extLst>
          </p:cNvPr>
          <p:cNvSpPr>
            <a:spLocks noGrp="1"/>
          </p:cNvSpPr>
          <p:nvPr>
            <p:ph idx="1"/>
          </p:nvPr>
        </p:nvSpPr>
        <p:spPr/>
        <p:txBody>
          <a:bodyPr/>
          <a:lstStyle/>
          <a:p>
            <a:pPr lvl="1"/>
            <a:r>
              <a:rPr lang="es-CO" dirty="0"/>
              <a:t>.q=3+e^(-2(t-2))</a:t>
            </a:r>
          </a:p>
          <a:p>
            <a:pPr lvl="1"/>
            <a:r>
              <a:rPr lang="es-CO" dirty="0"/>
              <a:t>i=d(3+e^(-2(t-2)))/</a:t>
            </a:r>
            <a:r>
              <a:rPr lang="es-CO" dirty="0" err="1"/>
              <a:t>dt</a:t>
            </a:r>
            <a:r>
              <a:rPr lang="es-CO" dirty="0"/>
              <a:t>=0+e^(-2(t-2))*(-2)= -2e^(-2(t-2)) A</a:t>
            </a:r>
          </a:p>
          <a:p>
            <a:pPr lvl="1"/>
            <a:endParaRPr lang="es-CO" dirty="0"/>
          </a:p>
          <a:p>
            <a:pPr lvl="1"/>
            <a:endParaRPr lang="es-CO" dirty="0"/>
          </a:p>
          <a:p>
            <a:pPr lvl="1"/>
            <a:r>
              <a:rPr lang="es-CO" dirty="0"/>
              <a:t>La derivada del exponente</a:t>
            </a:r>
          </a:p>
          <a:p>
            <a:pPr lvl="1"/>
            <a:r>
              <a:rPr lang="es-CO" dirty="0"/>
              <a:t>Y=-2(t-2)=-2t+4</a:t>
            </a:r>
          </a:p>
          <a:p>
            <a:pPr lvl="1"/>
            <a:endParaRPr lang="es-CO" dirty="0"/>
          </a:p>
        </p:txBody>
      </p:sp>
    </p:spTree>
    <p:extLst>
      <p:ext uri="{BB962C8B-B14F-4D97-AF65-F5344CB8AC3E}">
        <p14:creationId xmlns:p14="http://schemas.microsoft.com/office/powerpoint/2010/main" val="28226906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0DC35-C87B-4844-8A6E-318554276F4E}"/>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6F455C31-76BE-47B6-B4F8-30C93C4D3031}"/>
              </a:ext>
            </a:extLst>
          </p:cNvPr>
          <p:cNvSpPr>
            <a:spLocks noGrp="1"/>
          </p:cNvSpPr>
          <p:nvPr>
            <p:ph idx="1"/>
          </p:nvPr>
        </p:nvSpPr>
        <p:spPr/>
        <p:txBody>
          <a:bodyPr/>
          <a:lstStyle/>
          <a:p>
            <a:r>
              <a:rPr lang="es-CO" dirty="0"/>
              <a:t>La carga es 2t</a:t>
            </a:r>
            <a:r>
              <a:rPr lang="es-CO" baseline="30000" dirty="0"/>
              <a:t>3</a:t>
            </a:r>
            <a:r>
              <a:rPr lang="es-CO" dirty="0"/>
              <a:t>+3t</a:t>
            </a:r>
            <a:r>
              <a:rPr lang="es-CO" baseline="30000" dirty="0"/>
              <a:t>2</a:t>
            </a:r>
            <a:r>
              <a:rPr lang="es-CO" dirty="0"/>
              <a:t>+4t C hallar la intensidad de	 corriente</a:t>
            </a:r>
          </a:p>
          <a:p>
            <a:r>
              <a:rPr lang="es-CO" dirty="0"/>
              <a:t>SOLUCIÓN</a:t>
            </a:r>
          </a:p>
          <a:p>
            <a:r>
              <a:rPr lang="es-CO" dirty="0"/>
              <a:t>i=</a:t>
            </a:r>
            <a:r>
              <a:rPr lang="es-CO" dirty="0" err="1"/>
              <a:t>dq</a:t>
            </a:r>
            <a:r>
              <a:rPr lang="es-CO" dirty="0"/>
              <a:t>/</a:t>
            </a:r>
            <a:r>
              <a:rPr lang="es-CO" dirty="0" err="1"/>
              <a:t>dt</a:t>
            </a:r>
            <a:r>
              <a:rPr lang="es-CO" dirty="0"/>
              <a:t>=d (2t</a:t>
            </a:r>
            <a:r>
              <a:rPr lang="es-CO" baseline="30000" dirty="0"/>
              <a:t>3</a:t>
            </a:r>
            <a:r>
              <a:rPr lang="es-CO" dirty="0"/>
              <a:t>+3t</a:t>
            </a:r>
            <a:r>
              <a:rPr lang="es-CO" baseline="30000" dirty="0"/>
              <a:t>2</a:t>
            </a:r>
            <a:r>
              <a:rPr lang="es-CO" dirty="0"/>
              <a:t>+4t)/</a:t>
            </a:r>
            <a:r>
              <a:rPr lang="es-CO" dirty="0" err="1"/>
              <a:t>dt</a:t>
            </a:r>
            <a:r>
              <a:rPr lang="es-CO" dirty="0"/>
              <a:t> = 3*2t</a:t>
            </a:r>
            <a:r>
              <a:rPr lang="es-CO" baseline="30000" dirty="0"/>
              <a:t>3-1</a:t>
            </a:r>
            <a:r>
              <a:rPr lang="es-CO" dirty="0"/>
              <a:t>+2*3t</a:t>
            </a:r>
            <a:r>
              <a:rPr lang="es-CO" baseline="30000" dirty="0"/>
              <a:t>2-1</a:t>
            </a:r>
            <a:r>
              <a:rPr lang="es-CO" dirty="0"/>
              <a:t>+1*4t   A</a:t>
            </a:r>
          </a:p>
          <a:p>
            <a:r>
              <a:rPr lang="es-CO" dirty="0"/>
              <a:t>i= </a:t>
            </a:r>
            <a:r>
              <a:rPr lang="es-CO"/>
              <a:t>3*2t</a:t>
            </a:r>
            <a:r>
              <a:rPr lang="es-CO" baseline="30000"/>
              <a:t>2</a:t>
            </a:r>
            <a:r>
              <a:rPr lang="es-CO"/>
              <a:t>+2*3t</a:t>
            </a:r>
            <a:r>
              <a:rPr lang="es-CO" baseline="30000"/>
              <a:t>1</a:t>
            </a:r>
            <a:r>
              <a:rPr lang="es-CO"/>
              <a:t>+1*4t</a:t>
            </a:r>
            <a:r>
              <a:rPr lang="es-CO" baseline="30000"/>
              <a:t>0</a:t>
            </a:r>
            <a:r>
              <a:rPr lang="es-CO"/>
              <a:t>   A = 6t</a:t>
            </a:r>
            <a:r>
              <a:rPr lang="es-CO" baseline="30000"/>
              <a:t>2</a:t>
            </a:r>
            <a:r>
              <a:rPr lang="es-CO"/>
              <a:t>+6t</a:t>
            </a:r>
            <a:r>
              <a:rPr lang="es-CO" baseline="30000"/>
              <a:t>1</a:t>
            </a:r>
            <a:r>
              <a:rPr lang="es-CO"/>
              <a:t>+4   A</a:t>
            </a:r>
            <a:endParaRPr lang="es-CO" dirty="0"/>
          </a:p>
        </p:txBody>
      </p:sp>
    </p:spTree>
    <p:extLst>
      <p:ext uri="{BB962C8B-B14F-4D97-AF65-F5344CB8AC3E}">
        <p14:creationId xmlns:p14="http://schemas.microsoft.com/office/powerpoint/2010/main" val="8116803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02D7D2-7594-4D6E-8888-2A1181DDEC2A}"/>
              </a:ext>
            </a:extLst>
          </p:cNvPr>
          <p:cNvSpPr>
            <a:spLocks noGrp="1"/>
          </p:cNvSpPr>
          <p:nvPr>
            <p:ph type="title"/>
          </p:nvPr>
        </p:nvSpPr>
        <p:spPr/>
        <p:txBody>
          <a:bodyPr/>
          <a:lstStyle/>
          <a:p>
            <a:r>
              <a:rPr lang="es-CO" dirty="0"/>
              <a:t>Encontrar la integral</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82CFDEBC-ABE9-4649-B997-5234D3B5FAFE}"/>
                  </a:ext>
                </a:extLst>
              </p:cNvPr>
              <p:cNvSpPr>
                <a:spLocks noGrp="1"/>
              </p:cNvSpPr>
              <p:nvPr>
                <p:ph idx="1"/>
              </p:nvPr>
            </p:nvSpPr>
            <p:spPr/>
            <p:txBody>
              <a:bodyPr/>
              <a:lstStyle/>
              <a:p>
                <a14:m>
                  <m:oMath xmlns:m="http://schemas.openxmlformats.org/officeDocument/2006/math">
                    <m:r>
                      <a:rPr lang="es-CO" b="0" i="1" smtClean="0">
                        <a:latin typeface="Cambria Math" panose="02040503050406030204" pitchFamily="18" charset="0"/>
                      </a:rPr>
                      <m:t>𝑦</m:t>
                    </m:r>
                    <m:r>
                      <a:rPr lang="es-CO" i="1" smtClean="0">
                        <a:latin typeface="Cambria Math" panose="02040503050406030204" pitchFamily="18" charset="0"/>
                      </a:rPr>
                      <m:t>=</m:t>
                    </m:r>
                    <m:r>
                      <a:rPr lang="es-CO" b="0" i="1" smtClean="0">
                        <a:latin typeface="Cambria Math" panose="02040503050406030204" pitchFamily="18" charset="0"/>
                      </a:rPr>
                      <m:t>10</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4</m:t>
                        </m:r>
                      </m:sup>
                    </m:sSup>
                    <m:r>
                      <a:rPr lang="es-CO" b="0" i="1" smtClean="0">
                        <a:latin typeface="Cambria Math" panose="02040503050406030204" pitchFamily="18" charset="0"/>
                      </a:rPr>
                      <m:t>+2</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3</m:t>
                        </m:r>
                      </m:sup>
                    </m:sSup>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2</m:t>
                        </m:r>
                      </m:sup>
                    </m:sSup>
                  </m:oMath>
                </a14:m>
                <a:r>
                  <a:rPr lang="es-CO" dirty="0"/>
                  <a:t>+2</a:t>
                </a:r>
              </a:p>
              <a:p>
                <a14:m>
                  <m:oMath xmlns:m="http://schemas.openxmlformats.org/officeDocument/2006/math">
                    <m:nary>
                      <m:naryPr>
                        <m:limLoc m:val="undOvr"/>
                        <m:subHide m:val="on"/>
                        <m:supHide m:val="on"/>
                        <m:ctrlPr>
                          <a:rPr lang="es-CO" b="0" i="1" smtClean="0">
                            <a:latin typeface="Cambria Math" panose="02040503050406030204" pitchFamily="18" charset="0"/>
                          </a:rPr>
                        </m:ctrlPr>
                      </m:naryPr>
                      <m:sub/>
                      <m:sup/>
                      <m:e>
                        <m:r>
                          <a:rPr lang="es-CO" b="0" i="1" smtClean="0">
                            <a:latin typeface="Cambria Math" panose="02040503050406030204" pitchFamily="18" charset="0"/>
                          </a:rPr>
                          <m:t>𝑦</m:t>
                        </m:r>
                      </m:e>
                    </m:nary>
                    <m:r>
                      <a:rPr lang="es-CO" b="0" i="1" smtClean="0">
                        <a:latin typeface="Cambria Math" panose="02040503050406030204" pitchFamily="18" charset="0"/>
                        <a:ea typeface="Cambria Math" panose="02040503050406030204" pitchFamily="18" charset="0"/>
                      </a:rPr>
                      <m:t>𝜕</m:t>
                    </m:r>
                    <m:r>
                      <a:rPr lang="es-CO" b="0" i="1" smtClean="0">
                        <a:latin typeface="Cambria Math" panose="02040503050406030204" pitchFamily="18" charset="0"/>
                      </a:rPr>
                      <m:t>𝑥</m:t>
                    </m:r>
                    <m:r>
                      <a:rPr lang="es-CO" i="1" smtClean="0">
                        <a:latin typeface="Cambria Math" panose="02040503050406030204" pitchFamily="18" charset="0"/>
                      </a:rPr>
                      <m:t>=</m:t>
                    </m:r>
                    <m:nary>
                      <m:naryPr>
                        <m:limLoc m:val="undOvr"/>
                        <m:subHide m:val="on"/>
                        <m:supHide m:val="on"/>
                        <m:ctrlPr>
                          <a:rPr lang="es-CO" i="1" smtClean="0">
                            <a:latin typeface="Cambria Math" panose="02040503050406030204" pitchFamily="18" charset="0"/>
                          </a:rPr>
                        </m:ctrlPr>
                      </m:naryPr>
                      <m:sub/>
                      <m:sup/>
                      <m:e>
                        <m:r>
                          <a:rPr lang="es-CO" b="0" i="1" smtClean="0">
                            <a:latin typeface="Cambria Math" panose="02040503050406030204" pitchFamily="18" charset="0"/>
                          </a:rPr>
                          <m:t>(</m:t>
                        </m:r>
                        <m:r>
                          <a:rPr lang="es-CO" i="1">
                            <a:latin typeface="Cambria Math" panose="02040503050406030204" pitchFamily="18" charset="0"/>
                          </a:rPr>
                          <m:t>10</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4</m:t>
                            </m:r>
                          </m:sup>
                        </m:sSup>
                        <m:r>
                          <a:rPr lang="es-CO" i="1">
                            <a:latin typeface="Cambria Math" panose="02040503050406030204" pitchFamily="18" charset="0"/>
                          </a:rPr>
                          <m:t>+2</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3</m:t>
                            </m:r>
                          </m:sup>
                        </m:sSup>
                        <m:r>
                          <a:rPr lang="es-CO" i="1">
                            <a:latin typeface="Cambria Math" panose="02040503050406030204" pitchFamily="18" charset="0"/>
                          </a:rPr>
                          <m:t>+</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2</m:t>
                            </m:r>
                          </m:sup>
                        </m:sSup>
                        <m:r>
                          <m:rPr>
                            <m:nor/>
                          </m:rPr>
                          <a:rPr lang="es-CO" dirty="0"/>
                          <m:t>+2</m:t>
                        </m:r>
                        <m:r>
                          <m:rPr>
                            <m:nor/>
                          </m:rPr>
                          <a:rPr lang="es-CO" b="0" i="0" dirty="0" smtClean="0"/>
                          <m:t>)</m:t>
                        </m:r>
                        <m:r>
                          <a:rPr lang="es-CO" b="0" i="1" dirty="0" smtClean="0">
                            <a:latin typeface="Cambria Math" panose="02040503050406030204" pitchFamily="18" charset="0"/>
                            <a:ea typeface="Cambria Math" panose="02040503050406030204" pitchFamily="18" charset="0"/>
                          </a:rPr>
                          <m:t>𝜕</m:t>
                        </m:r>
                        <m:r>
                          <m:rPr>
                            <m:nor/>
                          </m:rPr>
                          <a:rPr lang="es-CO" b="0" i="0" dirty="0" smtClean="0"/>
                          <m:t>x</m:t>
                        </m:r>
                        <m:r>
                          <m:rPr>
                            <m:nor/>
                          </m:rPr>
                          <a:rPr lang="es-CO" dirty="0"/>
                          <m:t> </m:t>
                        </m:r>
                      </m:e>
                    </m:nary>
                  </m:oMath>
                </a14:m>
                <a:endParaRPr lang="es-CO" dirty="0"/>
              </a:p>
              <a:p>
                <a14:m>
                  <m:oMath xmlns:m="http://schemas.openxmlformats.org/officeDocument/2006/math">
                    <m:nary>
                      <m:naryPr>
                        <m:limLoc m:val="undOvr"/>
                        <m:subHide m:val="on"/>
                        <m:supHide m:val="on"/>
                        <m:ctrlPr>
                          <a:rPr lang="es-CO" b="0" i="1" smtClean="0">
                            <a:latin typeface="Cambria Math" panose="02040503050406030204" pitchFamily="18" charset="0"/>
                          </a:rPr>
                        </m:ctrlPr>
                      </m:naryPr>
                      <m:sub/>
                      <m:sup/>
                      <m:e>
                        <m:r>
                          <a:rPr lang="es-CO" b="0" i="1" smtClean="0">
                            <a:latin typeface="Cambria Math" panose="02040503050406030204" pitchFamily="18" charset="0"/>
                          </a:rPr>
                          <m:t>𝑦</m:t>
                        </m:r>
                      </m:e>
                    </m:nary>
                    <m:r>
                      <a:rPr lang="es-CO" i="1" smtClean="0">
                        <a:latin typeface="Cambria Math" panose="02040503050406030204" pitchFamily="18" charset="0"/>
                      </a:rPr>
                      <m:t>=</m:t>
                    </m:r>
                    <m:f>
                      <m:fPr>
                        <m:ctrlPr>
                          <a:rPr lang="es-CO" i="1" smtClean="0">
                            <a:latin typeface="Cambria Math" panose="02040503050406030204" pitchFamily="18" charset="0"/>
                          </a:rPr>
                        </m:ctrlPr>
                      </m:fPr>
                      <m:num>
                        <m:r>
                          <a:rPr lang="es-CO" b="0" i="1" smtClean="0">
                            <a:latin typeface="Cambria Math" panose="02040503050406030204" pitchFamily="18" charset="0"/>
                          </a:rPr>
                          <m:t>10</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5</m:t>
                            </m:r>
                          </m:sup>
                        </m:sSup>
                      </m:num>
                      <m:den>
                        <m:r>
                          <a:rPr lang="es-CO" b="0" i="1" smtClean="0">
                            <a:latin typeface="Cambria Math" panose="02040503050406030204" pitchFamily="18" charset="0"/>
                          </a:rPr>
                          <m:t>5</m:t>
                        </m:r>
                      </m:den>
                    </m:f>
                    <m:r>
                      <a:rPr lang="es-CO" b="0" i="1" smtClean="0">
                        <a:latin typeface="Cambria Math" panose="02040503050406030204" pitchFamily="18" charset="0"/>
                      </a:rPr>
                      <m:t>+</m:t>
                    </m:r>
                    <m:f>
                      <m:fPr>
                        <m:ctrlPr>
                          <a:rPr lang="es-CO" b="0" i="1" smtClean="0">
                            <a:latin typeface="Cambria Math" panose="02040503050406030204" pitchFamily="18" charset="0"/>
                          </a:rPr>
                        </m:ctrlPr>
                      </m:fPr>
                      <m:num>
                        <m:r>
                          <a:rPr lang="es-CO" b="0" i="1" smtClean="0">
                            <a:latin typeface="Cambria Math" panose="02040503050406030204" pitchFamily="18" charset="0"/>
                          </a:rPr>
                          <m:t>2</m:t>
                        </m:r>
                      </m:num>
                      <m:den>
                        <m:r>
                          <a:rPr lang="es-CO" b="0" i="1" smtClean="0">
                            <a:latin typeface="Cambria Math" panose="02040503050406030204" pitchFamily="18" charset="0"/>
                          </a:rPr>
                          <m:t>4</m:t>
                        </m:r>
                      </m:den>
                    </m:f>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b="0" i="1" smtClean="0">
                            <a:latin typeface="Cambria Math" panose="02040503050406030204" pitchFamily="18" charset="0"/>
                          </a:rPr>
                          <m:t>4</m:t>
                        </m:r>
                      </m:sup>
                    </m:sSup>
                    <m:r>
                      <a:rPr lang="es-CO" b="0" i="1" smtClean="0">
                        <a:latin typeface="Cambria Math" panose="02040503050406030204" pitchFamily="18" charset="0"/>
                      </a:rPr>
                      <m:t>+</m:t>
                    </m:r>
                    <m:f>
                      <m:fPr>
                        <m:ctrlPr>
                          <a:rPr lang="es-CO" b="0" i="1" smtClean="0">
                            <a:latin typeface="Cambria Math" panose="02040503050406030204" pitchFamily="18" charset="0"/>
                          </a:rPr>
                        </m:ctrlPr>
                      </m:fPr>
                      <m:num>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3</m:t>
                            </m:r>
                          </m:sup>
                        </m:sSup>
                      </m:num>
                      <m:den>
                        <m:r>
                          <a:rPr lang="es-CO" b="0" i="1" smtClean="0">
                            <a:latin typeface="Cambria Math" panose="02040503050406030204" pitchFamily="18" charset="0"/>
                          </a:rPr>
                          <m:t>3</m:t>
                        </m:r>
                      </m:den>
                    </m:f>
                    <m:r>
                      <a:rPr lang="es-CO" b="0" i="1" smtClean="0">
                        <a:latin typeface="Cambria Math" panose="02040503050406030204" pitchFamily="18" charset="0"/>
                      </a:rPr>
                      <m:t>+2</m:t>
                    </m:r>
                    <m:r>
                      <a:rPr lang="es-CO" b="0" i="1" smtClean="0">
                        <a:latin typeface="Cambria Math" panose="02040503050406030204" pitchFamily="18" charset="0"/>
                      </a:rPr>
                      <m:t>𝑥</m:t>
                    </m:r>
                    <m:r>
                      <a:rPr lang="es-CO" b="0" i="1" smtClean="0">
                        <a:latin typeface="Cambria Math" panose="02040503050406030204" pitchFamily="18" charset="0"/>
                      </a:rPr>
                      <m:t>+</m:t>
                    </m:r>
                    <m:r>
                      <a:rPr lang="es-CO" b="0" i="1" smtClean="0">
                        <a:latin typeface="Cambria Math" panose="02040503050406030204" pitchFamily="18" charset="0"/>
                      </a:rPr>
                      <m:t>𝑐</m:t>
                    </m:r>
                    <m:r>
                      <a:rPr lang="es-CO" b="0" i="1" smtClean="0">
                        <a:latin typeface="Cambria Math" panose="02040503050406030204" pitchFamily="18" charset="0"/>
                      </a:rPr>
                      <m:t>=2</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5</m:t>
                        </m:r>
                      </m:sup>
                    </m:sSup>
                    <m:r>
                      <a:rPr lang="es-CO" b="0" i="1" smtClean="0">
                        <a:latin typeface="Cambria Math" panose="02040503050406030204" pitchFamily="18" charset="0"/>
                      </a:rPr>
                      <m:t>+</m:t>
                    </m:r>
                    <m:f>
                      <m:fPr>
                        <m:ctrlPr>
                          <a:rPr lang="es-CO" b="0" i="1" smtClean="0">
                            <a:latin typeface="Cambria Math" panose="02040503050406030204" pitchFamily="18" charset="0"/>
                          </a:rPr>
                        </m:ctrlPr>
                      </m:fPr>
                      <m:num>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4</m:t>
                            </m:r>
                          </m:sup>
                        </m:sSup>
                      </m:num>
                      <m:den>
                        <m:r>
                          <a:rPr lang="es-CO" b="0" i="1" smtClean="0">
                            <a:latin typeface="Cambria Math" panose="02040503050406030204" pitchFamily="18" charset="0"/>
                          </a:rPr>
                          <m:t>2</m:t>
                        </m:r>
                      </m:den>
                    </m:f>
                    <m:r>
                      <a:rPr lang="es-CO" b="0" i="1" smtClean="0">
                        <a:latin typeface="Cambria Math" panose="02040503050406030204" pitchFamily="18" charset="0"/>
                      </a:rPr>
                      <m:t>+</m:t>
                    </m:r>
                  </m:oMath>
                </a14:m>
                <a:r>
                  <a:rPr lang="es-CO" dirty="0"/>
                  <a:t> </a:t>
                </a:r>
                <a14:m>
                  <m:oMath xmlns:m="http://schemas.openxmlformats.org/officeDocument/2006/math">
                    <m:f>
                      <m:fPr>
                        <m:ctrlPr>
                          <a:rPr lang="es-CO" i="1">
                            <a:latin typeface="Cambria Math" panose="02040503050406030204" pitchFamily="18" charset="0"/>
                          </a:rPr>
                        </m:ctrlPr>
                      </m:fPr>
                      <m:num>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3</m:t>
                            </m:r>
                          </m:sup>
                        </m:sSup>
                      </m:num>
                      <m:den>
                        <m:r>
                          <a:rPr lang="es-CO" i="1">
                            <a:latin typeface="Cambria Math" panose="02040503050406030204" pitchFamily="18" charset="0"/>
                          </a:rPr>
                          <m:t>3</m:t>
                        </m:r>
                      </m:den>
                    </m:f>
                    <m:r>
                      <a:rPr lang="es-CO" i="1">
                        <a:latin typeface="Cambria Math" panose="02040503050406030204" pitchFamily="18" charset="0"/>
                      </a:rPr>
                      <m:t>+2</m:t>
                    </m:r>
                    <m:r>
                      <a:rPr lang="es-CO" i="1">
                        <a:latin typeface="Cambria Math" panose="02040503050406030204" pitchFamily="18" charset="0"/>
                      </a:rPr>
                      <m:t>𝑥</m:t>
                    </m:r>
                  </m:oMath>
                </a14:m>
                <a:r>
                  <a:rPr lang="es-CO" dirty="0"/>
                  <a:t>+c</a:t>
                </a:r>
              </a:p>
            </p:txBody>
          </p:sp>
        </mc:Choice>
        <mc:Fallback xmlns="">
          <p:sp>
            <p:nvSpPr>
              <p:cNvPr id="3" name="Marcador de contenido 2">
                <a:extLst>
                  <a:ext uri="{FF2B5EF4-FFF2-40B4-BE49-F238E27FC236}">
                    <a16:creationId xmlns:a16="http://schemas.microsoft.com/office/drawing/2014/main" id="{82CFDEBC-ABE9-4649-B997-5234D3B5FAFE}"/>
                  </a:ext>
                </a:extLst>
              </p:cNvPr>
              <p:cNvSpPr>
                <a:spLocks noGrp="1" noRot="1" noChangeAspect="1" noMove="1" noResize="1" noEditPoints="1" noAdjustHandles="1" noChangeArrowheads="1" noChangeShapeType="1" noTextEdit="1"/>
              </p:cNvSpPr>
              <p:nvPr>
                <p:ph idx="1"/>
              </p:nvPr>
            </p:nvSpPr>
            <p:spPr>
              <a:blipFill>
                <a:blip r:embed="rId2"/>
                <a:stretch>
                  <a:fillRect t="-1250" r="-667"/>
                </a:stretch>
              </a:blipFill>
            </p:spPr>
            <p:txBody>
              <a:bodyPr/>
              <a:lstStyle/>
              <a:p>
                <a:r>
                  <a:rPr lang="es-CO">
                    <a:noFill/>
                  </a:rPr>
                  <a:t> </a:t>
                </a:r>
              </a:p>
            </p:txBody>
          </p:sp>
        </mc:Fallback>
      </mc:AlternateContent>
    </p:spTree>
    <p:extLst>
      <p:ext uri="{BB962C8B-B14F-4D97-AF65-F5344CB8AC3E}">
        <p14:creationId xmlns:p14="http://schemas.microsoft.com/office/powerpoint/2010/main" val="14019788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A6AFE-B3E3-42F0-8733-104A7CD042C4}"/>
              </a:ext>
            </a:extLst>
          </p:cNvPr>
          <p:cNvSpPr>
            <a:spLocks noGrp="1"/>
          </p:cNvSpPr>
          <p:nvPr>
            <p:ph type="title"/>
          </p:nvPr>
        </p:nvSpPr>
        <p:spPr/>
        <p:txBody>
          <a:bodyPr/>
          <a:lstStyle/>
          <a:p>
            <a:r>
              <a:rPr lang="es-CO" dirty="0"/>
              <a:t>Hallar la integral ente 2 y 5</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1AE9AF8-633E-4264-9ABD-FBF1738A8B94}"/>
                  </a:ext>
                </a:extLst>
              </p:cNvPr>
              <p:cNvSpPr>
                <a:spLocks noGrp="1"/>
              </p:cNvSpPr>
              <p:nvPr>
                <p:ph idx="1"/>
              </p:nvPr>
            </p:nvSpPr>
            <p:spPr/>
            <p:txBody>
              <a:bodyPr>
                <a:normAutofit fontScale="77500" lnSpcReduction="20000"/>
              </a:bodyPr>
              <a:lstStyle/>
              <a:p>
                <a14:m>
                  <m:oMath xmlns:m="http://schemas.openxmlformats.org/officeDocument/2006/math">
                    <m:r>
                      <a:rPr lang="es-CO" b="0" i="1" smtClean="0">
                        <a:latin typeface="Cambria Math" panose="02040503050406030204" pitchFamily="18" charset="0"/>
                      </a:rPr>
                      <m:t>𝑦</m:t>
                    </m:r>
                    <m:r>
                      <a:rPr lang="es-CO" i="1" smtClean="0">
                        <a:latin typeface="Cambria Math" panose="02040503050406030204" pitchFamily="18" charset="0"/>
                      </a:rPr>
                      <m:t>=</m:t>
                    </m:r>
                    <m:r>
                      <a:rPr lang="es-CO" b="0" i="1" smtClean="0">
                        <a:latin typeface="Cambria Math" panose="02040503050406030204" pitchFamily="18" charset="0"/>
                      </a:rPr>
                      <m:t>20</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4</m:t>
                        </m:r>
                      </m:sup>
                    </m:sSup>
                    <m:r>
                      <a:rPr lang="es-CO" b="0" i="1" smtClean="0">
                        <a:latin typeface="Cambria Math" panose="02040503050406030204" pitchFamily="18" charset="0"/>
                      </a:rPr>
                      <m:t>+4</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3</m:t>
                        </m:r>
                      </m:sup>
                    </m:sSup>
                    <m:r>
                      <a:rPr lang="es-CO" b="0" i="1" smtClean="0">
                        <a:latin typeface="Cambria Math" panose="02040503050406030204" pitchFamily="18" charset="0"/>
                      </a:rPr>
                      <m:t>+3</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𝑥</m:t>
                        </m:r>
                      </m:e>
                      <m:sup>
                        <m:r>
                          <a:rPr lang="es-CO" b="0" i="1" smtClean="0">
                            <a:latin typeface="Cambria Math" panose="02040503050406030204" pitchFamily="18" charset="0"/>
                          </a:rPr>
                          <m:t>2</m:t>
                        </m:r>
                      </m:sup>
                    </m:sSup>
                  </m:oMath>
                </a14:m>
                <a:r>
                  <a:rPr lang="es-CO" dirty="0"/>
                  <a:t>+2x+1</a:t>
                </a:r>
              </a:p>
              <a:p>
                <a14:m>
                  <m:oMath xmlns:m="http://schemas.openxmlformats.org/officeDocument/2006/math">
                    <m:nary>
                      <m:naryPr>
                        <m:ctrlPr>
                          <a:rPr lang="es-CO" b="0" i="1" smtClean="0">
                            <a:latin typeface="Cambria Math" panose="02040503050406030204" pitchFamily="18" charset="0"/>
                          </a:rPr>
                        </m:ctrlPr>
                      </m:naryPr>
                      <m:sub>
                        <m:r>
                          <m:rPr>
                            <m:brk m:alnAt="23"/>
                          </m:rPr>
                          <a:rPr lang="es-CO" b="0" i="1" smtClean="0">
                            <a:latin typeface="Cambria Math" panose="02040503050406030204" pitchFamily="18" charset="0"/>
                          </a:rPr>
                          <m:t>2</m:t>
                        </m:r>
                      </m:sub>
                      <m:sup>
                        <m:r>
                          <a:rPr lang="es-CO" b="0" i="1" smtClean="0">
                            <a:latin typeface="Cambria Math" panose="02040503050406030204" pitchFamily="18" charset="0"/>
                          </a:rPr>
                          <m:t>5</m:t>
                        </m:r>
                      </m:sup>
                      <m:e>
                        <m:r>
                          <a:rPr lang="es-CO" b="0" i="1" smtClean="0">
                            <a:latin typeface="Cambria Math" panose="02040503050406030204" pitchFamily="18" charset="0"/>
                          </a:rPr>
                          <m:t>𝑦</m:t>
                        </m:r>
                        <m:r>
                          <a:rPr lang="es-CO" b="0" i="1" smtClean="0">
                            <a:latin typeface="Cambria Math" panose="02040503050406030204" pitchFamily="18" charset="0"/>
                            <a:ea typeface="Cambria Math" panose="02040503050406030204" pitchFamily="18" charset="0"/>
                          </a:rPr>
                          <m:t>𝜕</m:t>
                        </m:r>
                        <m:r>
                          <a:rPr lang="es-CO" b="0" i="1" smtClean="0">
                            <a:latin typeface="Cambria Math" panose="02040503050406030204" pitchFamily="18" charset="0"/>
                            <a:ea typeface="Cambria Math" panose="02040503050406030204" pitchFamily="18" charset="0"/>
                          </a:rPr>
                          <m:t>𝑥</m:t>
                        </m:r>
                        <m:r>
                          <a:rPr lang="es-CO" b="0" i="1" smtClean="0">
                            <a:latin typeface="Cambria Math" panose="02040503050406030204" pitchFamily="18" charset="0"/>
                            <a:ea typeface="Cambria Math" panose="02040503050406030204" pitchFamily="18" charset="0"/>
                          </a:rPr>
                          <m:t>=</m:t>
                        </m:r>
                        <m:nary>
                          <m:naryPr>
                            <m:ctrlPr>
                              <a:rPr lang="es-CO" b="0" i="1" smtClean="0">
                                <a:latin typeface="Cambria Math" panose="02040503050406030204" pitchFamily="18" charset="0"/>
                                <a:ea typeface="Cambria Math" panose="02040503050406030204" pitchFamily="18" charset="0"/>
                              </a:rPr>
                            </m:ctrlPr>
                          </m:naryPr>
                          <m:sub>
                            <m:r>
                              <m:rPr>
                                <m:brk m:alnAt="23"/>
                              </m:rPr>
                              <a:rPr lang="es-CO" b="0" i="1" smtClean="0">
                                <a:latin typeface="Cambria Math" panose="02040503050406030204" pitchFamily="18" charset="0"/>
                                <a:ea typeface="Cambria Math" panose="02040503050406030204" pitchFamily="18" charset="0"/>
                              </a:rPr>
                              <m:t>2</m:t>
                            </m:r>
                          </m:sub>
                          <m:sup>
                            <m:r>
                              <a:rPr lang="es-CO" b="0" i="1" smtClean="0">
                                <a:latin typeface="Cambria Math" panose="02040503050406030204" pitchFamily="18" charset="0"/>
                                <a:ea typeface="Cambria Math" panose="02040503050406030204" pitchFamily="18" charset="0"/>
                              </a:rPr>
                              <m:t>5</m:t>
                            </m:r>
                          </m:sup>
                          <m:e>
                            <m:r>
                              <a:rPr lang="es-CO" b="0" i="1" smtClean="0">
                                <a:latin typeface="Cambria Math" panose="02040503050406030204" pitchFamily="18" charset="0"/>
                                <a:ea typeface="Cambria Math" panose="02040503050406030204" pitchFamily="18" charset="0"/>
                              </a:rPr>
                              <m:t>(</m:t>
                            </m:r>
                            <m:r>
                              <a:rPr lang="es-CO" i="1">
                                <a:latin typeface="Cambria Math" panose="02040503050406030204" pitchFamily="18" charset="0"/>
                              </a:rPr>
                              <m:t>20</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4</m:t>
                                </m:r>
                              </m:sup>
                            </m:sSup>
                            <m:r>
                              <a:rPr lang="es-CO" i="1">
                                <a:latin typeface="Cambria Math" panose="02040503050406030204" pitchFamily="18" charset="0"/>
                              </a:rPr>
                              <m:t>+</m:t>
                            </m:r>
                            <m:r>
                              <a:rPr lang="es-CO" b="0" i="1" smtClean="0">
                                <a:latin typeface="Cambria Math" panose="02040503050406030204" pitchFamily="18" charset="0"/>
                              </a:rPr>
                              <m:t>4</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3</m:t>
                                </m:r>
                              </m:sup>
                            </m:sSup>
                            <m:r>
                              <a:rPr lang="es-CO" i="1">
                                <a:latin typeface="Cambria Math" panose="02040503050406030204" pitchFamily="18" charset="0"/>
                              </a:rPr>
                              <m:t>+</m:t>
                            </m:r>
                            <m:r>
                              <a:rPr lang="es-CO" b="0" i="1" smtClean="0">
                                <a:latin typeface="Cambria Math" panose="02040503050406030204" pitchFamily="18" charset="0"/>
                              </a:rPr>
                              <m:t>3</m:t>
                            </m:r>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i="1">
                                    <a:latin typeface="Cambria Math" panose="02040503050406030204" pitchFamily="18" charset="0"/>
                                  </a:rPr>
                                  <m:t>2</m:t>
                                </m:r>
                              </m:sup>
                            </m:sSup>
                            <m:r>
                              <m:rPr>
                                <m:nor/>
                              </m:rPr>
                              <a:rPr lang="es-CO" dirty="0"/>
                              <m:t>+2</m:t>
                            </m:r>
                            <m:r>
                              <m:rPr>
                                <m:nor/>
                              </m:rPr>
                              <a:rPr lang="es-CO" dirty="0"/>
                              <m:t>x</m:t>
                            </m:r>
                            <m:r>
                              <m:rPr>
                                <m:nor/>
                              </m:rPr>
                              <a:rPr lang="es-CO" dirty="0"/>
                              <m:t>+1)</m:t>
                            </m:r>
                            <m:r>
                              <a:rPr lang="es-CO" i="1">
                                <a:latin typeface="Cambria Math" panose="02040503050406030204" pitchFamily="18" charset="0"/>
                                <a:ea typeface="Cambria Math" panose="02040503050406030204" pitchFamily="18" charset="0"/>
                              </a:rPr>
                              <m:t>𝜕</m:t>
                            </m:r>
                            <m:r>
                              <a:rPr lang="es-CO" i="1">
                                <a:latin typeface="Cambria Math" panose="02040503050406030204" pitchFamily="18" charset="0"/>
                                <a:ea typeface="Cambria Math" panose="02040503050406030204" pitchFamily="18" charset="0"/>
                              </a:rPr>
                              <m:t>𝑥</m:t>
                            </m:r>
                          </m:e>
                        </m:nary>
                      </m:e>
                    </m:nary>
                  </m:oMath>
                </a14:m>
                <a:endParaRPr lang="es-CO" b="0" i="1" dirty="0">
                  <a:latin typeface="Cambria Math" panose="02040503050406030204" pitchFamily="18" charset="0"/>
                </a:endParaRPr>
              </a:p>
              <a:p>
                <a14:m>
                  <m:oMath xmlns:m="http://schemas.openxmlformats.org/officeDocument/2006/math">
                    <m:nary>
                      <m:naryPr>
                        <m:ctrlPr>
                          <a:rPr lang="es-CO" i="1">
                            <a:latin typeface="Cambria Math" panose="02040503050406030204" pitchFamily="18" charset="0"/>
                          </a:rPr>
                        </m:ctrlPr>
                      </m:naryPr>
                      <m:sub>
                        <m:r>
                          <m:rPr>
                            <m:brk m:alnAt="23"/>
                          </m:rPr>
                          <a:rPr lang="es-CO" i="1">
                            <a:latin typeface="Cambria Math" panose="02040503050406030204" pitchFamily="18" charset="0"/>
                          </a:rPr>
                          <m:t>2</m:t>
                        </m:r>
                      </m:sub>
                      <m:sup>
                        <m:r>
                          <a:rPr lang="es-CO" i="1">
                            <a:latin typeface="Cambria Math" panose="02040503050406030204" pitchFamily="18" charset="0"/>
                          </a:rPr>
                          <m:t>5</m:t>
                        </m:r>
                      </m:sup>
                      <m:e>
                        <m:r>
                          <a:rPr lang="es-CO" i="1">
                            <a:latin typeface="Cambria Math" panose="02040503050406030204" pitchFamily="18" charset="0"/>
                          </a:rPr>
                          <m:t>𝑦</m:t>
                        </m:r>
                        <m:r>
                          <a:rPr lang="es-CO" i="1">
                            <a:latin typeface="Cambria Math" panose="02040503050406030204" pitchFamily="18" charset="0"/>
                            <a:ea typeface="Cambria Math" panose="02040503050406030204" pitchFamily="18" charset="0"/>
                          </a:rPr>
                          <m:t>𝜕</m:t>
                        </m:r>
                        <m:r>
                          <a:rPr lang="es-CO" i="1">
                            <a:latin typeface="Cambria Math" panose="02040503050406030204" pitchFamily="18" charset="0"/>
                            <a:ea typeface="Cambria Math" panose="02040503050406030204" pitchFamily="18" charset="0"/>
                          </a:rPr>
                          <m:t>𝑥</m:t>
                        </m:r>
                        <m:r>
                          <a:rPr lang="es-CO" i="1">
                            <a:latin typeface="Cambria Math" panose="02040503050406030204" pitchFamily="18" charset="0"/>
                            <a:ea typeface="Cambria Math" panose="02040503050406030204" pitchFamily="18" charset="0"/>
                          </a:rPr>
                          <m:t>=</m:t>
                        </m:r>
                        <m:f>
                          <m:fPr>
                            <m:ctrlPr>
                              <a:rPr lang="es-CO" i="1" smtClean="0">
                                <a:latin typeface="Cambria Math" panose="02040503050406030204" pitchFamily="18" charset="0"/>
                                <a:ea typeface="Cambria Math" panose="02040503050406030204" pitchFamily="18" charset="0"/>
                              </a:rPr>
                            </m:ctrlPr>
                          </m:fPr>
                          <m:num>
                            <m:r>
                              <a:rPr lang="es-CO" b="0" i="1" smtClean="0">
                                <a:latin typeface="Cambria Math" panose="02040503050406030204" pitchFamily="18" charset="0"/>
                                <a:ea typeface="Cambria Math" panose="02040503050406030204" pitchFamily="18" charset="0"/>
                              </a:rPr>
                              <m:t>20</m:t>
                            </m:r>
                          </m:num>
                          <m:den>
                            <m:r>
                              <a:rPr lang="es-CO" b="0" i="1" smtClean="0">
                                <a:latin typeface="Cambria Math" panose="02040503050406030204" pitchFamily="18" charset="0"/>
                                <a:ea typeface="Cambria Math" panose="02040503050406030204" pitchFamily="18" charset="0"/>
                              </a:rPr>
                              <m:t>5</m:t>
                            </m:r>
                          </m:den>
                        </m:f>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b="0" i="1" smtClean="0">
                                <a:latin typeface="Cambria Math" panose="02040503050406030204" pitchFamily="18" charset="0"/>
                              </a:rPr>
                              <m:t>5</m:t>
                            </m:r>
                          </m:sup>
                        </m:sSup>
                        <m:r>
                          <a:rPr lang="es-CO" i="1">
                            <a:latin typeface="Cambria Math" panose="02040503050406030204" pitchFamily="18" charset="0"/>
                          </a:rPr>
                          <m:t>+</m:t>
                        </m:r>
                        <m:f>
                          <m:fPr>
                            <m:ctrlPr>
                              <a:rPr lang="es-CO" i="1" smtClean="0">
                                <a:latin typeface="Cambria Math" panose="02040503050406030204" pitchFamily="18" charset="0"/>
                              </a:rPr>
                            </m:ctrlPr>
                          </m:fPr>
                          <m:num>
                            <m:r>
                              <a:rPr lang="es-CO" b="0" i="1" smtClean="0">
                                <a:latin typeface="Cambria Math" panose="02040503050406030204" pitchFamily="18" charset="0"/>
                              </a:rPr>
                              <m:t>4</m:t>
                            </m:r>
                          </m:num>
                          <m:den>
                            <m:r>
                              <a:rPr lang="es-CO" b="0" i="1" smtClean="0">
                                <a:latin typeface="Cambria Math" panose="02040503050406030204" pitchFamily="18" charset="0"/>
                              </a:rPr>
                              <m:t>4</m:t>
                            </m:r>
                          </m:den>
                        </m:f>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b="0" i="1" smtClean="0">
                                <a:latin typeface="Cambria Math" panose="02040503050406030204" pitchFamily="18" charset="0"/>
                              </a:rPr>
                              <m:t>4</m:t>
                            </m:r>
                          </m:sup>
                        </m:sSup>
                        <m:r>
                          <a:rPr lang="es-CO" i="1">
                            <a:latin typeface="Cambria Math" panose="02040503050406030204" pitchFamily="18" charset="0"/>
                          </a:rPr>
                          <m:t>+</m:t>
                        </m:r>
                        <m:f>
                          <m:fPr>
                            <m:ctrlPr>
                              <a:rPr lang="es-CO" i="1" smtClean="0">
                                <a:latin typeface="Cambria Math" panose="02040503050406030204" pitchFamily="18" charset="0"/>
                              </a:rPr>
                            </m:ctrlPr>
                          </m:fPr>
                          <m:num>
                            <m:r>
                              <a:rPr lang="es-CO" b="0" i="1" smtClean="0">
                                <a:latin typeface="Cambria Math" panose="02040503050406030204" pitchFamily="18" charset="0"/>
                              </a:rPr>
                              <m:t>3</m:t>
                            </m:r>
                          </m:num>
                          <m:den>
                            <m:r>
                              <a:rPr lang="es-CO" b="0" i="1" smtClean="0">
                                <a:latin typeface="Cambria Math" panose="02040503050406030204" pitchFamily="18" charset="0"/>
                              </a:rPr>
                              <m:t>3</m:t>
                            </m:r>
                          </m:den>
                        </m:f>
                        <m:sSup>
                          <m:sSupPr>
                            <m:ctrlPr>
                              <a:rPr lang="es-CO" i="1">
                                <a:latin typeface="Cambria Math" panose="02040503050406030204" pitchFamily="18" charset="0"/>
                              </a:rPr>
                            </m:ctrlPr>
                          </m:sSupPr>
                          <m:e>
                            <m:r>
                              <a:rPr lang="es-CO" i="1">
                                <a:latin typeface="Cambria Math" panose="02040503050406030204" pitchFamily="18" charset="0"/>
                              </a:rPr>
                              <m:t>𝑥</m:t>
                            </m:r>
                          </m:e>
                          <m:sup>
                            <m:r>
                              <a:rPr lang="es-CO" b="0" i="1" smtClean="0">
                                <a:latin typeface="Cambria Math" panose="02040503050406030204" pitchFamily="18" charset="0"/>
                              </a:rPr>
                              <m:t>3</m:t>
                            </m:r>
                          </m:sup>
                        </m:sSup>
                        <m:r>
                          <m:rPr>
                            <m:nor/>
                          </m:rPr>
                          <a:rPr lang="es-CO" dirty="0"/>
                          <m:t>+</m:t>
                        </m:r>
                        <m:f>
                          <m:fPr>
                            <m:ctrlPr>
                              <a:rPr lang="es-CO" i="1" dirty="0" smtClean="0">
                                <a:latin typeface="Cambria Math" panose="02040503050406030204" pitchFamily="18" charset="0"/>
                              </a:rPr>
                            </m:ctrlPr>
                          </m:fPr>
                          <m:num>
                            <m:r>
                              <a:rPr lang="es-CO" b="0" i="1" dirty="0" smtClean="0">
                                <a:latin typeface="Cambria Math" panose="02040503050406030204" pitchFamily="18" charset="0"/>
                              </a:rPr>
                              <m:t>2</m:t>
                            </m:r>
                          </m:num>
                          <m:den>
                            <m:r>
                              <a:rPr lang="es-CO" b="0" i="1" dirty="0" smtClean="0">
                                <a:latin typeface="Cambria Math" panose="02040503050406030204" pitchFamily="18" charset="0"/>
                              </a:rPr>
                              <m:t>2</m:t>
                            </m:r>
                          </m:den>
                        </m:f>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𝑥</m:t>
                            </m:r>
                          </m:e>
                          <m:sup>
                            <m:r>
                              <a:rPr lang="es-CO" b="0" i="1" dirty="0" smtClean="0">
                                <a:latin typeface="Cambria Math" panose="02040503050406030204" pitchFamily="18" charset="0"/>
                              </a:rPr>
                              <m:t>2</m:t>
                            </m:r>
                          </m:sup>
                        </m:sSup>
                        <m:r>
                          <a:rPr lang="es-CO" b="0" i="1" dirty="0" smtClean="0">
                            <a:latin typeface="Cambria Math" panose="02040503050406030204" pitchFamily="18" charset="0"/>
                          </a:rPr>
                          <m:t>+</m:t>
                        </m:r>
                        <m:r>
                          <m:rPr>
                            <m:nor/>
                          </m:rPr>
                          <a:rPr lang="es-CO" dirty="0"/>
                          <m:t>x</m:t>
                        </m:r>
                        <m:r>
                          <a:rPr lang="es-CO" b="0" i="1" dirty="0" smtClean="0">
                            <a:latin typeface="Cambria Math" panose="02040503050406030204" pitchFamily="18" charset="0"/>
                          </a:rPr>
                          <m:t>|</m:t>
                        </m:r>
                        <m:m>
                          <m:mPr>
                            <m:mcs>
                              <m:mc>
                                <m:mcPr>
                                  <m:count m:val="1"/>
                                  <m:mcJc m:val="center"/>
                                </m:mcPr>
                              </m:mc>
                            </m:mcs>
                            <m:ctrlPr>
                              <a:rPr lang="es-CO" i="1" dirty="0" smtClean="0">
                                <a:latin typeface="Cambria Math" panose="02040503050406030204" pitchFamily="18" charset="0"/>
                              </a:rPr>
                            </m:ctrlPr>
                          </m:mPr>
                          <m:mr>
                            <m:e>
                              <m:r>
                                <m:rPr>
                                  <m:brk m:alnAt="7"/>
                                </m:rPr>
                                <a:rPr lang="es-CO" b="0" i="1" dirty="0" smtClean="0">
                                  <a:latin typeface="Cambria Math" panose="02040503050406030204" pitchFamily="18" charset="0"/>
                                </a:rPr>
                                <m:t>5</m:t>
                              </m:r>
                            </m:e>
                          </m:mr>
                          <m:mr>
                            <m:e>
                              <m:r>
                                <a:rPr lang="es-CO" b="0" i="1" dirty="0" smtClean="0">
                                  <a:latin typeface="Cambria Math" panose="02040503050406030204" pitchFamily="18" charset="0"/>
                                </a:rPr>
                                <m:t>2</m:t>
                              </m:r>
                            </m:e>
                          </m:mr>
                        </m:m>
                      </m:e>
                    </m:nary>
                  </m:oMath>
                </a14:m>
                <a:endParaRPr lang="es-CO" dirty="0"/>
              </a:p>
              <a:p>
                <a14:m>
                  <m:oMath xmlns:m="http://schemas.openxmlformats.org/officeDocument/2006/math">
                    <m:nary>
                      <m:naryPr>
                        <m:ctrlPr>
                          <a:rPr lang="es-CO" i="1">
                            <a:latin typeface="Cambria Math" panose="02040503050406030204" pitchFamily="18" charset="0"/>
                          </a:rPr>
                        </m:ctrlPr>
                      </m:naryPr>
                      <m:sub>
                        <m:r>
                          <m:rPr>
                            <m:brk m:alnAt="23"/>
                          </m:rPr>
                          <a:rPr lang="es-CO" i="1">
                            <a:latin typeface="Cambria Math" panose="02040503050406030204" pitchFamily="18" charset="0"/>
                          </a:rPr>
                          <m:t>2</m:t>
                        </m:r>
                      </m:sub>
                      <m:sup>
                        <m:r>
                          <a:rPr lang="es-CO" i="1">
                            <a:latin typeface="Cambria Math" panose="02040503050406030204" pitchFamily="18" charset="0"/>
                          </a:rPr>
                          <m:t>5</m:t>
                        </m:r>
                      </m:sup>
                      <m:e>
                        <m:r>
                          <a:rPr lang="es-CO" i="1">
                            <a:latin typeface="Cambria Math" panose="02040503050406030204" pitchFamily="18" charset="0"/>
                          </a:rPr>
                          <m:t>𝑦</m:t>
                        </m:r>
                        <m:r>
                          <a:rPr lang="es-CO" i="1">
                            <a:latin typeface="Cambria Math" panose="02040503050406030204" pitchFamily="18" charset="0"/>
                            <a:ea typeface="Cambria Math" panose="02040503050406030204" pitchFamily="18" charset="0"/>
                          </a:rPr>
                          <m:t>𝜕</m:t>
                        </m:r>
                        <m:r>
                          <a:rPr lang="es-CO" i="1">
                            <a:latin typeface="Cambria Math" panose="02040503050406030204" pitchFamily="18" charset="0"/>
                            <a:ea typeface="Cambria Math" panose="02040503050406030204" pitchFamily="18" charset="0"/>
                          </a:rPr>
                          <m:t>𝑥</m:t>
                        </m:r>
                        <m:r>
                          <a:rPr lang="es-CO" b="0" i="1" smtClean="0">
                            <a:latin typeface="Cambria Math" panose="02040503050406030204" pitchFamily="18" charset="0"/>
                            <a:ea typeface="Cambria Math" panose="02040503050406030204" pitchFamily="18" charset="0"/>
                          </a:rPr>
                          <m:t>=</m:t>
                        </m:r>
                      </m:e>
                    </m:nary>
                    <m:r>
                      <a:rPr lang="es-CO" i="1" dirty="0">
                        <a:latin typeface="Cambria Math" panose="02040503050406030204" pitchFamily="18" charset="0"/>
                      </a:rPr>
                      <m:t> </m:t>
                    </m:r>
                    <m:r>
                      <a:rPr lang="es-CO" b="0" i="1" dirty="0" smtClean="0">
                        <a:latin typeface="Cambria Math" panose="02040503050406030204" pitchFamily="18" charset="0"/>
                      </a:rPr>
                      <m:t>4</m:t>
                    </m:r>
                    <m:sSup>
                      <m:sSupPr>
                        <m:ctrlPr>
                          <a:rPr lang="es-CO" i="1">
                            <a:latin typeface="Cambria Math" panose="02040503050406030204" pitchFamily="18" charset="0"/>
                          </a:rPr>
                        </m:ctrlPr>
                      </m:sSupPr>
                      <m:e>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a:rPr lang="es-CO" b="0" i="1" smtClean="0">
                                <a:latin typeface="Cambria Math" panose="02040503050406030204" pitchFamily="18" charset="0"/>
                              </a:rPr>
                              <m:t>5</m:t>
                            </m:r>
                          </m:e>
                          <m:sup>
                            <m:r>
                              <a:rPr lang="es-CO" b="0" i="1" smtClean="0">
                                <a:latin typeface="Cambria Math" panose="02040503050406030204" pitchFamily="18" charset="0"/>
                              </a:rPr>
                              <m:t>5</m:t>
                            </m:r>
                          </m:sup>
                        </m:sSup>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a:rPr lang="es-CO" b="0" i="1" smtClean="0">
                                <a:latin typeface="Cambria Math" panose="02040503050406030204" pitchFamily="18" charset="0"/>
                              </a:rPr>
                              <m:t>2</m:t>
                            </m:r>
                          </m:e>
                          <m:sup>
                            <m:r>
                              <a:rPr lang="es-CO" b="0" i="1" smtClean="0">
                                <a:latin typeface="Cambria Math" panose="02040503050406030204" pitchFamily="18" charset="0"/>
                              </a:rPr>
                              <m:t>5</m:t>
                            </m:r>
                          </m:sup>
                        </m:sSup>
                        <m:r>
                          <a:rPr lang="es-CO" b="0" i="1" smtClean="0">
                            <a:latin typeface="Cambria Math" panose="02040503050406030204" pitchFamily="18" charset="0"/>
                          </a:rPr>
                          <m:t>)</m:t>
                        </m:r>
                      </m:e>
                      <m:sup/>
                    </m:sSup>
                    <m:r>
                      <a:rPr lang="es-CO" i="1">
                        <a:latin typeface="Cambria Math" panose="02040503050406030204" pitchFamily="18" charset="0"/>
                      </a:rPr>
                      <m:t>+</m:t>
                    </m:r>
                    <m:sSup>
                      <m:sSupPr>
                        <m:ctrlPr>
                          <a:rPr lang="es-CO" i="1">
                            <a:latin typeface="Cambria Math" panose="02040503050406030204" pitchFamily="18" charset="0"/>
                          </a:rPr>
                        </m:ctrlPr>
                      </m:sSupPr>
                      <m:e>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a:rPr lang="es-CO" b="0" i="1" smtClean="0">
                                <a:latin typeface="Cambria Math" panose="02040503050406030204" pitchFamily="18" charset="0"/>
                              </a:rPr>
                              <m:t>5</m:t>
                            </m:r>
                          </m:e>
                          <m:sup>
                            <m:r>
                              <a:rPr lang="es-CO" b="0" i="1" smtClean="0">
                                <a:latin typeface="Cambria Math" panose="02040503050406030204" pitchFamily="18" charset="0"/>
                              </a:rPr>
                              <m:t>4</m:t>
                            </m:r>
                          </m:sup>
                        </m:sSup>
                        <m:r>
                          <a:rPr lang="es-CO" b="0" i="1" smtClean="0">
                            <a:latin typeface="Cambria Math" panose="02040503050406030204" pitchFamily="18" charset="0"/>
                          </a:rPr>
                          <m:t>−</m:t>
                        </m:r>
                        <m:sSup>
                          <m:sSupPr>
                            <m:ctrlPr>
                              <a:rPr lang="es-CO" b="0" i="1" smtClean="0">
                                <a:latin typeface="Cambria Math" panose="02040503050406030204" pitchFamily="18" charset="0"/>
                              </a:rPr>
                            </m:ctrlPr>
                          </m:sSupPr>
                          <m:e>
                            <m:r>
                              <a:rPr lang="es-CO" b="0" i="1" smtClean="0">
                                <a:latin typeface="Cambria Math" panose="02040503050406030204" pitchFamily="18" charset="0"/>
                              </a:rPr>
                              <m:t>2</m:t>
                            </m:r>
                          </m:e>
                          <m:sup>
                            <m:r>
                              <a:rPr lang="es-CO" b="0" i="1" smtClean="0">
                                <a:latin typeface="Cambria Math" panose="02040503050406030204" pitchFamily="18" charset="0"/>
                              </a:rPr>
                              <m:t>4</m:t>
                            </m:r>
                          </m:sup>
                        </m:sSup>
                        <m:r>
                          <a:rPr lang="es-CO" b="0" i="1" smtClean="0">
                            <a:latin typeface="Cambria Math" panose="02040503050406030204" pitchFamily="18" charset="0"/>
                          </a:rPr>
                          <m:t>)</m:t>
                        </m:r>
                      </m:e>
                      <m:sup/>
                    </m:sSup>
                    <m:r>
                      <a:rPr lang="es-CO" i="1">
                        <a:latin typeface="Cambria Math" panose="02040503050406030204" pitchFamily="18" charset="0"/>
                      </a:rPr>
                      <m:t>+</m:t>
                    </m:r>
                    <m:sSup>
                      <m:sSupPr>
                        <m:ctrlPr>
                          <a:rPr lang="es-CO" i="1">
                            <a:latin typeface="Cambria Math" panose="02040503050406030204" pitchFamily="18" charset="0"/>
                          </a:rPr>
                        </m:ctrlPr>
                      </m:sSupPr>
                      <m:e>
                        <m:r>
                          <a:rPr lang="es-CO" b="0" i="1" smtClean="0">
                            <a:latin typeface="Cambria Math" panose="02040503050406030204" pitchFamily="18" charset="0"/>
                          </a:rPr>
                          <m:t>(</m:t>
                        </m:r>
                        <m:sSup>
                          <m:sSupPr>
                            <m:ctrlPr>
                              <a:rPr lang="es-CO" i="1">
                                <a:latin typeface="Cambria Math" panose="02040503050406030204" pitchFamily="18" charset="0"/>
                              </a:rPr>
                            </m:ctrlPr>
                          </m:sSupPr>
                          <m:e>
                            <m:r>
                              <a:rPr lang="es-CO" i="1">
                                <a:latin typeface="Cambria Math" panose="02040503050406030204" pitchFamily="18" charset="0"/>
                              </a:rPr>
                              <m:t>5</m:t>
                            </m:r>
                          </m:e>
                          <m:sup>
                            <m:r>
                              <a:rPr lang="es-CO" b="0" i="1" smtClean="0">
                                <a:latin typeface="Cambria Math" panose="02040503050406030204" pitchFamily="18" charset="0"/>
                              </a:rPr>
                              <m:t>3</m:t>
                            </m:r>
                          </m:sup>
                        </m:sSup>
                        <m:r>
                          <a:rPr lang="es-CO" i="1">
                            <a:latin typeface="Cambria Math" panose="02040503050406030204" pitchFamily="18" charset="0"/>
                          </a:rPr>
                          <m:t>−</m:t>
                        </m:r>
                        <m:sSup>
                          <m:sSupPr>
                            <m:ctrlPr>
                              <a:rPr lang="es-CO" i="1">
                                <a:latin typeface="Cambria Math" panose="02040503050406030204" pitchFamily="18" charset="0"/>
                              </a:rPr>
                            </m:ctrlPr>
                          </m:sSupPr>
                          <m:e>
                            <m:r>
                              <a:rPr lang="es-CO" i="1">
                                <a:latin typeface="Cambria Math" panose="02040503050406030204" pitchFamily="18" charset="0"/>
                              </a:rPr>
                              <m:t>2</m:t>
                            </m:r>
                          </m:e>
                          <m:sup>
                            <m:r>
                              <a:rPr lang="es-CO" b="0" i="1" smtClean="0">
                                <a:latin typeface="Cambria Math" panose="02040503050406030204" pitchFamily="18" charset="0"/>
                              </a:rPr>
                              <m:t>3</m:t>
                            </m:r>
                          </m:sup>
                        </m:sSup>
                        <m:r>
                          <a:rPr lang="es-CO" b="0" i="1" smtClean="0">
                            <a:latin typeface="Cambria Math" panose="02040503050406030204" pitchFamily="18" charset="0"/>
                          </a:rPr>
                          <m:t>)</m:t>
                        </m:r>
                      </m:e>
                      <m:sup/>
                    </m:sSup>
                    <m:r>
                      <m:rPr>
                        <m:nor/>
                      </m:rPr>
                      <a:rPr lang="es-CO" dirty="0"/>
                      <m:t>+</m:t>
                    </m:r>
                    <m:sSup>
                      <m:sSupPr>
                        <m:ctrlPr>
                          <a:rPr lang="es-CO" i="1" dirty="0" smtClean="0">
                            <a:latin typeface="Cambria Math" panose="02040503050406030204" pitchFamily="18" charset="0"/>
                          </a:rPr>
                        </m:ctrlPr>
                      </m:sSupPr>
                      <m:e>
                        <m:r>
                          <a:rPr lang="es-CO" b="0" i="1" dirty="0" smtClean="0">
                            <a:latin typeface="Cambria Math" panose="02040503050406030204" pitchFamily="18" charset="0"/>
                          </a:rPr>
                          <m:t>(</m:t>
                        </m:r>
                        <m:sSup>
                          <m:sSupPr>
                            <m:ctrlPr>
                              <a:rPr lang="es-CO" i="1">
                                <a:latin typeface="Cambria Math" panose="02040503050406030204" pitchFamily="18" charset="0"/>
                              </a:rPr>
                            </m:ctrlPr>
                          </m:sSupPr>
                          <m:e>
                            <m:r>
                              <a:rPr lang="es-CO" i="1">
                                <a:latin typeface="Cambria Math" panose="02040503050406030204" pitchFamily="18" charset="0"/>
                              </a:rPr>
                              <m:t>5</m:t>
                            </m:r>
                          </m:e>
                          <m:sup>
                            <m:r>
                              <a:rPr lang="es-CO" b="0" i="1" smtClean="0">
                                <a:latin typeface="Cambria Math" panose="02040503050406030204" pitchFamily="18" charset="0"/>
                              </a:rPr>
                              <m:t>2</m:t>
                            </m:r>
                          </m:sup>
                        </m:sSup>
                        <m:r>
                          <a:rPr lang="es-CO" i="1">
                            <a:latin typeface="Cambria Math" panose="02040503050406030204" pitchFamily="18" charset="0"/>
                          </a:rPr>
                          <m:t>−</m:t>
                        </m:r>
                        <m:sSup>
                          <m:sSupPr>
                            <m:ctrlPr>
                              <a:rPr lang="es-CO" i="1">
                                <a:latin typeface="Cambria Math" panose="02040503050406030204" pitchFamily="18" charset="0"/>
                              </a:rPr>
                            </m:ctrlPr>
                          </m:sSupPr>
                          <m:e>
                            <m:r>
                              <a:rPr lang="es-CO" i="1">
                                <a:latin typeface="Cambria Math" panose="02040503050406030204" pitchFamily="18" charset="0"/>
                              </a:rPr>
                              <m:t>2</m:t>
                            </m:r>
                          </m:e>
                          <m:sup>
                            <m:r>
                              <a:rPr lang="es-CO" b="0" i="1" smtClean="0">
                                <a:latin typeface="Cambria Math" panose="02040503050406030204" pitchFamily="18" charset="0"/>
                              </a:rPr>
                              <m:t>2</m:t>
                            </m:r>
                          </m:sup>
                        </m:sSup>
                        <m:r>
                          <a:rPr lang="es-CO" b="0" i="1" dirty="0" smtClean="0">
                            <a:latin typeface="Cambria Math" panose="02040503050406030204" pitchFamily="18" charset="0"/>
                          </a:rPr>
                          <m:t>)</m:t>
                        </m:r>
                      </m:e>
                      <m:sup/>
                    </m:sSup>
                    <m:r>
                      <a:rPr lang="es-CO" b="0" i="1" dirty="0" smtClean="0">
                        <a:latin typeface="Cambria Math" panose="02040503050406030204" pitchFamily="18" charset="0"/>
                      </a:rPr>
                      <m:t>+</m:t>
                    </m:r>
                    <m:r>
                      <m:rPr>
                        <m:nor/>
                      </m:rPr>
                      <a:rPr lang="es-CO" b="0" i="0" dirty="0" smtClean="0">
                        <a:latin typeface="Cambria Math" panose="02040503050406030204" pitchFamily="18" charset="0"/>
                      </a:rPr>
                      <m:t>(5−2)</m:t>
                    </m:r>
                  </m:oMath>
                </a14:m>
                <a:endParaRPr lang="es-CO" b="0" dirty="0"/>
              </a:p>
              <a:p>
                <a:r>
                  <a:rPr lang="es-CO" dirty="0"/>
                  <a:t>=4(3125-32)+(625-16)+(125-8)+(25-4)+3=4*3093+609+117+21+3=1322</a:t>
                </a:r>
              </a:p>
            </p:txBody>
          </p:sp>
        </mc:Choice>
        <mc:Fallback xmlns="">
          <p:sp>
            <p:nvSpPr>
              <p:cNvPr id="3" name="Marcador de contenido 2">
                <a:extLst>
                  <a:ext uri="{FF2B5EF4-FFF2-40B4-BE49-F238E27FC236}">
                    <a16:creationId xmlns:a16="http://schemas.microsoft.com/office/drawing/2014/main" id="{21AE9AF8-633E-4264-9ABD-FBF1738A8B94}"/>
                  </a:ext>
                </a:extLst>
              </p:cNvPr>
              <p:cNvSpPr>
                <a:spLocks noGrp="1" noRot="1" noChangeAspect="1" noMove="1" noResize="1" noEditPoints="1" noAdjustHandles="1" noChangeArrowheads="1" noChangeShapeType="1" noTextEdit="1"/>
              </p:cNvSpPr>
              <p:nvPr>
                <p:ph idx="1"/>
              </p:nvPr>
            </p:nvSpPr>
            <p:spPr>
              <a:blipFill>
                <a:blip r:embed="rId2"/>
                <a:stretch>
                  <a:fillRect l="-444" t="-2083"/>
                </a:stretch>
              </a:blipFill>
            </p:spPr>
            <p:txBody>
              <a:bodyPr/>
              <a:lstStyle/>
              <a:p>
                <a:r>
                  <a:rPr lang="es-CO">
                    <a:noFill/>
                  </a:rPr>
                  <a:t> </a:t>
                </a:r>
              </a:p>
            </p:txBody>
          </p:sp>
        </mc:Fallback>
      </mc:AlternateContent>
    </p:spTree>
    <p:extLst>
      <p:ext uri="{BB962C8B-B14F-4D97-AF65-F5344CB8AC3E}">
        <p14:creationId xmlns:p14="http://schemas.microsoft.com/office/powerpoint/2010/main" val="2259814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tres</a:t>
            </a:r>
          </a:p>
        </p:txBody>
      </p:sp>
      <p:sp>
        <p:nvSpPr>
          <p:cNvPr id="3" name="2 Marcador de contenido"/>
          <p:cNvSpPr>
            <a:spLocks noGrp="1"/>
          </p:cNvSpPr>
          <p:nvPr>
            <p:ph idx="1"/>
          </p:nvPr>
        </p:nvSpPr>
        <p:spPr>
          <a:xfrm>
            <a:off x="457200" y="1935480"/>
            <a:ext cx="8229600" cy="1636396"/>
          </a:xfrm>
        </p:spPr>
        <p:txBody>
          <a:bodyPr>
            <a:normAutofit lnSpcReduction="10000"/>
          </a:bodyPr>
          <a:lstStyle/>
          <a:p>
            <a:pPr lvl="0" algn="just"/>
            <a:r>
              <a:rPr lang="es-ES" dirty="0"/>
              <a:t>Determine la carga que ha entrado a un elemento en el momento t,   Si i(t): 8t</a:t>
            </a:r>
            <a:r>
              <a:rPr lang="es-ES" baseline="30000" dirty="0"/>
              <a:t>2</a:t>
            </a:r>
            <a:r>
              <a:rPr lang="es-ES" dirty="0"/>
              <a:t> - 4t |A|, t&gt;=0 suponga que q  (0)=0C.</a:t>
            </a:r>
            <a:endParaRPr lang="es-MX" dirty="0"/>
          </a:p>
          <a:p>
            <a:r>
              <a:rPr lang="es-ES" dirty="0"/>
              <a:t> Solución:</a:t>
            </a:r>
            <a:endParaRPr lang="es-MX" dirty="0"/>
          </a:p>
          <a:p>
            <a:endParaRPr lang="es-MX" dirty="0"/>
          </a:p>
          <a:p>
            <a:endParaRPr lang="es-MX" dirty="0"/>
          </a:p>
          <a:p>
            <a:endParaRPr lang="es-MX" dirty="0"/>
          </a:p>
        </p:txBody>
      </p:sp>
      <p:sp>
        <p:nvSpPr>
          <p:cNvPr id="972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97286" name="Rectangle 6"/>
          <p:cNvSpPr>
            <a:spLocks noChangeArrowheads="1"/>
          </p:cNvSpPr>
          <p:nvPr/>
        </p:nvSpPr>
        <p:spPr bwMode="auto">
          <a:xfrm>
            <a:off x="0" y="1047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97287" name="Rectangle 7"/>
          <p:cNvSpPr>
            <a:spLocks noChangeArrowheads="1"/>
          </p:cNvSpPr>
          <p:nvPr/>
        </p:nvSpPr>
        <p:spPr bwMode="auto">
          <a:xfrm>
            <a:off x="0" y="2114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97288" name="Rectangle 8"/>
          <p:cNvSpPr>
            <a:spLocks noChangeArrowheads="1"/>
          </p:cNvSpPr>
          <p:nvPr/>
        </p:nvSpPr>
        <p:spPr bwMode="auto">
          <a:xfrm>
            <a:off x="0" y="3086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mc:AlternateContent xmlns:mc="http://schemas.openxmlformats.org/markup-compatibility/2006" xmlns:a14="http://schemas.microsoft.com/office/drawing/2010/main">
        <mc:Choice Requires="a14">
          <p:sp>
            <p:nvSpPr>
              <p:cNvPr id="5" name="4 CuadroTexto"/>
              <p:cNvSpPr txBox="1"/>
              <p:nvPr/>
            </p:nvSpPr>
            <p:spPr>
              <a:xfrm>
                <a:off x="1187624" y="4869160"/>
                <a:ext cx="7200800" cy="1672958"/>
              </a:xfrm>
              <a:prstGeom prst="rect">
                <a:avLst/>
              </a:prstGeom>
              <a:noFill/>
            </p:spPr>
            <p:txBody>
              <a:bodyPr wrap="square" rtlCol="0">
                <a:spAutoFit/>
              </a:bodyPr>
              <a:lstStyle/>
              <a:p>
                <a14:m>
                  <m:oMath xmlns:m="http://schemas.openxmlformats.org/officeDocument/2006/math">
                    <m:r>
                      <a:rPr lang="es-CO" sz="2400" b="0" i="1" smtClean="0">
                        <a:latin typeface="Cambria Math"/>
                      </a:rPr>
                      <m:t>𝑞</m:t>
                    </m:r>
                    <m:d>
                      <m:dPr>
                        <m:ctrlPr>
                          <a:rPr lang="es-CO" sz="2400" b="0" i="1" smtClean="0">
                            <a:latin typeface="Cambria Math" panose="02040503050406030204" pitchFamily="18" charset="0"/>
                          </a:rPr>
                        </m:ctrlPr>
                      </m:dPr>
                      <m:e>
                        <m:r>
                          <a:rPr lang="es-CO" sz="2400" b="0" i="1" smtClean="0">
                            <a:latin typeface="Cambria Math"/>
                          </a:rPr>
                          <m:t>𝑡</m:t>
                        </m:r>
                      </m:e>
                    </m:d>
                    <m:r>
                      <a:rPr lang="es-CO" sz="2400" b="0" i="1" smtClean="0">
                        <a:latin typeface="Cambria Math"/>
                      </a:rPr>
                      <m:t>=</m:t>
                    </m:r>
                    <m:nary>
                      <m:naryPr>
                        <m:ctrlPr>
                          <a:rPr lang="es-CO" sz="2400" b="0" i="1" smtClean="0">
                            <a:latin typeface="Cambria Math" panose="02040503050406030204" pitchFamily="18" charset="0"/>
                          </a:rPr>
                        </m:ctrlPr>
                      </m:naryPr>
                      <m:sub>
                        <m:r>
                          <m:rPr>
                            <m:brk m:alnAt="23"/>
                          </m:rPr>
                          <a:rPr lang="es-CO" sz="2400" b="0" i="1" smtClean="0">
                            <a:latin typeface="Cambria Math"/>
                          </a:rPr>
                          <m:t>0</m:t>
                        </m:r>
                      </m:sub>
                      <m:sup>
                        <m:r>
                          <a:rPr lang="es-CO" sz="2400" b="0" i="1" smtClean="0">
                            <a:latin typeface="Cambria Math"/>
                            <a:ea typeface="Cambria Math"/>
                          </a:rPr>
                          <m:t>𝜏</m:t>
                        </m:r>
                      </m:sup>
                      <m:e>
                        <m:d>
                          <m:dPr>
                            <m:ctrlPr>
                              <a:rPr lang="es-CO" sz="2400" b="0" i="1" smtClean="0">
                                <a:latin typeface="Cambria Math" panose="02040503050406030204" pitchFamily="18" charset="0"/>
                              </a:rPr>
                            </m:ctrlPr>
                          </m:dPr>
                          <m:e>
                            <m:r>
                              <a:rPr lang="es-CO" sz="2400" b="0" i="1" smtClean="0">
                                <a:latin typeface="Cambria Math"/>
                              </a:rPr>
                              <m:t>8</m:t>
                            </m:r>
                            <m:sSup>
                              <m:sSupPr>
                                <m:ctrlPr>
                                  <a:rPr lang="es-CO" sz="2400" b="0" i="1" smtClean="0">
                                    <a:latin typeface="Cambria Math" panose="02040503050406030204" pitchFamily="18" charset="0"/>
                                  </a:rPr>
                                </m:ctrlPr>
                              </m:sSupPr>
                              <m:e>
                                <m:r>
                                  <a:rPr lang="es-CO" sz="2400" b="0" i="1" smtClean="0">
                                    <a:latin typeface="Cambria Math"/>
                                  </a:rPr>
                                  <m:t>𝑡</m:t>
                                </m:r>
                              </m:e>
                              <m:sup>
                                <m:r>
                                  <a:rPr lang="es-CO" sz="2400" b="0" i="1" smtClean="0">
                                    <a:latin typeface="Cambria Math"/>
                                  </a:rPr>
                                  <m:t>2</m:t>
                                </m:r>
                              </m:sup>
                            </m:sSup>
                            <m:r>
                              <a:rPr lang="es-CO" sz="2400" b="0" i="1" smtClean="0">
                                <a:latin typeface="Cambria Math"/>
                              </a:rPr>
                              <m:t>−4</m:t>
                            </m:r>
                            <m:r>
                              <a:rPr lang="es-CO" sz="2400" b="0" i="1" smtClean="0">
                                <a:latin typeface="Cambria Math"/>
                              </a:rPr>
                              <m:t>𝑡</m:t>
                            </m:r>
                          </m:e>
                        </m:d>
                        <m:r>
                          <a:rPr lang="es-CO" sz="2400" b="0" i="1" smtClean="0">
                            <a:latin typeface="Cambria Math"/>
                            <a:ea typeface="Cambria Math"/>
                          </a:rPr>
                          <m:t>𝜕</m:t>
                        </m:r>
                        <m:r>
                          <a:rPr lang="es-CO" sz="2400" b="0" i="1" smtClean="0">
                            <a:latin typeface="Cambria Math"/>
                            <a:ea typeface="Cambria Math"/>
                          </a:rPr>
                          <m:t>𝑡</m:t>
                        </m:r>
                        <m:r>
                          <a:rPr lang="es-CO" sz="2400" b="0" i="1" smtClean="0">
                            <a:latin typeface="Cambria Math"/>
                            <a:ea typeface="Cambria Math"/>
                          </a:rPr>
                          <m:t>=</m:t>
                        </m:r>
                        <m:f>
                          <m:fPr>
                            <m:ctrlPr>
                              <a:rPr lang="es-CO" sz="2400" b="0" i="1" smtClean="0">
                                <a:latin typeface="Cambria Math" panose="02040503050406030204" pitchFamily="18" charset="0"/>
                                <a:ea typeface="Cambria Math"/>
                              </a:rPr>
                            </m:ctrlPr>
                          </m:fPr>
                          <m:num>
                            <m:r>
                              <a:rPr lang="es-CO" sz="2400" b="0" i="1" smtClean="0">
                                <a:latin typeface="Cambria Math"/>
                                <a:ea typeface="Cambria Math"/>
                              </a:rPr>
                              <m:t>8</m:t>
                            </m:r>
                            <m:sSup>
                              <m:sSupPr>
                                <m:ctrlPr>
                                  <a:rPr lang="es-CO" sz="2400" b="0" i="1" smtClean="0">
                                    <a:latin typeface="Cambria Math" panose="02040503050406030204" pitchFamily="18" charset="0"/>
                                    <a:ea typeface="Cambria Math"/>
                                  </a:rPr>
                                </m:ctrlPr>
                              </m:sSupPr>
                              <m:e>
                                <m:r>
                                  <a:rPr lang="es-CO" sz="2400" b="0" i="1" smtClean="0">
                                    <a:latin typeface="Cambria Math"/>
                                    <a:ea typeface="Cambria Math"/>
                                  </a:rPr>
                                  <m:t>𝑡</m:t>
                                </m:r>
                              </m:e>
                              <m:sup>
                                <m:r>
                                  <a:rPr lang="es-CO" sz="2400" b="0" i="1" smtClean="0">
                                    <a:latin typeface="Cambria Math"/>
                                    <a:ea typeface="Cambria Math"/>
                                  </a:rPr>
                                  <m:t>3</m:t>
                                </m:r>
                              </m:sup>
                            </m:sSup>
                          </m:num>
                          <m:den>
                            <m:r>
                              <a:rPr lang="es-CO" sz="2400" b="0" i="1" smtClean="0">
                                <a:latin typeface="Cambria Math"/>
                                <a:ea typeface="Cambria Math"/>
                              </a:rPr>
                              <m:t>3</m:t>
                            </m:r>
                          </m:den>
                        </m:f>
                        <m:r>
                          <a:rPr lang="es-CO" sz="2400" b="0" i="1" smtClean="0">
                            <a:latin typeface="Cambria Math"/>
                            <a:ea typeface="Cambria Math"/>
                          </a:rPr>
                          <m:t>−</m:t>
                        </m:r>
                        <m:f>
                          <m:fPr>
                            <m:ctrlPr>
                              <a:rPr lang="es-CO" sz="2400" b="0" i="1" smtClean="0">
                                <a:latin typeface="Cambria Math" panose="02040503050406030204" pitchFamily="18" charset="0"/>
                                <a:ea typeface="Cambria Math"/>
                              </a:rPr>
                            </m:ctrlPr>
                          </m:fPr>
                          <m:num>
                            <m:r>
                              <a:rPr lang="es-CO" sz="2400" b="0" i="1" smtClean="0">
                                <a:latin typeface="Cambria Math"/>
                                <a:ea typeface="Cambria Math"/>
                              </a:rPr>
                              <m:t>4</m:t>
                            </m:r>
                            <m:sSup>
                              <m:sSupPr>
                                <m:ctrlPr>
                                  <a:rPr lang="es-CO" sz="2400" b="0" i="1" smtClean="0">
                                    <a:latin typeface="Cambria Math" panose="02040503050406030204" pitchFamily="18" charset="0"/>
                                    <a:ea typeface="Cambria Math"/>
                                  </a:rPr>
                                </m:ctrlPr>
                              </m:sSupPr>
                              <m:e>
                                <m:r>
                                  <a:rPr lang="es-CO" sz="2400" b="0" i="1" smtClean="0">
                                    <a:latin typeface="Cambria Math"/>
                                    <a:ea typeface="Cambria Math"/>
                                  </a:rPr>
                                  <m:t>𝑡</m:t>
                                </m:r>
                              </m:e>
                              <m:sup>
                                <m:r>
                                  <a:rPr lang="es-CO" sz="2400" b="0" i="1" smtClean="0">
                                    <a:latin typeface="Cambria Math"/>
                                    <a:ea typeface="Cambria Math"/>
                                  </a:rPr>
                                  <m:t>2</m:t>
                                </m:r>
                              </m:sup>
                            </m:sSup>
                          </m:num>
                          <m:den>
                            <m:r>
                              <a:rPr lang="es-CO" sz="2400" b="0" i="1" smtClean="0">
                                <a:latin typeface="Cambria Math"/>
                                <a:ea typeface="Cambria Math"/>
                              </a:rPr>
                              <m:t>2</m:t>
                            </m:r>
                          </m:den>
                        </m:f>
                      </m:e>
                    </m:nary>
                    <m:r>
                      <a:rPr lang="es-CO" sz="2400" b="0" i="0" smtClean="0">
                        <a:latin typeface="Cambria Math" panose="02040503050406030204" pitchFamily="18" charset="0"/>
                        <a:ea typeface="Cambria Math"/>
                      </a:rPr>
                      <m:t>|</m:t>
                    </m:r>
                    <m:m>
                      <m:mPr>
                        <m:mcs>
                          <m:mc>
                            <m:mcPr>
                              <m:count m:val="1"/>
                              <m:mcJc m:val="center"/>
                            </m:mcPr>
                          </m:mc>
                        </m:mcs>
                        <m:ctrlPr>
                          <a:rPr lang="es-CO" sz="2400" b="0" i="1" smtClean="0">
                            <a:latin typeface="Cambria Math" panose="02040503050406030204" pitchFamily="18" charset="0"/>
                            <a:ea typeface="Cambria Math"/>
                          </a:rPr>
                        </m:ctrlPr>
                      </m:mPr>
                      <m:mr>
                        <m:e>
                          <m:r>
                            <m:rPr>
                              <m:brk m:alnAt="7"/>
                            </m:rPr>
                            <a:rPr lang="es-CO" sz="2400" b="0" i="1" smtClean="0">
                              <a:latin typeface="Cambria Math" panose="02040503050406030204" pitchFamily="18" charset="0"/>
                              <a:ea typeface="Cambria Math"/>
                            </a:rPr>
                            <m:t>𝑡</m:t>
                          </m:r>
                        </m:e>
                      </m:mr>
                      <m:mr>
                        <m:e>
                          <m:r>
                            <a:rPr lang="es-CO" sz="2400" b="0" i="1" smtClean="0">
                              <a:latin typeface="Cambria Math" panose="02040503050406030204" pitchFamily="18" charset="0"/>
                              <a:ea typeface="Cambria Math"/>
                            </a:rPr>
                            <m:t>0</m:t>
                          </m:r>
                        </m:e>
                      </m:mr>
                    </m:m>
                  </m:oMath>
                </a14:m>
                <a:r>
                  <a:rPr lang="es-CO" sz="2400" dirty="0"/>
                  <a:t>= </a:t>
                </a:r>
                <a14:m>
                  <m:oMath xmlns:m="http://schemas.openxmlformats.org/officeDocument/2006/math">
                    <m:f>
                      <m:fPr>
                        <m:ctrlPr>
                          <a:rPr lang="es-CO" sz="2400" i="1">
                            <a:latin typeface="Cambria Math" panose="02040503050406030204" pitchFamily="18" charset="0"/>
                            <a:ea typeface="Cambria Math"/>
                          </a:rPr>
                        </m:ctrlPr>
                      </m:fPr>
                      <m:num>
                        <m:r>
                          <a:rPr lang="es-CO" sz="2400" i="1">
                            <a:latin typeface="Cambria Math"/>
                            <a:ea typeface="Cambria Math"/>
                          </a:rPr>
                          <m:t>8</m:t>
                        </m:r>
                        <m:sSup>
                          <m:sSupPr>
                            <m:ctrlPr>
                              <a:rPr lang="es-CO" sz="2400" i="1">
                                <a:latin typeface="Cambria Math" panose="02040503050406030204" pitchFamily="18" charset="0"/>
                                <a:ea typeface="Cambria Math"/>
                              </a:rPr>
                            </m:ctrlPr>
                          </m:sSupPr>
                          <m:e>
                            <m:r>
                              <a:rPr lang="es-CO" sz="2400" i="1">
                                <a:latin typeface="Cambria Math"/>
                                <a:ea typeface="Cambria Math"/>
                              </a:rPr>
                              <m:t>𝑡</m:t>
                            </m:r>
                          </m:e>
                          <m:sup>
                            <m:r>
                              <a:rPr lang="es-CO" sz="2400" i="1">
                                <a:latin typeface="Cambria Math"/>
                                <a:ea typeface="Cambria Math"/>
                              </a:rPr>
                              <m:t>3</m:t>
                            </m:r>
                          </m:sup>
                        </m:sSup>
                      </m:num>
                      <m:den>
                        <m:r>
                          <a:rPr lang="es-CO" sz="2400" i="1">
                            <a:latin typeface="Cambria Math"/>
                            <a:ea typeface="Cambria Math"/>
                          </a:rPr>
                          <m:t>3</m:t>
                        </m:r>
                      </m:den>
                    </m:f>
                    <m:r>
                      <a:rPr lang="es-CO" sz="2400" i="1">
                        <a:latin typeface="Cambria Math"/>
                        <a:ea typeface="Cambria Math"/>
                      </a:rPr>
                      <m:t>−</m:t>
                    </m:r>
                    <m:r>
                      <a:rPr lang="es-CO" sz="2400" b="0" i="1" smtClean="0">
                        <a:latin typeface="Cambria Math"/>
                        <a:ea typeface="Cambria Math"/>
                      </a:rPr>
                      <m:t>2</m:t>
                    </m:r>
                    <m:sSup>
                      <m:sSupPr>
                        <m:ctrlPr>
                          <a:rPr lang="es-CO" sz="2400" b="0" i="1" smtClean="0">
                            <a:latin typeface="Cambria Math" panose="02040503050406030204" pitchFamily="18" charset="0"/>
                            <a:ea typeface="Cambria Math"/>
                          </a:rPr>
                        </m:ctrlPr>
                      </m:sSupPr>
                      <m:e>
                        <m:r>
                          <a:rPr lang="es-CO" sz="2400" b="0" i="1" smtClean="0">
                            <a:latin typeface="Cambria Math"/>
                            <a:ea typeface="Cambria Math"/>
                          </a:rPr>
                          <m:t>𝑡</m:t>
                        </m:r>
                      </m:e>
                      <m:sup>
                        <m:r>
                          <a:rPr lang="es-CO" sz="2400" b="0" i="1" smtClean="0">
                            <a:latin typeface="Cambria Math"/>
                            <a:ea typeface="Cambria Math"/>
                          </a:rPr>
                          <m:t>2</m:t>
                        </m:r>
                      </m:sup>
                    </m:sSup>
                    <m:r>
                      <a:rPr lang="es-CO" sz="2400">
                        <a:latin typeface="Cambria Math" panose="02040503050406030204" pitchFamily="18" charset="0"/>
                        <a:ea typeface="Cambria Math"/>
                      </a:rPr>
                      <m:t>|</m:t>
                    </m:r>
                    <m:m>
                      <m:mPr>
                        <m:mcs>
                          <m:mc>
                            <m:mcPr>
                              <m:count m:val="1"/>
                              <m:mcJc m:val="center"/>
                            </m:mcPr>
                          </m:mc>
                        </m:mcs>
                        <m:ctrlPr>
                          <a:rPr lang="es-CO" sz="2400" i="1">
                            <a:latin typeface="Cambria Math" panose="02040503050406030204" pitchFamily="18" charset="0"/>
                            <a:ea typeface="Cambria Math"/>
                          </a:rPr>
                        </m:ctrlPr>
                      </m:mPr>
                      <m:mr>
                        <m:e>
                          <m:r>
                            <m:rPr>
                              <m:brk m:alnAt="7"/>
                            </m:rPr>
                            <a:rPr lang="es-CO" sz="2400" i="1">
                              <a:latin typeface="Cambria Math" panose="02040503050406030204" pitchFamily="18" charset="0"/>
                              <a:ea typeface="Cambria Math"/>
                            </a:rPr>
                            <m:t>𝑡</m:t>
                          </m:r>
                        </m:e>
                      </m:mr>
                      <m:mr>
                        <m:e>
                          <m:r>
                            <a:rPr lang="es-CO" sz="2400" i="1">
                              <a:latin typeface="Cambria Math" panose="02040503050406030204" pitchFamily="18" charset="0"/>
                              <a:ea typeface="Cambria Math"/>
                            </a:rPr>
                            <m:t>0</m:t>
                          </m:r>
                        </m:e>
                      </m:mr>
                    </m:m>
                  </m:oMath>
                </a14:m>
                <a:r>
                  <a:rPr lang="es-CO" sz="2400" dirty="0"/>
                  <a:t>|C|</a:t>
                </a:r>
              </a:p>
              <a:p>
                <a:r>
                  <a:rPr lang="es-CO" sz="2400" dirty="0"/>
                  <a:t>= </a:t>
                </a:r>
                <a14:m>
                  <m:oMath xmlns:m="http://schemas.openxmlformats.org/officeDocument/2006/math">
                    <m:f>
                      <m:fPr>
                        <m:ctrlPr>
                          <a:rPr lang="es-CO" sz="2400" i="1">
                            <a:latin typeface="Cambria Math" panose="02040503050406030204" pitchFamily="18" charset="0"/>
                            <a:ea typeface="Cambria Math"/>
                          </a:rPr>
                        </m:ctrlPr>
                      </m:fPr>
                      <m:num>
                        <m:r>
                          <a:rPr lang="es-CO" sz="2400" i="1">
                            <a:latin typeface="Cambria Math"/>
                            <a:ea typeface="Cambria Math"/>
                          </a:rPr>
                          <m:t>8</m:t>
                        </m:r>
                        <m:r>
                          <a:rPr lang="es-CO" sz="2400" b="0" i="1" smtClean="0">
                            <a:latin typeface="Cambria Math" panose="02040503050406030204" pitchFamily="18" charset="0"/>
                            <a:ea typeface="Cambria Math"/>
                          </a:rPr>
                          <m:t>(</m:t>
                        </m:r>
                        <m:sSup>
                          <m:sSupPr>
                            <m:ctrlPr>
                              <a:rPr lang="es-CO" sz="2400" b="0" i="1" smtClean="0">
                                <a:latin typeface="Cambria Math" panose="02040503050406030204" pitchFamily="18" charset="0"/>
                                <a:ea typeface="Cambria Math"/>
                              </a:rPr>
                            </m:ctrlPr>
                          </m:sSupPr>
                          <m:e>
                            <m:r>
                              <a:rPr lang="es-CO" sz="2400" b="0" i="1" smtClean="0">
                                <a:latin typeface="Cambria Math" panose="02040503050406030204" pitchFamily="18" charset="0"/>
                                <a:ea typeface="Cambria Math"/>
                              </a:rPr>
                              <m:t>𝑡</m:t>
                            </m:r>
                          </m:e>
                          <m:sup>
                            <m:r>
                              <a:rPr lang="es-CO" sz="2400" b="0" i="1" smtClean="0">
                                <a:latin typeface="Cambria Math" panose="02040503050406030204" pitchFamily="18" charset="0"/>
                                <a:ea typeface="Cambria Math"/>
                              </a:rPr>
                              <m:t>3</m:t>
                            </m:r>
                          </m:sup>
                        </m:sSup>
                        <m:r>
                          <a:rPr lang="es-CO" sz="2400" b="0" i="1" smtClean="0">
                            <a:latin typeface="Cambria Math" panose="02040503050406030204" pitchFamily="18" charset="0"/>
                            <a:ea typeface="Cambria Math"/>
                          </a:rPr>
                          <m:t>−</m:t>
                        </m:r>
                        <m:sSup>
                          <m:sSupPr>
                            <m:ctrlPr>
                              <a:rPr lang="es-CO" sz="2400" i="1">
                                <a:latin typeface="Cambria Math" panose="02040503050406030204" pitchFamily="18" charset="0"/>
                                <a:ea typeface="Cambria Math"/>
                              </a:rPr>
                            </m:ctrlPr>
                          </m:sSupPr>
                          <m:e>
                            <m:r>
                              <a:rPr lang="es-CO" sz="2400" b="0" i="1" smtClean="0">
                                <a:latin typeface="Cambria Math" panose="02040503050406030204" pitchFamily="18" charset="0"/>
                                <a:ea typeface="Cambria Math"/>
                              </a:rPr>
                              <m:t>0</m:t>
                            </m:r>
                          </m:e>
                          <m:sup>
                            <m:r>
                              <a:rPr lang="es-CO" sz="2400" i="1">
                                <a:latin typeface="Cambria Math" panose="02040503050406030204" pitchFamily="18" charset="0"/>
                                <a:ea typeface="Cambria Math"/>
                              </a:rPr>
                              <m:t>3</m:t>
                            </m:r>
                          </m:sup>
                        </m:sSup>
                        <m:r>
                          <a:rPr lang="es-CO" sz="2400" b="0" i="1" smtClean="0">
                            <a:latin typeface="Cambria Math" panose="02040503050406030204" pitchFamily="18" charset="0"/>
                            <a:ea typeface="Cambria Math"/>
                          </a:rPr>
                          <m:t>)</m:t>
                        </m:r>
                        <m:r>
                          <a:rPr lang="es-CO" sz="2400" i="1" smtClean="0">
                            <a:latin typeface="Cambria Math" panose="02040503050406030204" pitchFamily="18" charset="0"/>
                            <a:ea typeface="Cambria Math"/>
                          </a:rPr>
                          <m:t> </m:t>
                        </m:r>
                      </m:num>
                      <m:den>
                        <m:r>
                          <a:rPr lang="es-CO" sz="2400" i="1">
                            <a:latin typeface="Cambria Math"/>
                            <a:ea typeface="Cambria Math"/>
                          </a:rPr>
                          <m:t>3</m:t>
                        </m:r>
                      </m:den>
                    </m:f>
                    <m:r>
                      <a:rPr lang="es-CO" sz="2400" i="1">
                        <a:latin typeface="Cambria Math"/>
                        <a:ea typeface="Cambria Math"/>
                      </a:rPr>
                      <m:t>−</m:t>
                    </m:r>
                    <m:r>
                      <a:rPr lang="es-CO" sz="2400" b="0" i="1" smtClean="0">
                        <a:latin typeface="Cambria Math"/>
                        <a:ea typeface="Cambria Math"/>
                      </a:rPr>
                      <m:t>2</m:t>
                    </m:r>
                    <m:sSup>
                      <m:sSupPr>
                        <m:ctrlPr>
                          <a:rPr lang="es-CO" sz="2400" b="0" i="1" smtClean="0">
                            <a:latin typeface="Cambria Math" panose="02040503050406030204" pitchFamily="18" charset="0"/>
                            <a:ea typeface="Cambria Math"/>
                          </a:rPr>
                        </m:ctrlPr>
                      </m:sSupPr>
                      <m:e>
                        <m:r>
                          <a:rPr lang="es-CO" sz="2400" b="0" i="1" smtClean="0">
                            <a:latin typeface="Cambria Math" panose="02040503050406030204" pitchFamily="18" charset="0"/>
                            <a:ea typeface="Cambria Math"/>
                          </a:rPr>
                          <m:t>(</m:t>
                        </m:r>
                        <m:sSup>
                          <m:sSupPr>
                            <m:ctrlPr>
                              <a:rPr lang="es-CO" sz="2400" b="0" i="1" smtClean="0">
                                <a:latin typeface="Cambria Math" panose="02040503050406030204" pitchFamily="18" charset="0"/>
                                <a:ea typeface="Cambria Math"/>
                              </a:rPr>
                            </m:ctrlPr>
                          </m:sSupPr>
                          <m:e>
                            <m:r>
                              <a:rPr lang="es-CO" sz="2400" b="0" i="1" smtClean="0">
                                <a:latin typeface="Cambria Math" panose="02040503050406030204" pitchFamily="18" charset="0"/>
                                <a:ea typeface="Cambria Math"/>
                              </a:rPr>
                              <m:t>𝑡</m:t>
                            </m:r>
                          </m:e>
                          <m:sup>
                            <m:r>
                              <a:rPr lang="es-CO" sz="2400" b="0" i="1" smtClean="0">
                                <a:latin typeface="Cambria Math" panose="02040503050406030204" pitchFamily="18" charset="0"/>
                                <a:ea typeface="Cambria Math"/>
                              </a:rPr>
                              <m:t>2</m:t>
                            </m:r>
                          </m:sup>
                        </m:sSup>
                        <m:r>
                          <a:rPr lang="es-CO" sz="2400" b="0" i="1" smtClean="0">
                            <a:latin typeface="Cambria Math" panose="02040503050406030204" pitchFamily="18" charset="0"/>
                            <a:ea typeface="Cambria Math"/>
                          </a:rPr>
                          <m:t>−</m:t>
                        </m:r>
                        <m:sSup>
                          <m:sSupPr>
                            <m:ctrlPr>
                              <a:rPr lang="es-CO" sz="2400" i="1">
                                <a:latin typeface="Cambria Math" panose="02040503050406030204" pitchFamily="18" charset="0"/>
                                <a:ea typeface="Cambria Math"/>
                              </a:rPr>
                            </m:ctrlPr>
                          </m:sSupPr>
                          <m:e>
                            <m:r>
                              <a:rPr lang="es-CO" sz="2400" b="0" i="1" smtClean="0">
                                <a:latin typeface="Cambria Math" panose="02040503050406030204" pitchFamily="18" charset="0"/>
                                <a:ea typeface="Cambria Math"/>
                              </a:rPr>
                              <m:t>0</m:t>
                            </m:r>
                          </m:e>
                          <m:sup>
                            <m:r>
                              <a:rPr lang="es-CO" sz="2400" i="1">
                                <a:latin typeface="Cambria Math" panose="02040503050406030204" pitchFamily="18" charset="0"/>
                                <a:ea typeface="Cambria Math"/>
                              </a:rPr>
                              <m:t>2</m:t>
                            </m:r>
                          </m:sup>
                        </m:sSup>
                        <m:r>
                          <a:rPr lang="es-CO" sz="2400" b="0" i="1" smtClean="0">
                            <a:latin typeface="Cambria Math" panose="02040503050406030204" pitchFamily="18" charset="0"/>
                            <a:ea typeface="Cambria Math"/>
                          </a:rPr>
                          <m:t>)</m:t>
                        </m:r>
                      </m:e>
                      <m:sup/>
                    </m:sSup>
                    <m:r>
                      <a:rPr lang="es-CO" sz="2400" b="0" i="1" smtClean="0">
                        <a:latin typeface="Cambria Math" panose="02040503050406030204" pitchFamily="18" charset="0"/>
                        <a:ea typeface="Cambria Math"/>
                      </a:rPr>
                      <m:t> </m:t>
                    </m:r>
                  </m:oMath>
                </a14:m>
                <a:r>
                  <a:rPr lang="es-CO" sz="2400" dirty="0"/>
                  <a:t>=  </a:t>
                </a:r>
                <a14:m>
                  <m:oMath xmlns:m="http://schemas.openxmlformats.org/officeDocument/2006/math">
                    <m:f>
                      <m:fPr>
                        <m:ctrlPr>
                          <a:rPr lang="es-CO" sz="2400" i="1">
                            <a:latin typeface="Cambria Math" panose="02040503050406030204" pitchFamily="18" charset="0"/>
                            <a:ea typeface="Cambria Math"/>
                          </a:rPr>
                        </m:ctrlPr>
                      </m:fPr>
                      <m:num>
                        <m:r>
                          <a:rPr lang="es-CO" sz="2400" i="1">
                            <a:latin typeface="Cambria Math"/>
                            <a:ea typeface="Cambria Math"/>
                          </a:rPr>
                          <m:t>8</m:t>
                        </m:r>
                        <m:sSup>
                          <m:sSupPr>
                            <m:ctrlPr>
                              <a:rPr lang="es-CO" sz="2400" i="1">
                                <a:latin typeface="Cambria Math" panose="02040503050406030204" pitchFamily="18" charset="0"/>
                                <a:ea typeface="Cambria Math"/>
                              </a:rPr>
                            </m:ctrlPr>
                          </m:sSupPr>
                          <m:e>
                            <m:r>
                              <a:rPr lang="es-CO" sz="2400" i="1">
                                <a:latin typeface="Cambria Math"/>
                                <a:ea typeface="Cambria Math"/>
                              </a:rPr>
                              <m:t>𝑡</m:t>
                            </m:r>
                          </m:e>
                          <m:sup>
                            <m:r>
                              <a:rPr lang="es-CO" sz="2400" i="1">
                                <a:latin typeface="Cambria Math"/>
                                <a:ea typeface="Cambria Math"/>
                              </a:rPr>
                              <m:t>3</m:t>
                            </m:r>
                          </m:sup>
                        </m:sSup>
                      </m:num>
                      <m:den>
                        <m:r>
                          <a:rPr lang="es-CO" sz="2400" i="1">
                            <a:latin typeface="Cambria Math"/>
                            <a:ea typeface="Cambria Math"/>
                          </a:rPr>
                          <m:t>3</m:t>
                        </m:r>
                      </m:den>
                    </m:f>
                    <m:r>
                      <a:rPr lang="es-CO" sz="2400" i="1">
                        <a:latin typeface="Cambria Math"/>
                        <a:ea typeface="Cambria Math"/>
                      </a:rPr>
                      <m:t>−2</m:t>
                    </m:r>
                    <m:sSup>
                      <m:sSupPr>
                        <m:ctrlPr>
                          <a:rPr lang="es-CO" sz="2400" i="1">
                            <a:latin typeface="Cambria Math" panose="02040503050406030204" pitchFamily="18" charset="0"/>
                            <a:ea typeface="Cambria Math"/>
                          </a:rPr>
                        </m:ctrlPr>
                      </m:sSupPr>
                      <m:e>
                        <m:r>
                          <a:rPr lang="es-CO" sz="2400" i="1">
                            <a:latin typeface="Cambria Math"/>
                            <a:ea typeface="Cambria Math"/>
                          </a:rPr>
                          <m:t>𝑡</m:t>
                        </m:r>
                      </m:e>
                      <m:sup>
                        <m:r>
                          <a:rPr lang="es-CO" sz="2400" i="1">
                            <a:latin typeface="Cambria Math"/>
                            <a:ea typeface="Cambria Math"/>
                          </a:rPr>
                          <m:t>2</m:t>
                        </m:r>
                      </m:sup>
                    </m:sSup>
                  </m:oMath>
                </a14:m>
                <a:r>
                  <a:rPr lang="es-CO" sz="2400" dirty="0"/>
                  <a:t> C</a:t>
                </a:r>
              </a:p>
              <a:p>
                <a:endParaRPr lang="es-CO" sz="2400" dirty="0"/>
              </a:p>
            </p:txBody>
          </p:sp>
        </mc:Choice>
        <mc:Fallback xmlns="">
          <p:sp>
            <p:nvSpPr>
              <p:cNvPr id="5" name="4 CuadroTexto"/>
              <p:cNvSpPr txBox="1">
                <a:spLocks noRot="1" noChangeAspect="1" noMove="1" noResize="1" noEditPoints="1" noAdjustHandles="1" noChangeArrowheads="1" noChangeShapeType="1" noTextEdit="1"/>
              </p:cNvSpPr>
              <p:nvPr/>
            </p:nvSpPr>
            <p:spPr>
              <a:xfrm>
                <a:off x="1187624" y="4869160"/>
                <a:ext cx="7200800" cy="1672958"/>
              </a:xfrm>
              <a:prstGeom prst="rect">
                <a:avLst/>
              </a:prstGeom>
              <a:blipFill>
                <a:blip r:embed="rId3"/>
                <a:stretch>
                  <a:fillRect l="-1355"/>
                </a:stretch>
              </a:blipFill>
            </p:spPr>
            <p:txBody>
              <a:bodyPr/>
              <a:lstStyle/>
              <a:p>
                <a:r>
                  <a:rPr lang="es-CO">
                    <a:noFill/>
                  </a:rPr>
                  <a:t> </a:t>
                </a:r>
              </a:p>
            </p:txBody>
          </p:sp>
        </mc:Fallback>
      </mc:AlternateContent>
      <p:pic>
        <p:nvPicPr>
          <p:cNvPr id="4" name="Picture 1">
            <a:extLst>
              <a:ext uri="{FF2B5EF4-FFF2-40B4-BE49-F238E27FC236}">
                <a16:creationId xmlns:a16="http://schemas.microsoft.com/office/drawing/2014/main" id="{C9B467D7-C794-495F-A21D-1D986EADCE2A}"/>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57422" y="3214686"/>
            <a:ext cx="4414852" cy="1571636"/>
          </a:xfrm>
          <a:prstGeom prst="rect">
            <a:avLst/>
          </a:prstGeom>
          <a:noFill/>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32341-9A7C-45F8-9AD8-3FB0A2B11C98}"/>
              </a:ext>
            </a:extLst>
          </p:cNvPr>
          <p:cNvSpPr>
            <a:spLocks noGrp="1"/>
          </p:cNvSpPr>
          <p:nvPr>
            <p:ph type="title"/>
          </p:nvPr>
        </p:nvSpPr>
        <p:spPr/>
        <p:txBody>
          <a:bodyPr/>
          <a:lstStyle/>
          <a:p>
            <a:r>
              <a:rPr lang="es-ES" dirty="0"/>
              <a:t>Ejemplo 6</a:t>
            </a:r>
            <a:endParaRPr lang="es-CO"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C82BA19-A2B0-4325-A5FD-9C3704B183C2}"/>
                  </a:ext>
                </a:extLst>
              </p:cNvPr>
              <p:cNvSpPr>
                <a:spLocks noGrp="1"/>
              </p:cNvSpPr>
              <p:nvPr>
                <p:ph idx="1"/>
              </p:nvPr>
            </p:nvSpPr>
            <p:spPr/>
            <p:txBody>
              <a:bodyPr/>
              <a:lstStyle/>
              <a:p>
                <a:pPr lvl="0" algn="just"/>
                <a:r>
                  <a:rPr lang="es-ES" dirty="0"/>
                  <a:t>Determine la carga que ha entrado a un elemento en el momento t,   Si i(t): 8t</a:t>
                </a:r>
                <a:r>
                  <a:rPr lang="es-ES" baseline="30000" dirty="0"/>
                  <a:t>3</a:t>
                </a:r>
                <a:r>
                  <a:rPr lang="es-ES" dirty="0"/>
                  <a:t> - 14t</a:t>
                </a:r>
                <a:r>
                  <a:rPr lang="es-ES" baseline="30000" dirty="0"/>
                  <a:t>2</a:t>
                </a:r>
                <a:r>
                  <a:rPr lang="es-ES" dirty="0"/>
                  <a:t> - 4t+2 |A|, t&gt;=0 suponga que q  (0)=1C.</a:t>
                </a:r>
                <a:endParaRPr lang="es-MX" dirty="0"/>
              </a:p>
              <a:p>
                <a:r>
                  <a:rPr lang="es-ES" dirty="0"/>
                  <a:t> Solución:</a:t>
                </a:r>
                <a:endParaRPr lang="es-MX" dirty="0"/>
              </a:p>
              <a:p>
                <a14:m>
                  <m:oMath xmlns:m="http://schemas.openxmlformats.org/officeDocument/2006/math">
                    <m:r>
                      <a:rPr lang="es-ES" b="0" i="1" smtClean="0">
                        <a:latin typeface="Cambria Math" panose="02040503050406030204" pitchFamily="18" charset="0"/>
                      </a:rPr>
                      <m:t>𝑞</m:t>
                    </m:r>
                    <m:r>
                      <a:rPr lang="es-ES" b="0" i="1" smtClean="0">
                        <a:latin typeface="Cambria Math" panose="02040503050406030204" pitchFamily="18" charset="0"/>
                      </a:rPr>
                      <m:t>=</m:t>
                    </m:r>
                    <m:nary>
                      <m:naryPr>
                        <m:ctrlPr>
                          <a:rPr lang="es-ES" b="0" i="1" smtClean="0">
                            <a:latin typeface="Cambria Math" panose="02040503050406030204" pitchFamily="18" charset="0"/>
                          </a:rPr>
                        </m:ctrlPr>
                      </m:naryPr>
                      <m:sub>
                        <m:r>
                          <m:rPr>
                            <m:brk m:alnAt="23"/>
                          </m:rPr>
                          <a:rPr lang="es-ES" b="0" i="1" smtClean="0">
                            <a:latin typeface="Cambria Math" panose="02040503050406030204" pitchFamily="18" charset="0"/>
                          </a:rPr>
                          <m:t>0</m:t>
                        </m:r>
                      </m:sub>
                      <m:sup>
                        <m:r>
                          <a:rPr lang="es-ES" b="0" i="1" smtClean="0">
                            <a:latin typeface="Cambria Math" panose="02040503050406030204" pitchFamily="18" charset="0"/>
                          </a:rPr>
                          <m:t>𝑡</m:t>
                        </m:r>
                      </m:sup>
                      <m:e>
                        <m:r>
                          <m:rPr>
                            <m:nor/>
                          </m:rPr>
                          <a:rPr lang="es-ES" b="0" i="0" smtClean="0">
                            <a:latin typeface="Cambria Math" panose="02040503050406030204" pitchFamily="18" charset="0"/>
                          </a:rPr>
                          <m:t>(</m:t>
                        </m:r>
                        <m:r>
                          <m:rPr>
                            <m:nor/>
                          </m:rPr>
                          <a:rPr lang="es-ES" dirty="0"/>
                          <m:t>8</m:t>
                        </m:r>
                        <m:r>
                          <m:rPr>
                            <m:nor/>
                          </m:rPr>
                          <a:rPr lang="es-ES" dirty="0"/>
                          <m:t>t</m:t>
                        </m:r>
                        <m:r>
                          <m:rPr>
                            <m:nor/>
                          </m:rPr>
                          <a:rPr lang="es-ES" baseline="30000" dirty="0"/>
                          <m:t>3</m:t>
                        </m:r>
                        <m:r>
                          <m:rPr>
                            <m:nor/>
                          </m:rPr>
                          <a:rPr lang="es-ES" dirty="0"/>
                          <m:t> − 14</m:t>
                        </m:r>
                        <m:r>
                          <m:rPr>
                            <m:nor/>
                          </m:rPr>
                          <a:rPr lang="es-ES" dirty="0"/>
                          <m:t>t</m:t>
                        </m:r>
                        <m:r>
                          <m:rPr>
                            <m:nor/>
                          </m:rPr>
                          <a:rPr lang="es-ES" baseline="30000" dirty="0"/>
                          <m:t>2</m:t>
                        </m:r>
                        <m:r>
                          <m:rPr>
                            <m:nor/>
                          </m:rPr>
                          <a:rPr lang="es-ES" dirty="0"/>
                          <m:t> − 4</m:t>
                        </m:r>
                        <m:r>
                          <m:rPr>
                            <m:nor/>
                          </m:rPr>
                          <a:rPr lang="es-ES" dirty="0"/>
                          <m:t>t</m:t>
                        </m:r>
                        <m:r>
                          <m:rPr>
                            <m:nor/>
                          </m:rPr>
                          <a:rPr lang="es-ES" dirty="0"/>
                          <m:t>+2)</m:t>
                        </m:r>
                        <m:r>
                          <m:rPr>
                            <m:nor/>
                          </m:rPr>
                          <a:rPr lang="es-ES" b="0" i="0" dirty="0" smtClean="0"/>
                          <m:t>dt</m:t>
                        </m:r>
                        <m:r>
                          <m:rPr>
                            <m:nor/>
                          </m:rPr>
                          <a:rPr lang="es-ES" b="0" i="0" dirty="0" smtClean="0"/>
                          <m:t>+1</m:t>
                        </m:r>
                        <m:r>
                          <m:rPr>
                            <m:nor/>
                          </m:rPr>
                          <a:rPr lang="es-ES" b="0" i="0" dirty="0" smtClean="0"/>
                          <m:t>C</m:t>
                        </m:r>
                        <m:r>
                          <m:rPr>
                            <m:nor/>
                          </m:rPr>
                          <a:rPr lang="es-ES" b="0" i="0" dirty="0" smtClean="0"/>
                          <m:t>=</m:t>
                        </m:r>
                      </m:e>
                    </m:nary>
                  </m:oMath>
                </a14:m>
                <a:r>
                  <a:rPr lang="es-ES" dirty="0"/>
                  <a:t> </a:t>
                </a:r>
                <a14:m>
                  <m:oMath xmlns:m="http://schemas.openxmlformats.org/officeDocument/2006/math">
                    <m:r>
                      <a:rPr lang="es-ES" b="0" i="0" dirty="0" smtClean="0">
                        <a:latin typeface="Cambria Math" panose="02040503050406030204" pitchFamily="18" charset="0"/>
                      </a:rPr>
                      <m:t>(</m:t>
                    </m:r>
                    <m:r>
                      <m:rPr>
                        <m:nor/>
                      </m:rPr>
                      <a:rPr lang="es-ES" dirty="0"/>
                      <m:t>8</m:t>
                    </m:r>
                    <m:r>
                      <m:rPr>
                        <m:nor/>
                      </m:rPr>
                      <a:rPr lang="es-ES" b="0" i="0" dirty="0" smtClean="0"/>
                      <m:t>/4)</m:t>
                    </m:r>
                    <m:r>
                      <m:rPr>
                        <m:nor/>
                      </m:rPr>
                      <a:rPr lang="es-ES" dirty="0"/>
                      <m:t>t</m:t>
                    </m:r>
                    <m:r>
                      <m:rPr>
                        <m:nor/>
                      </m:rPr>
                      <a:rPr lang="es-ES" baseline="30000" dirty="0"/>
                      <m:t>3</m:t>
                    </m:r>
                    <m:r>
                      <m:rPr>
                        <m:nor/>
                      </m:rPr>
                      <a:rPr lang="es-ES" b="0" i="0" baseline="30000" dirty="0" smtClean="0"/>
                      <m:t>+1 </m:t>
                    </m:r>
                    <m:r>
                      <m:rPr>
                        <m:nor/>
                      </m:rPr>
                      <a:rPr lang="es-ES" dirty="0"/>
                      <m:t> − </m:t>
                    </m:r>
                    <m:r>
                      <m:rPr>
                        <m:nor/>
                      </m:rPr>
                      <a:rPr lang="es-ES" b="0" i="0" dirty="0" smtClean="0"/>
                      <m:t>(</m:t>
                    </m:r>
                    <m:r>
                      <m:rPr>
                        <m:nor/>
                      </m:rPr>
                      <a:rPr lang="es-ES" dirty="0"/>
                      <m:t>14</m:t>
                    </m:r>
                    <m:r>
                      <m:rPr>
                        <m:nor/>
                      </m:rPr>
                      <a:rPr lang="es-ES" b="0" i="0" dirty="0" smtClean="0"/>
                      <m:t>/3)</m:t>
                    </m:r>
                    <m:r>
                      <m:rPr>
                        <m:nor/>
                      </m:rPr>
                      <a:rPr lang="es-ES" dirty="0"/>
                      <m:t>t</m:t>
                    </m:r>
                    <m:r>
                      <m:rPr>
                        <m:nor/>
                      </m:rPr>
                      <a:rPr lang="es-ES" baseline="30000" dirty="0"/>
                      <m:t>2</m:t>
                    </m:r>
                    <m:r>
                      <m:rPr>
                        <m:nor/>
                      </m:rPr>
                      <a:rPr lang="es-ES" b="0" i="0" baseline="30000" dirty="0" smtClean="0"/>
                      <m:t>+1</m:t>
                    </m:r>
                    <m:r>
                      <m:rPr>
                        <m:nor/>
                      </m:rPr>
                      <a:rPr lang="es-ES" dirty="0"/>
                      <m:t> − </m:t>
                    </m:r>
                    <m:r>
                      <m:rPr>
                        <m:nor/>
                      </m:rPr>
                      <a:rPr lang="es-ES" b="0" i="0" dirty="0" smtClean="0"/>
                      <m:t>(</m:t>
                    </m:r>
                    <m:r>
                      <m:rPr>
                        <m:nor/>
                      </m:rPr>
                      <a:rPr lang="es-ES" dirty="0"/>
                      <m:t>4</m:t>
                    </m:r>
                    <m:r>
                      <m:rPr>
                        <m:nor/>
                      </m:rPr>
                      <a:rPr lang="es-ES" b="0" i="0" dirty="0" smtClean="0"/>
                      <m:t>/2)</m:t>
                    </m:r>
                    <m:r>
                      <m:rPr>
                        <m:nor/>
                      </m:rPr>
                      <a:rPr lang="es-ES" dirty="0"/>
                      <m:t>t</m:t>
                    </m:r>
                    <m:r>
                      <m:rPr>
                        <m:nor/>
                      </m:rPr>
                      <a:rPr lang="es-ES" b="0" i="0" dirty="0" smtClean="0"/>
                      <m:t>^</m:t>
                    </m:r>
                    <m:r>
                      <m:rPr>
                        <m:nor/>
                      </m:rPr>
                      <a:rPr lang="es-CO" b="0" i="0" dirty="0" smtClean="0"/>
                      <m:t>(</m:t>
                    </m:r>
                    <m:r>
                      <m:rPr>
                        <m:nor/>
                      </m:rPr>
                      <a:rPr lang="es-ES" b="0" i="0" dirty="0" smtClean="0"/>
                      <m:t>1+1</m:t>
                    </m:r>
                    <m:r>
                      <m:rPr>
                        <m:nor/>
                      </m:rPr>
                      <a:rPr lang="es-CO" b="0" i="0" dirty="0" smtClean="0"/>
                      <m:t>)</m:t>
                    </m:r>
                    <m:r>
                      <m:rPr>
                        <m:nor/>
                      </m:rPr>
                      <a:rPr lang="es-ES" b="0" i="0" dirty="0" smtClean="0"/>
                      <m:t> </m:t>
                    </m:r>
                    <m:r>
                      <m:rPr>
                        <m:nor/>
                      </m:rPr>
                      <a:rPr lang="es-ES" dirty="0"/>
                      <m:t>+2</m:t>
                    </m:r>
                    <m:r>
                      <m:rPr>
                        <m:nor/>
                      </m:rPr>
                      <a:rPr lang="es-ES" b="0" i="0" dirty="0" smtClean="0"/>
                      <m:t>t</m:t>
                    </m:r>
                    <m:r>
                      <m:rPr>
                        <m:nor/>
                      </m:rPr>
                      <a:rPr lang="es-ES" b="0" i="0" dirty="0" smtClean="0"/>
                      <m:t>+1</m:t>
                    </m:r>
                    <m:r>
                      <m:rPr>
                        <m:nor/>
                      </m:rPr>
                      <a:rPr lang="es-ES" b="0" i="0" dirty="0" smtClean="0"/>
                      <m:t>C</m:t>
                    </m:r>
                    <m:r>
                      <m:rPr>
                        <m:nor/>
                      </m:rPr>
                      <a:rPr lang="es-ES" b="0" i="0" dirty="0" smtClean="0"/>
                      <m:t>=</m:t>
                    </m:r>
                  </m:oMath>
                </a14:m>
                <a:r>
                  <a:rPr lang="es-ES" dirty="0"/>
                  <a:t> </a:t>
                </a:r>
                <a14:m>
                  <m:oMath xmlns:m="http://schemas.openxmlformats.org/officeDocument/2006/math">
                    <m:r>
                      <m:rPr>
                        <m:nor/>
                      </m:rPr>
                      <a:rPr lang="es-ES" b="0" i="0" dirty="0" smtClean="0">
                        <a:latin typeface="Cambria Math" panose="02040503050406030204" pitchFamily="18" charset="0"/>
                      </a:rPr>
                      <m:t>2</m:t>
                    </m:r>
                    <m:r>
                      <m:rPr>
                        <m:nor/>
                      </m:rPr>
                      <a:rPr lang="es-ES" dirty="0"/>
                      <m:t>t</m:t>
                    </m:r>
                    <m:r>
                      <m:rPr>
                        <m:nor/>
                      </m:rPr>
                      <a:rPr lang="es-ES" b="0" i="0" baseline="30000" dirty="0" smtClean="0"/>
                      <m:t>4</m:t>
                    </m:r>
                    <m:r>
                      <m:rPr>
                        <m:nor/>
                      </m:rPr>
                      <a:rPr lang="es-ES" baseline="30000" dirty="0"/>
                      <m:t> </m:t>
                    </m:r>
                    <m:r>
                      <m:rPr>
                        <m:nor/>
                      </m:rPr>
                      <a:rPr lang="es-ES" dirty="0"/>
                      <m:t> − (14/3)</m:t>
                    </m:r>
                    <m:r>
                      <m:rPr>
                        <m:nor/>
                      </m:rPr>
                      <a:rPr lang="es-ES" dirty="0"/>
                      <m:t>t</m:t>
                    </m:r>
                    <m:r>
                      <m:rPr>
                        <m:nor/>
                      </m:rPr>
                      <a:rPr lang="es-ES" b="0" i="0" baseline="30000" dirty="0" smtClean="0"/>
                      <m:t>3</m:t>
                    </m:r>
                    <m:r>
                      <m:rPr>
                        <m:nor/>
                      </m:rPr>
                      <a:rPr lang="es-ES" dirty="0"/>
                      <m:t> − </m:t>
                    </m:r>
                    <m:r>
                      <m:rPr>
                        <m:nor/>
                      </m:rPr>
                      <a:rPr lang="es-ES" b="0" i="0" dirty="0" smtClean="0"/>
                      <m:t>2</m:t>
                    </m:r>
                    <m:r>
                      <m:rPr>
                        <m:nor/>
                      </m:rPr>
                      <a:rPr lang="es-ES" dirty="0"/>
                      <m:t>t</m:t>
                    </m:r>
                    <m:r>
                      <m:rPr>
                        <m:nor/>
                      </m:rPr>
                      <a:rPr lang="es-ES" dirty="0"/>
                      <m:t>^2 +2</m:t>
                    </m:r>
                    <m:r>
                      <m:rPr>
                        <m:nor/>
                      </m:rPr>
                      <a:rPr lang="es-ES" dirty="0"/>
                      <m:t>t</m:t>
                    </m:r>
                  </m:oMath>
                </a14:m>
                <a:r>
                  <a:rPr lang="es-CO" dirty="0"/>
                  <a:t>+1C</a:t>
                </a:r>
              </a:p>
            </p:txBody>
          </p:sp>
        </mc:Choice>
        <mc:Fallback xmlns="">
          <p:sp>
            <p:nvSpPr>
              <p:cNvPr id="3" name="Marcador de contenido 2">
                <a:extLst>
                  <a:ext uri="{FF2B5EF4-FFF2-40B4-BE49-F238E27FC236}">
                    <a16:creationId xmlns:a16="http://schemas.microsoft.com/office/drawing/2014/main" id="{EC82BA19-A2B0-4325-A5FD-9C3704B183C2}"/>
                  </a:ext>
                </a:extLst>
              </p:cNvPr>
              <p:cNvSpPr>
                <a:spLocks noGrp="1" noRot="1" noChangeAspect="1" noMove="1" noResize="1" noEditPoints="1" noAdjustHandles="1" noChangeArrowheads="1" noChangeShapeType="1" noTextEdit="1"/>
              </p:cNvSpPr>
              <p:nvPr>
                <p:ph idx="1"/>
              </p:nvPr>
            </p:nvSpPr>
            <p:spPr>
              <a:blipFill>
                <a:blip r:embed="rId2"/>
                <a:stretch>
                  <a:fillRect l="-889" t="-1250" r="-1333"/>
                </a:stretch>
              </a:blipFill>
            </p:spPr>
            <p:txBody>
              <a:bodyPr/>
              <a:lstStyle/>
              <a:p>
                <a:r>
                  <a:rPr lang="es-CO">
                    <a:noFill/>
                  </a:rPr>
                  <a:t> </a:t>
                </a:r>
              </a:p>
            </p:txBody>
          </p:sp>
        </mc:Fallback>
      </mc:AlternateContent>
    </p:spTree>
    <p:extLst>
      <p:ext uri="{BB962C8B-B14F-4D97-AF65-F5344CB8AC3E}">
        <p14:creationId xmlns:p14="http://schemas.microsoft.com/office/powerpoint/2010/main" val="27320509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Voltaje, potencia y energía</a:t>
            </a:r>
          </a:p>
        </p:txBody>
      </p:sp>
      <p:sp>
        <p:nvSpPr>
          <p:cNvPr id="3" name="2 Subtítulo"/>
          <p:cNvSpPr>
            <a:spLocks noGrp="1"/>
          </p:cNvSpPr>
          <p:nvPr>
            <p:ph type="subTitle" idx="1"/>
          </p:nvPr>
        </p:nvSpPr>
        <p:spPr/>
        <p:txBody>
          <a:bodyPr/>
          <a:lstStyle/>
          <a:p>
            <a:endParaRPr lang="es-MX"/>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Voltaje</a:t>
            </a:r>
          </a:p>
        </p:txBody>
      </p:sp>
      <p:sp>
        <p:nvSpPr>
          <p:cNvPr id="3" name="2 Marcador de contenido"/>
          <p:cNvSpPr>
            <a:spLocks noGrp="1"/>
          </p:cNvSpPr>
          <p:nvPr>
            <p:ph idx="1"/>
          </p:nvPr>
        </p:nvSpPr>
        <p:spPr>
          <a:xfrm>
            <a:off x="457200" y="1935480"/>
            <a:ext cx="8229600" cy="993454"/>
          </a:xfrm>
        </p:spPr>
        <p:txBody>
          <a:bodyPr/>
          <a:lstStyle/>
          <a:p>
            <a:r>
              <a:rPr lang="es-ES" i="1" dirty="0"/>
              <a:t>Voltaje. </a:t>
            </a:r>
            <a:r>
              <a:rPr lang="es-ES" dirty="0"/>
              <a:t>Trabajo necesario para trasladar una carga eléctrica positiva y unitaria desde una terminal a otra.</a:t>
            </a:r>
            <a:endParaRPr lang="es-MX" dirty="0"/>
          </a:p>
          <a:p>
            <a:endParaRPr lang="es-MX" dirty="0"/>
          </a:p>
        </p:txBody>
      </p:sp>
      <p:pic>
        <p:nvPicPr>
          <p:cNvPr id="4" name="3 Imagen"/>
          <p:cNvPicPr/>
          <p:nvPr/>
        </p:nvPicPr>
        <p:blipFill>
          <a:blip r:embed="rId3" cstate="print"/>
          <a:srcRect/>
          <a:stretch>
            <a:fillRect/>
          </a:stretch>
        </p:blipFill>
        <p:spPr bwMode="auto">
          <a:xfrm>
            <a:off x="2214546" y="3071810"/>
            <a:ext cx="2536190" cy="2275205"/>
          </a:xfrm>
          <a:prstGeom prst="rect">
            <a:avLst/>
          </a:prstGeom>
          <a:noFill/>
          <a:ln w="9525">
            <a:noFill/>
            <a:miter lim="800000"/>
            <a:headEnd/>
            <a:tailEnd/>
          </a:ln>
        </p:spPr>
      </p:pic>
      <p:sp>
        <p:nvSpPr>
          <p:cNvPr id="5" name="4 Rectángulo"/>
          <p:cNvSpPr/>
          <p:nvPr/>
        </p:nvSpPr>
        <p:spPr>
          <a:xfrm>
            <a:off x="5072066" y="3571876"/>
            <a:ext cx="1026756" cy="369332"/>
          </a:xfrm>
          <a:prstGeom prst="rect">
            <a:avLst/>
          </a:prstGeom>
        </p:spPr>
        <p:txBody>
          <a:bodyPr wrap="none">
            <a:spAutoFit/>
          </a:bodyPr>
          <a:lstStyle/>
          <a:p>
            <a:r>
              <a:rPr lang="es-ES" dirty="0" err="1"/>
              <a:t>V</a:t>
            </a:r>
            <a:r>
              <a:rPr lang="es-ES" baseline="-25000" dirty="0" err="1"/>
              <a:t>ab</a:t>
            </a:r>
            <a:r>
              <a:rPr lang="es-ES" dirty="0"/>
              <a:t>=-</a:t>
            </a:r>
            <a:r>
              <a:rPr lang="es-ES" dirty="0" err="1"/>
              <a:t>V</a:t>
            </a:r>
            <a:r>
              <a:rPr lang="es-ES" baseline="-25000" dirty="0" err="1"/>
              <a:t>ba</a:t>
            </a:r>
            <a:endParaRPr lang="es-MX" baseline="-25000"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204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43504" y="4429132"/>
            <a:ext cx="944220" cy="723902"/>
          </a:xfrm>
          <a:prstGeom prst="rect">
            <a:avLst/>
          </a:prstGeom>
          <a:noFill/>
        </p:spPr>
      </p:pic>
      <p:sp>
        <p:nvSpPr>
          <p:cNvPr id="2051"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10" name="9 CuadroTexto"/>
          <p:cNvSpPr txBox="1"/>
          <p:nvPr/>
        </p:nvSpPr>
        <p:spPr>
          <a:xfrm>
            <a:off x="6286512" y="4786322"/>
            <a:ext cx="684803" cy="369332"/>
          </a:xfrm>
          <a:prstGeom prst="rect">
            <a:avLst/>
          </a:prstGeom>
          <a:noFill/>
        </p:spPr>
        <p:txBody>
          <a:bodyPr wrap="none" rtlCol="0">
            <a:spAutoFit/>
          </a:bodyPr>
          <a:lstStyle/>
          <a:p>
            <a:r>
              <a:rPr lang="es-MX" dirty="0"/>
              <a:t>En V</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Potencia</a:t>
            </a:r>
          </a:p>
        </p:txBody>
      </p:sp>
      <p:sp>
        <p:nvSpPr>
          <p:cNvPr id="3" name="2 Marcador de contenido"/>
          <p:cNvSpPr>
            <a:spLocks noGrp="1"/>
          </p:cNvSpPr>
          <p:nvPr>
            <p:ph idx="1"/>
          </p:nvPr>
        </p:nvSpPr>
        <p:spPr>
          <a:xfrm>
            <a:off x="457200" y="1935480"/>
            <a:ext cx="8229600" cy="993454"/>
          </a:xfrm>
        </p:spPr>
        <p:txBody>
          <a:bodyPr>
            <a:normAutofit/>
          </a:bodyPr>
          <a:lstStyle/>
          <a:p>
            <a:r>
              <a:rPr lang="es-ES" dirty="0"/>
              <a:t>Cantidad de energía entregada o absorbida por unidad de tiempo. </a:t>
            </a:r>
            <a:endParaRPr lang="es-MX" dirty="0"/>
          </a:p>
          <a:p>
            <a:pPr lvl="8"/>
            <a:endParaRPr lang="es-MX" dirty="0"/>
          </a:p>
        </p:txBody>
      </p:sp>
      <p:pic>
        <p:nvPicPr>
          <p:cNvPr id="4" name="3 Imagen"/>
          <p:cNvPicPr/>
          <p:nvPr/>
        </p:nvPicPr>
        <p:blipFill>
          <a:blip r:embed="rId3" cstate="print"/>
          <a:srcRect/>
          <a:stretch>
            <a:fillRect/>
          </a:stretch>
        </p:blipFill>
        <p:spPr bwMode="auto">
          <a:xfrm>
            <a:off x="1000100" y="2928934"/>
            <a:ext cx="1928826" cy="1575119"/>
          </a:xfrm>
          <a:prstGeom prst="rect">
            <a:avLst/>
          </a:prstGeom>
          <a:noFill/>
          <a:ln w="9525">
            <a:noFill/>
            <a:miter lim="800000"/>
            <a:headEnd/>
            <a:tailEnd/>
          </a:ln>
        </p:spPr>
      </p:pic>
      <p:pic>
        <p:nvPicPr>
          <p:cNvPr id="5" name="4 Imagen"/>
          <p:cNvPicPr/>
          <p:nvPr/>
        </p:nvPicPr>
        <p:blipFill>
          <a:blip r:embed="rId4" cstate="print"/>
          <a:srcRect/>
          <a:stretch>
            <a:fillRect/>
          </a:stretch>
        </p:blipFill>
        <p:spPr bwMode="auto">
          <a:xfrm>
            <a:off x="1000100" y="4714884"/>
            <a:ext cx="1690694" cy="1599573"/>
          </a:xfrm>
          <a:prstGeom prst="rect">
            <a:avLst/>
          </a:prstGeom>
          <a:noFill/>
          <a:ln w="9525">
            <a:noFill/>
            <a:miter lim="800000"/>
            <a:headEnd/>
            <a:tailEnd/>
          </a:ln>
        </p:spPr>
      </p:pic>
      <p:sp>
        <p:nvSpPr>
          <p:cNvPr id="6" name="5 Rectángulo"/>
          <p:cNvSpPr/>
          <p:nvPr/>
        </p:nvSpPr>
        <p:spPr>
          <a:xfrm>
            <a:off x="3071802" y="3286124"/>
            <a:ext cx="2643206" cy="646331"/>
          </a:xfrm>
          <a:prstGeom prst="rect">
            <a:avLst/>
          </a:prstGeom>
        </p:spPr>
        <p:txBody>
          <a:bodyPr wrap="square">
            <a:spAutoFit/>
          </a:bodyPr>
          <a:lstStyle/>
          <a:p>
            <a:r>
              <a:rPr lang="es-ES" dirty="0"/>
              <a:t>Convención Activa. Potencia Suministrada. </a:t>
            </a:r>
            <a:endParaRPr lang="es-MX" dirty="0"/>
          </a:p>
        </p:txBody>
      </p:sp>
      <p:sp>
        <p:nvSpPr>
          <p:cNvPr id="7" name="6 Rectángulo"/>
          <p:cNvSpPr/>
          <p:nvPr/>
        </p:nvSpPr>
        <p:spPr>
          <a:xfrm>
            <a:off x="3214678" y="5000636"/>
            <a:ext cx="2287806" cy="923330"/>
          </a:xfrm>
          <a:prstGeom prst="rect">
            <a:avLst/>
          </a:prstGeom>
        </p:spPr>
        <p:txBody>
          <a:bodyPr wrap="none">
            <a:spAutoFit/>
          </a:bodyPr>
          <a:lstStyle/>
          <a:p>
            <a:r>
              <a:rPr lang="es-ES" dirty="0"/>
              <a:t> Convención Pasiva.</a:t>
            </a:r>
          </a:p>
          <a:p>
            <a:r>
              <a:rPr lang="es-ES" dirty="0"/>
              <a:t> Potencia Absorbida.</a:t>
            </a:r>
            <a:endParaRPr lang="es-MX" dirty="0"/>
          </a:p>
          <a:p>
            <a:endParaRPr lang="es-MX" dirty="0"/>
          </a:p>
        </p:txBody>
      </p:sp>
      <p:sp>
        <p:nvSpPr>
          <p:cNvPr id="1075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752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29454" y="3286124"/>
            <a:ext cx="1226870" cy="714380"/>
          </a:xfrm>
          <a:prstGeom prst="rect">
            <a:avLst/>
          </a:prstGeom>
          <a:noFill/>
        </p:spPr>
      </p:pic>
      <p:sp>
        <p:nvSpPr>
          <p:cNvPr id="107523" name="Rectangle 3"/>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1200" b="0" i="0" u="none" strike="noStrike" cap="none" normalizeH="0" baseline="0">
                <a:ln>
                  <a:noFill/>
                </a:ln>
                <a:solidFill>
                  <a:schemeClr val="tx1"/>
                </a:solidFill>
                <a:effectLst/>
                <a:latin typeface="Arial" pitchFamily="34" charset="0"/>
                <a:ea typeface="SimSun" pitchFamily="2" charset="-122"/>
                <a:cs typeface="Arial" pitchFamily="34" charset="0"/>
              </a:rPr>
              <a:t> </a:t>
            </a:r>
            <a:r>
              <a:rPr kumimoji="0" lang="es-MX" altLang="zh-CN" sz="900" b="0" i="0" u="none" strike="noStrike" cap="none" normalizeH="0" baseline="0">
                <a:ln>
                  <a:noFill/>
                </a:ln>
                <a:solidFill>
                  <a:schemeClr val="tx1"/>
                </a:solidFill>
                <a:effectLst/>
                <a:latin typeface="Arial" pitchFamily="34" charset="0"/>
                <a:cs typeface="Arial" pitchFamily="34" charset="0"/>
              </a:rPr>
              <a:t> </a:t>
            </a:r>
            <a:endParaRPr kumimoji="0" lang="es-MX" altLang="zh-CN" sz="1800" b="0" i="0" u="none" strike="noStrike" cap="none" normalizeH="0" baseline="0">
              <a:ln>
                <a:noFill/>
              </a:ln>
              <a:solidFill>
                <a:schemeClr val="tx1"/>
              </a:solidFill>
              <a:effectLst/>
              <a:latin typeface="Arial" pitchFamily="34" charset="0"/>
              <a:cs typeface="Arial" pitchFamily="34" charset="0"/>
            </a:endParaRPr>
          </a:p>
        </p:txBody>
      </p:sp>
      <p:sp>
        <p:nvSpPr>
          <p:cNvPr id="11" name="10 CuadroTexto"/>
          <p:cNvSpPr txBox="1"/>
          <p:nvPr/>
        </p:nvSpPr>
        <p:spPr>
          <a:xfrm>
            <a:off x="6357950" y="4786322"/>
            <a:ext cx="748923" cy="369332"/>
          </a:xfrm>
          <a:prstGeom prst="rect">
            <a:avLst/>
          </a:prstGeom>
          <a:noFill/>
        </p:spPr>
        <p:txBody>
          <a:bodyPr wrap="none" rtlCol="0">
            <a:spAutoFit/>
          </a:bodyPr>
          <a:lstStyle/>
          <a:p>
            <a:r>
              <a:rPr lang="es-MX" dirty="0"/>
              <a:t>En W</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Potencia</a:t>
            </a:r>
          </a:p>
        </p:txBody>
      </p:sp>
      <p:sp>
        <p:nvSpPr>
          <p:cNvPr id="1095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br>
              <a:rPr kumimoji="0" lang="es-ES" altLang="zh-CN" sz="1200" b="0" i="1" u="none" strike="noStrike" cap="none" normalizeH="0" baseline="0">
                <a:ln>
                  <a:noFill/>
                </a:ln>
                <a:solidFill>
                  <a:schemeClr val="tx1"/>
                </a:solidFill>
                <a:effectLst/>
                <a:latin typeface="Cambria Math" pitchFamily="18" charset="0"/>
                <a:ea typeface="SimSun" pitchFamily="2" charset="-122"/>
                <a:cs typeface="Arial" pitchFamily="34" charset="0"/>
              </a:rPr>
            </a:br>
            <a:endParaRPr kumimoji="0" lang="es-ES" altLang="zh-CN" sz="1800" b="0" i="0" u="none" strike="noStrike" cap="none" normalizeH="0" baseline="0">
              <a:ln>
                <a:noFill/>
              </a:ln>
              <a:solidFill>
                <a:schemeClr val="tx1"/>
              </a:solidFill>
              <a:effectLst/>
              <a:latin typeface="Arial" pitchFamily="34" charset="0"/>
              <a:cs typeface="Arial" pitchFamily="34" charset="0"/>
            </a:endParaRPr>
          </a:p>
        </p:txBody>
      </p:sp>
      <p:pic>
        <p:nvPicPr>
          <p:cNvPr id="1095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28662" y="2714620"/>
            <a:ext cx="7429552" cy="1143008"/>
          </a:xfrm>
          <a:prstGeom prst="rect">
            <a:avLst/>
          </a:prstGeom>
          <a:noFill/>
        </p:spPr>
      </p:pic>
      <p:sp>
        <p:nvSpPr>
          <p:cNvPr id="109571" name="Rectangle 3"/>
          <p:cNvSpPr>
            <a:spLocks noChangeArrowheads="1"/>
          </p:cNvSpPr>
          <p:nvPr/>
        </p:nvSpPr>
        <p:spPr bwMode="auto">
          <a:xfrm>
            <a:off x="0" y="1085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857256"/>
          </a:xfrm>
        </p:spPr>
        <p:txBody>
          <a:bodyPr/>
          <a:lstStyle/>
          <a:p>
            <a:r>
              <a:rPr lang="es-MX" dirty="0"/>
              <a:t>Algunas unidades derivadas</a:t>
            </a:r>
          </a:p>
        </p:txBody>
      </p:sp>
      <p:graphicFrame>
        <p:nvGraphicFramePr>
          <p:cNvPr id="4" name="3 Marcador de contenido"/>
          <p:cNvGraphicFramePr>
            <a:graphicFrameLocks noGrp="1"/>
          </p:cNvGraphicFramePr>
          <p:nvPr>
            <p:ph idx="1"/>
          </p:nvPr>
        </p:nvGraphicFramePr>
        <p:xfrm>
          <a:off x="500034" y="1571612"/>
          <a:ext cx="8001056" cy="4876800"/>
        </p:xfrm>
        <a:graphic>
          <a:graphicData uri="http://schemas.openxmlformats.org/drawingml/2006/table">
            <a:tbl>
              <a:tblPr/>
              <a:tblGrid>
                <a:gridCol w="2714645">
                  <a:extLst>
                    <a:ext uri="{9D8B030D-6E8A-4147-A177-3AD203B41FA5}">
                      <a16:colId xmlns:a16="http://schemas.microsoft.com/office/drawing/2014/main" val="20000"/>
                    </a:ext>
                  </a:extLst>
                </a:gridCol>
                <a:gridCol w="3357586">
                  <a:extLst>
                    <a:ext uri="{9D8B030D-6E8A-4147-A177-3AD203B41FA5}">
                      <a16:colId xmlns:a16="http://schemas.microsoft.com/office/drawing/2014/main" val="20001"/>
                    </a:ext>
                  </a:extLst>
                </a:gridCol>
                <a:gridCol w="1071570">
                  <a:extLst>
                    <a:ext uri="{9D8B030D-6E8A-4147-A177-3AD203B41FA5}">
                      <a16:colId xmlns:a16="http://schemas.microsoft.com/office/drawing/2014/main" val="20002"/>
                    </a:ext>
                  </a:extLst>
                </a:gridCol>
                <a:gridCol w="857255">
                  <a:extLst>
                    <a:ext uri="{9D8B030D-6E8A-4147-A177-3AD203B41FA5}">
                      <a16:colId xmlns:a16="http://schemas.microsoft.com/office/drawing/2014/main" val="20003"/>
                    </a:ext>
                  </a:extLst>
                </a:gridCol>
              </a:tblGrid>
              <a:tr h="0">
                <a:tc>
                  <a:txBody>
                    <a:bodyPr/>
                    <a:lstStyle/>
                    <a:p>
                      <a:pPr>
                        <a:spcAft>
                          <a:spcPts val="0"/>
                        </a:spcAft>
                      </a:pPr>
                      <a:r>
                        <a:rPr lang="es-ES" sz="2000" b="1" dirty="0">
                          <a:latin typeface="Arial"/>
                          <a:ea typeface="Times New Roman"/>
                          <a:cs typeface="Times New Roman"/>
                        </a:rPr>
                        <a:t>CANTIDAD</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a:latin typeface="Arial"/>
                          <a:ea typeface="Times New Roman"/>
                          <a:cs typeface="Times New Roman"/>
                        </a:rPr>
                        <a:t>NOMBRE DE LA UNIDAD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dirty="0">
                          <a:latin typeface="Arial"/>
                          <a:ea typeface="Times New Roman"/>
                          <a:cs typeface="Times New Roman"/>
                        </a:rPr>
                        <a:t>FORM</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dirty="0">
                          <a:latin typeface="Arial"/>
                          <a:ea typeface="Times New Roman"/>
                          <a:cs typeface="Times New Roman"/>
                        </a:rPr>
                        <a:t>SIMB</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es-ES" sz="2000">
                          <a:latin typeface="Arial"/>
                          <a:ea typeface="Times New Roman"/>
                          <a:cs typeface="Times New Roman"/>
                        </a:rPr>
                        <a:t>Aceleración lineal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dirty="0">
                          <a:latin typeface="Arial"/>
                          <a:ea typeface="Times New Roman"/>
                          <a:cs typeface="Times New Roman"/>
                        </a:rPr>
                        <a:t>Metro por segundo por segundo</a:t>
                      </a:r>
                      <a:endParaRPr lang="es-MX"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m/s</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es-ES" sz="2000">
                          <a:latin typeface="Arial"/>
                          <a:ea typeface="Times New Roman"/>
                          <a:cs typeface="Times New Roman"/>
                        </a:rPr>
                        <a:t>Velocidad lineal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Metro por segundo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es-ES" sz="2000">
                          <a:latin typeface="Arial"/>
                          <a:ea typeface="Times New Roman"/>
                          <a:cs typeface="Times New Roman"/>
                        </a:rPr>
                        <a:t>Frecuencia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hertz</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s</a:t>
                      </a:r>
                      <a:r>
                        <a:rPr lang="es-ES" sz="2000" baseline="30000">
                          <a:latin typeface="Arial"/>
                          <a:ea typeface="Times New Roman"/>
                          <a:cs typeface="Times New Roman"/>
                        </a:rPr>
                        <a:t>-1</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Hz</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spcAft>
                          <a:spcPts val="0"/>
                        </a:spcAft>
                      </a:pPr>
                      <a:r>
                        <a:rPr lang="es-ES" sz="2000">
                          <a:latin typeface="Arial"/>
                          <a:ea typeface="Times New Roman"/>
                          <a:cs typeface="Times New Roman"/>
                        </a:rPr>
                        <a:t>Fuerza </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newton</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kg·m/s</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N</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spcAft>
                          <a:spcPts val="0"/>
                        </a:spcAft>
                      </a:pPr>
                      <a:r>
                        <a:rPr lang="es-ES" sz="2000">
                          <a:latin typeface="Arial"/>
                          <a:ea typeface="Times New Roman"/>
                          <a:cs typeface="Times New Roman"/>
                        </a:rPr>
                        <a:t>Presión o esfuerzo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pascal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N/m</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Pa</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spcAft>
                          <a:spcPts val="0"/>
                        </a:spcAft>
                      </a:pPr>
                      <a:r>
                        <a:rPr lang="es-ES" sz="2000">
                          <a:latin typeface="Arial"/>
                          <a:ea typeface="Times New Roman"/>
                          <a:cs typeface="Times New Roman"/>
                        </a:rPr>
                        <a:t>Densidad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800" dirty="0">
                          <a:latin typeface="Arial"/>
                          <a:ea typeface="Times New Roman"/>
                          <a:cs typeface="Times New Roman"/>
                        </a:rPr>
                        <a:t>Kilogramo por metro cúbico</a:t>
                      </a:r>
                      <a:endParaRPr lang="es-MX"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Kg/m</a:t>
                      </a:r>
                      <a:r>
                        <a:rPr lang="es-ES" sz="2000" baseline="30000">
                          <a:latin typeface="Arial"/>
                          <a:ea typeface="Times New Roman"/>
                          <a:cs typeface="Times New Roman"/>
                        </a:rPr>
                        <a:t>3</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spcAft>
                          <a:spcPts val="0"/>
                        </a:spcAft>
                      </a:pPr>
                      <a:r>
                        <a:rPr lang="es-ES" sz="2000">
                          <a:latin typeface="Arial"/>
                          <a:ea typeface="Times New Roman"/>
                          <a:cs typeface="Times New Roman"/>
                        </a:rPr>
                        <a:t>Energía o trabajo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dirty="0">
                          <a:latin typeface="Arial"/>
                          <a:ea typeface="Times New Roman"/>
                          <a:cs typeface="Times New Roman"/>
                        </a:rPr>
                        <a:t>joule</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N·m</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J</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spcAft>
                          <a:spcPts val="0"/>
                        </a:spcAft>
                      </a:pPr>
                      <a:r>
                        <a:rPr lang="es-ES" sz="2000">
                          <a:latin typeface="Arial"/>
                          <a:ea typeface="Times New Roman"/>
                          <a:cs typeface="Times New Roman"/>
                        </a:rPr>
                        <a:t>Potencia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watt</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J/s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W</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spcAft>
                          <a:spcPts val="0"/>
                        </a:spcAft>
                      </a:pPr>
                      <a:r>
                        <a:rPr lang="es-ES" sz="2000">
                          <a:latin typeface="Arial"/>
                          <a:ea typeface="Times New Roman"/>
                          <a:cs typeface="Times New Roman"/>
                        </a:rPr>
                        <a:t>Carga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Coulomb</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A·s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C</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a:txBody>
                    <a:bodyPr/>
                    <a:lstStyle/>
                    <a:p>
                      <a:pPr>
                        <a:spcAft>
                          <a:spcPts val="0"/>
                        </a:spcAft>
                      </a:pPr>
                      <a:r>
                        <a:rPr lang="es-ES" sz="2000">
                          <a:latin typeface="Arial"/>
                          <a:ea typeface="Times New Roman"/>
                          <a:cs typeface="Times New Roman"/>
                        </a:rPr>
                        <a:t>Potencial eléctrico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Volt</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V</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0">
                <a:tc>
                  <a:txBody>
                    <a:bodyPr/>
                    <a:lstStyle/>
                    <a:p>
                      <a:pPr>
                        <a:spcAft>
                          <a:spcPts val="0"/>
                        </a:spcAft>
                      </a:pPr>
                      <a:r>
                        <a:rPr lang="es-ES" sz="2000">
                          <a:latin typeface="Arial"/>
                          <a:ea typeface="Times New Roman"/>
                          <a:cs typeface="Times New Roman"/>
                        </a:rPr>
                        <a:t>Resistencia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Ohm</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Ω</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a:spcAft>
                          <a:spcPts val="0"/>
                        </a:spcAft>
                      </a:pPr>
                      <a:r>
                        <a:rPr lang="es-ES" sz="2000">
                          <a:latin typeface="Arial"/>
                          <a:ea typeface="Times New Roman"/>
                          <a:cs typeface="Times New Roman"/>
                        </a:rPr>
                        <a:t>Conductancia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Siemens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A/V</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S</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pPr>
                        <a:spcAft>
                          <a:spcPts val="0"/>
                        </a:spcAft>
                      </a:pPr>
                      <a:r>
                        <a:rPr lang="es-ES" sz="2000">
                          <a:latin typeface="Arial"/>
                          <a:ea typeface="Times New Roman"/>
                          <a:cs typeface="Times New Roman"/>
                        </a:rPr>
                        <a:t>Capacitancia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Farad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C/V</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F</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0">
                <a:tc>
                  <a:txBody>
                    <a:bodyPr/>
                    <a:lstStyle/>
                    <a:p>
                      <a:pPr>
                        <a:spcAft>
                          <a:spcPts val="0"/>
                        </a:spcAft>
                      </a:pPr>
                      <a:r>
                        <a:rPr lang="es-ES" sz="2000">
                          <a:latin typeface="Arial"/>
                          <a:ea typeface="Times New Roman"/>
                          <a:cs typeface="Times New Roman"/>
                        </a:rPr>
                        <a:t>Flujo magnético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Weber</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Wb</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0">
                <a:tc>
                  <a:txBody>
                    <a:bodyPr/>
                    <a:lstStyle/>
                    <a:p>
                      <a:pPr>
                        <a:spcAft>
                          <a:spcPts val="0"/>
                        </a:spcAft>
                      </a:pPr>
                      <a:r>
                        <a:rPr lang="es-ES" sz="2000" dirty="0">
                          <a:latin typeface="Arial"/>
                          <a:ea typeface="Times New Roman"/>
                          <a:cs typeface="Times New Roman"/>
                        </a:rPr>
                        <a:t>Inductancia</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Henry</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Wb/A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H</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8089622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Energía</a:t>
            </a: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lstStyle/>
              <a:p>
                <a:r>
                  <a:rPr lang="es-MX" dirty="0"/>
                  <a:t>En un circuito eléctrico hay transformación de energía</a:t>
                </a:r>
                <a:endParaRPr lang="es-CO"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𝑝</m:t>
                      </m:r>
                      <m:r>
                        <a:rPr lang="es-CO" b="0" i="1" smtClean="0">
                          <a:latin typeface="Cambria Math" panose="02040503050406030204" pitchFamily="18" charset="0"/>
                        </a:rPr>
                        <m:t>=</m:t>
                      </m:r>
                      <m:f>
                        <m:fPr>
                          <m:ctrlPr>
                            <a:rPr lang="es-CO" b="0" i="1" smtClean="0">
                              <a:latin typeface="Cambria Math" panose="02040503050406030204" pitchFamily="18" charset="0"/>
                            </a:rPr>
                          </m:ctrlPr>
                        </m:fPr>
                        <m:num>
                          <m:r>
                            <a:rPr lang="es-CO" b="0" i="1" smtClean="0">
                              <a:latin typeface="Cambria Math" panose="02040503050406030204" pitchFamily="18" charset="0"/>
                            </a:rPr>
                            <m:t>𝑑𝑤</m:t>
                          </m:r>
                        </m:num>
                        <m:den>
                          <m:r>
                            <a:rPr lang="es-CO" b="0" i="1" smtClean="0">
                              <a:latin typeface="Cambria Math" panose="02040503050406030204" pitchFamily="18" charset="0"/>
                            </a:rPr>
                            <m:t>𝑑𝑡</m:t>
                          </m:r>
                        </m:den>
                      </m:f>
                    </m:oMath>
                  </m:oMathPara>
                </a14:m>
                <a:endParaRPr lang="es-MX" dirty="0"/>
              </a:p>
              <a:p>
                <a:pPr marL="0" indent="0">
                  <a:buNone/>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𝑝𝑑𝑡</m:t>
                      </m:r>
                      <m:r>
                        <a:rPr lang="es-CO" b="0" i="1" smtClean="0">
                          <a:latin typeface="Cambria Math" panose="02040503050406030204" pitchFamily="18" charset="0"/>
                        </a:rPr>
                        <m:t>=</m:t>
                      </m:r>
                      <m:r>
                        <a:rPr lang="es-CO" b="0" i="1" smtClean="0">
                          <a:latin typeface="Cambria Math" panose="02040503050406030204" pitchFamily="18" charset="0"/>
                        </a:rPr>
                        <m:t>𝑑𝑤</m:t>
                      </m:r>
                    </m:oMath>
                  </m:oMathPara>
                </a14:m>
                <a:endParaRPr lang="es-MX" dirty="0"/>
              </a:p>
              <a:p>
                <a:pPr marL="0" indent="0">
                  <a:buNone/>
                </a:pPr>
                <a14:m>
                  <m:oMathPara xmlns:m="http://schemas.openxmlformats.org/officeDocument/2006/math">
                    <m:oMathParaPr>
                      <m:jc m:val="centerGroup"/>
                    </m:oMathParaPr>
                    <m:oMath xmlns:m="http://schemas.openxmlformats.org/officeDocument/2006/math">
                      <m:nary>
                        <m:naryPr>
                          <m:ctrlPr>
                            <a:rPr lang="es-CO" i="1">
                              <a:latin typeface="Cambria Math" panose="02040503050406030204" pitchFamily="18" charset="0"/>
                            </a:rPr>
                          </m:ctrlPr>
                        </m:naryPr>
                        <m:sub>
                          <m:r>
                            <m:rPr>
                              <m:brk m:alnAt="23"/>
                            </m:rPr>
                            <a:rPr lang="es-CO" b="0" i="1" smtClean="0">
                              <a:latin typeface="Cambria Math" panose="02040503050406030204" pitchFamily="18" charset="0"/>
                            </a:rPr>
                            <m:t>𝑡</m:t>
                          </m:r>
                          <m:r>
                            <a:rPr lang="es-CO" b="0" i="1" smtClean="0">
                              <a:latin typeface="Cambria Math" panose="02040503050406030204" pitchFamily="18" charset="0"/>
                            </a:rPr>
                            <m:t>0</m:t>
                          </m:r>
                        </m:sub>
                        <m:sup>
                          <m:r>
                            <a:rPr lang="es-CO" b="0" i="1" smtClean="0">
                              <a:latin typeface="Cambria Math" panose="02040503050406030204" pitchFamily="18" charset="0"/>
                            </a:rPr>
                            <m:t>𝑡</m:t>
                          </m:r>
                        </m:sup>
                        <m:e>
                          <m:r>
                            <a:rPr lang="es-CO" b="0" i="1" smtClean="0">
                              <a:latin typeface="Cambria Math" panose="02040503050406030204" pitchFamily="18" charset="0"/>
                            </a:rPr>
                            <m:t>𝑝𝑑𝑡</m:t>
                          </m:r>
                        </m:e>
                      </m:nary>
                      <m:r>
                        <a:rPr lang="es-CO" b="0" i="1" smtClean="0">
                          <a:latin typeface="Cambria Math" panose="02040503050406030204" pitchFamily="18" charset="0"/>
                        </a:rPr>
                        <m:t>=</m:t>
                      </m:r>
                      <m:nary>
                        <m:naryPr>
                          <m:ctrlPr>
                            <a:rPr lang="es-CO" b="0" i="1" smtClean="0">
                              <a:latin typeface="Cambria Math" panose="02040503050406030204" pitchFamily="18" charset="0"/>
                            </a:rPr>
                          </m:ctrlPr>
                        </m:naryPr>
                        <m:sub>
                          <m:r>
                            <m:rPr>
                              <m:brk m:alnAt="23"/>
                            </m:rPr>
                            <a:rPr lang="es-CO" b="0" i="1" smtClean="0">
                              <a:latin typeface="Cambria Math" panose="02040503050406030204" pitchFamily="18" charset="0"/>
                            </a:rPr>
                            <m:t>𝑤</m:t>
                          </m:r>
                          <m:r>
                            <a:rPr lang="es-CO" b="0" i="1" smtClean="0">
                              <a:latin typeface="Cambria Math" panose="02040503050406030204" pitchFamily="18" charset="0"/>
                            </a:rPr>
                            <m:t>0</m:t>
                          </m:r>
                        </m:sub>
                        <m:sup>
                          <m:r>
                            <a:rPr lang="es-CO" b="0" i="1" smtClean="0">
                              <a:latin typeface="Cambria Math" panose="02040503050406030204" pitchFamily="18" charset="0"/>
                            </a:rPr>
                            <m:t>𝑤</m:t>
                          </m:r>
                        </m:sup>
                        <m:e>
                          <m:r>
                            <a:rPr lang="es-CO" b="0" i="1" smtClean="0">
                              <a:latin typeface="Cambria Math" panose="02040503050406030204" pitchFamily="18" charset="0"/>
                            </a:rPr>
                            <m:t>𝑑𝑤</m:t>
                          </m:r>
                        </m:e>
                      </m:nary>
                    </m:oMath>
                  </m:oMathPara>
                </a14:m>
                <a:endParaRPr lang="es-MX" dirty="0"/>
              </a:p>
              <a:p>
                <a:pPr marL="0" indent="0">
                  <a:buNone/>
                </a:pPr>
                <a14:m>
                  <m:oMathPara xmlns:m="http://schemas.openxmlformats.org/officeDocument/2006/math">
                    <m:oMathParaPr>
                      <m:jc m:val="centerGroup"/>
                    </m:oMathParaPr>
                    <m:oMath xmlns:m="http://schemas.openxmlformats.org/officeDocument/2006/math">
                      <m:nary>
                        <m:naryPr>
                          <m:ctrlPr>
                            <a:rPr lang="es-CO" i="1">
                              <a:latin typeface="Cambria Math" panose="02040503050406030204" pitchFamily="18" charset="0"/>
                            </a:rPr>
                          </m:ctrlPr>
                        </m:naryPr>
                        <m:sub>
                          <m:r>
                            <a:rPr lang="es-CO" b="0" i="1" smtClean="0">
                              <a:latin typeface="Cambria Math" panose="02040503050406030204" pitchFamily="18" charset="0"/>
                            </a:rPr>
                            <m:t>𝑤</m:t>
                          </m:r>
                          <m:r>
                            <a:rPr lang="es-CO" i="1">
                              <a:latin typeface="Cambria Math" panose="02040503050406030204" pitchFamily="18" charset="0"/>
                            </a:rPr>
                            <m:t>0</m:t>
                          </m:r>
                        </m:sub>
                        <m:sup>
                          <m:r>
                            <a:rPr lang="es-CO" b="0" i="1" smtClean="0">
                              <a:latin typeface="Cambria Math" panose="02040503050406030204" pitchFamily="18" charset="0"/>
                            </a:rPr>
                            <m:t>𝑤</m:t>
                          </m:r>
                        </m:sup>
                        <m:e>
                          <m:r>
                            <a:rPr lang="es-CO" i="1">
                              <a:latin typeface="Cambria Math" panose="02040503050406030204" pitchFamily="18" charset="0"/>
                            </a:rPr>
                            <m:t>𝑑</m:t>
                          </m:r>
                          <m:r>
                            <a:rPr lang="es-CO" b="0" i="1" smtClean="0">
                              <a:latin typeface="Cambria Math" panose="02040503050406030204" pitchFamily="18" charset="0"/>
                            </a:rPr>
                            <m:t>𝑤</m:t>
                          </m:r>
                          <m:r>
                            <a:rPr lang="es-CO" b="0" i="1" smtClean="0">
                              <a:latin typeface="Cambria Math" panose="02040503050406030204" pitchFamily="18" charset="0"/>
                            </a:rPr>
                            <m:t>=</m:t>
                          </m:r>
                          <m:r>
                            <a:rPr lang="es-CO" b="0" i="1" smtClean="0">
                              <a:latin typeface="Cambria Math" panose="02040503050406030204" pitchFamily="18" charset="0"/>
                            </a:rPr>
                            <m:t>𝑤</m:t>
                          </m:r>
                          <m:r>
                            <a:rPr lang="es-CO" b="0" i="1" smtClean="0">
                              <a:latin typeface="Cambria Math" panose="02040503050406030204" pitchFamily="18" charset="0"/>
                            </a:rPr>
                            <m:t>−</m:t>
                          </m:r>
                          <m:r>
                            <a:rPr lang="es-CO" b="0" i="1" smtClean="0">
                              <a:latin typeface="Cambria Math" panose="02040503050406030204" pitchFamily="18" charset="0"/>
                            </a:rPr>
                            <m:t>𝑤𝑜</m:t>
                          </m:r>
                        </m:e>
                      </m:nary>
                    </m:oMath>
                  </m:oMathPara>
                </a14:m>
                <a:endParaRPr lang="es-MX" dirty="0"/>
              </a:p>
              <a:p>
                <a:pPr marL="0" indent="0">
                  <a:buNone/>
                </a:pPr>
                <a:endParaRPr lang="es-MX"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a:blip r:embed="rId3"/>
                <a:stretch>
                  <a:fillRect l="-889" t="-1250"/>
                </a:stretch>
              </a:blipFill>
            </p:spPr>
            <p:txBody>
              <a:bodyPr/>
              <a:lstStyle/>
              <a:p>
                <a:r>
                  <a:rPr lang="es-CO">
                    <a:noFill/>
                  </a:rPr>
                  <a:t> </a:t>
                </a:r>
              </a:p>
            </p:txBody>
          </p:sp>
        </mc:Fallback>
      </mc:AlternateContent>
      <p:sp>
        <p:nvSpPr>
          <p:cNvPr id="1116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5" name="CuadroTexto 4"/>
              <p:cNvSpPr txBox="1"/>
              <p:nvPr/>
            </p:nvSpPr>
            <p:spPr>
              <a:xfrm>
                <a:off x="1547664" y="5489802"/>
                <a:ext cx="5364596" cy="579902"/>
              </a:xfrm>
              <a:prstGeom prst="rect">
                <a:avLst/>
              </a:prstGeom>
              <a:noFill/>
            </p:spPr>
            <p:txBody>
              <a:bodyPr wrap="square" lIns="0" tIns="0" rIns="0" bIns="0" rtlCol="0">
                <a:spAutoFit/>
              </a:bodyPr>
              <a:lstStyle/>
              <a:p>
                <a14:m>
                  <m:oMath xmlns:m="http://schemas.openxmlformats.org/officeDocument/2006/math">
                    <m:r>
                      <a:rPr lang="es-CO" sz="2800" b="0" i="1" smtClean="0">
                        <a:latin typeface="Cambria Math" panose="02040503050406030204" pitchFamily="18" charset="0"/>
                      </a:rPr>
                      <m:t>𝑤</m:t>
                    </m:r>
                    <m:r>
                      <a:rPr lang="es-CO" sz="2800" i="1" smtClean="0">
                        <a:latin typeface="Cambria Math" panose="02040503050406030204" pitchFamily="18" charset="0"/>
                      </a:rPr>
                      <m:t>=</m:t>
                    </m:r>
                  </m:oMath>
                </a14:m>
                <a:r>
                  <a:rPr lang="es-CO" sz="2800" dirty="0"/>
                  <a:t> </a:t>
                </a:r>
                <a14:m>
                  <m:oMath xmlns:m="http://schemas.openxmlformats.org/officeDocument/2006/math">
                    <m:nary>
                      <m:naryPr>
                        <m:ctrlPr>
                          <a:rPr lang="es-CO" sz="2800" i="1">
                            <a:latin typeface="Cambria Math" panose="02040503050406030204" pitchFamily="18" charset="0"/>
                          </a:rPr>
                        </m:ctrlPr>
                      </m:naryPr>
                      <m:sub>
                        <m:r>
                          <m:rPr>
                            <m:brk m:alnAt="23"/>
                          </m:rPr>
                          <a:rPr lang="es-CO" sz="2800" i="1">
                            <a:latin typeface="Cambria Math" panose="02040503050406030204" pitchFamily="18" charset="0"/>
                          </a:rPr>
                          <m:t>0</m:t>
                        </m:r>
                      </m:sub>
                      <m:sup>
                        <m:r>
                          <a:rPr lang="es-CO" sz="2800" i="1">
                            <a:latin typeface="Cambria Math" panose="02040503050406030204" pitchFamily="18" charset="0"/>
                          </a:rPr>
                          <m:t>𝑡</m:t>
                        </m:r>
                      </m:sup>
                      <m:e>
                        <m:r>
                          <a:rPr lang="es-CO" sz="2800" i="1">
                            <a:latin typeface="Cambria Math" panose="02040503050406030204" pitchFamily="18" charset="0"/>
                          </a:rPr>
                          <m:t>𝑝𝑑𝑡</m:t>
                        </m:r>
                        <m:r>
                          <a:rPr lang="es-CO" sz="2800" i="1">
                            <a:latin typeface="Cambria Math" panose="02040503050406030204" pitchFamily="18" charset="0"/>
                          </a:rPr>
                          <m:t>+</m:t>
                        </m:r>
                        <m:r>
                          <a:rPr lang="es-CO" sz="2800" i="1">
                            <a:latin typeface="Cambria Math" panose="02040503050406030204" pitchFamily="18" charset="0"/>
                          </a:rPr>
                          <m:t>𝑤</m:t>
                        </m:r>
                        <m:d>
                          <m:dPr>
                            <m:ctrlPr>
                              <a:rPr lang="es-CO" sz="2800" i="1">
                                <a:latin typeface="Cambria Math" panose="02040503050406030204" pitchFamily="18" charset="0"/>
                              </a:rPr>
                            </m:ctrlPr>
                          </m:dPr>
                          <m:e>
                            <m:r>
                              <a:rPr lang="es-CO" sz="2800" i="1">
                                <a:latin typeface="Cambria Math" panose="02040503050406030204" pitchFamily="18" charset="0"/>
                              </a:rPr>
                              <m:t>0</m:t>
                            </m:r>
                          </m:e>
                        </m:d>
                        <m:r>
                          <a:rPr lang="es-CO" sz="2800" i="1">
                            <a:latin typeface="Cambria Math" panose="02040503050406030204" pitchFamily="18" charset="0"/>
                          </a:rPr>
                          <m:t>𝑒𝑛</m:t>
                        </m:r>
                        <m:r>
                          <a:rPr lang="es-CO" sz="2800" i="1">
                            <a:latin typeface="Cambria Math" panose="02040503050406030204" pitchFamily="18" charset="0"/>
                          </a:rPr>
                          <m:t> </m:t>
                        </m:r>
                        <m:r>
                          <a:rPr lang="es-CO" sz="2800" i="1">
                            <a:latin typeface="Cambria Math" panose="02040503050406030204" pitchFamily="18" charset="0"/>
                          </a:rPr>
                          <m:t>𝐽</m:t>
                        </m:r>
                      </m:e>
                    </m:nary>
                  </m:oMath>
                </a14:m>
                <a:endParaRPr lang="es-CO" sz="28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547664" y="5489802"/>
                <a:ext cx="5364596" cy="579902"/>
              </a:xfrm>
              <a:prstGeom prst="rect">
                <a:avLst/>
              </a:prstGeom>
              <a:blipFill>
                <a:blip r:embed="rId4"/>
                <a:stretch>
                  <a:fillRect/>
                </a:stretch>
              </a:blipFill>
            </p:spPr>
            <p:txBody>
              <a:bodyPr/>
              <a:lstStyle/>
              <a:p>
                <a:r>
                  <a:rPr lang="es-CO">
                    <a:noFill/>
                  </a:rPr>
                  <a:t> </a:t>
                </a:r>
              </a:p>
            </p:txBody>
          </p:sp>
        </mc:Fallback>
      </mc:AlternateContent>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uno</a:t>
            </a:r>
          </a:p>
        </p:txBody>
      </p:sp>
      <p:sp>
        <p:nvSpPr>
          <p:cNvPr id="3" name="2 Marcador de contenido"/>
          <p:cNvSpPr>
            <a:spLocks noGrp="1"/>
          </p:cNvSpPr>
          <p:nvPr>
            <p:ph idx="1"/>
          </p:nvPr>
        </p:nvSpPr>
        <p:spPr>
          <a:xfrm>
            <a:off x="457200" y="1988840"/>
            <a:ext cx="8229600" cy="2493652"/>
          </a:xfrm>
        </p:spPr>
        <p:txBody>
          <a:bodyPr>
            <a:normAutofit/>
          </a:bodyPr>
          <a:lstStyle/>
          <a:p>
            <a:r>
              <a:rPr lang="es-MX" dirty="0"/>
              <a:t> </a:t>
            </a:r>
            <a:r>
              <a:rPr lang="es-ES" dirty="0"/>
              <a:t>Considerando los elementos de la convención pasiva, cuando el voltaje es 4 [V] y la corriente es 10 [A], calcular la potencia y energía absorbida durante el elemento por 10 [s].</a:t>
            </a:r>
            <a:endParaRPr lang="es-MX" dirty="0"/>
          </a:p>
          <a:p>
            <a:pPr>
              <a:buNone/>
            </a:pPr>
            <a:r>
              <a:rPr lang="es-ES" dirty="0"/>
              <a:t>p=v*i=4[V]*10[A]=40[W]</a:t>
            </a:r>
          </a:p>
          <a:p>
            <a:pPr>
              <a:buNone/>
            </a:pPr>
            <a:endParaRPr lang="es-ES" dirty="0"/>
          </a:p>
          <a:p>
            <a:pPr>
              <a:buNone/>
            </a:pPr>
            <a:endParaRPr lang="es-MX" dirty="0"/>
          </a:p>
        </p:txBody>
      </p:sp>
      <p:pic>
        <p:nvPicPr>
          <p:cNvPr id="1136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0100" y="4429132"/>
            <a:ext cx="1357322" cy="607967"/>
          </a:xfrm>
          <a:prstGeom prst="rect">
            <a:avLst/>
          </a:prstGeom>
          <a:noFill/>
        </p:spPr>
      </p:pic>
      <p:pic>
        <p:nvPicPr>
          <p:cNvPr id="11366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28926" y="4572008"/>
            <a:ext cx="2181234" cy="440888"/>
          </a:xfrm>
          <a:prstGeom prst="rect">
            <a:avLst/>
          </a:prstGeom>
          <a:noFill/>
        </p:spPr>
      </p:pic>
      <p:pic>
        <p:nvPicPr>
          <p:cNvPr id="113665"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857884" y="4643446"/>
            <a:ext cx="1926061" cy="323851"/>
          </a:xfrm>
          <a:prstGeom prst="rect">
            <a:avLst/>
          </a:prstGeom>
          <a:noFill/>
        </p:spPr>
      </p:pic>
      <p:sp>
        <p:nvSpPr>
          <p:cNvPr id="1136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113669" name="Rectangle 5"/>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3670" name="Rectangle 6"/>
          <p:cNvSpPr>
            <a:spLocks noChangeArrowheads="1"/>
          </p:cNvSpPr>
          <p:nvPr/>
        </p:nvSpPr>
        <p:spPr bwMode="auto">
          <a:xfrm>
            <a:off x="0" y="15049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36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13671"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57555" y="5429264"/>
            <a:ext cx="1550324" cy="323851"/>
          </a:xfrm>
          <a:prstGeom prst="rect">
            <a:avLst/>
          </a:prstGeom>
          <a:noFill/>
        </p:spPr>
      </p:pic>
      <p:sp>
        <p:nvSpPr>
          <p:cNvPr id="113673" name="Rectangle 9"/>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1200" b="0" i="0" u="none" strike="noStrike" cap="none" normalizeH="0" baseline="0">
                <a:ln>
                  <a:noFill/>
                </a:ln>
                <a:solidFill>
                  <a:schemeClr val="tx1"/>
                </a:solidFill>
                <a:effectLst/>
                <a:latin typeface="Arial" pitchFamily="34" charset="0"/>
                <a:ea typeface="SimSun" pitchFamily="2" charset="-122"/>
                <a:cs typeface="Arial" pitchFamily="34" charset="0"/>
              </a:rPr>
              <a:t> </a:t>
            </a:r>
            <a:r>
              <a:rPr kumimoji="0" lang="es-MX" altLang="zh-CN" sz="900" b="0" i="0" u="none" strike="noStrike" cap="none" normalizeH="0" baseline="0">
                <a:ln>
                  <a:noFill/>
                </a:ln>
                <a:solidFill>
                  <a:schemeClr val="tx1"/>
                </a:solidFill>
                <a:effectLst/>
                <a:latin typeface="Arial" pitchFamily="34" charset="0"/>
                <a:cs typeface="Arial" pitchFamily="34" charset="0"/>
              </a:rPr>
              <a:t> </a:t>
            </a:r>
            <a:endParaRPr kumimoji="0" lang="es-MX" altLang="zh-CN"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dos</a:t>
            </a:r>
          </a:p>
        </p:txBody>
      </p:sp>
      <p:sp>
        <p:nvSpPr>
          <p:cNvPr id="3" name="2 Marcador de contenido"/>
          <p:cNvSpPr>
            <a:spLocks noGrp="1"/>
          </p:cNvSpPr>
          <p:nvPr>
            <p:ph idx="1"/>
          </p:nvPr>
        </p:nvSpPr>
        <p:spPr>
          <a:xfrm>
            <a:off x="457200" y="1935480"/>
            <a:ext cx="8229600" cy="2565090"/>
          </a:xfrm>
        </p:spPr>
        <p:txBody>
          <a:bodyPr>
            <a:normAutofit fontScale="92500" lnSpcReduction="10000"/>
          </a:bodyPr>
          <a:lstStyle/>
          <a:p>
            <a:pPr algn="just"/>
            <a:r>
              <a:rPr lang="es-ES" dirty="0"/>
              <a:t>La corriente que pasa por un elemento y el voltaje a través del mismo, varían con el tiempo como se muestra en la figura, graficar la potencia que se entrega al elemento para t&gt;0. Cuál es la energía total entregada al elemento entre 0-25[s]. La corriente y el voltaje se apegan a la convención pasiva.</a:t>
            </a:r>
            <a:endParaRPr lang="es-MX" dirty="0"/>
          </a:p>
          <a:p>
            <a:r>
              <a:rPr lang="es-ES" dirty="0"/>
              <a:t> </a:t>
            </a:r>
            <a:endParaRPr lang="es-MX" dirty="0"/>
          </a:p>
          <a:p>
            <a:endParaRPr lang="es-MX" dirty="0"/>
          </a:p>
        </p:txBody>
      </p:sp>
      <p:pic>
        <p:nvPicPr>
          <p:cNvPr id="115714" name="Imagen 69"/>
          <p:cNvPicPr>
            <a:picLocks noChangeAspect="1" noChangeArrowheads="1"/>
          </p:cNvPicPr>
          <p:nvPr/>
        </p:nvPicPr>
        <p:blipFill>
          <a:blip r:embed="rId3" cstate="print"/>
          <a:srcRect/>
          <a:stretch>
            <a:fillRect/>
          </a:stretch>
        </p:blipFill>
        <p:spPr bwMode="auto">
          <a:xfrm>
            <a:off x="1136136" y="4149080"/>
            <a:ext cx="2571768" cy="2028825"/>
          </a:xfrm>
          <a:prstGeom prst="rect">
            <a:avLst/>
          </a:prstGeom>
          <a:noFill/>
        </p:spPr>
      </p:pic>
      <p:pic>
        <p:nvPicPr>
          <p:cNvPr id="115713" name="Imagen 70"/>
          <p:cNvPicPr>
            <a:picLocks noChangeAspect="1" noChangeArrowheads="1"/>
          </p:cNvPicPr>
          <p:nvPr/>
        </p:nvPicPr>
        <p:blipFill>
          <a:blip r:embed="rId4" cstate="print"/>
          <a:srcRect/>
          <a:stretch>
            <a:fillRect/>
          </a:stretch>
        </p:blipFill>
        <p:spPr bwMode="auto">
          <a:xfrm>
            <a:off x="4740173" y="4320899"/>
            <a:ext cx="2857520" cy="1952625"/>
          </a:xfrm>
          <a:prstGeom prst="rect">
            <a:avLst/>
          </a:prstGeom>
          <a:noFill/>
        </p:spPr>
      </p:pic>
      <p:sp>
        <p:nvSpPr>
          <p:cNvPr id="1157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 name="6 CuadroTexto"/>
          <p:cNvSpPr txBox="1"/>
          <p:nvPr/>
        </p:nvSpPr>
        <p:spPr>
          <a:xfrm>
            <a:off x="1214414" y="4286256"/>
            <a:ext cx="300082" cy="369332"/>
          </a:xfrm>
          <a:prstGeom prst="rect">
            <a:avLst/>
          </a:prstGeom>
          <a:noFill/>
        </p:spPr>
        <p:txBody>
          <a:bodyPr wrap="none" rtlCol="0">
            <a:spAutoFit/>
          </a:bodyPr>
          <a:lstStyle/>
          <a:p>
            <a:r>
              <a:rPr lang="es-MX" dirty="0"/>
              <a:t>v</a:t>
            </a:r>
          </a:p>
        </p:txBody>
      </p:sp>
      <p:sp>
        <p:nvSpPr>
          <p:cNvPr id="8" name="7 CuadroTexto"/>
          <p:cNvSpPr txBox="1"/>
          <p:nvPr/>
        </p:nvSpPr>
        <p:spPr>
          <a:xfrm>
            <a:off x="5072066" y="4286256"/>
            <a:ext cx="235962" cy="369332"/>
          </a:xfrm>
          <a:prstGeom prst="rect">
            <a:avLst/>
          </a:prstGeom>
          <a:noFill/>
        </p:spPr>
        <p:txBody>
          <a:bodyPr wrap="none" rtlCol="0">
            <a:spAutoFit/>
          </a:bodyPr>
          <a:lstStyle/>
          <a:p>
            <a:r>
              <a:rPr lang="es-MX" dirty="0"/>
              <a:t>i</a:t>
            </a:r>
          </a:p>
        </p:txBody>
      </p:sp>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94D6AF84-739A-4D58-9375-A4A58F2155CF}"/>
                  </a:ext>
                </a:extLst>
              </p:cNvPr>
              <p:cNvSpPr txBox="1"/>
              <p:nvPr/>
            </p:nvSpPr>
            <p:spPr>
              <a:xfrm>
                <a:off x="5796136" y="3751727"/>
                <a:ext cx="2655150" cy="397353"/>
              </a:xfrm>
              <a:prstGeom prst="rect">
                <a:avLst/>
              </a:prstGeom>
              <a:noFill/>
            </p:spPr>
            <p:txBody>
              <a:bodyPr wrap="none" lIns="0" tIns="0" rIns="0" bIns="0" rtlCol="0">
                <a:spAutoFit/>
              </a:bodyPr>
              <a:lstStyle/>
              <a:p>
                <a14:m>
                  <m:oMath xmlns:m="http://schemas.openxmlformats.org/officeDocument/2006/math">
                    <m:r>
                      <a:rPr lang="es-CO" b="0" i="1" smtClean="0">
                        <a:latin typeface="Cambria Math" panose="02040503050406030204" pitchFamily="18" charset="0"/>
                      </a:rPr>
                      <m:t>𝑚</m:t>
                    </m:r>
                    <m:r>
                      <a:rPr lang="es-CO" i="1" smtClean="0">
                        <a:latin typeface="Cambria Math" panose="02040503050406030204" pitchFamily="18" charset="0"/>
                      </a:rPr>
                      <m:t>=</m:t>
                    </m:r>
                    <m:f>
                      <m:fPr>
                        <m:ctrlPr>
                          <a:rPr lang="es-CO" i="1" smtClean="0">
                            <a:latin typeface="Cambria Math" panose="02040503050406030204" pitchFamily="18" charset="0"/>
                          </a:rPr>
                        </m:ctrlPr>
                      </m:fPr>
                      <m:num>
                        <m:r>
                          <a:rPr lang="es-CO" b="0" i="1" smtClean="0">
                            <a:latin typeface="Cambria Math" panose="02040503050406030204" pitchFamily="18" charset="0"/>
                          </a:rPr>
                          <m:t>𝑦</m:t>
                        </m:r>
                        <m:r>
                          <a:rPr lang="es-CO" b="0" i="1" smtClean="0">
                            <a:latin typeface="Cambria Math" panose="02040503050406030204" pitchFamily="18" charset="0"/>
                          </a:rPr>
                          <m:t>−</m:t>
                        </m:r>
                        <m:r>
                          <a:rPr lang="es-CO" b="0" i="1" smtClean="0">
                            <a:latin typeface="Cambria Math" panose="02040503050406030204" pitchFamily="18" charset="0"/>
                          </a:rPr>
                          <m:t>𝑦𝑜</m:t>
                        </m:r>
                      </m:num>
                      <m:den>
                        <m:r>
                          <a:rPr lang="es-CO" b="0" i="1" smtClean="0">
                            <a:latin typeface="Cambria Math" panose="02040503050406030204" pitchFamily="18" charset="0"/>
                          </a:rPr>
                          <m:t>𝑥</m:t>
                        </m:r>
                        <m:r>
                          <a:rPr lang="es-CO" b="0" i="1" smtClean="0">
                            <a:latin typeface="Cambria Math" panose="02040503050406030204" pitchFamily="18" charset="0"/>
                          </a:rPr>
                          <m:t>−</m:t>
                        </m:r>
                        <m:r>
                          <a:rPr lang="es-CO" b="0" i="1" smtClean="0">
                            <a:latin typeface="Cambria Math" panose="02040503050406030204" pitchFamily="18" charset="0"/>
                          </a:rPr>
                          <m:t>𝑥</m:t>
                        </m:r>
                        <m:r>
                          <a:rPr lang="es-CO" b="0" i="1" smtClean="0">
                            <a:latin typeface="Cambria Math" panose="02040503050406030204" pitchFamily="18" charset="0"/>
                          </a:rPr>
                          <m:t>0</m:t>
                        </m:r>
                      </m:den>
                    </m:f>
                  </m:oMath>
                </a14:m>
                <a:r>
                  <a:rPr lang="es-CO" dirty="0"/>
                  <a:t>= </a:t>
                </a:r>
                <a14:m>
                  <m:oMath xmlns:m="http://schemas.openxmlformats.org/officeDocument/2006/math">
                    <m:f>
                      <m:fPr>
                        <m:ctrlPr>
                          <a:rPr lang="es-CO" i="1">
                            <a:latin typeface="Cambria Math" panose="02040503050406030204" pitchFamily="18" charset="0"/>
                          </a:rPr>
                        </m:ctrlPr>
                      </m:fPr>
                      <m:num>
                        <m:r>
                          <a:rPr lang="es-CO" b="0" i="1" smtClean="0">
                            <a:latin typeface="Cambria Math" panose="02040503050406030204" pitchFamily="18" charset="0"/>
                          </a:rPr>
                          <m:t>5</m:t>
                        </m:r>
                        <m:r>
                          <a:rPr lang="es-CO" i="1">
                            <a:latin typeface="Cambria Math" panose="02040503050406030204" pitchFamily="18" charset="0"/>
                          </a:rPr>
                          <m:t>−</m:t>
                        </m:r>
                        <m:r>
                          <a:rPr lang="es-CO" b="0" i="1" smtClean="0">
                            <a:latin typeface="Cambria Math" panose="02040503050406030204" pitchFamily="18" charset="0"/>
                          </a:rPr>
                          <m:t>30</m:t>
                        </m:r>
                      </m:num>
                      <m:den>
                        <m:r>
                          <a:rPr lang="es-CO" b="0" i="1" smtClean="0">
                            <a:latin typeface="Cambria Math" panose="02040503050406030204" pitchFamily="18" charset="0"/>
                          </a:rPr>
                          <m:t>15</m:t>
                        </m:r>
                        <m:r>
                          <a:rPr lang="es-CO" i="1">
                            <a:latin typeface="Cambria Math" panose="02040503050406030204" pitchFamily="18" charset="0"/>
                          </a:rPr>
                          <m:t>−</m:t>
                        </m:r>
                        <m:r>
                          <a:rPr lang="es-CO" b="0" i="1" smtClean="0">
                            <a:latin typeface="Cambria Math" panose="02040503050406030204" pitchFamily="18" charset="0"/>
                          </a:rPr>
                          <m:t>10</m:t>
                        </m:r>
                      </m:den>
                    </m:f>
                  </m:oMath>
                </a14:m>
                <a:r>
                  <a:rPr lang="es-CO" dirty="0"/>
                  <a:t>=-25/5=-5</a:t>
                </a:r>
              </a:p>
            </p:txBody>
          </p:sp>
        </mc:Choice>
        <mc:Fallback xmlns="">
          <p:sp>
            <p:nvSpPr>
              <p:cNvPr id="4" name="CuadroTexto 3">
                <a:extLst>
                  <a:ext uri="{FF2B5EF4-FFF2-40B4-BE49-F238E27FC236}">
                    <a16:creationId xmlns:a16="http://schemas.microsoft.com/office/drawing/2014/main" id="{94D6AF84-739A-4D58-9375-A4A58F2155CF}"/>
                  </a:ext>
                </a:extLst>
              </p:cNvPr>
              <p:cNvSpPr txBox="1">
                <a:spLocks noRot="1" noChangeAspect="1" noMove="1" noResize="1" noEditPoints="1" noAdjustHandles="1" noChangeArrowheads="1" noChangeShapeType="1" noTextEdit="1"/>
              </p:cNvSpPr>
              <p:nvPr/>
            </p:nvSpPr>
            <p:spPr>
              <a:xfrm>
                <a:off x="5796136" y="3751727"/>
                <a:ext cx="2655150" cy="397353"/>
              </a:xfrm>
              <a:prstGeom prst="rect">
                <a:avLst/>
              </a:prstGeom>
              <a:blipFill>
                <a:blip r:embed="rId5"/>
                <a:stretch>
                  <a:fillRect l="-2299" t="-6061" r="-4828" b="-18182"/>
                </a:stretch>
              </a:blipFill>
            </p:spPr>
            <p:txBody>
              <a:bodyPr/>
              <a:lstStyle/>
              <a:p>
                <a:r>
                  <a:rPr lang="es-CO">
                    <a:noFill/>
                  </a:rPr>
                  <a:t> </a:t>
                </a:r>
              </a:p>
            </p:txBody>
          </p:sp>
        </mc:Fallback>
      </mc:AlternateContent>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DED21-A6BB-45D6-8CAC-F0AF8136211C}"/>
              </a:ext>
            </a:extLst>
          </p:cNvPr>
          <p:cNvSpPr>
            <a:spLocks noGrp="1"/>
          </p:cNvSpPr>
          <p:nvPr>
            <p:ph type="title"/>
          </p:nvPr>
        </p:nvSpPr>
        <p:spPr/>
        <p:txBody>
          <a:bodyPr/>
          <a:lstStyle/>
          <a:p>
            <a:endParaRPr lang="es-CO"/>
          </a:p>
        </p:txBody>
      </p:sp>
      <mc:AlternateContent xmlns:mc="http://schemas.openxmlformats.org/markup-compatibility/2006" xmlns:a14="http://schemas.microsoft.com/office/drawing/2010/main">
        <mc:Choice Requires="a14">
          <p:graphicFrame>
            <p:nvGraphicFramePr>
              <p:cNvPr id="4" name="2 Tabla">
                <a:extLst>
                  <a:ext uri="{FF2B5EF4-FFF2-40B4-BE49-F238E27FC236}">
                    <a16:creationId xmlns:a16="http://schemas.microsoft.com/office/drawing/2014/main" id="{887E5CC9-EAD1-4B39-8D0B-9C1F2D99BCC5}"/>
                  </a:ext>
                </a:extLst>
              </p:cNvPr>
              <p:cNvGraphicFramePr>
                <a:graphicFrameLocks noGrp="1"/>
              </p:cNvGraphicFramePr>
              <p:nvPr>
                <p:ph idx="1"/>
                <p:extLst>
                  <p:ext uri="{D42A27DB-BD31-4B8C-83A1-F6EECF244321}">
                    <p14:modId xmlns:p14="http://schemas.microsoft.com/office/powerpoint/2010/main" val="305247621"/>
                  </p:ext>
                </p:extLst>
              </p:nvPr>
            </p:nvGraphicFramePr>
            <p:xfrm>
              <a:off x="457200" y="1935163"/>
              <a:ext cx="8075240" cy="5207588"/>
            </p:xfrm>
            <a:graphic>
              <a:graphicData uri="http://schemas.openxmlformats.org/drawingml/2006/table">
                <a:tbl>
                  <a:tblPr/>
                  <a:tblGrid>
                    <a:gridCol w="1583989">
                      <a:extLst>
                        <a:ext uri="{9D8B030D-6E8A-4147-A177-3AD203B41FA5}">
                          <a16:colId xmlns:a16="http://schemas.microsoft.com/office/drawing/2014/main" val="20000"/>
                        </a:ext>
                      </a:extLst>
                    </a:gridCol>
                    <a:gridCol w="1583989">
                      <a:extLst>
                        <a:ext uri="{9D8B030D-6E8A-4147-A177-3AD203B41FA5}">
                          <a16:colId xmlns:a16="http://schemas.microsoft.com/office/drawing/2014/main" val="20001"/>
                        </a:ext>
                      </a:extLst>
                    </a:gridCol>
                    <a:gridCol w="1428694">
                      <a:extLst>
                        <a:ext uri="{9D8B030D-6E8A-4147-A177-3AD203B41FA5}">
                          <a16:colId xmlns:a16="http://schemas.microsoft.com/office/drawing/2014/main" val="20002"/>
                        </a:ext>
                      </a:extLst>
                    </a:gridCol>
                    <a:gridCol w="1739284">
                      <a:extLst>
                        <a:ext uri="{9D8B030D-6E8A-4147-A177-3AD203B41FA5}">
                          <a16:colId xmlns:a16="http://schemas.microsoft.com/office/drawing/2014/main" val="20003"/>
                        </a:ext>
                      </a:extLst>
                    </a:gridCol>
                    <a:gridCol w="1739284">
                      <a:extLst>
                        <a:ext uri="{9D8B030D-6E8A-4147-A177-3AD203B41FA5}">
                          <a16:colId xmlns:a16="http://schemas.microsoft.com/office/drawing/2014/main" val="568493708"/>
                        </a:ext>
                      </a:extLst>
                    </a:gridCol>
                  </a:tblGrid>
                  <a:tr h="566944">
                    <a:tc>
                      <a:txBody>
                        <a:bodyPr/>
                        <a:lstStyle/>
                        <a:p>
                          <a:pPr algn="ctr">
                            <a:spcAft>
                              <a:spcPts val="0"/>
                            </a:spcAft>
                          </a:pPr>
                          <a:r>
                            <a:rPr lang="es-ES" sz="2400" dirty="0">
                              <a:latin typeface="Arial"/>
                              <a:ea typeface="SimSun"/>
                            </a:rPr>
                            <a:t>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V</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I</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P</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es-ES" sz="2400" dirty="0">
                              <a:latin typeface="Arial"/>
                              <a:ea typeface="SimSun"/>
                            </a:rPr>
                            <a:t>0-10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30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30t^2 3000J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6488">
                    <a:tc>
                      <a:txBody>
                        <a:bodyPr/>
                        <a:lstStyle/>
                        <a:p>
                          <a:pPr algn="just">
                            <a:spcAft>
                              <a:spcPts val="0"/>
                            </a:spcAft>
                          </a:pPr>
                          <a:r>
                            <a:rPr lang="es-ES" sz="2400">
                              <a:latin typeface="Arial"/>
                              <a:ea typeface="SimSun"/>
                            </a:rPr>
                            <a:t>10-15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-5t+80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-10t</a:t>
                          </a:r>
                          <a:r>
                            <a:rPr lang="es-ES" sz="2400" baseline="30000" dirty="0">
                              <a:latin typeface="Arial"/>
                              <a:ea typeface="SimSun"/>
                            </a:rPr>
                            <a:t>2</a:t>
                          </a:r>
                          <a:r>
                            <a:rPr lang="es-ES" sz="2400" dirty="0">
                              <a:latin typeface="Arial"/>
                              <a:ea typeface="SimSun"/>
                            </a:rPr>
                            <a:t>+160t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2400" dirty="0"/>
                            <a:t>-3,333t^3+80t^2</a:t>
                          </a:r>
                        </a:p>
                        <a:p>
                          <a:pPr algn="ctr">
                            <a:spcAft>
                              <a:spcPts val="0"/>
                            </a:spcAft>
                          </a:pPr>
                          <a:endParaRPr lang="es-MX" sz="2400" dirty="0">
                            <a:latin typeface="Arial"/>
                            <a:ea typeface="SimSun"/>
                          </a:endParaRPr>
                        </a:p>
                        <a:p>
                          <a:pPr algn="ctr">
                            <a:spcAft>
                              <a:spcPts val="0"/>
                            </a:spcAft>
                          </a:pPr>
                          <a:r>
                            <a:rPr lang="es-MX" sz="2400" dirty="0">
                              <a:latin typeface="Arial"/>
                              <a:ea typeface="SimSun"/>
                            </a:rPr>
                            <a:t>5083,333J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6488">
                    <a:tc>
                      <a:txBody>
                        <a:bodyPr/>
                        <a:lstStyle/>
                        <a:p>
                          <a:pPr algn="just">
                            <a:spcAft>
                              <a:spcPts val="0"/>
                            </a:spcAft>
                          </a:pPr>
                          <a:r>
                            <a:rPr lang="es-ES" sz="2400">
                              <a:latin typeface="Arial"/>
                              <a:ea typeface="SimSun"/>
                            </a:rPr>
                            <a:t>15-25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-3t+75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-15t+375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2400" dirty="0"/>
                            <a:t>- 15/2t^2+375t|</a:t>
                          </a:r>
                          <a14:m>
                            <m:oMath xmlns:m="http://schemas.openxmlformats.org/officeDocument/2006/math">
                              <m:m>
                                <m:mPr>
                                  <m:mcs>
                                    <m:mc>
                                      <m:mcPr>
                                        <m:count m:val="1"/>
                                        <m:mcJc m:val="center"/>
                                      </m:mcPr>
                                    </m:mc>
                                  </m:mcs>
                                  <m:ctrlPr>
                                    <a:rPr lang="es-CO" sz="2400" i="1" smtClean="0">
                                      <a:latin typeface="Cambria Math" panose="02040503050406030204" pitchFamily="18" charset="0"/>
                                    </a:rPr>
                                  </m:ctrlPr>
                                </m:mPr>
                                <m:mr>
                                  <m:e>
                                    <m:r>
                                      <m:rPr>
                                        <m:brk m:alnAt="7"/>
                                      </m:rPr>
                                      <a:rPr lang="es-CO" sz="2400" b="0" i="1" smtClean="0">
                                        <a:latin typeface="Cambria Math" panose="02040503050406030204" pitchFamily="18" charset="0"/>
                                      </a:rPr>
                                      <m:t>2</m:t>
                                    </m:r>
                                    <m:r>
                                      <a:rPr lang="es-CO" sz="2400" b="0" i="1" smtClean="0">
                                        <a:latin typeface="Cambria Math" panose="02040503050406030204" pitchFamily="18" charset="0"/>
                                      </a:rPr>
                                      <m:t>5</m:t>
                                    </m:r>
                                  </m:e>
                                </m:mr>
                                <m:mr>
                                  <m:e>
                                    <m:r>
                                      <a:rPr lang="es-CO" sz="2400" b="0" i="1" smtClean="0">
                                        <a:latin typeface="Cambria Math" panose="02040503050406030204" pitchFamily="18" charset="0"/>
                                      </a:rPr>
                                      <m:t>15</m:t>
                                    </m:r>
                                  </m:e>
                                </m:mr>
                              </m:m>
                            </m:oMath>
                          </a14:m>
                          <a:r>
                            <a:rPr lang="es-CO" sz="2400" dirty="0"/>
                            <a:t>+5083,3333J</a:t>
                          </a:r>
                          <a:endParaRPr lang="es-MX" sz="2400" dirty="0">
                            <a:latin typeface="Arial"/>
                            <a:ea typeface="SimSun"/>
                          </a:endParaRPr>
                        </a:p>
                        <a:p>
                          <a:pPr algn="ctr">
                            <a:spcAft>
                              <a:spcPts val="0"/>
                            </a:spcAft>
                          </a:pPr>
                          <a:r>
                            <a:rPr lang="es-MX" sz="2400" dirty="0">
                              <a:latin typeface="Arial"/>
                              <a:ea typeface="SimSun"/>
                            </a:rPr>
                            <a:t>5833,333J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Choice>
        <mc:Fallback xmlns="">
          <p:graphicFrame>
            <p:nvGraphicFramePr>
              <p:cNvPr id="4" name="2 Tabla">
                <a:extLst>
                  <a:ext uri="{FF2B5EF4-FFF2-40B4-BE49-F238E27FC236}">
                    <a16:creationId xmlns:a16="http://schemas.microsoft.com/office/drawing/2014/main" id="{887E5CC9-EAD1-4B39-8D0B-9C1F2D99BCC5}"/>
                  </a:ext>
                </a:extLst>
              </p:cNvPr>
              <p:cNvGraphicFramePr>
                <a:graphicFrameLocks noGrp="1"/>
              </p:cNvGraphicFramePr>
              <p:nvPr>
                <p:ph idx="1"/>
                <p:extLst>
                  <p:ext uri="{D42A27DB-BD31-4B8C-83A1-F6EECF244321}">
                    <p14:modId xmlns:p14="http://schemas.microsoft.com/office/powerpoint/2010/main" val="305247621"/>
                  </p:ext>
                </p:extLst>
              </p:nvPr>
            </p:nvGraphicFramePr>
            <p:xfrm>
              <a:off x="457200" y="1935163"/>
              <a:ext cx="8075240" cy="5207588"/>
            </p:xfrm>
            <a:graphic>
              <a:graphicData uri="http://schemas.openxmlformats.org/drawingml/2006/table">
                <a:tbl>
                  <a:tblPr/>
                  <a:tblGrid>
                    <a:gridCol w="1583989">
                      <a:extLst>
                        <a:ext uri="{9D8B030D-6E8A-4147-A177-3AD203B41FA5}">
                          <a16:colId xmlns:a16="http://schemas.microsoft.com/office/drawing/2014/main" val="20000"/>
                        </a:ext>
                      </a:extLst>
                    </a:gridCol>
                    <a:gridCol w="1583989">
                      <a:extLst>
                        <a:ext uri="{9D8B030D-6E8A-4147-A177-3AD203B41FA5}">
                          <a16:colId xmlns:a16="http://schemas.microsoft.com/office/drawing/2014/main" val="20001"/>
                        </a:ext>
                      </a:extLst>
                    </a:gridCol>
                    <a:gridCol w="1428694">
                      <a:extLst>
                        <a:ext uri="{9D8B030D-6E8A-4147-A177-3AD203B41FA5}">
                          <a16:colId xmlns:a16="http://schemas.microsoft.com/office/drawing/2014/main" val="20002"/>
                        </a:ext>
                      </a:extLst>
                    </a:gridCol>
                    <a:gridCol w="1739284">
                      <a:extLst>
                        <a:ext uri="{9D8B030D-6E8A-4147-A177-3AD203B41FA5}">
                          <a16:colId xmlns:a16="http://schemas.microsoft.com/office/drawing/2014/main" val="20003"/>
                        </a:ext>
                      </a:extLst>
                    </a:gridCol>
                    <a:gridCol w="1739284">
                      <a:extLst>
                        <a:ext uri="{9D8B030D-6E8A-4147-A177-3AD203B41FA5}">
                          <a16:colId xmlns:a16="http://schemas.microsoft.com/office/drawing/2014/main" val="568493708"/>
                        </a:ext>
                      </a:extLst>
                    </a:gridCol>
                  </a:tblGrid>
                  <a:tr h="566944">
                    <a:tc>
                      <a:txBody>
                        <a:bodyPr/>
                        <a:lstStyle/>
                        <a:p>
                          <a:pPr algn="ctr">
                            <a:spcAft>
                              <a:spcPts val="0"/>
                            </a:spcAft>
                          </a:pPr>
                          <a:r>
                            <a:rPr lang="es-ES" sz="2400" dirty="0">
                              <a:latin typeface="Arial"/>
                              <a:ea typeface="SimSun"/>
                            </a:rPr>
                            <a:t>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V</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I</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P</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31520">
                    <a:tc>
                      <a:txBody>
                        <a:bodyPr/>
                        <a:lstStyle/>
                        <a:p>
                          <a:pPr algn="just">
                            <a:spcAft>
                              <a:spcPts val="0"/>
                            </a:spcAft>
                          </a:pPr>
                          <a:r>
                            <a:rPr lang="es-ES" sz="2400" dirty="0">
                              <a:latin typeface="Arial"/>
                              <a:ea typeface="SimSun"/>
                            </a:rPr>
                            <a:t>0-10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30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30t^2 3000J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0">
                    <a:tc>
                      <a:txBody>
                        <a:bodyPr/>
                        <a:lstStyle/>
                        <a:p>
                          <a:pPr algn="just">
                            <a:spcAft>
                              <a:spcPts val="0"/>
                            </a:spcAft>
                          </a:pPr>
                          <a:r>
                            <a:rPr lang="es-ES" sz="2400">
                              <a:latin typeface="Arial"/>
                              <a:ea typeface="SimSun"/>
                            </a:rPr>
                            <a:t>10-15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-5t+80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-10t</a:t>
                          </a:r>
                          <a:r>
                            <a:rPr lang="es-ES" sz="2400" baseline="30000" dirty="0">
                              <a:latin typeface="Arial"/>
                              <a:ea typeface="SimSun"/>
                            </a:rPr>
                            <a:t>2</a:t>
                          </a:r>
                          <a:r>
                            <a:rPr lang="es-ES" sz="2400" dirty="0">
                              <a:latin typeface="Arial"/>
                              <a:ea typeface="SimSun"/>
                            </a:rPr>
                            <a:t>+160t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2400" dirty="0"/>
                            <a:t>-3,333t^3+80t^2</a:t>
                          </a:r>
                        </a:p>
                        <a:p>
                          <a:pPr algn="ctr">
                            <a:spcAft>
                              <a:spcPts val="0"/>
                            </a:spcAft>
                          </a:pPr>
                          <a:endParaRPr lang="es-MX" sz="2400" dirty="0">
                            <a:latin typeface="Arial"/>
                            <a:ea typeface="SimSun"/>
                          </a:endParaRPr>
                        </a:p>
                        <a:p>
                          <a:pPr algn="ctr">
                            <a:spcAft>
                              <a:spcPts val="0"/>
                            </a:spcAft>
                          </a:pPr>
                          <a:r>
                            <a:rPr lang="es-MX" sz="2400" dirty="0">
                              <a:latin typeface="Arial"/>
                              <a:ea typeface="SimSun"/>
                            </a:rPr>
                            <a:t>5083,333J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80324">
                    <a:tc>
                      <a:txBody>
                        <a:bodyPr/>
                        <a:lstStyle/>
                        <a:p>
                          <a:pPr algn="just">
                            <a:spcAft>
                              <a:spcPts val="0"/>
                            </a:spcAft>
                          </a:pPr>
                          <a:r>
                            <a:rPr lang="es-ES" sz="2400">
                              <a:latin typeface="Arial"/>
                              <a:ea typeface="SimSun"/>
                            </a:rPr>
                            <a:t>15-25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-3t+75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-15t+375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CO"/>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365614" t="-154094" r="-702" b="-9064"/>
                          </a:stretch>
                        </a:blipFill>
                      </a:tcPr>
                    </a:tc>
                    <a:extLst>
                      <a:ext uri="{0D108BD9-81ED-4DB2-BD59-A6C34878D82A}">
                        <a16:rowId xmlns:a16="http://schemas.microsoft.com/office/drawing/2014/main" val="10003"/>
                      </a:ext>
                    </a:extLst>
                  </a:tr>
                </a:tbl>
              </a:graphicData>
            </a:graphic>
          </p:graphicFrame>
        </mc:Fallback>
      </mc:AlternateContent>
    </p:spTree>
    <p:extLst>
      <p:ext uri="{BB962C8B-B14F-4D97-AF65-F5344CB8AC3E}">
        <p14:creationId xmlns:p14="http://schemas.microsoft.com/office/powerpoint/2010/main" val="1118449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(0 a 10 s) para i y v</a:t>
            </a:r>
          </a:p>
        </p:txBody>
      </p:sp>
      <p:pic>
        <p:nvPicPr>
          <p:cNvPr id="11776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95616" y="2000240"/>
            <a:ext cx="2808632" cy="395289"/>
          </a:xfrm>
          <a:prstGeom prst="rect">
            <a:avLst/>
          </a:prstGeom>
          <a:noFill/>
        </p:spPr>
      </p:pic>
      <p:pic>
        <p:nvPicPr>
          <p:cNvPr id="11776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194311" y="2643182"/>
            <a:ext cx="2537929" cy="357190"/>
          </a:xfrm>
          <a:prstGeom prst="rect">
            <a:avLst/>
          </a:prstGeom>
          <a:noFill/>
        </p:spPr>
      </p:pic>
      <p:pic>
        <p:nvPicPr>
          <p:cNvPr id="117763"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08625" y="3429000"/>
            <a:ext cx="2274736" cy="357190"/>
          </a:xfrm>
          <a:prstGeom prst="rect">
            <a:avLst/>
          </a:prstGeom>
          <a:noFill/>
        </p:spPr>
      </p:pic>
      <p:pic>
        <p:nvPicPr>
          <p:cNvPr id="117761"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694377" y="4572008"/>
            <a:ext cx="1421240" cy="642942"/>
          </a:xfrm>
          <a:prstGeom prst="rect">
            <a:avLst/>
          </a:prstGeom>
          <a:noFill/>
        </p:spPr>
      </p:pic>
      <p:sp>
        <p:nvSpPr>
          <p:cNvPr id="11776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67" name="Rectangle 7"/>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68" name="Rectangle 8"/>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70" name="Rectangle 10"/>
          <p:cNvSpPr>
            <a:spLocks noChangeArrowheads="1"/>
          </p:cNvSpPr>
          <p:nvPr/>
        </p:nvSpPr>
        <p:spPr bwMode="auto">
          <a:xfrm>
            <a:off x="0" y="2552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71" name="Rectangle 11"/>
          <p:cNvSpPr>
            <a:spLocks noChangeArrowheads="1"/>
          </p:cNvSpPr>
          <p:nvPr/>
        </p:nvSpPr>
        <p:spPr bwMode="auto">
          <a:xfrm>
            <a:off x="0" y="3190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pic>
        <p:nvPicPr>
          <p:cNvPr id="117762" name="Picture 2"/>
          <p:cNvPicPr>
            <a:picLocks noChangeAspect="1" noChangeArrowheads="1"/>
          </p:cNvPicPr>
          <p:nvPr/>
        </p:nvPicPr>
        <p:blipFill>
          <a:blip r:embed="rId7" cstate="print"/>
          <a:stretch>
            <a:fillRect/>
          </a:stretch>
        </p:blipFill>
        <p:spPr bwMode="auto">
          <a:xfrm>
            <a:off x="4837253" y="4000504"/>
            <a:ext cx="1130933" cy="447660"/>
          </a:xfrm>
          <a:prstGeom prst="rect">
            <a:avLst/>
          </a:prstGeom>
          <a:noFill/>
          <a:ln>
            <a:noFill/>
          </a:ln>
        </p:spPr>
      </p:pic>
      <p:sp>
        <p:nvSpPr>
          <p:cNvPr id="16" name="15 CuadroTexto"/>
          <p:cNvSpPr txBox="1"/>
          <p:nvPr/>
        </p:nvSpPr>
        <p:spPr>
          <a:xfrm>
            <a:off x="1178576" y="5396984"/>
            <a:ext cx="947695" cy="369332"/>
          </a:xfrm>
          <a:prstGeom prst="rect">
            <a:avLst/>
          </a:prstGeom>
          <a:noFill/>
        </p:spPr>
        <p:txBody>
          <a:bodyPr wrap="none" rtlCol="0">
            <a:spAutoFit/>
          </a:bodyPr>
          <a:lstStyle/>
          <a:p>
            <a:r>
              <a:rPr lang="es-MX" dirty="0"/>
              <a:t>V=30 V</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5EAC9A43-E9B5-459B-9F56-C0B52C02F49D}"/>
                  </a:ext>
                </a:extLst>
              </p:cNvPr>
              <p:cNvSpPr txBox="1"/>
              <p:nvPr/>
            </p:nvSpPr>
            <p:spPr>
              <a:xfrm>
                <a:off x="683568" y="2054276"/>
                <a:ext cx="2084673" cy="497316"/>
              </a:xfrm>
              <a:prstGeom prst="rect">
                <a:avLst/>
              </a:prstGeom>
              <a:noFill/>
            </p:spPr>
            <p:txBody>
              <a:bodyPr wrap="none" rtlCol="0">
                <a:spAutoFit/>
              </a:bodyPr>
              <a:lstStyle/>
              <a:p>
                <a14:m>
                  <m:oMath xmlns:m="http://schemas.openxmlformats.org/officeDocument/2006/math">
                    <m:r>
                      <a:rPr lang="es-CO" b="0" i="1" smtClean="0">
                        <a:latin typeface="Cambria Math" panose="02040503050406030204" pitchFamily="18" charset="0"/>
                      </a:rPr>
                      <m:t>𝑚</m:t>
                    </m:r>
                    <m:r>
                      <a:rPr lang="es-CO" b="0" i="1" smtClean="0">
                        <a:latin typeface="Cambria Math" panose="02040503050406030204" pitchFamily="18" charset="0"/>
                      </a:rPr>
                      <m:t>=</m:t>
                    </m:r>
                    <m:f>
                      <m:fPr>
                        <m:ctrlPr>
                          <a:rPr lang="es-CO" b="0" i="1" smtClean="0">
                            <a:latin typeface="Cambria Math" panose="02040503050406030204" pitchFamily="18" charset="0"/>
                          </a:rPr>
                        </m:ctrlPr>
                      </m:fPr>
                      <m:num>
                        <m:sSub>
                          <m:sSubPr>
                            <m:ctrlPr>
                              <a:rPr lang="es-CO" b="0" i="1" smtClean="0">
                                <a:latin typeface="Cambria Math" panose="02040503050406030204" pitchFamily="18" charset="0"/>
                              </a:rPr>
                            </m:ctrlPr>
                          </m:sSubPr>
                          <m:e>
                            <m:r>
                              <a:rPr lang="es-CO" b="0" i="1" smtClean="0">
                                <a:latin typeface="Cambria Math" panose="02040503050406030204" pitchFamily="18" charset="0"/>
                              </a:rPr>
                              <m:t>𝑦</m:t>
                            </m:r>
                            <m:r>
                              <a:rPr lang="es-CO" b="0" i="1" smtClean="0">
                                <a:latin typeface="Cambria Math" panose="02040503050406030204" pitchFamily="18" charset="0"/>
                              </a:rPr>
                              <m:t>−</m:t>
                            </m:r>
                            <m:r>
                              <a:rPr lang="es-CO" b="0" i="1" smtClean="0">
                                <a:latin typeface="Cambria Math" panose="02040503050406030204" pitchFamily="18" charset="0"/>
                              </a:rPr>
                              <m:t>𝑦</m:t>
                            </m:r>
                          </m:e>
                          <m:sub>
                            <m:r>
                              <a:rPr lang="es-CO" b="0" i="1" smtClean="0">
                                <a:latin typeface="Cambria Math" panose="02040503050406030204" pitchFamily="18" charset="0"/>
                              </a:rPr>
                              <m:t>0</m:t>
                            </m:r>
                          </m:sub>
                        </m:sSub>
                      </m:num>
                      <m:den>
                        <m:r>
                          <a:rPr lang="es-CO" b="0" i="1" smtClean="0">
                            <a:latin typeface="Cambria Math" panose="02040503050406030204" pitchFamily="18" charset="0"/>
                          </a:rPr>
                          <m:t>𝑥</m:t>
                        </m:r>
                        <m:r>
                          <a:rPr lang="es-CO" b="0" i="1" smtClean="0">
                            <a:latin typeface="Cambria Math" panose="02040503050406030204" pitchFamily="18" charset="0"/>
                          </a:rPr>
                          <m:t>−</m:t>
                        </m:r>
                        <m:sSub>
                          <m:sSubPr>
                            <m:ctrlPr>
                              <a:rPr lang="es-CO" b="0" i="1" smtClean="0">
                                <a:latin typeface="Cambria Math" panose="02040503050406030204" pitchFamily="18" charset="0"/>
                              </a:rPr>
                            </m:ctrlPr>
                          </m:sSubPr>
                          <m:e>
                            <m:r>
                              <a:rPr lang="es-CO" b="0" i="1" smtClean="0">
                                <a:latin typeface="Cambria Math" panose="02040503050406030204" pitchFamily="18" charset="0"/>
                              </a:rPr>
                              <m:t>𝑥</m:t>
                            </m:r>
                          </m:e>
                          <m:sub>
                            <m:r>
                              <a:rPr lang="es-CO" b="0" i="1" smtClean="0">
                                <a:latin typeface="Cambria Math" panose="02040503050406030204" pitchFamily="18" charset="0"/>
                              </a:rPr>
                              <m:t>0</m:t>
                            </m:r>
                          </m:sub>
                        </m:sSub>
                      </m:den>
                    </m:f>
                  </m:oMath>
                </a14:m>
                <a:r>
                  <a:rPr lang="es-CO" dirty="0"/>
                  <a:t>=</a:t>
                </a:r>
                <a14:m>
                  <m:oMath xmlns:m="http://schemas.openxmlformats.org/officeDocument/2006/math">
                    <m:f>
                      <m:fPr>
                        <m:ctrlPr>
                          <a:rPr lang="es-CO" i="1" dirty="0" smtClean="0">
                            <a:latin typeface="Cambria Math" panose="02040503050406030204" pitchFamily="18" charset="0"/>
                          </a:rPr>
                        </m:ctrlPr>
                      </m:fPr>
                      <m:num>
                        <m:r>
                          <a:rPr lang="es-CO" b="0" i="1" dirty="0" smtClean="0">
                            <a:latin typeface="Cambria Math" panose="02040503050406030204" pitchFamily="18" charset="0"/>
                          </a:rPr>
                          <m:t>30−0</m:t>
                        </m:r>
                      </m:num>
                      <m:den>
                        <m:r>
                          <a:rPr lang="es-CO" b="0" i="1" dirty="0" smtClean="0">
                            <a:latin typeface="Cambria Math" panose="02040503050406030204" pitchFamily="18" charset="0"/>
                          </a:rPr>
                          <m:t>15−0</m:t>
                        </m:r>
                      </m:den>
                    </m:f>
                    <m:r>
                      <a:rPr lang="es-CO" b="0" i="1" dirty="0" smtClean="0">
                        <a:latin typeface="Cambria Math" panose="02040503050406030204" pitchFamily="18" charset="0"/>
                      </a:rPr>
                      <m:t>=2</m:t>
                    </m:r>
                  </m:oMath>
                </a14:m>
                <a:endParaRPr lang="es-CO" dirty="0"/>
              </a:p>
            </p:txBody>
          </p:sp>
        </mc:Choice>
        <mc:Fallback xmlns="">
          <p:sp>
            <p:nvSpPr>
              <p:cNvPr id="3" name="CuadroTexto 2">
                <a:extLst>
                  <a:ext uri="{FF2B5EF4-FFF2-40B4-BE49-F238E27FC236}">
                    <a16:creationId xmlns:a16="http://schemas.microsoft.com/office/drawing/2014/main" id="{5EAC9A43-E9B5-459B-9F56-C0B52C02F49D}"/>
                  </a:ext>
                </a:extLst>
              </p:cNvPr>
              <p:cNvSpPr txBox="1">
                <a:spLocks noRot="1" noChangeAspect="1" noMove="1" noResize="1" noEditPoints="1" noAdjustHandles="1" noChangeArrowheads="1" noChangeShapeType="1" noTextEdit="1"/>
              </p:cNvSpPr>
              <p:nvPr/>
            </p:nvSpPr>
            <p:spPr>
              <a:xfrm>
                <a:off x="683568" y="2054276"/>
                <a:ext cx="2084673" cy="497316"/>
              </a:xfrm>
              <a:prstGeom prst="rect">
                <a:avLst/>
              </a:prstGeom>
              <a:blipFill>
                <a:blip r:embed="rId8"/>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B96E1108-BA15-4B89-841D-534542BFB50C}"/>
                  </a:ext>
                </a:extLst>
              </p:cNvPr>
              <p:cNvSpPr txBox="1"/>
              <p:nvPr/>
            </p:nvSpPr>
            <p:spPr>
              <a:xfrm>
                <a:off x="661186" y="2915722"/>
                <a:ext cx="22427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𝑚</m:t>
                      </m:r>
                      <m:r>
                        <a:rPr lang="es-CO" b="0" i="1" smtClean="0">
                          <a:latin typeface="Cambria Math" panose="02040503050406030204" pitchFamily="18" charset="0"/>
                        </a:rPr>
                        <m:t>(</m:t>
                      </m:r>
                      <m:r>
                        <a:rPr lang="es-CO" i="1">
                          <a:latin typeface="Cambria Math" panose="02040503050406030204" pitchFamily="18" charset="0"/>
                        </a:rPr>
                        <m:t>𝑥</m:t>
                      </m:r>
                      <m:r>
                        <a:rPr lang="es-CO" i="1">
                          <a:latin typeface="Cambria Math" panose="02040503050406030204" pitchFamily="18" charset="0"/>
                        </a:rPr>
                        <m:t>−</m:t>
                      </m:r>
                      <m:sSub>
                        <m:sSubPr>
                          <m:ctrlPr>
                            <a:rPr lang="es-CO" i="1">
                              <a:latin typeface="Cambria Math" panose="02040503050406030204" pitchFamily="18" charset="0"/>
                            </a:rPr>
                          </m:ctrlPr>
                        </m:sSubPr>
                        <m:e>
                          <m:r>
                            <a:rPr lang="es-CO" i="1">
                              <a:latin typeface="Cambria Math" panose="02040503050406030204" pitchFamily="18" charset="0"/>
                            </a:rPr>
                            <m:t>𝑥</m:t>
                          </m:r>
                        </m:e>
                        <m:sub>
                          <m:r>
                            <a:rPr lang="es-CO" i="1">
                              <a:latin typeface="Cambria Math" panose="02040503050406030204" pitchFamily="18" charset="0"/>
                            </a:rPr>
                            <m:t>0</m:t>
                          </m:r>
                        </m:sub>
                      </m:sSub>
                      <m:r>
                        <a:rPr lang="es-CO" b="0" i="1" smtClean="0">
                          <a:latin typeface="Cambria Math" panose="02040503050406030204" pitchFamily="18" charset="0"/>
                        </a:rPr>
                        <m:t>)=</m:t>
                      </m:r>
                      <m:r>
                        <a:rPr lang="es-CO" i="1">
                          <a:latin typeface="Cambria Math" panose="02040503050406030204" pitchFamily="18" charset="0"/>
                        </a:rPr>
                        <m:t>𝑦</m:t>
                      </m:r>
                      <m:r>
                        <a:rPr lang="es-CO" i="1">
                          <a:latin typeface="Cambria Math" panose="02040503050406030204" pitchFamily="18" charset="0"/>
                        </a:rPr>
                        <m:t>−</m:t>
                      </m:r>
                      <m:r>
                        <a:rPr lang="es-CO" b="0" i="1" smtClean="0">
                          <a:latin typeface="Cambria Math" panose="02040503050406030204" pitchFamily="18" charset="0"/>
                        </a:rPr>
                        <m:t>𝑦</m:t>
                      </m:r>
                      <m:r>
                        <a:rPr lang="es-CO" b="0" i="1" baseline="-25000" smtClean="0">
                          <a:latin typeface="Cambria Math" panose="02040503050406030204" pitchFamily="18" charset="0"/>
                        </a:rPr>
                        <m:t>0</m:t>
                      </m:r>
                    </m:oMath>
                  </m:oMathPara>
                </a14:m>
                <a:endParaRPr lang="es-CO" baseline="-25000" dirty="0"/>
              </a:p>
            </p:txBody>
          </p:sp>
        </mc:Choice>
        <mc:Fallback xmlns="">
          <p:sp>
            <p:nvSpPr>
              <p:cNvPr id="15" name="CuadroTexto 14">
                <a:extLst>
                  <a:ext uri="{FF2B5EF4-FFF2-40B4-BE49-F238E27FC236}">
                    <a16:creationId xmlns:a16="http://schemas.microsoft.com/office/drawing/2014/main" id="{B96E1108-BA15-4B89-841D-534542BFB50C}"/>
                  </a:ext>
                </a:extLst>
              </p:cNvPr>
              <p:cNvSpPr txBox="1">
                <a:spLocks noRot="1" noChangeAspect="1" noMove="1" noResize="1" noEditPoints="1" noAdjustHandles="1" noChangeArrowheads="1" noChangeShapeType="1" noTextEdit="1"/>
              </p:cNvSpPr>
              <p:nvPr/>
            </p:nvSpPr>
            <p:spPr>
              <a:xfrm>
                <a:off x="661186" y="2915722"/>
                <a:ext cx="2242730" cy="369332"/>
              </a:xfrm>
              <a:prstGeom prst="rect">
                <a:avLst/>
              </a:prstGeom>
              <a:blipFill>
                <a:blip r:embed="rId9"/>
                <a:stretch>
                  <a:fillRect b="-14754"/>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8FDBE44E-3F65-4C1B-B7A0-BD28BD37007F}"/>
                  </a:ext>
                </a:extLst>
              </p:cNvPr>
              <p:cNvSpPr txBox="1"/>
              <p:nvPr/>
            </p:nvSpPr>
            <p:spPr>
              <a:xfrm>
                <a:off x="683568" y="3786190"/>
                <a:ext cx="2258823"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𝑚</m:t>
                      </m:r>
                      <m:d>
                        <m:dPr>
                          <m:ctrlPr>
                            <a:rPr lang="es-CO" b="0" i="1" smtClean="0">
                              <a:latin typeface="Cambria Math" panose="02040503050406030204" pitchFamily="18" charset="0"/>
                            </a:rPr>
                          </m:ctrlPr>
                        </m:dPr>
                        <m:e>
                          <m:r>
                            <a:rPr lang="es-CO" i="1">
                              <a:latin typeface="Cambria Math" panose="02040503050406030204" pitchFamily="18" charset="0"/>
                            </a:rPr>
                            <m:t>𝑥</m:t>
                          </m:r>
                          <m:r>
                            <a:rPr lang="es-CO" i="1">
                              <a:latin typeface="Cambria Math" panose="02040503050406030204" pitchFamily="18" charset="0"/>
                            </a:rPr>
                            <m:t>−</m:t>
                          </m:r>
                          <m:sSub>
                            <m:sSubPr>
                              <m:ctrlPr>
                                <a:rPr lang="es-CO" i="1">
                                  <a:latin typeface="Cambria Math" panose="02040503050406030204" pitchFamily="18" charset="0"/>
                                </a:rPr>
                              </m:ctrlPr>
                            </m:sSubPr>
                            <m:e>
                              <m:r>
                                <a:rPr lang="es-CO" i="1">
                                  <a:latin typeface="Cambria Math" panose="02040503050406030204" pitchFamily="18" charset="0"/>
                                </a:rPr>
                                <m:t>𝑥</m:t>
                              </m:r>
                            </m:e>
                            <m:sub>
                              <m:r>
                                <a:rPr lang="es-CO" i="1">
                                  <a:latin typeface="Cambria Math" panose="02040503050406030204" pitchFamily="18" charset="0"/>
                                </a:rPr>
                                <m:t>0</m:t>
                              </m:r>
                            </m:sub>
                          </m:sSub>
                        </m:e>
                      </m:d>
                      <m:r>
                        <a:rPr lang="es-CO" b="0" i="1" smtClean="0">
                          <a:latin typeface="Cambria Math" panose="02040503050406030204" pitchFamily="18" charset="0"/>
                        </a:rPr>
                        <m:t>+</m:t>
                      </m:r>
                      <m:r>
                        <a:rPr lang="es-CO" b="0" i="1" smtClean="0">
                          <a:latin typeface="Cambria Math" panose="02040503050406030204" pitchFamily="18" charset="0"/>
                        </a:rPr>
                        <m:t>𝑦</m:t>
                      </m:r>
                      <m:r>
                        <a:rPr lang="es-CO" b="0" i="1" baseline="-25000" smtClean="0">
                          <a:latin typeface="Cambria Math" panose="02040503050406030204" pitchFamily="18" charset="0"/>
                        </a:rPr>
                        <m:t>0</m:t>
                      </m:r>
                      <m:r>
                        <a:rPr lang="es-CO" b="0" i="1" smtClean="0">
                          <a:latin typeface="Cambria Math" panose="02040503050406030204" pitchFamily="18" charset="0"/>
                        </a:rPr>
                        <m:t>=</m:t>
                      </m:r>
                      <m:r>
                        <a:rPr lang="es-CO" i="1">
                          <a:latin typeface="Cambria Math" panose="02040503050406030204" pitchFamily="18" charset="0"/>
                        </a:rPr>
                        <m:t>𝑦</m:t>
                      </m:r>
                    </m:oMath>
                  </m:oMathPara>
                </a14:m>
                <a:endParaRPr lang="es-CO" baseline="-25000" dirty="0"/>
              </a:p>
            </p:txBody>
          </p:sp>
        </mc:Choice>
        <mc:Fallback xmlns="">
          <p:sp>
            <p:nvSpPr>
              <p:cNvPr id="17" name="CuadroTexto 16">
                <a:extLst>
                  <a:ext uri="{FF2B5EF4-FFF2-40B4-BE49-F238E27FC236}">
                    <a16:creationId xmlns:a16="http://schemas.microsoft.com/office/drawing/2014/main" id="{8FDBE44E-3F65-4C1B-B7A0-BD28BD37007F}"/>
                  </a:ext>
                </a:extLst>
              </p:cNvPr>
              <p:cNvSpPr txBox="1">
                <a:spLocks noRot="1" noChangeAspect="1" noMove="1" noResize="1" noEditPoints="1" noAdjustHandles="1" noChangeArrowheads="1" noChangeShapeType="1" noTextEdit="1"/>
              </p:cNvSpPr>
              <p:nvPr/>
            </p:nvSpPr>
            <p:spPr>
              <a:xfrm>
                <a:off x="683568" y="3786190"/>
                <a:ext cx="2258823" cy="362984"/>
              </a:xfrm>
              <a:prstGeom prst="rect">
                <a:avLst/>
              </a:prstGeom>
              <a:blipFill>
                <a:blip r:embed="rId10"/>
                <a:stretch>
                  <a:fillRect b="-10000"/>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381B97A8-03C2-4318-B57D-01CCC9EB3765}"/>
                  </a:ext>
                </a:extLst>
              </p:cNvPr>
              <p:cNvSpPr txBox="1"/>
              <p:nvPr/>
            </p:nvSpPr>
            <p:spPr>
              <a:xfrm>
                <a:off x="3973614" y="5409449"/>
                <a:ext cx="1614994" cy="553998"/>
              </a:xfrm>
              <a:prstGeom prst="rect">
                <a:avLst/>
              </a:prstGeom>
              <a:noFill/>
            </p:spPr>
            <p:txBody>
              <a:bodyPr wrap="none" lIns="0" tIns="0" rIns="0" bIns="0" rtlCol="0">
                <a:spAutoFit/>
              </a:bodyPr>
              <a:lstStyle/>
              <a:p>
                <a14:m>
                  <m:oMath xmlns:m="http://schemas.openxmlformats.org/officeDocument/2006/math">
                    <m:r>
                      <a:rPr lang="es-CO" b="0" i="1" smtClean="0">
                        <a:latin typeface="Cambria Math" panose="02040503050406030204" pitchFamily="18" charset="0"/>
                      </a:rPr>
                      <m:t>𝑦</m:t>
                    </m:r>
                    <m:r>
                      <a:rPr lang="es-CO" i="1" smtClean="0">
                        <a:latin typeface="Cambria Math" panose="02040503050406030204" pitchFamily="18" charset="0"/>
                      </a:rPr>
                      <m:t>=</m:t>
                    </m:r>
                  </m:oMath>
                </a14:m>
                <a:r>
                  <a:rPr lang="es-CO" dirty="0"/>
                  <a:t>2(x-0)+0=2x</a:t>
                </a:r>
              </a:p>
              <a:p>
                <a:endParaRPr lang="es-CO" dirty="0"/>
              </a:p>
            </p:txBody>
          </p:sp>
        </mc:Choice>
        <mc:Fallback xmlns="">
          <p:sp>
            <p:nvSpPr>
              <p:cNvPr id="4" name="CuadroTexto 3">
                <a:extLst>
                  <a:ext uri="{FF2B5EF4-FFF2-40B4-BE49-F238E27FC236}">
                    <a16:creationId xmlns:a16="http://schemas.microsoft.com/office/drawing/2014/main" id="{381B97A8-03C2-4318-B57D-01CCC9EB3765}"/>
                  </a:ext>
                </a:extLst>
              </p:cNvPr>
              <p:cNvSpPr txBox="1">
                <a:spLocks noRot="1" noChangeAspect="1" noMove="1" noResize="1" noEditPoints="1" noAdjustHandles="1" noChangeArrowheads="1" noChangeShapeType="1" noTextEdit="1"/>
              </p:cNvSpPr>
              <p:nvPr/>
            </p:nvSpPr>
            <p:spPr>
              <a:xfrm>
                <a:off x="3973614" y="5409449"/>
                <a:ext cx="1614994" cy="553998"/>
              </a:xfrm>
              <a:prstGeom prst="rect">
                <a:avLst/>
              </a:prstGeom>
              <a:blipFill>
                <a:blip r:embed="rId11"/>
                <a:stretch>
                  <a:fillRect l="-5283" t="-14286" r="-7925"/>
                </a:stretch>
              </a:blipFill>
            </p:spPr>
            <p:txBody>
              <a:bodyPr/>
              <a:lstStyle/>
              <a:p>
                <a:r>
                  <a:rPr lang="es-CO">
                    <a:noFill/>
                  </a:rPr>
                  <a:t> </a:t>
                </a:r>
              </a:p>
            </p:txBody>
          </p:sp>
        </mc:Fallback>
      </mc:AlternateContent>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(10 a 15 s)</a:t>
            </a:r>
          </a:p>
        </p:txBody>
      </p:sp>
      <p:pic>
        <p:nvPicPr>
          <p:cNvPr id="119813"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3844" y="2409837"/>
            <a:ext cx="2301047" cy="323851"/>
          </a:xfrm>
          <a:prstGeom prst="rect">
            <a:avLst/>
          </a:prstGeom>
          <a:noFill/>
        </p:spPr>
      </p:pic>
      <p:pic>
        <p:nvPicPr>
          <p:cNvPr id="11981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98014" y="3048012"/>
            <a:ext cx="3016928" cy="323851"/>
          </a:xfrm>
          <a:prstGeom prst="rect">
            <a:avLst/>
          </a:prstGeom>
          <a:noFill/>
        </p:spPr>
      </p:pic>
      <p:pic>
        <p:nvPicPr>
          <p:cNvPr id="119811"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89042" y="3686187"/>
            <a:ext cx="2130599" cy="323851"/>
          </a:xfrm>
          <a:prstGeom prst="rect">
            <a:avLst/>
          </a:prstGeom>
          <a:noFill/>
        </p:spPr>
      </p:pic>
      <p:pic>
        <p:nvPicPr>
          <p:cNvPr id="119810"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99596" y="4324362"/>
            <a:ext cx="1653345" cy="323851"/>
          </a:xfrm>
          <a:prstGeom prst="rect">
            <a:avLst/>
          </a:prstGeom>
          <a:noFill/>
        </p:spPr>
      </p:pic>
      <p:pic>
        <p:nvPicPr>
          <p:cNvPr id="11980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822156" y="4962537"/>
            <a:ext cx="1602210" cy="323851"/>
          </a:xfrm>
          <a:prstGeom prst="rect">
            <a:avLst/>
          </a:prstGeom>
          <a:noFill/>
        </p:spPr>
      </p:pic>
      <p:sp>
        <p:nvSpPr>
          <p:cNvPr id="11981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5" name="Rectangle 7"/>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6" name="Rectangle 8"/>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7" name="Rectangle 9"/>
          <p:cNvSpPr>
            <a:spLocks noChangeArrowheads="1"/>
          </p:cNvSpPr>
          <p:nvPr/>
        </p:nvSpPr>
        <p:spPr bwMode="auto">
          <a:xfrm>
            <a:off x="0" y="1914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8" name="Rectangle 10"/>
          <p:cNvSpPr>
            <a:spLocks noChangeArrowheads="1"/>
          </p:cNvSpPr>
          <p:nvPr/>
        </p:nvSpPr>
        <p:spPr bwMode="auto">
          <a:xfrm>
            <a:off x="0" y="2552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9" name="Rectangle 11"/>
          <p:cNvSpPr>
            <a:spLocks noChangeArrowheads="1"/>
          </p:cNvSpPr>
          <p:nvPr/>
        </p:nvSpPr>
        <p:spPr bwMode="auto">
          <a:xfrm>
            <a:off x="0" y="3190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14" name="13 CuadroTexto"/>
          <p:cNvSpPr txBox="1"/>
          <p:nvPr/>
        </p:nvSpPr>
        <p:spPr>
          <a:xfrm>
            <a:off x="5429256" y="4857760"/>
            <a:ext cx="2069797" cy="369332"/>
          </a:xfrm>
          <a:prstGeom prst="rect">
            <a:avLst/>
          </a:prstGeom>
          <a:noFill/>
        </p:spPr>
        <p:txBody>
          <a:bodyPr wrap="none" rtlCol="0">
            <a:spAutoFit/>
          </a:bodyPr>
          <a:lstStyle/>
          <a:p>
            <a:r>
              <a:rPr lang="es-MX" dirty="0"/>
              <a:t>La i continua en 2t</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116A6161-5050-48D1-9A13-7DBB2D9DDF8F}"/>
                  </a:ext>
                </a:extLst>
              </p:cNvPr>
              <p:cNvSpPr txBox="1"/>
              <p:nvPr/>
            </p:nvSpPr>
            <p:spPr>
              <a:xfrm>
                <a:off x="6454848" y="2325416"/>
                <a:ext cx="2229265"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𝑦</m:t>
                      </m:r>
                      <m:r>
                        <a:rPr lang="es-CO" i="1" smtClean="0">
                          <a:latin typeface="Cambria Math" panose="02040503050406030204" pitchFamily="18" charset="0"/>
                        </a:rPr>
                        <m:t>=</m:t>
                      </m:r>
                      <m:r>
                        <a:rPr lang="es-CO" b="0" i="1" smtClean="0">
                          <a:latin typeface="Cambria Math" panose="02040503050406030204" pitchFamily="18" charset="0"/>
                        </a:rPr>
                        <m:t>−5</m:t>
                      </m:r>
                      <m:d>
                        <m:dPr>
                          <m:ctrlPr>
                            <a:rPr lang="es-CO" b="0" i="1" smtClean="0">
                              <a:latin typeface="Cambria Math" panose="02040503050406030204" pitchFamily="18" charset="0"/>
                            </a:rPr>
                          </m:ctrlPr>
                        </m:dPr>
                        <m:e>
                          <m:r>
                            <a:rPr lang="es-CO" b="0" i="1" smtClean="0">
                              <a:latin typeface="Cambria Math" panose="02040503050406030204" pitchFamily="18" charset="0"/>
                            </a:rPr>
                            <m:t>𝑥</m:t>
                          </m:r>
                          <m:r>
                            <a:rPr lang="es-CO" b="0" i="1" smtClean="0">
                              <a:latin typeface="Cambria Math" panose="02040503050406030204" pitchFamily="18" charset="0"/>
                            </a:rPr>
                            <m:t>−10</m:t>
                          </m:r>
                        </m:e>
                      </m:d>
                      <m:r>
                        <a:rPr lang="es-CO" b="0" i="1" smtClean="0">
                          <a:latin typeface="Cambria Math" panose="02040503050406030204" pitchFamily="18" charset="0"/>
                        </a:rPr>
                        <m:t>+30</m:t>
                      </m:r>
                    </m:oMath>
                  </m:oMathPara>
                </a14:m>
                <a:endParaRPr lang="es-CO" b="0" dirty="0"/>
              </a:p>
              <a:p>
                <a:endParaRPr lang="es-CO" dirty="0"/>
              </a:p>
            </p:txBody>
          </p:sp>
        </mc:Choice>
        <mc:Fallback xmlns="">
          <p:sp>
            <p:nvSpPr>
              <p:cNvPr id="3" name="CuadroTexto 2">
                <a:extLst>
                  <a:ext uri="{FF2B5EF4-FFF2-40B4-BE49-F238E27FC236}">
                    <a16:creationId xmlns:a16="http://schemas.microsoft.com/office/drawing/2014/main" id="{116A6161-5050-48D1-9A13-7DBB2D9DDF8F}"/>
                  </a:ext>
                </a:extLst>
              </p:cNvPr>
              <p:cNvSpPr txBox="1">
                <a:spLocks noRot="1" noChangeAspect="1" noMove="1" noResize="1" noEditPoints="1" noAdjustHandles="1" noChangeArrowheads="1" noChangeShapeType="1" noTextEdit="1"/>
              </p:cNvSpPr>
              <p:nvPr/>
            </p:nvSpPr>
            <p:spPr>
              <a:xfrm>
                <a:off x="6454848" y="2325416"/>
                <a:ext cx="2229265" cy="553998"/>
              </a:xfrm>
              <a:prstGeom prst="rect">
                <a:avLst/>
              </a:prstGeom>
              <a:blipFill>
                <a:blip r:embed="rId8"/>
                <a:stretch>
                  <a:fillRect l="-1093" r="-820"/>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9DEB9B13-EA34-4B03-AD39-D59A56C2B566}"/>
                  </a:ext>
                </a:extLst>
              </p:cNvPr>
              <p:cNvSpPr txBox="1"/>
              <p:nvPr/>
            </p:nvSpPr>
            <p:spPr>
              <a:xfrm>
                <a:off x="6228184" y="3437783"/>
                <a:ext cx="2112630"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𝑦</m:t>
                      </m:r>
                      <m:r>
                        <a:rPr lang="es-CO" i="1" smtClean="0">
                          <a:latin typeface="Cambria Math" panose="02040503050406030204" pitchFamily="18" charset="0"/>
                        </a:rPr>
                        <m:t>=</m:t>
                      </m:r>
                      <m:r>
                        <a:rPr lang="es-CO" b="0" i="1" smtClean="0">
                          <a:latin typeface="Cambria Math" panose="02040503050406030204" pitchFamily="18" charset="0"/>
                        </a:rPr>
                        <m:t>−5</m:t>
                      </m:r>
                      <m:r>
                        <a:rPr lang="es-CO" b="0" i="1" smtClean="0">
                          <a:latin typeface="Cambria Math" panose="02040503050406030204" pitchFamily="18" charset="0"/>
                        </a:rPr>
                        <m:t>𝑥</m:t>
                      </m:r>
                      <m:r>
                        <a:rPr lang="es-CO" b="0" i="1" smtClean="0">
                          <a:latin typeface="Cambria Math" panose="02040503050406030204" pitchFamily="18" charset="0"/>
                        </a:rPr>
                        <m:t>+50+30</m:t>
                      </m:r>
                    </m:oMath>
                  </m:oMathPara>
                </a14:m>
                <a:endParaRPr lang="es-CO" b="0" dirty="0"/>
              </a:p>
              <a:p>
                <a:endParaRPr lang="es-CO" dirty="0"/>
              </a:p>
            </p:txBody>
          </p:sp>
        </mc:Choice>
        <mc:Fallback xmlns="">
          <p:sp>
            <p:nvSpPr>
              <p:cNvPr id="5" name="CuadroTexto 4">
                <a:extLst>
                  <a:ext uri="{FF2B5EF4-FFF2-40B4-BE49-F238E27FC236}">
                    <a16:creationId xmlns:a16="http://schemas.microsoft.com/office/drawing/2014/main" id="{9DEB9B13-EA34-4B03-AD39-D59A56C2B566}"/>
                  </a:ext>
                </a:extLst>
              </p:cNvPr>
              <p:cNvSpPr txBox="1">
                <a:spLocks noRot="1" noChangeAspect="1" noMove="1" noResize="1" noEditPoints="1" noAdjustHandles="1" noChangeArrowheads="1" noChangeShapeType="1" noTextEdit="1"/>
              </p:cNvSpPr>
              <p:nvPr/>
            </p:nvSpPr>
            <p:spPr>
              <a:xfrm>
                <a:off x="6228184" y="3437783"/>
                <a:ext cx="2112630" cy="553998"/>
              </a:xfrm>
              <a:prstGeom prst="rect">
                <a:avLst/>
              </a:prstGeom>
              <a:blipFill>
                <a:blip r:embed="rId9"/>
                <a:stretch>
                  <a:fillRect/>
                </a:stretch>
              </a:blipFill>
            </p:spPr>
            <p:txBody>
              <a:bodyPr/>
              <a:lstStyle/>
              <a:p>
                <a:r>
                  <a:rPr lang="es-CO">
                    <a:noFill/>
                  </a:rPr>
                  <a:t> </a:t>
                </a:r>
              </a:p>
            </p:txBody>
          </p:sp>
        </mc:Fallback>
      </mc:AlternateContent>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0C4263-B3F9-48FD-8C62-253FBCD9203F}"/>
              </a:ext>
            </a:extLst>
          </p:cNvPr>
          <p:cNvSpPr>
            <a:spLocks noGrp="1"/>
          </p:cNvSpPr>
          <p:nvPr>
            <p:ph type="title"/>
          </p:nvPr>
        </p:nvSpPr>
        <p:spPr/>
        <p:txBody>
          <a:bodyPr/>
          <a:lstStyle/>
          <a:p>
            <a:r>
              <a:rPr lang="es-CO" dirty="0"/>
              <a:t>Solución de 15 a 25</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F44E3E13-D8A9-42D4-BFE7-A5F56248D3C6}"/>
                  </a:ext>
                </a:extLst>
              </p:cNvPr>
              <p:cNvSpPr>
                <a:spLocks noGrp="1"/>
              </p:cNvSpPr>
              <p:nvPr>
                <p:ph idx="1"/>
              </p:nvPr>
            </p:nvSpPr>
            <p:spPr/>
            <p:txBody>
              <a:bodyPr/>
              <a:lstStyle/>
              <a:p>
                <a:r>
                  <a:rPr lang="es-CO" dirty="0"/>
                  <a:t>.m=-3</a:t>
                </a:r>
              </a:p>
              <a:p>
                <a:r>
                  <a:rPr lang="es-CO" dirty="0"/>
                  <a:t>.m= (y-0)/(x-25)</a:t>
                </a:r>
              </a:p>
              <a:p>
                <a:r>
                  <a:rPr lang="es-CO" dirty="0"/>
                  <a:t>-3= (y-0)/(x-25)</a:t>
                </a:r>
              </a:p>
              <a:p>
                <a:r>
                  <a:rPr lang="es-CO" dirty="0"/>
                  <a:t>-3(x-25)=y</a:t>
                </a:r>
              </a:p>
              <a:p>
                <a:r>
                  <a:rPr lang="es-CO" dirty="0"/>
                  <a:t>-3x+75=y</a:t>
                </a:r>
              </a:p>
              <a:p>
                <a:r>
                  <a:rPr lang="es-CO" dirty="0"/>
                  <a:t>-3t+75=i</a:t>
                </a:r>
              </a:p>
              <a:p>
                <a:pPr marL="0" indent="0">
                  <a:buNone/>
                </a:pPr>
                <a14:m>
                  <m:oMathPara xmlns:m="http://schemas.openxmlformats.org/officeDocument/2006/math">
                    <m:oMathParaPr>
                      <m:jc m:val="centerGroup"/>
                    </m:oMathParaPr>
                    <m:oMath xmlns:m="http://schemas.openxmlformats.org/officeDocument/2006/math">
                      <m:r>
                        <a:rPr lang="es-CO" i="1">
                          <a:latin typeface="Cambria Math" panose="02040503050406030204" pitchFamily="18" charset="0"/>
                        </a:rPr>
                        <m:t>𝑦</m:t>
                      </m:r>
                      <m:r>
                        <a:rPr lang="es-CO" i="1">
                          <a:latin typeface="Cambria Math" panose="02040503050406030204" pitchFamily="18" charset="0"/>
                        </a:rPr>
                        <m:t>=−3</m:t>
                      </m:r>
                      <m:d>
                        <m:dPr>
                          <m:ctrlPr>
                            <a:rPr lang="es-CO" i="1">
                              <a:latin typeface="Cambria Math" panose="02040503050406030204" pitchFamily="18" charset="0"/>
                            </a:rPr>
                          </m:ctrlPr>
                        </m:dPr>
                        <m:e>
                          <m:r>
                            <a:rPr lang="es-CO" i="1">
                              <a:latin typeface="Cambria Math" panose="02040503050406030204" pitchFamily="18" charset="0"/>
                            </a:rPr>
                            <m:t>𝑥</m:t>
                          </m:r>
                          <m:r>
                            <a:rPr lang="es-CO" i="1">
                              <a:latin typeface="Cambria Math" panose="02040503050406030204" pitchFamily="18" charset="0"/>
                            </a:rPr>
                            <m:t>−15</m:t>
                          </m:r>
                        </m:e>
                      </m:d>
                      <m:r>
                        <a:rPr lang="es-CO" i="1">
                          <a:latin typeface="Cambria Math" panose="02040503050406030204" pitchFamily="18" charset="0"/>
                        </a:rPr>
                        <m:t>+30</m:t>
                      </m:r>
                    </m:oMath>
                  </m:oMathPara>
                </a14:m>
                <a:endParaRPr lang="es-CO" dirty="0"/>
              </a:p>
              <a:p>
                <a:pPr marL="0" indent="0">
                  <a:buNone/>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𝑦</m:t>
                      </m:r>
                      <m:r>
                        <a:rPr lang="es-CO" b="0" i="1" smtClean="0">
                          <a:latin typeface="Cambria Math" panose="02040503050406030204" pitchFamily="18" charset="0"/>
                        </a:rPr>
                        <m:t>=−3</m:t>
                      </m:r>
                      <m:r>
                        <a:rPr lang="es-CO" b="0" i="1" smtClean="0">
                          <a:latin typeface="Cambria Math" panose="02040503050406030204" pitchFamily="18" charset="0"/>
                        </a:rPr>
                        <m:t>𝑥</m:t>
                      </m:r>
                      <m:r>
                        <a:rPr lang="es-CO" b="0" i="1" smtClean="0">
                          <a:latin typeface="Cambria Math" panose="02040503050406030204" pitchFamily="18" charset="0"/>
                        </a:rPr>
                        <m:t>+45+30</m:t>
                      </m:r>
                    </m:oMath>
                  </m:oMathPara>
                </a14:m>
                <a:endParaRPr lang="es-CO" dirty="0"/>
              </a:p>
              <a:p>
                <a:pPr marL="0" indent="0">
                  <a:buNone/>
                </a:pPr>
                <a:r>
                  <a:rPr lang="es-CO" dirty="0"/>
                  <a:t>Y=-3x+75         i=-3t+75</a:t>
                </a:r>
              </a:p>
            </p:txBody>
          </p:sp>
        </mc:Choice>
        <mc:Fallback xmlns="">
          <p:sp>
            <p:nvSpPr>
              <p:cNvPr id="3" name="Marcador de contenido 2">
                <a:extLst>
                  <a:ext uri="{FF2B5EF4-FFF2-40B4-BE49-F238E27FC236}">
                    <a16:creationId xmlns:a16="http://schemas.microsoft.com/office/drawing/2014/main" id="{F44E3E13-D8A9-42D4-BFE7-A5F56248D3C6}"/>
                  </a:ext>
                </a:extLst>
              </p:cNvPr>
              <p:cNvSpPr>
                <a:spLocks noGrp="1" noRot="1" noChangeAspect="1" noMove="1" noResize="1" noEditPoints="1" noAdjustHandles="1" noChangeArrowheads="1" noChangeShapeType="1" noTextEdit="1"/>
              </p:cNvSpPr>
              <p:nvPr>
                <p:ph idx="1"/>
              </p:nvPr>
            </p:nvSpPr>
            <p:spPr>
              <a:blipFill>
                <a:blip r:embed="rId2"/>
                <a:stretch>
                  <a:fillRect l="-1333" t="-1250"/>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1984D4FB-F906-47A9-879D-EFAC6DB42D9B}"/>
                  </a:ext>
                </a:extLst>
              </p:cNvPr>
              <p:cNvSpPr txBox="1"/>
              <p:nvPr/>
            </p:nvSpPr>
            <p:spPr>
              <a:xfrm>
                <a:off x="4135056" y="3279808"/>
                <a:ext cx="2290499" cy="393441"/>
              </a:xfrm>
              <a:prstGeom prst="rect">
                <a:avLst/>
              </a:prstGeom>
              <a:noFill/>
            </p:spPr>
            <p:txBody>
              <a:bodyPr wrap="none" lIns="0" tIns="0" rIns="0" bIns="0" rtlCol="0">
                <a:spAutoFit/>
              </a:bodyPr>
              <a:lstStyle/>
              <a:p>
                <a:r>
                  <a:rPr lang="es-CO" dirty="0"/>
                  <a:t>m</a:t>
                </a:r>
                <a14:m>
                  <m:oMath xmlns:m="http://schemas.openxmlformats.org/officeDocument/2006/math">
                    <m:r>
                      <a:rPr lang="es-CO" i="1" smtClean="0">
                        <a:latin typeface="Cambria Math" panose="02040503050406030204" pitchFamily="18" charset="0"/>
                      </a:rPr>
                      <m:t>=</m:t>
                    </m:r>
                    <m:f>
                      <m:fPr>
                        <m:ctrlPr>
                          <a:rPr lang="es-CO" i="1" smtClean="0">
                            <a:latin typeface="Cambria Math" panose="02040503050406030204" pitchFamily="18" charset="0"/>
                          </a:rPr>
                        </m:ctrlPr>
                      </m:fPr>
                      <m:num>
                        <m:r>
                          <a:rPr lang="es-CO" b="0" i="1" smtClean="0">
                            <a:latin typeface="Cambria Math" panose="02040503050406030204" pitchFamily="18" charset="0"/>
                          </a:rPr>
                          <m:t>𝑦</m:t>
                        </m:r>
                        <m:r>
                          <a:rPr lang="es-CO" b="0" i="1" smtClean="0">
                            <a:latin typeface="Cambria Math" panose="02040503050406030204" pitchFamily="18" charset="0"/>
                          </a:rPr>
                          <m:t>−</m:t>
                        </m:r>
                        <m:r>
                          <a:rPr lang="es-CO" b="0" i="1" smtClean="0">
                            <a:latin typeface="Cambria Math" panose="02040503050406030204" pitchFamily="18" charset="0"/>
                          </a:rPr>
                          <m:t>𝑦𝑜</m:t>
                        </m:r>
                      </m:num>
                      <m:den>
                        <m:r>
                          <a:rPr lang="es-CO" b="0" i="1" smtClean="0">
                            <a:latin typeface="Cambria Math" panose="02040503050406030204" pitchFamily="18" charset="0"/>
                          </a:rPr>
                          <m:t>𝑥</m:t>
                        </m:r>
                        <m:r>
                          <a:rPr lang="es-CO" b="0" i="1" smtClean="0">
                            <a:latin typeface="Cambria Math" panose="02040503050406030204" pitchFamily="18" charset="0"/>
                          </a:rPr>
                          <m:t>−</m:t>
                        </m:r>
                        <m:r>
                          <a:rPr lang="es-CO" b="0" i="1" smtClean="0">
                            <a:latin typeface="Cambria Math" panose="02040503050406030204" pitchFamily="18" charset="0"/>
                          </a:rPr>
                          <m:t>𝑥𝑜</m:t>
                        </m:r>
                      </m:den>
                    </m:f>
                    <m:r>
                      <a:rPr lang="es-CO" b="0" i="1" smtClean="0">
                        <a:latin typeface="Cambria Math" panose="02040503050406030204" pitchFamily="18" charset="0"/>
                      </a:rPr>
                      <m:t>=</m:t>
                    </m:r>
                    <m:f>
                      <m:fPr>
                        <m:ctrlPr>
                          <a:rPr lang="es-CO" i="1">
                            <a:latin typeface="Cambria Math" panose="02040503050406030204" pitchFamily="18" charset="0"/>
                          </a:rPr>
                        </m:ctrlPr>
                      </m:fPr>
                      <m:num>
                        <m:r>
                          <a:rPr lang="es-CO" b="0" i="1" smtClean="0">
                            <a:latin typeface="Cambria Math" panose="02040503050406030204" pitchFamily="18" charset="0"/>
                          </a:rPr>
                          <m:t>0</m:t>
                        </m:r>
                        <m:r>
                          <a:rPr lang="es-CO" i="1">
                            <a:latin typeface="Cambria Math" panose="02040503050406030204" pitchFamily="18" charset="0"/>
                          </a:rPr>
                          <m:t>−</m:t>
                        </m:r>
                        <m:r>
                          <a:rPr lang="es-CO" b="0" i="1" smtClean="0">
                            <a:latin typeface="Cambria Math" panose="02040503050406030204" pitchFamily="18" charset="0"/>
                          </a:rPr>
                          <m:t>30</m:t>
                        </m:r>
                      </m:num>
                      <m:den>
                        <m:r>
                          <a:rPr lang="es-CO" b="0" i="1" smtClean="0">
                            <a:latin typeface="Cambria Math" panose="02040503050406030204" pitchFamily="18" charset="0"/>
                          </a:rPr>
                          <m:t>25</m:t>
                        </m:r>
                        <m:r>
                          <a:rPr lang="es-CO" i="1">
                            <a:latin typeface="Cambria Math" panose="02040503050406030204" pitchFamily="18" charset="0"/>
                          </a:rPr>
                          <m:t>−</m:t>
                        </m:r>
                        <m:r>
                          <a:rPr lang="es-CO" b="0" i="1" smtClean="0">
                            <a:latin typeface="Cambria Math" panose="02040503050406030204" pitchFamily="18" charset="0"/>
                          </a:rPr>
                          <m:t>15</m:t>
                        </m:r>
                      </m:den>
                    </m:f>
                    <m:r>
                      <a:rPr lang="es-CO" b="0" i="1" smtClean="0">
                        <a:latin typeface="Cambria Math" panose="02040503050406030204" pitchFamily="18" charset="0"/>
                      </a:rPr>
                      <m:t>=−3</m:t>
                    </m:r>
                  </m:oMath>
                </a14:m>
                <a:endParaRPr lang="es-CO" dirty="0"/>
              </a:p>
            </p:txBody>
          </p:sp>
        </mc:Choice>
        <mc:Fallback xmlns="">
          <p:sp>
            <p:nvSpPr>
              <p:cNvPr id="4" name="CuadroTexto 3">
                <a:extLst>
                  <a:ext uri="{FF2B5EF4-FFF2-40B4-BE49-F238E27FC236}">
                    <a16:creationId xmlns:a16="http://schemas.microsoft.com/office/drawing/2014/main" id="{1984D4FB-F906-47A9-879D-EFAC6DB42D9B}"/>
                  </a:ext>
                </a:extLst>
              </p:cNvPr>
              <p:cNvSpPr txBox="1">
                <a:spLocks noRot="1" noChangeAspect="1" noMove="1" noResize="1" noEditPoints="1" noAdjustHandles="1" noChangeArrowheads="1" noChangeShapeType="1" noTextEdit="1"/>
              </p:cNvSpPr>
              <p:nvPr/>
            </p:nvSpPr>
            <p:spPr>
              <a:xfrm>
                <a:off x="4135056" y="3279808"/>
                <a:ext cx="2290499" cy="393441"/>
              </a:xfrm>
              <a:prstGeom prst="rect">
                <a:avLst/>
              </a:prstGeom>
              <a:blipFill>
                <a:blip r:embed="rId3"/>
                <a:stretch>
                  <a:fillRect l="-6117" t="-6154" r="-3191" b="-20000"/>
                </a:stretch>
              </a:blipFill>
            </p:spPr>
            <p:txBody>
              <a:bodyPr/>
              <a:lstStyle/>
              <a:p>
                <a:r>
                  <a:rPr lang="es-CO">
                    <a:noFill/>
                  </a:rPr>
                  <a:t> </a:t>
                </a:r>
              </a:p>
            </p:txBody>
          </p:sp>
        </mc:Fallback>
      </mc:AlternateContent>
      <p:pic>
        <p:nvPicPr>
          <p:cNvPr id="6" name="Picture 5">
            <a:extLst>
              <a:ext uri="{FF2B5EF4-FFF2-40B4-BE49-F238E27FC236}">
                <a16:creationId xmlns:a16="http://schemas.microsoft.com/office/drawing/2014/main" id="{6DF1C7C7-494E-45EE-BAD4-AE64D39C7FF1}"/>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23928" y="3968114"/>
            <a:ext cx="2301047" cy="323851"/>
          </a:xfrm>
          <a:prstGeom prst="rect">
            <a:avLst/>
          </a:prstGeom>
          <a:noFill/>
        </p:spPr>
      </p:pic>
    </p:spTree>
    <p:extLst>
      <p:ext uri="{BB962C8B-B14F-4D97-AF65-F5344CB8AC3E}">
        <p14:creationId xmlns:p14="http://schemas.microsoft.com/office/powerpoint/2010/main" val="31654732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 de 15 a 25 s</a:t>
            </a:r>
          </a:p>
        </p:txBody>
      </p:sp>
      <p:pic>
        <p:nvPicPr>
          <p:cNvPr id="12186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43174" y="2262194"/>
            <a:ext cx="3610993" cy="466727"/>
          </a:xfrm>
          <a:prstGeom prst="rect">
            <a:avLst/>
          </a:prstGeom>
          <a:noFill/>
        </p:spPr>
      </p:pic>
      <p:pic>
        <p:nvPicPr>
          <p:cNvPr id="12185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43174" y="2900369"/>
            <a:ext cx="3267089" cy="466727"/>
          </a:xfrm>
          <a:prstGeom prst="rect">
            <a:avLst/>
          </a:prstGeom>
          <a:noFill/>
        </p:spPr>
      </p:pic>
      <p:pic>
        <p:nvPicPr>
          <p:cNvPr id="121858"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43174" y="3538544"/>
            <a:ext cx="2382764" cy="466727"/>
          </a:xfrm>
          <a:prstGeom prst="rect">
            <a:avLst/>
          </a:prstGeom>
          <a:noFill/>
        </p:spPr>
      </p:pic>
      <p:pic>
        <p:nvPicPr>
          <p:cNvPr id="121857"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643174" y="4176719"/>
            <a:ext cx="2309070" cy="466727"/>
          </a:xfrm>
          <a:prstGeom prst="rect">
            <a:avLst/>
          </a:prstGeom>
          <a:noFill/>
        </p:spPr>
      </p:pic>
      <p:sp>
        <p:nvSpPr>
          <p:cNvPr id="1218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121862" name="Rectangle 6"/>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1863" name="Rectangle 7"/>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1864" name="Rectangle 8"/>
          <p:cNvSpPr>
            <a:spLocks noChangeArrowheads="1"/>
          </p:cNvSpPr>
          <p:nvPr/>
        </p:nvSpPr>
        <p:spPr bwMode="auto">
          <a:xfrm>
            <a:off x="0" y="1914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 name="10 CuadroTexto"/>
          <p:cNvSpPr txBox="1"/>
          <p:nvPr/>
        </p:nvSpPr>
        <p:spPr>
          <a:xfrm>
            <a:off x="2285984" y="5143512"/>
            <a:ext cx="1620957" cy="369332"/>
          </a:xfrm>
          <a:prstGeom prst="rect">
            <a:avLst/>
          </a:prstGeom>
          <a:noFill/>
        </p:spPr>
        <p:txBody>
          <a:bodyPr wrap="none" rtlCol="0">
            <a:spAutoFit/>
          </a:bodyPr>
          <a:lstStyle/>
          <a:p>
            <a:r>
              <a:rPr lang="es-MX" dirty="0"/>
              <a:t>El voltaje es 5</a:t>
            </a:r>
          </a:p>
        </p:txBody>
      </p:sp>
    </p:spTree>
    <p:extLst>
      <p:ext uri="{BB962C8B-B14F-4D97-AF65-F5344CB8AC3E}">
        <p14:creationId xmlns:p14="http://schemas.microsoft.com/office/powerpoint/2010/main" val="13289082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9952C-D3C3-445C-8C4F-1D2E57CE038E}"/>
              </a:ext>
            </a:extLst>
          </p:cNvPr>
          <p:cNvSpPr>
            <a:spLocks noGrp="1"/>
          </p:cNvSpPr>
          <p:nvPr>
            <p:ph type="title"/>
          </p:nvPr>
        </p:nvSpPr>
        <p:spPr/>
        <p:txBody>
          <a:bodyPr/>
          <a:lstStyle/>
          <a:p>
            <a:r>
              <a:rPr lang="es-CO" dirty="0"/>
              <a:t>Trabajo ente 0 y 10</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806DF2B2-216E-4AA8-A3B8-5ED98D2E0E15}"/>
                  </a:ext>
                </a:extLst>
              </p:cNvPr>
              <p:cNvSpPr txBox="1"/>
              <p:nvPr/>
            </p:nvSpPr>
            <p:spPr>
              <a:xfrm>
                <a:off x="827584" y="2492896"/>
                <a:ext cx="5994666" cy="1209434"/>
              </a:xfrm>
              <a:prstGeom prst="rect">
                <a:avLst/>
              </a:prstGeom>
              <a:noFill/>
            </p:spPr>
            <p:txBody>
              <a:bodyPr wrap="square" lIns="0" tIns="0" rIns="0" bIns="0" rtlCol="0">
                <a:spAutoFit/>
              </a:bodyPr>
              <a:lstStyle/>
              <a:p>
                <a14:m>
                  <m:oMath xmlns:m="http://schemas.openxmlformats.org/officeDocument/2006/math">
                    <m:r>
                      <a:rPr lang="es-CO" sz="2800" b="0" i="1" smtClean="0">
                        <a:latin typeface="Cambria Math" panose="02040503050406030204" pitchFamily="18" charset="0"/>
                      </a:rPr>
                      <m:t>𝑤</m:t>
                    </m:r>
                    <m:r>
                      <a:rPr lang="es-CO" sz="2800" i="1" smtClean="0">
                        <a:latin typeface="Cambria Math" panose="02040503050406030204" pitchFamily="18" charset="0"/>
                      </a:rPr>
                      <m:t>=</m:t>
                    </m:r>
                  </m:oMath>
                </a14:m>
                <a:r>
                  <a:rPr lang="es-CO" sz="2800" dirty="0"/>
                  <a:t> </a:t>
                </a:r>
                <a14:m>
                  <m:oMath xmlns:m="http://schemas.openxmlformats.org/officeDocument/2006/math">
                    <m:nary>
                      <m:naryPr>
                        <m:ctrlPr>
                          <a:rPr lang="es-CO" sz="2800" i="1">
                            <a:latin typeface="Cambria Math" panose="02040503050406030204" pitchFamily="18" charset="0"/>
                          </a:rPr>
                        </m:ctrlPr>
                      </m:naryPr>
                      <m:sub>
                        <m:r>
                          <m:rPr>
                            <m:brk m:alnAt="23"/>
                          </m:rPr>
                          <a:rPr lang="es-CO" sz="2800" i="1">
                            <a:latin typeface="Cambria Math" panose="02040503050406030204" pitchFamily="18" charset="0"/>
                          </a:rPr>
                          <m:t>0</m:t>
                        </m:r>
                      </m:sub>
                      <m:sup>
                        <m:r>
                          <a:rPr lang="es-CO" sz="2800" b="0" i="1" smtClean="0">
                            <a:latin typeface="Cambria Math" panose="02040503050406030204" pitchFamily="18" charset="0"/>
                          </a:rPr>
                          <m:t>10</m:t>
                        </m:r>
                      </m:sup>
                      <m:e>
                        <m:eqArr>
                          <m:eqArrPr>
                            <m:ctrlPr>
                              <a:rPr lang="es-ES" sz="2800" i="1" dirty="0">
                                <a:latin typeface="Cambria Math" panose="02040503050406030204" pitchFamily="18" charset="0"/>
                                <a:ea typeface="SimSun"/>
                              </a:rPr>
                            </m:ctrlPr>
                          </m:eqArrPr>
                          <m:e>
                            <m:r>
                              <m:rPr>
                                <m:nor/>
                              </m:rPr>
                              <a:rPr lang="es-ES" sz="2800" dirty="0">
                                <a:latin typeface="Arial"/>
                                <a:ea typeface="SimSun"/>
                              </a:rPr>
                              <m:t>60</m:t>
                            </m:r>
                            <m:r>
                              <m:rPr>
                                <m:nor/>
                              </m:rPr>
                              <a:rPr lang="es-ES" sz="2800" dirty="0">
                                <a:latin typeface="Arial"/>
                                <a:ea typeface="SimSun"/>
                              </a:rPr>
                              <m:t>t</m:t>
                            </m:r>
                            <m:r>
                              <m:rPr>
                                <m:nor/>
                              </m:rPr>
                              <a:rPr lang="es-MX" sz="2800" dirty="0">
                                <a:latin typeface="Arial"/>
                                <a:ea typeface="SimSun"/>
                              </a:rPr>
                              <m:t> </m:t>
                            </m:r>
                            <m:r>
                              <a:rPr lang="es-CO" sz="2800" i="1">
                                <a:latin typeface="Cambria Math" panose="02040503050406030204" pitchFamily="18" charset="0"/>
                              </a:rPr>
                              <m:t>𝑑𝑡</m:t>
                            </m:r>
                            <m:r>
                              <a:rPr lang="es-CO" sz="2800" i="1">
                                <a:latin typeface="Cambria Math" panose="02040503050406030204" pitchFamily="18" charset="0"/>
                              </a:rPr>
                              <m:t>+</m:t>
                            </m:r>
                            <m:r>
                              <a:rPr lang="es-CO" sz="2800" i="1">
                                <a:latin typeface="Cambria Math" panose="02040503050406030204" pitchFamily="18" charset="0"/>
                              </a:rPr>
                              <m:t>𝑤</m:t>
                            </m:r>
                            <m:d>
                              <m:dPr>
                                <m:ctrlPr>
                                  <a:rPr lang="es-CO" sz="2800" i="1">
                                    <a:latin typeface="Cambria Math" panose="02040503050406030204" pitchFamily="18" charset="0"/>
                                  </a:rPr>
                                </m:ctrlPr>
                              </m:dPr>
                              <m:e>
                                <m:r>
                                  <a:rPr lang="es-CO" sz="2800" i="1">
                                    <a:latin typeface="Cambria Math" panose="02040503050406030204" pitchFamily="18" charset="0"/>
                                  </a:rPr>
                                  <m:t>0</m:t>
                                </m:r>
                              </m:e>
                            </m:d>
                            <m:r>
                              <a:rPr lang="es-CO" sz="2800" b="0" i="1" smtClean="0">
                                <a:latin typeface="Cambria Math" panose="02040503050406030204" pitchFamily="18" charset="0"/>
                              </a:rPr>
                              <m:t>=30</m:t>
                            </m:r>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𝑡</m:t>
                                </m:r>
                              </m:e>
                              <m:sup>
                                <m:r>
                                  <a:rPr lang="es-CO" sz="2800" b="0" i="1" smtClean="0">
                                    <a:latin typeface="Cambria Math" panose="02040503050406030204" pitchFamily="18" charset="0"/>
                                  </a:rPr>
                                  <m:t>2</m:t>
                                </m:r>
                              </m:sup>
                            </m:sSup>
                            <m:r>
                              <a:rPr lang="es-CO" sz="2800" b="0" i="1" smtClean="0">
                                <a:latin typeface="Cambria Math" panose="02040503050406030204" pitchFamily="18" charset="0"/>
                              </a:rPr>
                              <m:t>|</m:t>
                            </m:r>
                            <m:m>
                              <m:mPr>
                                <m:mcs>
                                  <m:mc>
                                    <m:mcPr>
                                      <m:count m:val="1"/>
                                      <m:mcJc m:val="center"/>
                                    </m:mcPr>
                                  </m:mc>
                                </m:mcs>
                                <m:ctrlPr>
                                  <a:rPr lang="es-CO" sz="2800" b="0" i="1" smtClean="0">
                                    <a:latin typeface="Cambria Math" panose="02040503050406030204" pitchFamily="18" charset="0"/>
                                  </a:rPr>
                                </m:ctrlPr>
                              </m:mPr>
                              <m:mr>
                                <m:e>
                                  <m:r>
                                    <m:rPr>
                                      <m:brk m:alnAt="7"/>
                                    </m:rPr>
                                    <a:rPr lang="es-CO" sz="2800" b="0" i="1" smtClean="0">
                                      <a:latin typeface="Cambria Math" panose="02040503050406030204" pitchFamily="18" charset="0"/>
                                    </a:rPr>
                                    <m:t>1</m:t>
                                  </m:r>
                                  <m:r>
                                    <a:rPr lang="es-CO" sz="2800" b="0" i="1" smtClean="0">
                                      <a:latin typeface="Cambria Math" panose="02040503050406030204" pitchFamily="18" charset="0"/>
                                    </a:rPr>
                                    <m:t>0</m:t>
                                  </m:r>
                                </m:e>
                              </m:mr>
                              <m:mr>
                                <m:e>
                                  <m:r>
                                    <a:rPr lang="es-CO" sz="2800" b="0" i="1" smtClean="0">
                                      <a:latin typeface="Cambria Math" panose="02040503050406030204" pitchFamily="18" charset="0"/>
                                    </a:rPr>
                                    <m:t>0</m:t>
                                  </m:r>
                                </m:e>
                              </m:mr>
                            </m:m>
                            <m:r>
                              <a:rPr lang="es-CO" sz="2800" i="1">
                                <a:latin typeface="Cambria Math" panose="02040503050406030204" pitchFamily="18" charset="0"/>
                              </a:rPr>
                              <m:t>𝑒𝑛</m:t>
                            </m:r>
                            <m:r>
                              <a:rPr lang="es-CO" sz="2800" i="1">
                                <a:latin typeface="Cambria Math" panose="02040503050406030204" pitchFamily="18" charset="0"/>
                              </a:rPr>
                              <m:t> </m:t>
                            </m:r>
                            <m:r>
                              <a:rPr lang="es-CO" sz="2800" i="1">
                                <a:latin typeface="Cambria Math" panose="02040503050406030204" pitchFamily="18" charset="0"/>
                              </a:rPr>
                              <m:t>𝐽</m:t>
                            </m:r>
                          </m:e>
                          <m:e>
                            <m:r>
                              <a:rPr lang="es-CO" sz="2800" b="0" i="1" smtClean="0">
                                <a:latin typeface="Cambria Math" panose="02040503050406030204" pitchFamily="18" charset="0"/>
                              </a:rPr>
                              <m:t>=30</m:t>
                            </m:r>
                            <m:d>
                              <m:dPr>
                                <m:ctrlPr>
                                  <a:rPr lang="es-CO" sz="2800" b="0" i="1" smtClean="0">
                                    <a:latin typeface="Cambria Math" panose="02040503050406030204" pitchFamily="18" charset="0"/>
                                  </a:rPr>
                                </m:ctrlPr>
                              </m:dPr>
                              <m:e>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10</m:t>
                                    </m:r>
                                  </m:e>
                                  <m:sup>
                                    <m:r>
                                      <a:rPr lang="es-CO" sz="2800" b="0" i="1" smtClean="0">
                                        <a:latin typeface="Cambria Math" panose="02040503050406030204" pitchFamily="18" charset="0"/>
                                      </a:rPr>
                                      <m:t>2</m:t>
                                    </m:r>
                                  </m:sup>
                                </m:sSup>
                                <m:r>
                                  <a:rPr lang="es-CO" sz="2800" b="0" i="1" smtClean="0">
                                    <a:latin typeface="Cambria Math" panose="02040503050406030204" pitchFamily="18" charset="0"/>
                                  </a:rPr>
                                  <m:t>−</m:t>
                                </m:r>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0</m:t>
                                    </m:r>
                                  </m:e>
                                  <m:sup>
                                    <m:r>
                                      <a:rPr lang="es-CO" sz="2800" b="0" i="1" smtClean="0">
                                        <a:latin typeface="Cambria Math" panose="02040503050406030204" pitchFamily="18" charset="0"/>
                                      </a:rPr>
                                      <m:t>2</m:t>
                                    </m:r>
                                  </m:sup>
                                </m:sSup>
                              </m:e>
                            </m:d>
                            <m:r>
                              <a:rPr lang="es-CO" sz="2800" b="0" i="1" smtClean="0">
                                <a:latin typeface="Cambria Math" panose="02040503050406030204" pitchFamily="18" charset="0"/>
                              </a:rPr>
                              <m:t>=3000</m:t>
                            </m:r>
                            <m:r>
                              <a:rPr lang="es-CO" sz="2800" b="0" i="1" smtClean="0">
                                <a:latin typeface="Cambria Math" panose="02040503050406030204" pitchFamily="18" charset="0"/>
                              </a:rPr>
                              <m:t>𝐽</m:t>
                            </m:r>
                          </m:e>
                        </m:eqArr>
                      </m:e>
                    </m:nary>
                  </m:oMath>
                </a14:m>
                <a:endParaRPr lang="es-CO" sz="2800" dirty="0"/>
              </a:p>
            </p:txBody>
          </p:sp>
        </mc:Choice>
        <mc:Fallback xmlns="">
          <p:sp>
            <p:nvSpPr>
              <p:cNvPr id="3" name="CuadroTexto 2">
                <a:extLst>
                  <a:ext uri="{FF2B5EF4-FFF2-40B4-BE49-F238E27FC236}">
                    <a16:creationId xmlns:a16="http://schemas.microsoft.com/office/drawing/2014/main" id="{806DF2B2-216E-4AA8-A3B8-5ED98D2E0E15}"/>
                  </a:ext>
                </a:extLst>
              </p:cNvPr>
              <p:cNvSpPr txBox="1">
                <a:spLocks noRot="1" noChangeAspect="1" noMove="1" noResize="1" noEditPoints="1" noAdjustHandles="1" noChangeArrowheads="1" noChangeShapeType="1" noTextEdit="1"/>
              </p:cNvSpPr>
              <p:nvPr/>
            </p:nvSpPr>
            <p:spPr>
              <a:xfrm>
                <a:off x="827584" y="2492896"/>
                <a:ext cx="5994666" cy="1209434"/>
              </a:xfrm>
              <a:prstGeom prst="rect">
                <a:avLst/>
              </a:prstGeom>
              <a:blipFill>
                <a:blip r:embed="rId2"/>
                <a:stretch>
                  <a:fillRect/>
                </a:stretch>
              </a:blipFill>
            </p:spPr>
            <p:txBody>
              <a:bodyPr/>
              <a:lstStyle/>
              <a:p>
                <a:r>
                  <a:rPr lang="es-CO">
                    <a:noFill/>
                  </a:rPr>
                  <a:t> </a:t>
                </a:r>
              </a:p>
            </p:txBody>
          </p:sp>
        </mc:Fallback>
      </mc:AlternateContent>
    </p:spTree>
    <p:extLst>
      <p:ext uri="{BB962C8B-B14F-4D97-AF65-F5344CB8AC3E}">
        <p14:creationId xmlns:p14="http://schemas.microsoft.com/office/powerpoint/2010/main" val="38523696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512EA-BADB-4883-A844-6E9CF8528137}"/>
              </a:ext>
            </a:extLst>
          </p:cNvPr>
          <p:cNvSpPr>
            <a:spLocks noGrp="1"/>
          </p:cNvSpPr>
          <p:nvPr>
            <p:ph type="title"/>
          </p:nvPr>
        </p:nvSpPr>
        <p:spPr/>
        <p:txBody>
          <a:bodyPr/>
          <a:lstStyle/>
          <a:p>
            <a:r>
              <a:rPr lang="es-CO" dirty="0"/>
              <a:t>Trabajo entre 10 y 15</a:t>
            </a:r>
          </a:p>
        </p:txBody>
      </p:sp>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3C78B5A-29CC-4E91-B964-E5B7DFC49E8D}"/>
                  </a:ext>
                </a:extLst>
              </p:cNvPr>
              <p:cNvSpPr txBox="1"/>
              <p:nvPr/>
            </p:nvSpPr>
            <p:spPr>
              <a:xfrm>
                <a:off x="1889702" y="2420888"/>
                <a:ext cx="5994666" cy="591316"/>
              </a:xfrm>
              <a:prstGeom prst="rect">
                <a:avLst/>
              </a:prstGeom>
              <a:noFill/>
            </p:spPr>
            <p:txBody>
              <a:bodyPr wrap="square" lIns="0" tIns="0" rIns="0" bIns="0" rtlCol="0">
                <a:spAutoFit/>
              </a:bodyPr>
              <a:lstStyle/>
              <a:p>
                <a14:m>
                  <m:oMath xmlns:m="http://schemas.openxmlformats.org/officeDocument/2006/math">
                    <m:r>
                      <a:rPr lang="es-CO" sz="2800" b="0" i="1" smtClean="0">
                        <a:latin typeface="Cambria Math" panose="02040503050406030204" pitchFamily="18" charset="0"/>
                      </a:rPr>
                      <m:t>𝑤</m:t>
                    </m:r>
                    <m:r>
                      <a:rPr lang="es-CO" sz="2800" i="1" smtClean="0">
                        <a:latin typeface="Cambria Math" panose="02040503050406030204" pitchFamily="18" charset="0"/>
                      </a:rPr>
                      <m:t>=</m:t>
                    </m:r>
                  </m:oMath>
                </a14:m>
                <a:r>
                  <a:rPr lang="es-CO" sz="2800" dirty="0"/>
                  <a:t> </a:t>
                </a:r>
                <a14:m>
                  <m:oMath xmlns:m="http://schemas.openxmlformats.org/officeDocument/2006/math">
                    <m:nary>
                      <m:naryPr>
                        <m:ctrlPr>
                          <a:rPr lang="es-CO" sz="2800" i="1">
                            <a:latin typeface="Cambria Math" panose="02040503050406030204" pitchFamily="18" charset="0"/>
                          </a:rPr>
                        </m:ctrlPr>
                      </m:naryPr>
                      <m:sub>
                        <m:r>
                          <a:rPr lang="es-CO" sz="2800" b="0" i="1" smtClean="0">
                            <a:latin typeface="Cambria Math" panose="02040503050406030204" pitchFamily="18" charset="0"/>
                          </a:rPr>
                          <m:t>1</m:t>
                        </m:r>
                        <m:r>
                          <m:rPr>
                            <m:brk m:alnAt="23"/>
                          </m:rPr>
                          <a:rPr lang="es-CO" sz="2800" i="1">
                            <a:latin typeface="Cambria Math" panose="02040503050406030204" pitchFamily="18" charset="0"/>
                          </a:rPr>
                          <m:t>0</m:t>
                        </m:r>
                      </m:sub>
                      <m:sup>
                        <m:r>
                          <a:rPr lang="es-CO" sz="2800" b="0" i="1" smtClean="0">
                            <a:latin typeface="Cambria Math" panose="02040503050406030204" pitchFamily="18" charset="0"/>
                          </a:rPr>
                          <m:t>15</m:t>
                        </m:r>
                      </m:sup>
                      <m:e>
                        <m:r>
                          <m:rPr>
                            <m:nor/>
                          </m:rPr>
                          <a:rPr lang="es-CO" sz="2800" b="0" i="0" smtClean="0">
                            <a:latin typeface="Cambria Math" panose="02040503050406030204" pitchFamily="18" charset="0"/>
                          </a:rPr>
                          <m:t>(</m:t>
                        </m:r>
                        <m:r>
                          <m:rPr>
                            <m:nor/>
                          </m:rPr>
                          <a:rPr lang="es-ES" sz="2800" dirty="0">
                            <a:latin typeface="Arial"/>
                            <a:ea typeface="SimSun"/>
                          </a:rPr>
                          <m:t>−10</m:t>
                        </m:r>
                        <m:r>
                          <m:rPr>
                            <m:nor/>
                          </m:rPr>
                          <a:rPr lang="es-ES" sz="2800" dirty="0">
                            <a:latin typeface="Arial"/>
                            <a:ea typeface="SimSun"/>
                          </a:rPr>
                          <m:t>t</m:t>
                        </m:r>
                        <m:r>
                          <m:rPr>
                            <m:nor/>
                          </m:rPr>
                          <a:rPr lang="es-ES" sz="2800" baseline="30000" dirty="0">
                            <a:latin typeface="Arial"/>
                            <a:ea typeface="SimSun"/>
                          </a:rPr>
                          <m:t>2</m:t>
                        </m:r>
                        <m:r>
                          <m:rPr>
                            <m:nor/>
                          </m:rPr>
                          <a:rPr lang="es-ES" sz="2800" dirty="0">
                            <a:latin typeface="Arial"/>
                            <a:ea typeface="SimSun"/>
                          </a:rPr>
                          <m:t>+160</m:t>
                        </m:r>
                        <m:r>
                          <m:rPr>
                            <m:nor/>
                          </m:rPr>
                          <a:rPr lang="es-ES" sz="2800" dirty="0">
                            <a:latin typeface="Arial"/>
                            <a:ea typeface="SimSun"/>
                          </a:rPr>
                          <m:t>t</m:t>
                        </m:r>
                        <m:r>
                          <m:rPr>
                            <m:nor/>
                          </m:rPr>
                          <a:rPr lang="es-CO" sz="2800" b="0" i="0" dirty="0" smtClean="0">
                            <a:latin typeface="Arial"/>
                            <a:ea typeface="SimSun"/>
                          </a:rPr>
                          <m:t>)</m:t>
                        </m:r>
                        <m:r>
                          <a:rPr lang="es-CO" sz="2800" i="1">
                            <a:latin typeface="Cambria Math" panose="02040503050406030204" pitchFamily="18" charset="0"/>
                          </a:rPr>
                          <m:t>𝑑𝑡</m:t>
                        </m:r>
                        <m:r>
                          <a:rPr lang="es-CO" sz="2800" i="1">
                            <a:latin typeface="Cambria Math" panose="02040503050406030204" pitchFamily="18" charset="0"/>
                          </a:rPr>
                          <m:t>+</m:t>
                        </m:r>
                        <m:r>
                          <a:rPr lang="es-CO" sz="2800" i="1">
                            <a:latin typeface="Cambria Math" panose="02040503050406030204" pitchFamily="18" charset="0"/>
                          </a:rPr>
                          <m:t>𝑤</m:t>
                        </m:r>
                        <m:d>
                          <m:dPr>
                            <m:ctrlPr>
                              <a:rPr lang="es-CO" sz="2800" i="1">
                                <a:latin typeface="Cambria Math" panose="02040503050406030204" pitchFamily="18" charset="0"/>
                              </a:rPr>
                            </m:ctrlPr>
                          </m:dPr>
                          <m:e>
                            <m:r>
                              <a:rPr lang="es-CO" sz="2800" b="0" i="1" smtClean="0">
                                <a:latin typeface="Cambria Math" panose="02040503050406030204" pitchFamily="18" charset="0"/>
                              </a:rPr>
                              <m:t>1</m:t>
                            </m:r>
                            <m:r>
                              <a:rPr lang="es-CO" sz="2800" i="1">
                                <a:latin typeface="Cambria Math" panose="02040503050406030204" pitchFamily="18" charset="0"/>
                              </a:rPr>
                              <m:t>0</m:t>
                            </m:r>
                          </m:e>
                        </m:d>
                      </m:e>
                    </m:nary>
                  </m:oMath>
                </a14:m>
                <a:endParaRPr lang="es-CO" sz="2800" dirty="0"/>
              </a:p>
            </p:txBody>
          </p:sp>
        </mc:Choice>
        <mc:Fallback xmlns="">
          <p:sp>
            <p:nvSpPr>
              <p:cNvPr id="5" name="CuadroTexto 4">
                <a:extLst>
                  <a:ext uri="{FF2B5EF4-FFF2-40B4-BE49-F238E27FC236}">
                    <a16:creationId xmlns:a16="http://schemas.microsoft.com/office/drawing/2014/main" id="{D3C78B5A-29CC-4E91-B964-E5B7DFC49E8D}"/>
                  </a:ext>
                </a:extLst>
              </p:cNvPr>
              <p:cNvSpPr txBox="1">
                <a:spLocks noRot="1" noChangeAspect="1" noMove="1" noResize="1" noEditPoints="1" noAdjustHandles="1" noChangeArrowheads="1" noChangeShapeType="1" noTextEdit="1"/>
              </p:cNvSpPr>
              <p:nvPr/>
            </p:nvSpPr>
            <p:spPr>
              <a:xfrm>
                <a:off x="1889702" y="2420888"/>
                <a:ext cx="5994666" cy="591316"/>
              </a:xfrm>
              <a:prstGeom prst="rect">
                <a:avLst/>
              </a:prstGeom>
              <a:blipFill>
                <a:blip r:embed="rId2"/>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E5030AC5-BE1A-42BC-892A-B1198F00119F}"/>
                  </a:ext>
                </a:extLst>
              </p:cNvPr>
              <p:cNvSpPr txBox="1"/>
              <p:nvPr/>
            </p:nvSpPr>
            <p:spPr>
              <a:xfrm>
                <a:off x="1115616" y="3831547"/>
                <a:ext cx="7416824" cy="2450799"/>
              </a:xfrm>
              <a:prstGeom prst="rect">
                <a:avLst/>
              </a:prstGeom>
              <a:noFill/>
            </p:spPr>
            <p:txBody>
              <a:bodyPr wrap="square" lIns="0" tIns="0" rIns="0" bIns="0" rtlCol="0">
                <a:spAutoFit/>
              </a:bodyPr>
              <a:lstStyle/>
              <a:p>
                <a14:m>
                  <m:oMath xmlns:m="http://schemas.openxmlformats.org/officeDocument/2006/math">
                    <m:r>
                      <a:rPr lang="es-CO" sz="2800" b="0" i="1" smtClean="0">
                        <a:latin typeface="Cambria Math" panose="02040503050406030204" pitchFamily="18" charset="0"/>
                      </a:rPr>
                      <m:t>𝑤</m:t>
                    </m:r>
                    <m:r>
                      <a:rPr lang="es-CO" sz="2800" i="1" smtClean="0">
                        <a:latin typeface="Cambria Math" panose="02040503050406030204" pitchFamily="18" charset="0"/>
                      </a:rPr>
                      <m:t>=</m:t>
                    </m:r>
                  </m:oMath>
                </a14:m>
                <a:r>
                  <a:rPr lang="es-CO" sz="2800" dirty="0"/>
                  <a:t>-10/3t^3+80t^2|</a:t>
                </a:r>
                <a14:m>
                  <m:oMath xmlns:m="http://schemas.openxmlformats.org/officeDocument/2006/math">
                    <m:m>
                      <m:mPr>
                        <m:mcs>
                          <m:mc>
                            <m:mcPr>
                              <m:count m:val="1"/>
                              <m:mcJc m:val="center"/>
                            </m:mcPr>
                          </m:mc>
                        </m:mcs>
                        <m:ctrlPr>
                          <a:rPr lang="es-CO" sz="2800" i="1" smtClean="0">
                            <a:latin typeface="Cambria Math" panose="02040503050406030204" pitchFamily="18" charset="0"/>
                          </a:rPr>
                        </m:ctrlPr>
                      </m:mPr>
                      <m:mr>
                        <m:e>
                          <m:r>
                            <m:rPr>
                              <m:brk m:alnAt="7"/>
                            </m:rPr>
                            <a:rPr lang="es-CO" sz="2800" b="0" i="1" smtClean="0">
                              <a:latin typeface="Cambria Math" panose="02040503050406030204" pitchFamily="18" charset="0"/>
                            </a:rPr>
                            <m:t>1</m:t>
                          </m:r>
                          <m:r>
                            <a:rPr lang="es-CO" sz="2800" b="0" i="1" smtClean="0">
                              <a:latin typeface="Cambria Math" panose="02040503050406030204" pitchFamily="18" charset="0"/>
                            </a:rPr>
                            <m:t>5</m:t>
                          </m:r>
                        </m:e>
                      </m:mr>
                      <m:mr>
                        <m:e>
                          <m:r>
                            <a:rPr lang="es-CO" sz="2800" b="0" i="1" smtClean="0">
                              <a:latin typeface="Cambria Math" panose="02040503050406030204" pitchFamily="18" charset="0"/>
                            </a:rPr>
                            <m:t>10</m:t>
                          </m:r>
                        </m:e>
                      </m:mr>
                    </m:m>
                  </m:oMath>
                </a14:m>
                <a:r>
                  <a:rPr lang="es-CO" sz="2800" dirty="0"/>
                  <a:t>+3000J =</a:t>
                </a:r>
              </a:p>
              <a:p>
                <a:r>
                  <a:rPr lang="es-CO" sz="2800" dirty="0"/>
                  <a:t>W=-3,333t^3+80t^2</a:t>
                </a:r>
              </a:p>
              <a:p>
                <a:endParaRPr lang="es-CO" sz="2800" dirty="0"/>
              </a:p>
              <a:p>
                <a:r>
                  <a:rPr lang="es-CO" sz="2800" dirty="0"/>
                  <a:t>=-10/3(15^3-10^3)+80(15^2-10^2)+3000J=15250/3=5083,333J</a:t>
                </a:r>
              </a:p>
            </p:txBody>
          </p:sp>
        </mc:Choice>
        <mc:Fallback xmlns="">
          <p:sp>
            <p:nvSpPr>
              <p:cNvPr id="6" name="CuadroTexto 5">
                <a:extLst>
                  <a:ext uri="{FF2B5EF4-FFF2-40B4-BE49-F238E27FC236}">
                    <a16:creationId xmlns:a16="http://schemas.microsoft.com/office/drawing/2014/main" id="{E5030AC5-BE1A-42BC-892A-B1198F00119F}"/>
                  </a:ext>
                </a:extLst>
              </p:cNvPr>
              <p:cNvSpPr txBox="1">
                <a:spLocks noRot="1" noChangeAspect="1" noMove="1" noResize="1" noEditPoints="1" noAdjustHandles="1" noChangeArrowheads="1" noChangeShapeType="1" noTextEdit="1"/>
              </p:cNvSpPr>
              <p:nvPr/>
            </p:nvSpPr>
            <p:spPr>
              <a:xfrm>
                <a:off x="1115616" y="3831547"/>
                <a:ext cx="7416824" cy="2450799"/>
              </a:xfrm>
              <a:prstGeom prst="rect">
                <a:avLst/>
              </a:prstGeom>
              <a:blipFill>
                <a:blip r:embed="rId3"/>
                <a:stretch>
                  <a:fillRect l="-2876" b="-7711"/>
                </a:stretch>
              </a:blipFill>
            </p:spPr>
            <p:txBody>
              <a:bodyPr/>
              <a:lstStyle/>
              <a:p>
                <a:r>
                  <a:rPr lang="es-CO">
                    <a:noFill/>
                  </a:rPr>
                  <a:t> </a:t>
                </a:r>
              </a:p>
            </p:txBody>
          </p:sp>
        </mc:Fallback>
      </mc:AlternateContent>
    </p:spTree>
    <p:extLst>
      <p:ext uri="{BB962C8B-B14F-4D97-AF65-F5344CB8AC3E}">
        <p14:creationId xmlns:p14="http://schemas.microsoft.com/office/powerpoint/2010/main" val="2817470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Múltiplos y </a:t>
            </a:r>
            <a:r>
              <a:rPr lang="es-MX" dirty="0" err="1"/>
              <a:t>submultiplos</a:t>
            </a:r>
            <a:endParaRPr lang="es-MX" dirty="0"/>
          </a:p>
        </p:txBody>
      </p:sp>
      <p:graphicFrame>
        <p:nvGraphicFramePr>
          <p:cNvPr id="6" name="5 Marcador de contenido"/>
          <p:cNvGraphicFramePr>
            <a:graphicFrameLocks noGrp="1"/>
          </p:cNvGraphicFramePr>
          <p:nvPr>
            <p:ph idx="1"/>
          </p:nvPr>
        </p:nvGraphicFramePr>
        <p:xfrm>
          <a:off x="785783" y="2148681"/>
          <a:ext cx="7643868" cy="3962400"/>
        </p:xfrm>
        <a:graphic>
          <a:graphicData uri="http://schemas.openxmlformats.org/drawingml/2006/table">
            <a:tbl>
              <a:tblPr/>
              <a:tblGrid>
                <a:gridCol w="1053863">
                  <a:extLst>
                    <a:ext uri="{9D8B030D-6E8A-4147-A177-3AD203B41FA5}">
                      <a16:colId xmlns:a16="http://schemas.microsoft.com/office/drawing/2014/main" val="20000"/>
                    </a:ext>
                  </a:extLst>
                </a:gridCol>
                <a:gridCol w="1235626">
                  <a:extLst>
                    <a:ext uri="{9D8B030D-6E8A-4147-A177-3AD203B41FA5}">
                      <a16:colId xmlns:a16="http://schemas.microsoft.com/office/drawing/2014/main" val="20001"/>
                    </a:ext>
                  </a:extLst>
                </a:gridCol>
                <a:gridCol w="1418283">
                  <a:extLst>
                    <a:ext uri="{9D8B030D-6E8A-4147-A177-3AD203B41FA5}">
                      <a16:colId xmlns:a16="http://schemas.microsoft.com/office/drawing/2014/main" val="20002"/>
                    </a:ext>
                  </a:extLst>
                </a:gridCol>
                <a:gridCol w="1054760">
                  <a:extLst>
                    <a:ext uri="{9D8B030D-6E8A-4147-A177-3AD203B41FA5}">
                      <a16:colId xmlns:a16="http://schemas.microsoft.com/office/drawing/2014/main" val="20003"/>
                    </a:ext>
                  </a:extLst>
                </a:gridCol>
                <a:gridCol w="1236521">
                  <a:extLst>
                    <a:ext uri="{9D8B030D-6E8A-4147-A177-3AD203B41FA5}">
                      <a16:colId xmlns:a16="http://schemas.microsoft.com/office/drawing/2014/main" val="20004"/>
                    </a:ext>
                  </a:extLst>
                </a:gridCol>
                <a:gridCol w="1644815">
                  <a:extLst>
                    <a:ext uri="{9D8B030D-6E8A-4147-A177-3AD203B41FA5}">
                      <a16:colId xmlns:a16="http://schemas.microsoft.com/office/drawing/2014/main" val="20005"/>
                    </a:ext>
                  </a:extLst>
                </a:gridCol>
              </a:tblGrid>
              <a:tr h="0">
                <a:tc gridSpan="6">
                  <a:txBody>
                    <a:bodyPr/>
                    <a:lstStyle/>
                    <a:p>
                      <a:pPr>
                        <a:spcAft>
                          <a:spcPts val="0"/>
                        </a:spcAft>
                      </a:pPr>
                      <a:r>
                        <a:rPr lang="es-MX" sz="2600" b="1">
                          <a:latin typeface="Times New Roman"/>
                          <a:ea typeface="Times New Roman"/>
                        </a:rPr>
                        <a:t>Múltiplos y submúltiplos establecidos por el SI</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57175">
                <a:tc gridSpan="3">
                  <a:txBody>
                    <a:bodyPr/>
                    <a:lstStyle/>
                    <a:p>
                      <a:pPr>
                        <a:spcAft>
                          <a:spcPts val="0"/>
                        </a:spcAft>
                      </a:pPr>
                      <a:r>
                        <a:rPr lang="es-MX" sz="2600" b="1">
                          <a:latin typeface="Times New Roman"/>
                          <a:ea typeface="Times New Roman"/>
                        </a:rPr>
                        <a:t>Múltiplos</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tc gridSpan="3">
                  <a:txBody>
                    <a:bodyPr/>
                    <a:lstStyle/>
                    <a:p>
                      <a:pPr>
                        <a:spcAft>
                          <a:spcPts val="0"/>
                        </a:spcAft>
                      </a:pPr>
                      <a:r>
                        <a:rPr lang="es-MX" sz="2600" b="1">
                          <a:latin typeface="Times New Roman"/>
                          <a:ea typeface="Times New Roman"/>
                        </a:rPr>
                        <a:t>Submúltiplos</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333375">
                <a:tc>
                  <a:txBody>
                    <a:bodyPr/>
                    <a:lstStyle/>
                    <a:p>
                      <a:pPr algn="ctr">
                        <a:spcAft>
                          <a:spcPts val="0"/>
                        </a:spcAft>
                        <a:tabLst>
                          <a:tab pos="457200" algn="l"/>
                        </a:tabLst>
                      </a:pPr>
                      <a:r>
                        <a:rPr lang="es-MX" sz="2600" b="1" i="1">
                          <a:latin typeface="Times New Roman"/>
                          <a:ea typeface="Times New Roman"/>
                        </a:rPr>
                        <a:t>Prefijo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Símbolo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Valor numérico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Prefijo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Símbolo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Valor numérico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33375">
                <a:tc>
                  <a:txBody>
                    <a:bodyPr/>
                    <a:lstStyle/>
                    <a:p>
                      <a:pPr algn="just">
                        <a:spcAft>
                          <a:spcPts val="0"/>
                        </a:spcAft>
                        <a:tabLst>
                          <a:tab pos="457200" algn="l"/>
                        </a:tabLst>
                      </a:pPr>
                      <a:r>
                        <a:rPr lang="es-MX" sz="2600">
                          <a:latin typeface="Times New Roman"/>
                          <a:ea typeface="Times New Roman"/>
                        </a:rPr>
                        <a:t>Tera-</a:t>
                      </a:r>
                      <a:endParaRPr lang="es-MX" sz="2600">
                        <a:latin typeface="Arial"/>
                        <a:ea typeface="SimSun"/>
                      </a:endParaRPr>
                    </a:p>
                    <a:p>
                      <a:pPr algn="just">
                        <a:spcAft>
                          <a:spcPts val="0"/>
                        </a:spcAft>
                        <a:tabLst>
                          <a:tab pos="457200" algn="l"/>
                        </a:tabLst>
                      </a:pPr>
                      <a:r>
                        <a:rPr lang="es-MX" sz="2600">
                          <a:latin typeface="Times New Roman"/>
                          <a:ea typeface="Times New Roman"/>
                        </a:rPr>
                        <a:t>Giga-</a:t>
                      </a:r>
                      <a:endParaRPr lang="es-MX" sz="2600">
                        <a:latin typeface="Arial"/>
                        <a:ea typeface="SimSun"/>
                      </a:endParaRPr>
                    </a:p>
                    <a:p>
                      <a:pPr algn="just">
                        <a:spcAft>
                          <a:spcPts val="0"/>
                        </a:spcAft>
                        <a:tabLst>
                          <a:tab pos="457200" algn="l"/>
                        </a:tabLst>
                      </a:pPr>
                      <a:r>
                        <a:rPr lang="es-MX" sz="2600">
                          <a:latin typeface="Times New Roman"/>
                          <a:ea typeface="Times New Roman"/>
                        </a:rPr>
                        <a:t>Mega-</a:t>
                      </a:r>
                      <a:endParaRPr lang="es-MX" sz="2600">
                        <a:latin typeface="Arial"/>
                        <a:ea typeface="SimSun"/>
                      </a:endParaRPr>
                    </a:p>
                    <a:p>
                      <a:pPr algn="just">
                        <a:spcAft>
                          <a:spcPts val="0"/>
                        </a:spcAft>
                        <a:tabLst>
                          <a:tab pos="457200" algn="l"/>
                        </a:tabLst>
                      </a:pPr>
                      <a:r>
                        <a:rPr lang="es-MX" sz="2600">
                          <a:latin typeface="Times New Roman"/>
                          <a:ea typeface="Times New Roman"/>
                        </a:rPr>
                        <a:t>Kilo-</a:t>
                      </a:r>
                      <a:endParaRPr lang="es-MX" sz="2600">
                        <a:latin typeface="Arial"/>
                        <a:ea typeface="SimSun"/>
                      </a:endParaRPr>
                    </a:p>
                    <a:p>
                      <a:pPr algn="just">
                        <a:spcAft>
                          <a:spcPts val="0"/>
                        </a:spcAft>
                        <a:tabLst>
                          <a:tab pos="457200" algn="l"/>
                        </a:tabLst>
                      </a:pPr>
                      <a:r>
                        <a:rPr lang="es-MX" sz="2600">
                          <a:latin typeface="Times New Roman"/>
                          <a:ea typeface="Times New Roman"/>
                        </a:rPr>
                        <a:t>Hecto-</a:t>
                      </a:r>
                      <a:endParaRPr lang="es-MX" sz="2600">
                        <a:latin typeface="Arial"/>
                        <a:ea typeface="SimSun"/>
                      </a:endParaRPr>
                    </a:p>
                    <a:p>
                      <a:pPr algn="just">
                        <a:spcAft>
                          <a:spcPts val="0"/>
                        </a:spcAft>
                        <a:tabLst>
                          <a:tab pos="457200" algn="l"/>
                        </a:tabLst>
                      </a:pPr>
                      <a:r>
                        <a:rPr lang="es-MX" sz="2600">
                          <a:latin typeface="Times New Roman"/>
                          <a:ea typeface="Times New Roman"/>
                        </a:rPr>
                        <a:t>Deca-</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n-US" sz="2600">
                          <a:latin typeface="Times New Roman"/>
                          <a:ea typeface="Times New Roman"/>
                        </a:rPr>
                        <a:t>T </a:t>
                      </a:r>
                      <a:endParaRPr lang="es-MX" sz="2600">
                        <a:latin typeface="Arial"/>
                        <a:ea typeface="SimSun"/>
                      </a:endParaRPr>
                    </a:p>
                    <a:p>
                      <a:pPr algn="ctr">
                        <a:spcAft>
                          <a:spcPts val="0"/>
                        </a:spcAft>
                        <a:tabLst>
                          <a:tab pos="457200" algn="l"/>
                        </a:tabLst>
                      </a:pPr>
                      <a:r>
                        <a:rPr lang="en-US" sz="2600">
                          <a:latin typeface="Times New Roman"/>
                          <a:ea typeface="Times New Roman"/>
                        </a:rPr>
                        <a:t>G </a:t>
                      </a:r>
                      <a:endParaRPr lang="es-MX" sz="2600">
                        <a:latin typeface="Arial"/>
                        <a:ea typeface="SimSun"/>
                      </a:endParaRPr>
                    </a:p>
                    <a:p>
                      <a:pPr algn="ctr">
                        <a:spcAft>
                          <a:spcPts val="0"/>
                        </a:spcAft>
                        <a:tabLst>
                          <a:tab pos="457200" algn="l"/>
                        </a:tabLst>
                      </a:pPr>
                      <a:r>
                        <a:rPr lang="en-US" sz="2600">
                          <a:latin typeface="Times New Roman"/>
                          <a:ea typeface="Times New Roman"/>
                        </a:rPr>
                        <a:t>M </a:t>
                      </a:r>
                      <a:endParaRPr lang="es-MX" sz="2600">
                        <a:latin typeface="Arial"/>
                        <a:ea typeface="SimSun"/>
                      </a:endParaRPr>
                    </a:p>
                    <a:p>
                      <a:pPr algn="ctr">
                        <a:spcAft>
                          <a:spcPts val="0"/>
                        </a:spcAft>
                        <a:tabLst>
                          <a:tab pos="457200" algn="l"/>
                        </a:tabLst>
                      </a:pPr>
                      <a:r>
                        <a:rPr lang="en-US" sz="2600">
                          <a:latin typeface="Times New Roman"/>
                          <a:ea typeface="Times New Roman"/>
                        </a:rPr>
                        <a:t>K </a:t>
                      </a:r>
                      <a:endParaRPr lang="es-MX" sz="2600">
                        <a:latin typeface="Arial"/>
                        <a:ea typeface="SimSun"/>
                      </a:endParaRPr>
                    </a:p>
                    <a:p>
                      <a:pPr algn="ctr">
                        <a:spcAft>
                          <a:spcPts val="0"/>
                        </a:spcAft>
                        <a:tabLst>
                          <a:tab pos="457200" algn="l"/>
                        </a:tabLst>
                      </a:pPr>
                      <a:r>
                        <a:rPr lang="en-US" sz="2600">
                          <a:latin typeface="Times New Roman"/>
                          <a:ea typeface="Times New Roman"/>
                        </a:rPr>
                        <a:t>H </a:t>
                      </a:r>
                      <a:endParaRPr lang="es-MX" sz="2600">
                        <a:latin typeface="Arial"/>
                        <a:ea typeface="SimSun"/>
                      </a:endParaRPr>
                    </a:p>
                    <a:p>
                      <a:pPr algn="ctr">
                        <a:spcAft>
                          <a:spcPts val="0"/>
                        </a:spcAft>
                        <a:tabLst>
                          <a:tab pos="457200" algn="l"/>
                        </a:tabLst>
                      </a:pPr>
                      <a:r>
                        <a:rPr lang="en-US" sz="2600">
                          <a:latin typeface="Times New Roman"/>
                          <a:ea typeface="Times New Roman"/>
                        </a:rPr>
                        <a:t>D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n-US" sz="2600">
                          <a:latin typeface="Times New Roman"/>
                          <a:ea typeface="Times New Roman"/>
                        </a:rPr>
                        <a:t> 10</a:t>
                      </a:r>
                      <a:r>
                        <a:rPr lang="en-US" sz="2600" baseline="30000">
                          <a:latin typeface="Times New Roman"/>
                          <a:ea typeface="Times New Roman"/>
                        </a:rPr>
                        <a:t>12</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9</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6</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3</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2</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1</a:t>
                      </a:r>
                      <a:r>
                        <a:rPr lang="en-US" sz="2600">
                          <a:latin typeface="Times New Roman"/>
                          <a:ea typeface="Times New Roman"/>
                        </a:rPr>
                        <a:t>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Aft>
                          <a:spcPts val="0"/>
                        </a:spcAft>
                        <a:tabLst>
                          <a:tab pos="457200" algn="l"/>
                        </a:tabLst>
                      </a:pPr>
                      <a:r>
                        <a:rPr lang="es-MX" sz="2600">
                          <a:latin typeface="Times New Roman"/>
                          <a:ea typeface="Times New Roman"/>
                        </a:rPr>
                        <a:t>deci- </a:t>
                      </a:r>
                      <a:endParaRPr lang="es-MX" sz="2600">
                        <a:latin typeface="Arial"/>
                        <a:ea typeface="SimSun"/>
                      </a:endParaRPr>
                    </a:p>
                    <a:p>
                      <a:pPr algn="just">
                        <a:spcAft>
                          <a:spcPts val="0"/>
                        </a:spcAft>
                        <a:tabLst>
                          <a:tab pos="457200" algn="l"/>
                        </a:tabLst>
                      </a:pPr>
                      <a:r>
                        <a:rPr lang="es-MX" sz="2600">
                          <a:latin typeface="Times New Roman"/>
                          <a:ea typeface="Times New Roman"/>
                        </a:rPr>
                        <a:t>centi- </a:t>
                      </a:r>
                      <a:endParaRPr lang="es-MX" sz="2600">
                        <a:latin typeface="Arial"/>
                        <a:ea typeface="SimSun"/>
                      </a:endParaRPr>
                    </a:p>
                    <a:p>
                      <a:pPr algn="just">
                        <a:spcAft>
                          <a:spcPts val="0"/>
                        </a:spcAft>
                        <a:tabLst>
                          <a:tab pos="457200" algn="l"/>
                        </a:tabLst>
                      </a:pPr>
                      <a:r>
                        <a:rPr lang="es-MX" sz="2600">
                          <a:latin typeface="Times New Roman"/>
                          <a:ea typeface="Times New Roman"/>
                        </a:rPr>
                        <a:t>mili- </a:t>
                      </a:r>
                      <a:endParaRPr lang="es-MX" sz="2600">
                        <a:latin typeface="Arial"/>
                        <a:ea typeface="SimSun"/>
                      </a:endParaRPr>
                    </a:p>
                    <a:p>
                      <a:pPr algn="just">
                        <a:spcAft>
                          <a:spcPts val="0"/>
                        </a:spcAft>
                        <a:tabLst>
                          <a:tab pos="457200" algn="l"/>
                        </a:tabLst>
                      </a:pPr>
                      <a:r>
                        <a:rPr lang="es-MX" sz="2600">
                          <a:latin typeface="Times New Roman"/>
                          <a:ea typeface="Times New Roman"/>
                        </a:rPr>
                        <a:t>micro- </a:t>
                      </a:r>
                      <a:endParaRPr lang="es-MX" sz="2600">
                        <a:latin typeface="Arial"/>
                        <a:ea typeface="SimSun"/>
                      </a:endParaRPr>
                    </a:p>
                    <a:p>
                      <a:pPr algn="just">
                        <a:spcAft>
                          <a:spcPts val="0"/>
                        </a:spcAft>
                        <a:tabLst>
                          <a:tab pos="457200" algn="l"/>
                        </a:tabLst>
                      </a:pPr>
                      <a:r>
                        <a:rPr lang="es-MX" sz="2600">
                          <a:latin typeface="Times New Roman"/>
                          <a:ea typeface="Times New Roman"/>
                        </a:rPr>
                        <a:t>nano-</a:t>
                      </a:r>
                      <a:endParaRPr lang="es-MX" sz="2600">
                        <a:latin typeface="Arial"/>
                        <a:ea typeface="SimSun"/>
                      </a:endParaRPr>
                    </a:p>
                    <a:p>
                      <a:pPr algn="just">
                        <a:spcAft>
                          <a:spcPts val="0"/>
                        </a:spcAft>
                        <a:tabLst>
                          <a:tab pos="457200" algn="l"/>
                        </a:tabLst>
                      </a:pPr>
                      <a:r>
                        <a:rPr lang="es-MX" sz="2600">
                          <a:latin typeface="Times New Roman"/>
                          <a:ea typeface="Times New Roman"/>
                        </a:rPr>
                        <a:t>pico-</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s-MX" sz="2600">
                          <a:latin typeface="Times New Roman"/>
                          <a:ea typeface="Times New Roman"/>
                        </a:rPr>
                        <a:t>d</a:t>
                      </a:r>
                      <a:endParaRPr lang="es-MX" sz="2600">
                        <a:latin typeface="Arial"/>
                        <a:ea typeface="SimSun"/>
                      </a:endParaRPr>
                    </a:p>
                    <a:p>
                      <a:pPr algn="ctr">
                        <a:spcAft>
                          <a:spcPts val="0"/>
                        </a:spcAft>
                        <a:tabLst>
                          <a:tab pos="457200" algn="l"/>
                        </a:tabLst>
                      </a:pPr>
                      <a:r>
                        <a:rPr lang="es-MX" sz="2600">
                          <a:latin typeface="Times New Roman"/>
                          <a:ea typeface="Times New Roman"/>
                        </a:rPr>
                        <a:t>c</a:t>
                      </a:r>
                      <a:endParaRPr lang="es-MX" sz="2600">
                        <a:latin typeface="Arial"/>
                        <a:ea typeface="SimSun"/>
                      </a:endParaRPr>
                    </a:p>
                    <a:p>
                      <a:pPr algn="ctr">
                        <a:spcAft>
                          <a:spcPts val="0"/>
                        </a:spcAft>
                        <a:tabLst>
                          <a:tab pos="457200" algn="l"/>
                        </a:tabLst>
                      </a:pPr>
                      <a:r>
                        <a:rPr lang="es-MX" sz="2600">
                          <a:latin typeface="Times New Roman"/>
                          <a:ea typeface="Times New Roman"/>
                        </a:rPr>
                        <a:t>m</a:t>
                      </a:r>
                      <a:endParaRPr lang="es-MX" sz="2600">
                        <a:latin typeface="Arial"/>
                        <a:ea typeface="SimSun"/>
                      </a:endParaRPr>
                    </a:p>
                    <a:p>
                      <a:pPr algn="ctr">
                        <a:spcAft>
                          <a:spcPts val="0"/>
                        </a:spcAft>
                        <a:tabLst>
                          <a:tab pos="457200" algn="l"/>
                        </a:tabLst>
                      </a:pPr>
                      <a:r>
                        <a:rPr lang="es-MX" sz="2600">
                          <a:latin typeface="Times New Roman"/>
                          <a:ea typeface="Times New Roman"/>
                        </a:rPr>
                        <a:t>μ</a:t>
                      </a:r>
                      <a:endParaRPr lang="es-MX" sz="2600">
                        <a:latin typeface="Arial"/>
                        <a:ea typeface="SimSun"/>
                      </a:endParaRPr>
                    </a:p>
                    <a:p>
                      <a:pPr algn="ctr">
                        <a:spcAft>
                          <a:spcPts val="0"/>
                        </a:spcAft>
                        <a:tabLst>
                          <a:tab pos="457200" algn="l"/>
                        </a:tabLst>
                      </a:pPr>
                      <a:r>
                        <a:rPr lang="es-MX" sz="2600">
                          <a:latin typeface="Times New Roman"/>
                          <a:ea typeface="Times New Roman"/>
                        </a:rPr>
                        <a:t>n</a:t>
                      </a:r>
                      <a:endParaRPr lang="es-MX" sz="2600">
                        <a:latin typeface="Arial"/>
                        <a:ea typeface="SimSun"/>
                      </a:endParaRPr>
                    </a:p>
                    <a:p>
                      <a:pPr algn="ctr">
                        <a:spcAft>
                          <a:spcPts val="0"/>
                        </a:spcAft>
                        <a:tabLst>
                          <a:tab pos="457200" algn="l"/>
                        </a:tabLst>
                      </a:pPr>
                      <a:r>
                        <a:rPr lang="es-MX" sz="2600">
                          <a:latin typeface="Times New Roman"/>
                          <a:ea typeface="Times New Roman"/>
                        </a:rPr>
                        <a:t>p</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-1</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-2</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-3</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-6</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-9</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 10</a:t>
                      </a:r>
                      <a:r>
                        <a:rPr lang="es-MX" sz="2600" baseline="30000" dirty="0">
                          <a:latin typeface="Times New Roman"/>
                          <a:ea typeface="Times New Roman"/>
                        </a:rPr>
                        <a:t>-12</a:t>
                      </a:r>
                      <a:endParaRPr lang="es-MX" sz="2600" dirty="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0855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7E992E-C4FD-4A0B-AA89-7B5213F6DAE2}"/>
              </a:ext>
            </a:extLst>
          </p:cNvPr>
          <p:cNvSpPr>
            <a:spLocks noGrp="1"/>
          </p:cNvSpPr>
          <p:nvPr>
            <p:ph type="title"/>
          </p:nvPr>
        </p:nvSpPr>
        <p:spPr/>
        <p:txBody>
          <a:bodyPr/>
          <a:lstStyle/>
          <a:p>
            <a:r>
              <a:rPr lang="es-CO" dirty="0"/>
              <a:t>Trabajo entre 10 y 15</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4301FA11-790F-4822-846B-E45CCBDD9F92}"/>
                  </a:ext>
                </a:extLst>
              </p:cNvPr>
              <p:cNvSpPr>
                <a:spLocks noGrp="1"/>
              </p:cNvSpPr>
              <p:nvPr>
                <p:ph idx="1"/>
              </p:nvPr>
            </p:nvSpPr>
            <p:spPr/>
            <p:txBody>
              <a:bodyPr/>
              <a:lstStyle/>
              <a:p>
                <a14:m>
                  <m:oMath xmlns:m="http://schemas.openxmlformats.org/officeDocument/2006/math">
                    <m:r>
                      <a:rPr lang="es-CO" sz="2400" b="0" i="1" smtClean="0">
                        <a:latin typeface="Cambria Math" panose="02040503050406030204" pitchFamily="18" charset="0"/>
                      </a:rPr>
                      <m:t>𝑤</m:t>
                    </m:r>
                    <m:r>
                      <a:rPr lang="es-CO" sz="2400" i="1" smtClean="0">
                        <a:latin typeface="Cambria Math" panose="02040503050406030204" pitchFamily="18" charset="0"/>
                      </a:rPr>
                      <m:t>=</m:t>
                    </m:r>
                  </m:oMath>
                </a14:m>
                <a:r>
                  <a:rPr lang="es-CO" sz="2400" dirty="0"/>
                  <a:t> </a:t>
                </a:r>
                <a14:m>
                  <m:oMath xmlns:m="http://schemas.openxmlformats.org/officeDocument/2006/math">
                    <m:nary>
                      <m:naryPr>
                        <m:ctrlPr>
                          <a:rPr lang="es-CO" sz="2400" i="1">
                            <a:latin typeface="Cambria Math" panose="02040503050406030204" pitchFamily="18" charset="0"/>
                          </a:rPr>
                        </m:ctrlPr>
                      </m:naryPr>
                      <m:sub>
                        <m:r>
                          <a:rPr lang="es-CO" sz="2400" b="0" i="1" smtClean="0">
                            <a:latin typeface="Cambria Math" panose="02040503050406030204" pitchFamily="18" charset="0"/>
                          </a:rPr>
                          <m:t>15</m:t>
                        </m:r>
                      </m:sub>
                      <m:sup>
                        <m:r>
                          <a:rPr lang="es-CO" sz="2400" b="0" i="1" smtClean="0">
                            <a:latin typeface="Cambria Math" panose="02040503050406030204" pitchFamily="18" charset="0"/>
                          </a:rPr>
                          <m:t>25</m:t>
                        </m:r>
                      </m:sup>
                      <m:e>
                        <m:r>
                          <m:rPr>
                            <m:nor/>
                          </m:rPr>
                          <a:rPr lang="es-CO" sz="2400" b="0" i="0" smtClean="0">
                            <a:latin typeface="Cambria Math" panose="02040503050406030204" pitchFamily="18" charset="0"/>
                          </a:rPr>
                          <m:t>(</m:t>
                        </m:r>
                        <m:r>
                          <m:rPr>
                            <m:nor/>
                          </m:rPr>
                          <a:rPr lang="es-ES" sz="2400" dirty="0">
                            <a:latin typeface="Arial"/>
                            <a:ea typeface="SimSun"/>
                          </a:rPr>
                          <m:t>−15</m:t>
                        </m:r>
                        <m:r>
                          <m:rPr>
                            <m:nor/>
                          </m:rPr>
                          <a:rPr lang="es-ES" sz="2400" dirty="0">
                            <a:latin typeface="Arial"/>
                            <a:ea typeface="SimSun"/>
                          </a:rPr>
                          <m:t>t</m:t>
                        </m:r>
                        <m:r>
                          <m:rPr>
                            <m:nor/>
                          </m:rPr>
                          <a:rPr lang="es-ES" sz="2400" dirty="0">
                            <a:latin typeface="Arial"/>
                            <a:ea typeface="SimSun"/>
                          </a:rPr>
                          <m:t>+375</m:t>
                        </m:r>
                        <m:r>
                          <m:rPr>
                            <m:nor/>
                          </m:rPr>
                          <a:rPr lang="es-MX" sz="2400" dirty="0">
                            <a:latin typeface="Arial"/>
                            <a:ea typeface="SimSun"/>
                          </a:rPr>
                          <m:t> </m:t>
                        </m:r>
                        <m:r>
                          <m:rPr>
                            <m:nor/>
                          </m:rPr>
                          <a:rPr lang="es-CO" sz="2400" b="0" i="0" dirty="0" smtClean="0">
                            <a:latin typeface="Arial"/>
                            <a:ea typeface="SimSun"/>
                          </a:rPr>
                          <m:t>)</m:t>
                        </m:r>
                        <m:r>
                          <a:rPr lang="es-CO" sz="2400" i="1">
                            <a:latin typeface="Cambria Math" panose="02040503050406030204" pitchFamily="18" charset="0"/>
                          </a:rPr>
                          <m:t>𝑑𝑡</m:t>
                        </m:r>
                        <m:r>
                          <a:rPr lang="es-CO" sz="2400" i="1">
                            <a:latin typeface="Cambria Math" panose="02040503050406030204" pitchFamily="18" charset="0"/>
                          </a:rPr>
                          <m:t>+</m:t>
                        </m:r>
                        <m:r>
                          <a:rPr lang="es-CO" sz="2400" i="1">
                            <a:latin typeface="Cambria Math" panose="02040503050406030204" pitchFamily="18" charset="0"/>
                          </a:rPr>
                          <m:t>𝑤</m:t>
                        </m:r>
                        <m:d>
                          <m:dPr>
                            <m:ctrlPr>
                              <a:rPr lang="es-CO" sz="2400" i="1">
                                <a:latin typeface="Cambria Math" panose="02040503050406030204" pitchFamily="18" charset="0"/>
                              </a:rPr>
                            </m:ctrlPr>
                          </m:dPr>
                          <m:e>
                            <m:r>
                              <a:rPr lang="es-CO" sz="2400" b="0" i="1" smtClean="0">
                                <a:latin typeface="Cambria Math" panose="02040503050406030204" pitchFamily="18" charset="0"/>
                              </a:rPr>
                              <m:t>15</m:t>
                            </m:r>
                          </m:e>
                        </m:d>
                      </m:e>
                    </m:nary>
                  </m:oMath>
                </a14:m>
                <a:endParaRPr lang="es-CO" dirty="0"/>
              </a:p>
              <a:p>
                <a14:m>
                  <m:oMath xmlns:m="http://schemas.openxmlformats.org/officeDocument/2006/math">
                    <m:r>
                      <a:rPr lang="es-CO" sz="2800" b="0" i="1" smtClean="0">
                        <a:latin typeface="Cambria Math" panose="02040503050406030204" pitchFamily="18" charset="0"/>
                      </a:rPr>
                      <m:t>𝑤</m:t>
                    </m:r>
                    <m:r>
                      <a:rPr lang="es-CO" sz="2800" i="1" smtClean="0">
                        <a:latin typeface="Cambria Math" panose="02040503050406030204" pitchFamily="18" charset="0"/>
                      </a:rPr>
                      <m:t>=</m:t>
                    </m:r>
                  </m:oMath>
                </a14:m>
                <a:r>
                  <a:rPr lang="es-CO" sz="2800" dirty="0"/>
                  <a:t> </a:t>
                </a:r>
                <a14:m>
                  <m:oMath xmlns:m="http://schemas.openxmlformats.org/officeDocument/2006/math">
                    <m:nary>
                      <m:naryPr>
                        <m:ctrlPr>
                          <a:rPr lang="es-CO" sz="2800" i="1">
                            <a:latin typeface="Cambria Math" panose="02040503050406030204" pitchFamily="18" charset="0"/>
                          </a:rPr>
                        </m:ctrlPr>
                      </m:naryPr>
                      <m:sub>
                        <m:r>
                          <a:rPr lang="es-CO" sz="2800" b="0" i="1" smtClean="0">
                            <a:latin typeface="Cambria Math" panose="02040503050406030204" pitchFamily="18" charset="0"/>
                          </a:rPr>
                          <m:t>15</m:t>
                        </m:r>
                      </m:sub>
                      <m:sup>
                        <m:r>
                          <a:rPr lang="es-CO" sz="2800" b="0" i="1" smtClean="0">
                            <a:latin typeface="Cambria Math" panose="02040503050406030204" pitchFamily="18" charset="0"/>
                          </a:rPr>
                          <m:t>25</m:t>
                        </m:r>
                      </m:sup>
                      <m:e>
                        <m:r>
                          <m:rPr>
                            <m:nor/>
                          </m:rPr>
                          <a:rPr lang="es-CO" sz="2800" b="0" i="0" smtClean="0">
                            <a:latin typeface="Cambria Math" panose="02040503050406030204" pitchFamily="18" charset="0"/>
                          </a:rPr>
                          <m:t>(</m:t>
                        </m:r>
                        <m:r>
                          <m:rPr>
                            <m:nor/>
                          </m:rPr>
                          <a:rPr lang="es-ES" sz="2800" dirty="0">
                            <a:latin typeface="Arial"/>
                            <a:ea typeface="SimSun"/>
                          </a:rPr>
                          <m:t>−15</m:t>
                        </m:r>
                        <m:r>
                          <m:rPr>
                            <m:nor/>
                          </m:rPr>
                          <a:rPr lang="es-ES" sz="2800" dirty="0">
                            <a:latin typeface="Arial"/>
                            <a:ea typeface="SimSun"/>
                          </a:rPr>
                          <m:t>t</m:t>
                        </m:r>
                        <m:r>
                          <m:rPr>
                            <m:nor/>
                          </m:rPr>
                          <a:rPr lang="es-ES" sz="2800" dirty="0">
                            <a:latin typeface="Arial"/>
                            <a:ea typeface="SimSun"/>
                          </a:rPr>
                          <m:t>+375</m:t>
                        </m:r>
                        <m:r>
                          <m:rPr>
                            <m:nor/>
                          </m:rPr>
                          <a:rPr lang="es-MX" sz="2800" dirty="0">
                            <a:latin typeface="Arial"/>
                            <a:ea typeface="SimSun"/>
                          </a:rPr>
                          <m:t> </m:t>
                        </m:r>
                        <m:r>
                          <m:rPr>
                            <m:nor/>
                          </m:rPr>
                          <a:rPr lang="es-CO" sz="2800" b="0" i="0" dirty="0" smtClean="0">
                            <a:latin typeface="Arial"/>
                            <a:ea typeface="SimSun"/>
                          </a:rPr>
                          <m:t>)</m:t>
                        </m:r>
                        <m:r>
                          <a:rPr lang="es-CO" sz="2800" i="1">
                            <a:latin typeface="Cambria Math" panose="02040503050406030204" pitchFamily="18" charset="0"/>
                          </a:rPr>
                          <m:t>𝑑𝑡</m:t>
                        </m:r>
                        <m:r>
                          <a:rPr lang="es-CO" sz="2800" i="1">
                            <a:latin typeface="Cambria Math" panose="02040503050406030204" pitchFamily="18" charset="0"/>
                          </a:rPr>
                          <m:t>+</m:t>
                        </m:r>
                      </m:e>
                    </m:nary>
                  </m:oMath>
                </a14:m>
                <a:r>
                  <a:rPr lang="es-CO" dirty="0"/>
                  <a:t>5083,333 J</a:t>
                </a:r>
              </a:p>
              <a:p>
                <a:r>
                  <a:rPr lang="es-CO" dirty="0"/>
                  <a:t>= -</a:t>
                </a:r>
                <a:r>
                  <a:rPr lang="es-CO" sz="2400" dirty="0"/>
                  <a:t> 15/2t^2+375t|</a:t>
                </a:r>
                <a14:m>
                  <m:oMath xmlns:m="http://schemas.openxmlformats.org/officeDocument/2006/math">
                    <m:m>
                      <m:mPr>
                        <m:mcs>
                          <m:mc>
                            <m:mcPr>
                              <m:count m:val="1"/>
                              <m:mcJc m:val="center"/>
                            </m:mcPr>
                          </m:mc>
                        </m:mcs>
                        <m:ctrlPr>
                          <a:rPr lang="es-CO" sz="2400" i="1" smtClean="0">
                            <a:latin typeface="Cambria Math" panose="02040503050406030204" pitchFamily="18" charset="0"/>
                          </a:rPr>
                        </m:ctrlPr>
                      </m:mPr>
                      <m:mr>
                        <m:e>
                          <m:r>
                            <m:rPr>
                              <m:brk m:alnAt="7"/>
                            </m:rPr>
                            <a:rPr lang="es-CO" sz="2400" b="0" i="1" smtClean="0">
                              <a:latin typeface="Cambria Math" panose="02040503050406030204" pitchFamily="18" charset="0"/>
                            </a:rPr>
                            <m:t>2</m:t>
                          </m:r>
                          <m:r>
                            <a:rPr lang="es-CO" sz="2400" b="0" i="1" smtClean="0">
                              <a:latin typeface="Cambria Math" panose="02040503050406030204" pitchFamily="18" charset="0"/>
                            </a:rPr>
                            <m:t>5</m:t>
                          </m:r>
                        </m:e>
                      </m:mr>
                      <m:mr>
                        <m:e>
                          <m:r>
                            <a:rPr lang="es-CO" sz="2400" b="0" i="1" smtClean="0">
                              <a:latin typeface="Cambria Math" panose="02040503050406030204" pitchFamily="18" charset="0"/>
                            </a:rPr>
                            <m:t>15</m:t>
                          </m:r>
                        </m:e>
                      </m:mr>
                    </m:m>
                  </m:oMath>
                </a14:m>
                <a:r>
                  <a:rPr lang="es-CO" dirty="0"/>
                  <a:t>+5083,3333J</a:t>
                </a:r>
              </a:p>
              <a:p>
                <a:r>
                  <a:rPr lang="es-CO" dirty="0"/>
                  <a:t>=-</a:t>
                </a:r>
                <a:r>
                  <a:rPr lang="es-CO" sz="2800" dirty="0"/>
                  <a:t> 15/2(25^2-15^2)+375(25-15)+5083,33=-15/2(400)+375(10)+5083,333</a:t>
                </a:r>
              </a:p>
              <a:p>
                <a:r>
                  <a:rPr lang="es-CO" sz="2800" dirty="0"/>
                  <a:t>=17500/3= 5833,33J</a:t>
                </a:r>
                <a:endParaRPr lang="es-CO" dirty="0"/>
              </a:p>
            </p:txBody>
          </p:sp>
        </mc:Choice>
        <mc:Fallback xmlns="">
          <p:sp>
            <p:nvSpPr>
              <p:cNvPr id="3" name="Marcador de contenido 2">
                <a:extLst>
                  <a:ext uri="{FF2B5EF4-FFF2-40B4-BE49-F238E27FC236}">
                    <a16:creationId xmlns:a16="http://schemas.microsoft.com/office/drawing/2014/main" id="{4301FA11-790F-4822-846B-E45CCBDD9F92}"/>
                  </a:ext>
                </a:extLst>
              </p:cNvPr>
              <p:cNvSpPr>
                <a:spLocks noGrp="1" noRot="1" noChangeAspect="1" noMove="1" noResize="1" noEditPoints="1" noAdjustHandles="1" noChangeArrowheads="1" noChangeShapeType="1" noTextEdit="1"/>
              </p:cNvSpPr>
              <p:nvPr>
                <p:ph idx="1"/>
              </p:nvPr>
            </p:nvSpPr>
            <p:spPr>
              <a:blipFill>
                <a:blip r:embed="rId2"/>
                <a:stretch>
                  <a:fillRect l="-1037"/>
                </a:stretch>
              </a:blipFill>
            </p:spPr>
            <p:txBody>
              <a:bodyPr/>
              <a:lstStyle/>
              <a:p>
                <a:r>
                  <a:rPr lang="es-CO">
                    <a:noFill/>
                  </a:rPr>
                  <a:t> </a:t>
                </a:r>
              </a:p>
            </p:txBody>
          </p:sp>
        </mc:Fallback>
      </mc:AlternateContent>
    </p:spTree>
    <p:extLst>
      <p:ext uri="{BB962C8B-B14F-4D97-AF65-F5344CB8AC3E}">
        <p14:creationId xmlns:p14="http://schemas.microsoft.com/office/powerpoint/2010/main" val="32892358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Solución</a:t>
            </a:r>
          </a:p>
        </p:txBody>
      </p:sp>
      <p:graphicFrame>
        <p:nvGraphicFramePr>
          <p:cNvPr id="3" name="2 Tabla"/>
          <p:cNvGraphicFramePr>
            <a:graphicFrameLocks noGrp="1"/>
          </p:cNvGraphicFramePr>
          <p:nvPr>
            <p:extLst>
              <p:ext uri="{D42A27DB-BD31-4B8C-83A1-F6EECF244321}">
                <p14:modId xmlns:p14="http://schemas.microsoft.com/office/powerpoint/2010/main" val="3437862878"/>
              </p:ext>
            </p:extLst>
          </p:nvPr>
        </p:nvGraphicFramePr>
        <p:xfrm>
          <a:off x="857224" y="2285992"/>
          <a:ext cx="7286675" cy="2191440"/>
        </p:xfrm>
        <a:graphic>
          <a:graphicData uri="http://schemas.openxmlformats.org/drawingml/2006/table">
            <a:tbl>
              <a:tblPr/>
              <a:tblGrid>
                <a:gridCol w="1429309">
                  <a:extLst>
                    <a:ext uri="{9D8B030D-6E8A-4147-A177-3AD203B41FA5}">
                      <a16:colId xmlns:a16="http://schemas.microsoft.com/office/drawing/2014/main" val="20000"/>
                    </a:ext>
                  </a:extLst>
                </a:gridCol>
                <a:gridCol w="1429309">
                  <a:extLst>
                    <a:ext uri="{9D8B030D-6E8A-4147-A177-3AD203B41FA5}">
                      <a16:colId xmlns:a16="http://schemas.microsoft.com/office/drawing/2014/main" val="20001"/>
                    </a:ext>
                  </a:extLst>
                </a:gridCol>
                <a:gridCol w="1289179">
                  <a:extLst>
                    <a:ext uri="{9D8B030D-6E8A-4147-A177-3AD203B41FA5}">
                      <a16:colId xmlns:a16="http://schemas.microsoft.com/office/drawing/2014/main" val="20002"/>
                    </a:ext>
                  </a:extLst>
                </a:gridCol>
                <a:gridCol w="1569439">
                  <a:extLst>
                    <a:ext uri="{9D8B030D-6E8A-4147-A177-3AD203B41FA5}">
                      <a16:colId xmlns:a16="http://schemas.microsoft.com/office/drawing/2014/main" val="20003"/>
                    </a:ext>
                  </a:extLst>
                </a:gridCol>
                <a:gridCol w="1569439">
                  <a:extLst>
                    <a:ext uri="{9D8B030D-6E8A-4147-A177-3AD203B41FA5}">
                      <a16:colId xmlns:a16="http://schemas.microsoft.com/office/drawing/2014/main" val="568493708"/>
                    </a:ext>
                  </a:extLst>
                </a:gridCol>
              </a:tblGrid>
              <a:tr h="566944">
                <a:tc>
                  <a:txBody>
                    <a:bodyPr/>
                    <a:lstStyle/>
                    <a:p>
                      <a:pPr algn="ctr">
                        <a:spcAft>
                          <a:spcPts val="0"/>
                        </a:spcAft>
                      </a:pPr>
                      <a:r>
                        <a:rPr lang="es-ES" sz="2400" dirty="0">
                          <a:latin typeface="Arial"/>
                          <a:ea typeface="SimSun"/>
                        </a:rPr>
                        <a:t>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V</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I</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P</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es-ES" sz="2400" dirty="0">
                          <a:latin typeface="Arial"/>
                          <a:ea typeface="SimSun"/>
                        </a:rPr>
                        <a:t>0-10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30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30t^2 3000J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6488">
                <a:tc>
                  <a:txBody>
                    <a:bodyPr/>
                    <a:lstStyle/>
                    <a:p>
                      <a:pPr algn="just">
                        <a:spcAft>
                          <a:spcPts val="0"/>
                        </a:spcAft>
                      </a:pPr>
                      <a:r>
                        <a:rPr lang="es-ES" sz="2400">
                          <a:latin typeface="Arial"/>
                          <a:ea typeface="SimSun"/>
                        </a:rPr>
                        <a:t>10-15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-5t+80</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2t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-10t</a:t>
                      </a:r>
                      <a:r>
                        <a:rPr lang="es-ES" sz="2400" baseline="30000" dirty="0">
                          <a:latin typeface="Arial"/>
                          <a:ea typeface="SimSun"/>
                        </a:rPr>
                        <a:t>2</a:t>
                      </a:r>
                      <a:r>
                        <a:rPr lang="es-ES" sz="2400" dirty="0">
                          <a:latin typeface="Arial"/>
                          <a:ea typeface="SimSun"/>
                        </a:rPr>
                        <a:t>+160t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5083,333J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6488">
                <a:tc>
                  <a:txBody>
                    <a:bodyPr/>
                    <a:lstStyle/>
                    <a:p>
                      <a:pPr algn="just">
                        <a:spcAft>
                          <a:spcPts val="0"/>
                        </a:spcAft>
                      </a:pPr>
                      <a:r>
                        <a:rPr lang="es-ES" sz="2400">
                          <a:latin typeface="Arial"/>
                          <a:ea typeface="SimSun"/>
                        </a:rPr>
                        <a:t>15-25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-3t+75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-15t+375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dirty="0">
                          <a:latin typeface="Arial"/>
                          <a:ea typeface="SimSun"/>
                        </a:rPr>
                        <a:t>5833,333J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EE0DA6-D676-4031-AEC4-F673F4C5EBA5}"/>
              </a:ext>
            </a:extLst>
          </p:cNvPr>
          <p:cNvSpPr>
            <a:spLocks noGrp="1"/>
          </p:cNvSpPr>
          <p:nvPr>
            <p:ph type="title"/>
          </p:nvPr>
        </p:nvSpPr>
        <p:spPr/>
        <p:txBody>
          <a:bodyPr/>
          <a:lstStyle/>
          <a:p>
            <a:endParaRPr lang="es-CO"/>
          </a:p>
        </p:txBody>
      </p:sp>
      <p:graphicFrame>
        <p:nvGraphicFramePr>
          <p:cNvPr id="3" name="Tabla 2">
            <a:extLst>
              <a:ext uri="{FF2B5EF4-FFF2-40B4-BE49-F238E27FC236}">
                <a16:creationId xmlns:a16="http://schemas.microsoft.com/office/drawing/2014/main" id="{ED02BAA9-C794-4B13-98EA-4E100FBA2AF8}"/>
              </a:ext>
            </a:extLst>
          </p:cNvPr>
          <p:cNvGraphicFramePr>
            <a:graphicFrameLocks noGrp="1"/>
          </p:cNvGraphicFramePr>
          <p:nvPr>
            <p:extLst>
              <p:ext uri="{D42A27DB-BD31-4B8C-83A1-F6EECF244321}">
                <p14:modId xmlns:p14="http://schemas.microsoft.com/office/powerpoint/2010/main" val="4122252744"/>
              </p:ext>
            </p:extLst>
          </p:nvPr>
        </p:nvGraphicFramePr>
        <p:xfrm>
          <a:off x="3347864" y="2132856"/>
          <a:ext cx="2520280" cy="3377565"/>
        </p:xfrm>
        <a:graphic>
          <a:graphicData uri="http://schemas.openxmlformats.org/drawingml/2006/table">
            <a:tbl>
              <a:tblPr>
                <a:tableStyleId>{5C22544A-7EE6-4342-B048-85BDC9FD1C3A}</a:tableStyleId>
              </a:tblPr>
              <a:tblGrid>
                <a:gridCol w="1260140">
                  <a:extLst>
                    <a:ext uri="{9D8B030D-6E8A-4147-A177-3AD203B41FA5}">
                      <a16:colId xmlns:a16="http://schemas.microsoft.com/office/drawing/2014/main" val="635260859"/>
                    </a:ext>
                  </a:extLst>
                </a:gridCol>
                <a:gridCol w="1260140">
                  <a:extLst>
                    <a:ext uri="{9D8B030D-6E8A-4147-A177-3AD203B41FA5}">
                      <a16:colId xmlns:a16="http://schemas.microsoft.com/office/drawing/2014/main" val="1945789296"/>
                    </a:ext>
                  </a:extLst>
                </a:gridCol>
              </a:tblGrid>
              <a:tr h="313619">
                <a:tc>
                  <a:txBody>
                    <a:bodyPr/>
                    <a:lstStyle/>
                    <a:p>
                      <a:pPr algn="l" fontAlgn="b"/>
                      <a:r>
                        <a:rPr lang="es-CO" sz="2400" b="0" i="0" u="none" strike="noStrike" dirty="0">
                          <a:solidFill>
                            <a:srgbClr val="000000"/>
                          </a:solidFill>
                          <a:effectLst/>
                          <a:latin typeface="Calibri" panose="020F0502020204030204" pitchFamily="34" charset="0"/>
                        </a:rPr>
                        <a:t>.t  en s</a:t>
                      </a:r>
                    </a:p>
                  </a:txBody>
                  <a:tcPr marL="9525" marR="9525" marT="9525" marB="0" anchor="b"/>
                </a:tc>
                <a:tc>
                  <a:txBody>
                    <a:bodyPr/>
                    <a:lstStyle/>
                    <a:p>
                      <a:pPr algn="l" fontAlgn="b"/>
                      <a:r>
                        <a:rPr lang="es-CO" sz="2400" u="none" strike="noStrike" dirty="0">
                          <a:effectLst/>
                        </a:rPr>
                        <a:t>.p en W</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1715537"/>
                  </a:ext>
                </a:extLst>
              </a:tr>
              <a:tr h="334453">
                <a:tc>
                  <a:txBody>
                    <a:bodyPr/>
                    <a:lstStyle/>
                    <a:p>
                      <a:pPr algn="r" fontAlgn="b"/>
                      <a:r>
                        <a:rPr lang="es-CO" sz="2400" u="none" strike="noStrike">
                          <a:effectLst/>
                        </a:rPr>
                        <a:t>0</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4691766"/>
                  </a:ext>
                </a:extLst>
              </a:tr>
              <a:tr h="216024">
                <a:tc>
                  <a:txBody>
                    <a:bodyPr/>
                    <a:lstStyle/>
                    <a:p>
                      <a:pPr algn="r" fontAlgn="b"/>
                      <a:r>
                        <a:rPr lang="es-CO" sz="2400" u="none" strike="noStrike">
                          <a:effectLst/>
                        </a:rPr>
                        <a:t>5</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300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99404241"/>
                  </a:ext>
                </a:extLst>
              </a:tr>
              <a:tr h="191844">
                <a:tc>
                  <a:txBody>
                    <a:bodyPr/>
                    <a:lstStyle/>
                    <a:p>
                      <a:pPr algn="r" fontAlgn="b"/>
                      <a:r>
                        <a:rPr lang="es-CO" sz="2400" u="none" strike="noStrike">
                          <a:effectLst/>
                        </a:rPr>
                        <a:t>10</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600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8235899"/>
                  </a:ext>
                </a:extLst>
              </a:tr>
              <a:tr h="216024">
                <a:tc>
                  <a:txBody>
                    <a:bodyPr/>
                    <a:lstStyle/>
                    <a:p>
                      <a:pPr algn="r" fontAlgn="b"/>
                      <a:r>
                        <a:rPr lang="es-CO" sz="2400" u="none" strike="noStrike">
                          <a:effectLst/>
                        </a:rPr>
                        <a:t>11</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550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6402893"/>
                  </a:ext>
                </a:extLst>
              </a:tr>
              <a:tr h="152985">
                <a:tc>
                  <a:txBody>
                    <a:bodyPr/>
                    <a:lstStyle/>
                    <a:p>
                      <a:pPr algn="r" fontAlgn="b"/>
                      <a:r>
                        <a:rPr lang="es-CO" sz="2400" u="none" strike="noStrike">
                          <a:effectLst/>
                        </a:rPr>
                        <a:t>12</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480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6109333"/>
                  </a:ext>
                </a:extLst>
              </a:tr>
              <a:tr h="152985">
                <a:tc>
                  <a:txBody>
                    <a:bodyPr/>
                    <a:lstStyle/>
                    <a:p>
                      <a:pPr algn="r" fontAlgn="b"/>
                      <a:r>
                        <a:rPr lang="es-CO" sz="2400" u="none" strike="noStrike">
                          <a:effectLst/>
                        </a:rPr>
                        <a:t>13</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390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866493"/>
                  </a:ext>
                </a:extLst>
              </a:tr>
              <a:tr h="152985">
                <a:tc>
                  <a:txBody>
                    <a:bodyPr/>
                    <a:lstStyle/>
                    <a:p>
                      <a:pPr algn="r" fontAlgn="b"/>
                      <a:r>
                        <a:rPr lang="es-CO" sz="2400" u="none" strike="noStrike">
                          <a:effectLst/>
                        </a:rPr>
                        <a:t>14</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a:effectLst/>
                        </a:rPr>
                        <a:t>280</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1501956"/>
                  </a:ext>
                </a:extLst>
              </a:tr>
              <a:tr h="152985">
                <a:tc>
                  <a:txBody>
                    <a:bodyPr/>
                    <a:lstStyle/>
                    <a:p>
                      <a:pPr algn="r" fontAlgn="b"/>
                      <a:r>
                        <a:rPr lang="es-CO" sz="2400" u="none" strike="noStrike" dirty="0">
                          <a:effectLst/>
                        </a:rPr>
                        <a:t>15</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O" sz="2400" u="none" strike="noStrike" dirty="0">
                          <a:effectLst/>
                        </a:rPr>
                        <a:t>150</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5050412"/>
                  </a:ext>
                </a:extLst>
              </a:tr>
            </a:tbl>
          </a:graphicData>
        </a:graphic>
      </p:graphicFrame>
      <p:sp>
        <p:nvSpPr>
          <p:cNvPr id="4" name="CuadroTexto 3">
            <a:extLst>
              <a:ext uri="{FF2B5EF4-FFF2-40B4-BE49-F238E27FC236}">
                <a16:creationId xmlns:a16="http://schemas.microsoft.com/office/drawing/2014/main" id="{AF0705E2-91A0-4745-BF68-07332F1A19DF}"/>
              </a:ext>
            </a:extLst>
          </p:cNvPr>
          <p:cNvSpPr txBox="1"/>
          <p:nvPr/>
        </p:nvSpPr>
        <p:spPr>
          <a:xfrm>
            <a:off x="4355976" y="6093296"/>
            <a:ext cx="787395" cy="646331"/>
          </a:xfrm>
          <a:prstGeom prst="rect">
            <a:avLst/>
          </a:prstGeom>
          <a:noFill/>
        </p:spPr>
        <p:txBody>
          <a:bodyPr wrap="none" rtlCol="0">
            <a:spAutoFit/>
          </a:bodyPr>
          <a:lstStyle/>
          <a:p>
            <a:pPr marL="342900" indent="-342900">
              <a:buAutoNum type="arabicPlain" startAt="20"/>
            </a:pPr>
            <a:r>
              <a:rPr lang="es-CO" dirty="0"/>
              <a:t>75</a:t>
            </a:r>
          </a:p>
          <a:p>
            <a:r>
              <a:rPr lang="es-CO" dirty="0"/>
              <a:t>25  0</a:t>
            </a:r>
          </a:p>
        </p:txBody>
      </p:sp>
    </p:spTree>
    <p:extLst>
      <p:ext uri="{BB962C8B-B14F-4D97-AF65-F5344CB8AC3E}">
        <p14:creationId xmlns:p14="http://schemas.microsoft.com/office/powerpoint/2010/main" val="27967241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BE077-F05C-494A-9BBE-6F7F73896171}"/>
              </a:ext>
            </a:extLst>
          </p:cNvPr>
          <p:cNvSpPr>
            <a:spLocks noGrp="1"/>
          </p:cNvSpPr>
          <p:nvPr>
            <p:ph type="title"/>
          </p:nvPr>
        </p:nvSpPr>
        <p:spPr/>
        <p:txBody>
          <a:bodyPr>
            <a:normAutofit fontScale="90000"/>
          </a:bodyPr>
          <a:lstStyle/>
          <a:p>
            <a:r>
              <a:rPr lang="es-CO" dirty="0"/>
              <a:t>Grafica de potencia contra tiempo</a:t>
            </a:r>
          </a:p>
        </p:txBody>
      </p:sp>
      <p:graphicFrame>
        <p:nvGraphicFramePr>
          <p:cNvPr id="3" name="Gráfico 2">
            <a:extLst>
              <a:ext uri="{FF2B5EF4-FFF2-40B4-BE49-F238E27FC236}">
                <a16:creationId xmlns:a16="http://schemas.microsoft.com/office/drawing/2014/main" id="{A13F51E9-3725-4915-B3E0-737828889414}"/>
              </a:ext>
            </a:extLst>
          </p:cNvPr>
          <p:cNvGraphicFramePr>
            <a:graphicFrameLocks/>
          </p:cNvGraphicFramePr>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78960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111B51-FE1C-4937-BD4B-565F754CE1CB}"/>
              </a:ext>
            </a:extLst>
          </p:cNvPr>
          <p:cNvSpPr>
            <a:spLocks noGrp="1"/>
          </p:cNvSpPr>
          <p:nvPr>
            <p:ph type="title"/>
          </p:nvPr>
        </p:nvSpPr>
        <p:spPr/>
        <p:txBody>
          <a:bodyPr/>
          <a:lstStyle/>
          <a:p>
            <a:r>
              <a:rPr lang="es-CO" dirty="0"/>
              <a:t>SOLUCION</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D2870B84-5D71-4CE3-B1AB-210EE55C87F7}"/>
                  </a:ext>
                </a:extLst>
              </p:cNvPr>
              <p:cNvSpPr>
                <a:spLocks noGrp="1"/>
              </p:cNvSpPr>
              <p:nvPr>
                <p:ph idx="1"/>
              </p:nvPr>
            </p:nvSpPr>
            <p:spPr/>
            <p:txBody>
              <a:bodyPr>
                <a:normAutofit lnSpcReduction="10000"/>
              </a:bodyPr>
              <a:lstStyle/>
              <a:p>
                <a14:m>
                  <m:oMath xmlns:m="http://schemas.openxmlformats.org/officeDocument/2006/math">
                    <m:nary>
                      <m:naryPr>
                        <m:ctrlPr>
                          <a:rPr lang="es-CO" i="1" smtClean="0">
                            <a:latin typeface="Cambria Math" panose="02040503050406030204" pitchFamily="18" charset="0"/>
                          </a:rPr>
                        </m:ctrlPr>
                      </m:naryPr>
                      <m:sub>
                        <m:r>
                          <m:rPr>
                            <m:brk m:alnAt="23"/>
                          </m:rPr>
                          <a:rPr lang="es-CO" b="0" i="1" smtClean="0">
                            <a:latin typeface="Cambria Math" panose="02040503050406030204" pitchFamily="18" charset="0"/>
                          </a:rPr>
                          <m:t>0</m:t>
                        </m:r>
                      </m:sub>
                      <m:sup>
                        <m:r>
                          <a:rPr lang="es-CO" b="0" i="1" smtClean="0">
                            <a:latin typeface="Cambria Math" panose="02040503050406030204" pitchFamily="18" charset="0"/>
                          </a:rPr>
                          <m:t>10</m:t>
                        </m:r>
                      </m:sup>
                      <m:e>
                        <m:r>
                          <a:rPr lang="es-CO" b="0" i="1" smtClean="0">
                            <a:latin typeface="Cambria Math" panose="02040503050406030204" pitchFamily="18" charset="0"/>
                          </a:rPr>
                          <m:t>60</m:t>
                        </m:r>
                        <m:r>
                          <a:rPr lang="es-CO" b="0" i="1" smtClean="0">
                            <a:latin typeface="Cambria Math" panose="02040503050406030204" pitchFamily="18" charset="0"/>
                          </a:rPr>
                          <m:t>𝑡</m:t>
                        </m:r>
                        <m:r>
                          <a:rPr lang="es-CO" b="0" i="1" smtClean="0">
                            <a:latin typeface="Cambria Math" panose="02040503050406030204" pitchFamily="18" charset="0"/>
                          </a:rPr>
                          <m:t>+</m:t>
                        </m:r>
                        <m:r>
                          <a:rPr lang="es-CO" b="0" i="1" smtClean="0">
                            <a:latin typeface="Cambria Math" panose="02040503050406030204" pitchFamily="18" charset="0"/>
                          </a:rPr>
                          <m:t>𝑊</m:t>
                        </m:r>
                        <m:d>
                          <m:dPr>
                            <m:ctrlPr>
                              <a:rPr lang="es-CO" b="0" i="1" smtClean="0">
                                <a:latin typeface="Cambria Math" panose="02040503050406030204" pitchFamily="18" charset="0"/>
                              </a:rPr>
                            </m:ctrlPr>
                          </m:dPr>
                          <m:e>
                            <m:r>
                              <a:rPr lang="es-CO" b="0" i="1" smtClean="0">
                                <a:latin typeface="Cambria Math" panose="02040503050406030204" pitchFamily="18" charset="0"/>
                              </a:rPr>
                              <m:t>0</m:t>
                            </m:r>
                          </m:e>
                        </m:d>
                        <m:r>
                          <a:rPr lang="es-CO" b="0" i="1" smtClean="0">
                            <a:latin typeface="Cambria Math" panose="02040503050406030204" pitchFamily="18" charset="0"/>
                          </a:rPr>
                          <m:t>=</m:t>
                        </m:r>
                        <m:d>
                          <m:dPr>
                            <m:ctrlPr>
                              <a:rPr lang="es-CO" b="0" i="1" smtClean="0">
                                <a:latin typeface="Cambria Math" panose="02040503050406030204" pitchFamily="18" charset="0"/>
                              </a:rPr>
                            </m:ctrlPr>
                          </m:dPr>
                          <m:e>
                            <m:f>
                              <m:fPr>
                                <m:ctrlPr>
                                  <a:rPr lang="es-CO" b="0" i="1" smtClean="0">
                                    <a:latin typeface="Cambria Math" panose="02040503050406030204" pitchFamily="18" charset="0"/>
                                  </a:rPr>
                                </m:ctrlPr>
                              </m:fPr>
                              <m:num>
                                <m:r>
                                  <a:rPr lang="es-CO" b="0" i="1" smtClean="0">
                                    <a:latin typeface="Cambria Math" panose="02040503050406030204" pitchFamily="18" charset="0"/>
                                  </a:rPr>
                                  <m:t>60</m:t>
                                </m:r>
                              </m:num>
                              <m:den>
                                <m:r>
                                  <a:rPr lang="es-CO" b="0" i="1" smtClean="0">
                                    <a:latin typeface="Cambria Math" panose="02040503050406030204" pitchFamily="18" charset="0"/>
                                  </a:rPr>
                                  <m:t>2</m:t>
                                </m:r>
                              </m:den>
                            </m:f>
                          </m:e>
                        </m:d>
                        <m:sSup>
                          <m:sSupPr>
                            <m:ctrlPr>
                              <a:rPr lang="es-CO" b="0" i="1" smtClean="0">
                                <a:latin typeface="Cambria Math" panose="02040503050406030204" pitchFamily="18" charset="0"/>
                              </a:rPr>
                            </m:ctrlPr>
                          </m:sSupPr>
                          <m:e>
                            <m:r>
                              <a:rPr lang="es-CO" b="0" i="1" smtClean="0">
                                <a:latin typeface="Cambria Math" panose="02040503050406030204" pitchFamily="18" charset="0"/>
                              </a:rPr>
                              <m:t>𝑡</m:t>
                            </m:r>
                          </m:e>
                          <m:sup>
                            <m:r>
                              <a:rPr lang="es-CO" b="0" i="1" smtClean="0">
                                <a:latin typeface="Cambria Math" panose="02040503050406030204" pitchFamily="18" charset="0"/>
                              </a:rPr>
                              <m:t>2</m:t>
                            </m:r>
                          </m:sup>
                        </m:sSup>
                        <m:sSubSup>
                          <m:sSubSupPr>
                            <m:ctrlPr>
                              <a:rPr lang="es-CO" b="0" i="1" smtClean="0">
                                <a:latin typeface="Cambria Math" panose="02040503050406030204" pitchFamily="18" charset="0"/>
                              </a:rPr>
                            </m:ctrlPr>
                          </m:sSubSupPr>
                          <m:e>
                            <m:r>
                              <a:rPr lang="es-CO" b="0" i="1" smtClean="0">
                                <a:latin typeface="Cambria Math" panose="02040503050406030204" pitchFamily="18" charset="0"/>
                              </a:rPr>
                              <m:t>|</m:t>
                            </m:r>
                          </m:e>
                          <m:sub>
                            <m:r>
                              <a:rPr lang="es-CO" b="0" i="1" smtClean="0">
                                <a:latin typeface="Cambria Math" panose="02040503050406030204" pitchFamily="18" charset="0"/>
                              </a:rPr>
                              <m:t>0</m:t>
                            </m:r>
                          </m:sub>
                          <m:sup>
                            <m:r>
                              <a:rPr lang="es-CO" b="0" i="1" smtClean="0">
                                <a:latin typeface="Cambria Math" panose="02040503050406030204" pitchFamily="18" charset="0"/>
                              </a:rPr>
                              <m:t>10</m:t>
                            </m:r>
                          </m:sup>
                        </m:sSubSup>
                        <m:r>
                          <a:rPr lang="es-CO" b="0" i="1" smtClean="0">
                            <a:latin typeface="Cambria Math" panose="02040503050406030204" pitchFamily="18" charset="0"/>
                          </a:rPr>
                          <m:t>+0</m:t>
                        </m:r>
                      </m:e>
                    </m:nary>
                  </m:oMath>
                </a14:m>
                <a:r>
                  <a:rPr lang="es-CO" dirty="0"/>
                  <a:t>=30t^2 </a:t>
                </a:r>
                <a14:m>
                  <m:oMath xmlns:m="http://schemas.openxmlformats.org/officeDocument/2006/math">
                    <m:sSubSup>
                      <m:sSubSupPr>
                        <m:ctrlPr>
                          <a:rPr lang="es-CO" i="1">
                            <a:latin typeface="Cambria Math" panose="02040503050406030204" pitchFamily="18" charset="0"/>
                          </a:rPr>
                        </m:ctrlPr>
                      </m:sSubSupPr>
                      <m:e>
                        <m:r>
                          <a:rPr lang="es-CO" i="1">
                            <a:latin typeface="Cambria Math" panose="02040503050406030204" pitchFamily="18" charset="0"/>
                          </a:rPr>
                          <m:t>|</m:t>
                        </m:r>
                      </m:e>
                      <m:sub>
                        <m:r>
                          <a:rPr lang="es-CO" i="1">
                            <a:latin typeface="Cambria Math" panose="02040503050406030204" pitchFamily="18" charset="0"/>
                          </a:rPr>
                          <m:t>0</m:t>
                        </m:r>
                      </m:sub>
                      <m:sup>
                        <m:r>
                          <a:rPr lang="es-CO" i="1">
                            <a:latin typeface="Cambria Math" panose="02040503050406030204" pitchFamily="18" charset="0"/>
                          </a:rPr>
                          <m:t>10</m:t>
                        </m:r>
                      </m:sup>
                    </m:sSubSup>
                    <m:r>
                      <a:rPr lang="es-CO" i="1">
                        <a:latin typeface="Cambria Math" panose="02040503050406030204" pitchFamily="18" charset="0"/>
                      </a:rPr>
                      <m:t> </m:t>
                    </m:r>
                  </m:oMath>
                </a14:m>
                <a:r>
                  <a:rPr lang="es-CO" dirty="0"/>
                  <a:t>= 30(100-0)=3000J</a:t>
                </a:r>
              </a:p>
              <a:p>
                <a14:m>
                  <m:oMath xmlns:m="http://schemas.openxmlformats.org/officeDocument/2006/math">
                    <m:nary>
                      <m:naryPr>
                        <m:ctrlPr>
                          <a:rPr lang="es-CO" i="1">
                            <a:latin typeface="Cambria Math" panose="02040503050406030204" pitchFamily="18" charset="0"/>
                          </a:rPr>
                        </m:ctrlPr>
                      </m:naryPr>
                      <m:sub>
                        <m:r>
                          <a:rPr lang="es-CO" b="0" i="1" smtClean="0">
                            <a:latin typeface="Cambria Math" panose="02040503050406030204" pitchFamily="18" charset="0"/>
                          </a:rPr>
                          <m:t>1</m:t>
                        </m:r>
                        <m:r>
                          <m:rPr>
                            <m:brk m:alnAt="23"/>
                          </m:rPr>
                          <a:rPr lang="es-CO" i="1">
                            <a:latin typeface="Cambria Math" panose="02040503050406030204" pitchFamily="18" charset="0"/>
                          </a:rPr>
                          <m:t>0</m:t>
                        </m:r>
                      </m:sub>
                      <m:sup>
                        <m:r>
                          <a:rPr lang="es-CO" i="1">
                            <a:latin typeface="Cambria Math" panose="02040503050406030204" pitchFamily="18" charset="0"/>
                          </a:rPr>
                          <m:t>1</m:t>
                        </m:r>
                        <m:r>
                          <a:rPr lang="es-CO" b="0" i="1" smtClean="0">
                            <a:latin typeface="Cambria Math" panose="02040503050406030204" pitchFamily="18" charset="0"/>
                          </a:rPr>
                          <m:t>5</m:t>
                        </m:r>
                      </m:sup>
                      <m:e>
                        <m:d>
                          <m:dPr>
                            <m:ctrlPr>
                              <a:rPr lang="es-CO" b="0" i="1" smtClean="0">
                                <a:latin typeface="Cambria Math" panose="02040503050406030204" pitchFamily="18" charset="0"/>
                              </a:rPr>
                            </m:ctrlPr>
                          </m:dPr>
                          <m:e>
                            <m:r>
                              <a:rPr lang="es-CO" b="0" i="1" smtClean="0">
                                <a:latin typeface="Cambria Math" panose="02040503050406030204" pitchFamily="18" charset="0"/>
                              </a:rPr>
                              <m:t>−10</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𝑡</m:t>
                                </m:r>
                              </m:e>
                              <m:sup>
                                <m:r>
                                  <a:rPr lang="es-CO" b="0" i="1" smtClean="0">
                                    <a:latin typeface="Cambria Math" panose="02040503050406030204" pitchFamily="18" charset="0"/>
                                  </a:rPr>
                                  <m:t>2</m:t>
                                </m:r>
                              </m:sup>
                            </m:sSup>
                            <m:r>
                              <a:rPr lang="es-CO" i="1">
                                <a:latin typeface="Cambria Math" panose="02040503050406030204" pitchFamily="18" charset="0"/>
                              </a:rPr>
                              <m:t>+</m:t>
                            </m:r>
                            <m:r>
                              <a:rPr lang="es-CO" b="0" i="1" smtClean="0">
                                <a:latin typeface="Cambria Math" panose="02040503050406030204" pitchFamily="18" charset="0"/>
                              </a:rPr>
                              <m:t>160</m:t>
                            </m:r>
                            <m:r>
                              <a:rPr lang="es-CO" b="0" i="1" smtClean="0">
                                <a:latin typeface="Cambria Math" panose="02040503050406030204" pitchFamily="18" charset="0"/>
                              </a:rPr>
                              <m:t>𝑡</m:t>
                            </m:r>
                          </m:e>
                        </m:d>
                        <m:r>
                          <a:rPr lang="es-CO" b="0" i="1" smtClean="0">
                            <a:latin typeface="Cambria Math" panose="02040503050406030204" pitchFamily="18" charset="0"/>
                          </a:rPr>
                          <m:t>𝑑𝑡</m:t>
                        </m:r>
                        <m:r>
                          <a:rPr lang="es-CO" b="0" i="1" smtClean="0">
                            <a:latin typeface="Cambria Math" panose="02040503050406030204" pitchFamily="18" charset="0"/>
                          </a:rPr>
                          <m:t>+</m:t>
                        </m:r>
                        <m:r>
                          <a:rPr lang="es-CO" i="1">
                            <a:latin typeface="Cambria Math" panose="02040503050406030204" pitchFamily="18" charset="0"/>
                          </a:rPr>
                          <m:t>𝑊</m:t>
                        </m:r>
                        <m:d>
                          <m:dPr>
                            <m:ctrlPr>
                              <a:rPr lang="es-CO" i="1">
                                <a:latin typeface="Cambria Math" panose="02040503050406030204" pitchFamily="18" charset="0"/>
                              </a:rPr>
                            </m:ctrlPr>
                          </m:dPr>
                          <m:e>
                            <m:r>
                              <a:rPr lang="es-CO" b="0" i="1" smtClean="0">
                                <a:latin typeface="Cambria Math" panose="02040503050406030204" pitchFamily="18" charset="0"/>
                              </a:rPr>
                              <m:t>1</m:t>
                            </m:r>
                            <m:r>
                              <a:rPr lang="es-CO" i="1">
                                <a:latin typeface="Cambria Math" panose="02040503050406030204" pitchFamily="18" charset="0"/>
                              </a:rPr>
                              <m:t>0</m:t>
                            </m:r>
                          </m:e>
                        </m:d>
                        <m:r>
                          <a:rPr lang="es-CO" i="1">
                            <a:latin typeface="Cambria Math" panose="02040503050406030204" pitchFamily="18" charset="0"/>
                          </a:rPr>
                          <m:t>=</m:t>
                        </m:r>
                        <m:r>
                          <a:rPr lang="es-CO" b="0" i="1" smtClean="0">
                            <a:latin typeface="Cambria Math" panose="02040503050406030204" pitchFamily="18" charset="0"/>
                          </a:rPr>
                          <m:t>(−10/3)</m:t>
                        </m:r>
                        <m:sSup>
                          <m:sSupPr>
                            <m:ctrlPr>
                              <a:rPr lang="es-CO" b="0" i="1" smtClean="0">
                                <a:latin typeface="Cambria Math" panose="02040503050406030204" pitchFamily="18" charset="0"/>
                              </a:rPr>
                            </m:ctrlPr>
                          </m:sSupPr>
                          <m:e>
                            <m:r>
                              <a:rPr lang="es-CO" b="0" i="1" smtClean="0">
                                <a:latin typeface="Cambria Math" panose="02040503050406030204" pitchFamily="18" charset="0"/>
                              </a:rPr>
                              <m:t>𝑡</m:t>
                            </m:r>
                          </m:e>
                          <m:sup>
                            <m:r>
                              <a:rPr lang="es-CO" b="0" i="1" smtClean="0">
                                <a:latin typeface="Cambria Math" panose="02040503050406030204" pitchFamily="18" charset="0"/>
                              </a:rPr>
                              <m:t>3</m:t>
                            </m:r>
                          </m:sup>
                        </m:sSup>
                        <m:sSubSup>
                          <m:sSubSupPr>
                            <m:ctrlPr>
                              <a:rPr lang="es-CO" i="1">
                                <a:latin typeface="Cambria Math" panose="02040503050406030204" pitchFamily="18" charset="0"/>
                              </a:rPr>
                            </m:ctrlPr>
                          </m:sSubSupPr>
                          <m:e>
                            <m:r>
                              <a:rPr lang="es-CO" i="1">
                                <a:latin typeface="Cambria Math" panose="02040503050406030204" pitchFamily="18" charset="0"/>
                              </a:rPr>
                              <m:t>|</m:t>
                            </m:r>
                          </m:e>
                          <m:sub>
                            <m:r>
                              <a:rPr lang="es-CO" b="0" i="1" smtClean="0">
                                <a:latin typeface="Cambria Math" panose="02040503050406030204" pitchFamily="18" charset="0"/>
                              </a:rPr>
                              <m:t>1</m:t>
                            </m:r>
                            <m:r>
                              <a:rPr lang="es-CO" i="1">
                                <a:latin typeface="Cambria Math" panose="02040503050406030204" pitchFamily="18" charset="0"/>
                              </a:rPr>
                              <m:t>0</m:t>
                            </m:r>
                          </m:sub>
                          <m:sup>
                            <m:r>
                              <a:rPr lang="es-CO" i="1">
                                <a:latin typeface="Cambria Math" panose="02040503050406030204" pitchFamily="18" charset="0"/>
                              </a:rPr>
                              <m:t>1</m:t>
                            </m:r>
                            <m:r>
                              <a:rPr lang="es-CO" b="0" i="1" smtClean="0">
                                <a:latin typeface="Cambria Math" panose="02040503050406030204" pitchFamily="18" charset="0"/>
                              </a:rPr>
                              <m:t>5</m:t>
                            </m:r>
                          </m:sup>
                        </m:sSubSup>
                      </m:e>
                    </m:nary>
                  </m:oMath>
                </a14:m>
                <a:r>
                  <a:rPr lang="es-CO" dirty="0"/>
                  <a:t>+(160/2)t</a:t>
                </a:r>
                <a:r>
                  <a:rPr lang="es-CO" baseline="30000" dirty="0"/>
                  <a:t>2</a:t>
                </a:r>
                <a:r>
                  <a:rPr lang="es-CO" dirty="0"/>
                  <a:t> </a:t>
                </a:r>
                <a14:m>
                  <m:oMath xmlns:m="http://schemas.openxmlformats.org/officeDocument/2006/math">
                    <m:sSubSup>
                      <m:sSubSupPr>
                        <m:ctrlPr>
                          <a:rPr lang="es-CO" i="1">
                            <a:latin typeface="Cambria Math" panose="02040503050406030204" pitchFamily="18" charset="0"/>
                          </a:rPr>
                        </m:ctrlPr>
                      </m:sSubSupPr>
                      <m:e>
                        <m:r>
                          <a:rPr lang="es-CO" i="1">
                            <a:latin typeface="Cambria Math" panose="02040503050406030204" pitchFamily="18" charset="0"/>
                          </a:rPr>
                          <m:t>|</m:t>
                        </m:r>
                      </m:e>
                      <m:sub>
                        <m:r>
                          <a:rPr lang="es-CO" i="1">
                            <a:latin typeface="Cambria Math" panose="02040503050406030204" pitchFamily="18" charset="0"/>
                          </a:rPr>
                          <m:t>10</m:t>
                        </m:r>
                      </m:sub>
                      <m:sup>
                        <m:r>
                          <a:rPr lang="es-CO" i="1">
                            <a:latin typeface="Cambria Math" panose="02040503050406030204" pitchFamily="18" charset="0"/>
                          </a:rPr>
                          <m:t>15</m:t>
                        </m:r>
                      </m:sup>
                    </m:sSubSup>
                  </m:oMath>
                </a14:m>
                <a:r>
                  <a:rPr lang="es-CO" baseline="30000" dirty="0"/>
                  <a:t>+3000j=</a:t>
                </a:r>
              </a:p>
              <a:p>
                <a:r>
                  <a:rPr lang="es-CO" sz="3200" baseline="30000" dirty="0"/>
                  <a:t>=-10/3(15^3-10^3)+80(15^2-10^2)+3000J= 5083,3333 j</a:t>
                </a:r>
              </a:p>
              <a:p>
                <a:r>
                  <a:rPr lang="es-CO" sz="3200" baseline="30000" dirty="0"/>
                  <a:t>-3,3333(3375-1000)+80(225-100)+3000= -7916,6666+10000+3000=5083,333J</a:t>
                </a:r>
              </a:p>
              <a:p>
                <a14:m>
                  <m:oMath xmlns:m="http://schemas.openxmlformats.org/officeDocument/2006/math">
                    <m:nary>
                      <m:naryPr>
                        <m:ctrlPr>
                          <a:rPr lang="es-CO" i="1">
                            <a:latin typeface="Cambria Math" panose="02040503050406030204" pitchFamily="18" charset="0"/>
                          </a:rPr>
                        </m:ctrlPr>
                      </m:naryPr>
                      <m:sub>
                        <m:r>
                          <a:rPr lang="es-CO" b="0" i="1" smtClean="0">
                            <a:latin typeface="Cambria Math" panose="02040503050406030204" pitchFamily="18" charset="0"/>
                          </a:rPr>
                          <m:t>15</m:t>
                        </m:r>
                      </m:sub>
                      <m:sup>
                        <m:r>
                          <a:rPr lang="es-CO" b="0" i="1" smtClean="0">
                            <a:latin typeface="Cambria Math" panose="02040503050406030204" pitchFamily="18" charset="0"/>
                          </a:rPr>
                          <m:t>25</m:t>
                        </m:r>
                      </m:sup>
                      <m:e>
                        <m:d>
                          <m:dPr>
                            <m:ctrlPr>
                              <a:rPr lang="es-CO" b="0" i="1" smtClean="0">
                                <a:latin typeface="Cambria Math" panose="02040503050406030204" pitchFamily="18" charset="0"/>
                              </a:rPr>
                            </m:ctrlPr>
                          </m:dPr>
                          <m:e>
                            <m:r>
                              <a:rPr lang="es-CO" b="0" i="1" smtClean="0">
                                <a:latin typeface="Cambria Math" panose="02040503050406030204" pitchFamily="18" charset="0"/>
                              </a:rPr>
                              <m:t>−15</m:t>
                            </m:r>
                            <m:r>
                              <a:rPr lang="es-CO" i="1">
                                <a:latin typeface="Cambria Math" panose="02040503050406030204" pitchFamily="18" charset="0"/>
                              </a:rPr>
                              <m:t>𝑡</m:t>
                            </m:r>
                            <m:r>
                              <a:rPr lang="es-CO" i="1">
                                <a:latin typeface="Cambria Math" panose="02040503050406030204" pitchFamily="18" charset="0"/>
                              </a:rPr>
                              <m:t>+375</m:t>
                            </m:r>
                          </m:e>
                        </m:d>
                        <m:r>
                          <a:rPr lang="es-CO" b="0" i="1" smtClean="0">
                            <a:latin typeface="Cambria Math" panose="02040503050406030204" pitchFamily="18" charset="0"/>
                          </a:rPr>
                          <m:t>𝑑𝑡</m:t>
                        </m:r>
                        <m:r>
                          <a:rPr lang="es-CO" b="0" i="1" smtClean="0">
                            <a:latin typeface="Cambria Math" panose="02040503050406030204" pitchFamily="18" charset="0"/>
                          </a:rPr>
                          <m:t>+</m:t>
                        </m:r>
                        <m:r>
                          <a:rPr lang="es-CO" i="1">
                            <a:latin typeface="Cambria Math" panose="02040503050406030204" pitchFamily="18" charset="0"/>
                          </a:rPr>
                          <m:t>𝑊</m:t>
                        </m:r>
                        <m:d>
                          <m:dPr>
                            <m:ctrlPr>
                              <a:rPr lang="es-CO" i="1">
                                <a:latin typeface="Cambria Math" panose="02040503050406030204" pitchFamily="18" charset="0"/>
                              </a:rPr>
                            </m:ctrlPr>
                          </m:dPr>
                          <m:e>
                            <m:r>
                              <a:rPr lang="es-CO" b="0" i="1" smtClean="0">
                                <a:latin typeface="Cambria Math" panose="02040503050406030204" pitchFamily="18" charset="0"/>
                              </a:rPr>
                              <m:t>15</m:t>
                            </m:r>
                          </m:e>
                        </m:d>
                        <m:r>
                          <a:rPr lang="es-CO" i="1">
                            <a:latin typeface="Cambria Math" panose="02040503050406030204" pitchFamily="18" charset="0"/>
                          </a:rPr>
                          <m:t>=(</m:t>
                        </m:r>
                        <m:r>
                          <a:rPr lang="es-CO" b="0" i="1" smtClean="0">
                            <a:latin typeface="Cambria Math" panose="02040503050406030204" pitchFamily="18" charset="0"/>
                          </a:rPr>
                          <m:t>−15</m:t>
                        </m:r>
                        <m:r>
                          <a:rPr lang="es-CO" i="1">
                            <a:latin typeface="Cambria Math" panose="02040503050406030204" pitchFamily="18" charset="0"/>
                          </a:rPr>
                          <m:t>/2)</m:t>
                        </m:r>
                        <m:sSup>
                          <m:sSupPr>
                            <m:ctrlPr>
                              <a:rPr lang="es-CO" i="1">
                                <a:latin typeface="Cambria Math" panose="02040503050406030204" pitchFamily="18" charset="0"/>
                              </a:rPr>
                            </m:ctrlPr>
                          </m:sSupPr>
                          <m:e>
                            <m:r>
                              <a:rPr lang="es-CO" i="1">
                                <a:latin typeface="Cambria Math" panose="02040503050406030204" pitchFamily="18" charset="0"/>
                              </a:rPr>
                              <m:t>𝑡</m:t>
                            </m:r>
                          </m:e>
                          <m:sup>
                            <m:r>
                              <a:rPr lang="es-CO" i="1">
                                <a:latin typeface="Cambria Math" panose="02040503050406030204" pitchFamily="18" charset="0"/>
                              </a:rPr>
                              <m:t>2</m:t>
                            </m:r>
                          </m:sup>
                        </m:sSup>
                        <m:sSubSup>
                          <m:sSubSupPr>
                            <m:ctrlPr>
                              <a:rPr lang="es-CO" i="1">
                                <a:latin typeface="Cambria Math" panose="02040503050406030204" pitchFamily="18" charset="0"/>
                              </a:rPr>
                            </m:ctrlPr>
                          </m:sSubSupPr>
                          <m:e>
                            <m:r>
                              <a:rPr lang="es-CO" i="1">
                                <a:latin typeface="Cambria Math" panose="02040503050406030204" pitchFamily="18" charset="0"/>
                              </a:rPr>
                              <m:t>|</m:t>
                            </m:r>
                          </m:e>
                          <m:sub>
                            <m:r>
                              <a:rPr lang="es-CO" b="0" i="1" smtClean="0">
                                <a:latin typeface="Cambria Math" panose="02040503050406030204" pitchFamily="18" charset="0"/>
                              </a:rPr>
                              <m:t>15</m:t>
                            </m:r>
                          </m:sub>
                          <m:sup>
                            <m:r>
                              <a:rPr lang="es-CO" b="0" i="1" smtClean="0">
                                <a:latin typeface="Cambria Math" panose="02040503050406030204" pitchFamily="18" charset="0"/>
                              </a:rPr>
                              <m:t>25</m:t>
                            </m:r>
                          </m:sup>
                        </m:sSubSup>
                      </m:e>
                    </m:nary>
                    <m:r>
                      <a:rPr lang="es-CO" b="0" i="1" smtClean="0">
                        <a:latin typeface="Cambria Math" panose="02040503050406030204" pitchFamily="18" charset="0"/>
                      </a:rPr>
                      <m:t>+375</m:t>
                    </m:r>
                    <m:r>
                      <a:rPr lang="es-CO" b="0" i="1" smtClean="0">
                        <a:latin typeface="Cambria Math" panose="02040503050406030204" pitchFamily="18" charset="0"/>
                      </a:rPr>
                      <m:t>𝑡</m:t>
                    </m:r>
                    <m:sSubSup>
                      <m:sSubSupPr>
                        <m:ctrlPr>
                          <a:rPr lang="es-CO" i="1">
                            <a:latin typeface="Cambria Math" panose="02040503050406030204" pitchFamily="18" charset="0"/>
                          </a:rPr>
                        </m:ctrlPr>
                      </m:sSubSupPr>
                      <m:e>
                        <m:r>
                          <a:rPr lang="es-CO" i="1">
                            <a:latin typeface="Cambria Math" panose="02040503050406030204" pitchFamily="18" charset="0"/>
                          </a:rPr>
                          <m:t>|</m:t>
                        </m:r>
                      </m:e>
                      <m:sub>
                        <m:r>
                          <a:rPr lang="es-CO" i="1">
                            <a:latin typeface="Cambria Math" panose="02040503050406030204" pitchFamily="18" charset="0"/>
                          </a:rPr>
                          <m:t>15</m:t>
                        </m:r>
                      </m:sub>
                      <m:sup>
                        <m:r>
                          <a:rPr lang="es-CO" i="1">
                            <a:latin typeface="Cambria Math" panose="02040503050406030204" pitchFamily="18" charset="0"/>
                          </a:rPr>
                          <m:t>25</m:t>
                        </m:r>
                      </m:sup>
                    </m:sSubSup>
                  </m:oMath>
                </a14:m>
                <a:r>
                  <a:rPr lang="es-CO" dirty="0"/>
                  <a:t>+5083,333J= -7,5(25^2-15^2)+375(25-15)+5083,333J=5833,33J</a:t>
                </a:r>
              </a:p>
            </p:txBody>
          </p:sp>
        </mc:Choice>
        <mc:Fallback xmlns="">
          <p:sp>
            <p:nvSpPr>
              <p:cNvPr id="3" name="Marcador de contenido 2">
                <a:extLst>
                  <a:ext uri="{FF2B5EF4-FFF2-40B4-BE49-F238E27FC236}">
                    <a16:creationId xmlns:a16="http://schemas.microsoft.com/office/drawing/2014/main" id="{D2870B84-5D71-4CE3-B1AB-210EE55C87F7}"/>
                  </a:ext>
                </a:extLst>
              </p:cNvPr>
              <p:cNvSpPr>
                <a:spLocks noGrp="1" noRot="1" noChangeAspect="1" noMove="1" noResize="1" noEditPoints="1" noAdjustHandles="1" noChangeArrowheads="1" noChangeShapeType="1" noTextEdit="1"/>
              </p:cNvSpPr>
              <p:nvPr>
                <p:ph idx="1"/>
              </p:nvPr>
            </p:nvSpPr>
            <p:spPr>
              <a:blipFill>
                <a:blip r:embed="rId2"/>
                <a:stretch>
                  <a:fillRect l="-1333" b="-1250"/>
                </a:stretch>
              </a:blipFill>
            </p:spPr>
            <p:txBody>
              <a:bodyPr/>
              <a:lstStyle/>
              <a:p>
                <a:r>
                  <a:rPr lang="es-CO">
                    <a:noFill/>
                  </a:rPr>
                  <a:t> </a:t>
                </a:r>
              </a:p>
            </p:txBody>
          </p:sp>
        </mc:Fallback>
      </mc:AlternateContent>
    </p:spTree>
    <p:extLst>
      <p:ext uri="{BB962C8B-B14F-4D97-AF65-F5344CB8AC3E}">
        <p14:creationId xmlns:p14="http://schemas.microsoft.com/office/powerpoint/2010/main" val="68466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Notación científica</a:t>
            </a:r>
          </a:p>
        </p:txBody>
      </p:sp>
    </p:spTree>
    <p:extLst>
      <p:ext uri="{BB962C8B-B14F-4D97-AF65-F5344CB8AC3E}">
        <p14:creationId xmlns:p14="http://schemas.microsoft.com/office/powerpoint/2010/main" val="3335068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17021</TotalTime>
  <Words>3165</Words>
  <Application>Microsoft Office PowerPoint</Application>
  <PresentationFormat>Presentación en pantalla (4:3)</PresentationFormat>
  <Paragraphs>632</Paragraphs>
  <Slides>84</Slides>
  <Notes>55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84</vt:i4>
      </vt:variant>
    </vt:vector>
  </HeadingPairs>
  <TitlesOfParts>
    <vt:vector size="91" baseType="lpstr">
      <vt:lpstr>Arial</vt:lpstr>
      <vt:lpstr>Calibri</vt:lpstr>
      <vt:lpstr>Cambria Math</vt:lpstr>
      <vt:lpstr>Constantia</vt:lpstr>
      <vt:lpstr>Times New Roman</vt:lpstr>
      <vt:lpstr>Wingdings 2</vt:lpstr>
      <vt:lpstr>Flujo</vt:lpstr>
      <vt:lpstr>Conceptos básicos</vt:lpstr>
      <vt:lpstr>Objetivos</vt:lpstr>
      <vt:lpstr>Conceptos básicos</vt:lpstr>
      <vt:lpstr>Unidades de medición</vt:lpstr>
      <vt:lpstr>Sistema internacional de mediciones</vt:lpstr>
      <vt:lpstr>Unidades básicas</vt:lpstr>
      <vt:lpstr>Algunas unidades derivadas</vt:lpstr>
      <vt:lpstr>Múltiplos y submultiplos</vt:lpstr>
      <vt:lpstr>Notación científica</vt:lpstr>
      <vt:lpstr>Ejercicios</vt:lpstr>
      <vt:lpstr>Albores de la ciencia eléctrica</vt:lpstr>
      <vt:lpstr>Albores de la ciencia eléctrica</vt:lpstr>
      <vt:lpstr>Definición de electricidad</vt:lpstr>
      <vt:lpstr>Clasificación de la electricidad</vt:lpstr>
      <vt:lpstr>Electrostática</vt:lpstr>
      <vt:lpstr>Repulsión y atracción</vt:lpstr>
      <vt:lpstr>Presentación de PowerPoint</vt:lpstr>
      <vt:lpstr>Electrostática</vt:lpstr>
      <vt:lpstr>Electrostática</vt:lpstr>
      <vt:lpstr>Presentación de PowerPoint</vt:lpstr>
      <vt:lpstr>Ejemplo dos</vt:lpstr>
      <vt:lpstr>Solución</vt:lpstr>
      <vt:lpstr>Solución</vt:lpstr>
      <vt:lpstr>Ejemplo tres</vt:lpstr>
      <vt:lpstr>Presentación de PowerPoint</vt:lpstr>
      <vt:lpstr>Solución  (F13)</vt:lpstr>
      <vt:lpstr>Solución  (F23)</vt:lpstr>
      <vt:lpstr>Solución total</vt:lpstr>
      <vt:lpstr>Solución total paralelogramo</vt:lpstr>
      <vt:lpstr>Solución total descomposición V.</vt:lpstr>
      <vt:lpstr> Componentes rectangulares</vt:lpstr>
      <vt:lpstr>Solución total descomposición V.</vt:lpstr>
      <vt:lpstr>Solución total</vt:lpstr>
      <vt:lpstr>Presentación de PowerPoint</vt:lpstr>
      <vt:lpstr>Presentación de PowerPoint</vt:lpstr>
      <vt:lpstr>Presentación de PowerPoint</vt:lpstr>
      <vt:lpstr>Solución Magnitud</vt:lpstr>
      <vt:lpstr>Solución dirección</vt:lpstr>
      <vt:lpstr>Solución campo eléctrico</vt:lpstr>
      <vt:lpstr>Presentación de PowerPoint</vt:lpstr>
      <vt:lpstr>Electrodinámica</vt:lpstr>
      <vt:lpstr>Circuitos eléctricos y flujo de corriente</vt:lpstr>
      <vt:lpstr>Circuitos eléctricos y flujo de corriente</vt:lpstr>
      <vt:lpstr>Circuito eléctrico</vt:lpstr>
      <vt:lpstr>Carga y corriente</vt:lpstr>
      <vt:lpstr>Carga y corriente</vt:lpstr>
      <vt:lpstr>Presentación de PowerPoint</vt:lpstr>
      <vt:lpstr>Carga</vt:lpstr>
      <vt:lpstr>SEÑALES USADAS</vt:lpstr>
      <vt:lpstr>Corriente continua</vt:lpstr>
      <vt:lpstr>Corriente alterna</vt:lpstr>
      <vt:lpstr>Exponencial</vt:lpstr>
      <vt:lpstr>Ejemplo uno</vt:lpstr>
      <vt:lpstr>Presentación de PowerPoint</vt:lpstr>
      <vt:lpstr>Presentación de PowerPoint</vt:lpstr>
      <vt:lpstr>Ejemplo 2</vt:lpstr>
      <vt:lpstr>Ejemplo 3</vt:lpstr>
      <vt:lpstr>Presentación de PowerPoint</vt:lpstr>
      <vt:lpstr>Ejemplo 4</vt:lpstr>
      <vt:lpstr>Presentación de PowerPoint</vt:lpstr>
      <vt:lpstr>Presentación de PowerPoint</vt:lpstr>
      <vt:lpstr>Encontrar la integral</vt:lpstr>
      <vt:lpstr>Hallar la integral ente 2 y 5</vt:lpstr>
      <vt:lpstr>Ejemplo tres</vt:lpstr>
      <vt:lpstr>Ejemplo 6</vt:lpstr>
      <vt:lpstr>Voltaje, potencia y energía</vt:lpstr>
      <vt:lpstr>Voltaje</vt:lpstr>
      <vt:lpstr>Potencia</vt:lpstr>
      <vt:lpstr>Potencia</vt:lpstr>
      <vt:lpstr>Energía</vt:lpstr>
      <vt:lpstr>Ejemplo uno</vt:lpstr>
      <vt:lpstr>Ejemplo dos</vt:lpstr>
      <vt:lpstr>Presentación de PowerPoint</vt:lpstr>
      <vt:lpstr>Solución (0 a 10 s) para i y v</vt:lpstr>
      <vt:lpstr>Solución (10 a 15 s)</vt:lpstr>
      <vt:lpstr>Solución de 15 a 25</vt:lpstr>
      <vt:lpstr>Solución de 15 a 25 s</vt:lpstr>
      <vt:lpstr>Trabajo ente 0 y 10</vt:lpstr>
      <vt:lpstr>Trabajo entre 10 y 15</vt:lpstr>
      <vt:lpstr>Trabajo entre 10 y 15</vt:lpstr>
      <vt:lpstr>Solución</vt:lpstr>
      <vt:lpstr>Presentación de PowerPoint</vt:lpstr>
      <vt:lpstr>Grafica de potencia contra tiempo</vt:lpstr>
      <vt:lpstr>SOLUCION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dc:title>
  <dc:creator>Andres</dc:creator>
  <cp:lastModifiedBy>JAIRO RUIZ</cp:lastModifiedBy>
  <cp:revision>181</cp:revision>
  <dcterms:created xsi:type="dcterms:W3CDTF">2010-02-10T15:44:55Z</dcterms:created>
  <dcterms:modified xsi:type="dcterms:W3CDTF">2023-02-08T13:52:44Z</dcterms:modified>
</cp:coreProperties>
</file>