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67" r:id="rId8"/>
    <p:sldId id="278" r:id="rId9"/>
    <p:sldId id="262" r:id="rId10"/>
    <p:sldId id="268" r:id="rId11"/>
    <p:sldId id="279" r:id="rId12"/>
    <p:sldId id="339" r:id="rId13"/>
    <p:sldId id="340" r:id="rId14"/>
    <p:sldId id="259" r:id="rId15"/>
    <p:sldId id="331" r:id="rId16"/>
    <p:sldId id="332" r:id="rId17"/>
    <p:sldId id="333" r:id="rId18"/>
    <p:sldId id="334" r:id="rId19"/>
    <p:sldId id="335" r:id="rId20"/>
    <p:sldId id="336" r:id="rId21"/>
    <p:sldId id="337" r:id="rId22"/>
    <p:sldId id="338" r:id="rId23"/>
    <p:sldId id="341" r:id="rId24"/>
    <p:sldId id="342" r:id="rId25"/>
    <p:sldId id="343" r:id="rId26"/>
    <p:sldId id="344" r:id="rId27"/>
    <p:sldId id="345" r:id="rId28"/>
    <p:sldId id="260"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69" r:id="rId44"/>
    <p:sldId id="294" r:id="rId45"/>
    <p:sldId id="270" r:id="rId46"/>
    <p:sldId id="295" r:id="rId47"/>
    <p:sldId id="387" r:id="rId48"/>
    <p:sldId id="389" r:id="rId49"/>
    <p:sldId id="388" r:id="rId50"/>
    <p:sldId id="390" r:id="rId51"/>
    <p:sldId id="296" r:id="rId52"/>
    <p:sldId id="386" r:id="rId53"/>
    <p:sldId id="297" r:id="rId54"/>
    <p:sldId id="298" r:id="rId55"/>
    <p:sldId id="299" r:id="rId56"/>
    <p:sldId id="300" r:id="rId57"/>
    <p:sldId id="301" r:id="rId58"/>
    <p:sldId id="302" r:id="rId59"/>
    <p:sldId id="303" r:id="rId60"/>
    <p:sldId id="304" r:id="rId61"/>
    <p:sldId id="305" r:id="rId62"/>
    <p:sldId id="306" r:id="rId63"/>
    <p:sldId id="307" r:id="rId64"/>
    <p:sldId id="308" r:id="rId65"/>
    <p:sldId id="309" r:id="rId66"/>
    <p:sldId id="310" r:id="rId67"/>
    <p:sldId id="311" r:id="rId68"/>
    <p:sldId id="312" r:id="rId69"/>
    <p:sldId id="313" r:id="rId70"/>
    <p:sldId id="314" r:id="rId71"/>
    <p:sldId id="315" r:id="rId72"/>
    <p:sldId id="316" r:id="rId73"/>
    <p:sldId id="317" r:id="rId74"/>
    <p:sldId id="318" r:id="rId75"/>
    <p:sldId id="319" r:id="rId76"/>
    <p:sldId id="320" r:id="rId77"/>
    <p:sldId id="321" r:id="rId78"/>
    <p:sldId id="322" r:id="rId79"/>
    <p:sldId id="323" r:id="rId80"/>
    <p:sldId id="324" r:id="rId81"/>
    <p:sldId id="325" r:id="rId82"/>
    <p:sldId id="326" r:id="rId83"/>
    <p:sldId id="327" r:id="rId84"/>
    <p:sldId id="328" r:id="rId85"/>
    <p:sldId id="329" r:id="rId86"/>
    <p:sldId id="330" r:id="rId87"/>
    <p:sldId id="261" r:id="rId88"/>
    <p:sldId id="277" r:id="rId89"/>
    <p:sldId id="346" r:id="rId90"/>
    <p:sldId id="347" r:id="rId91"/>
    <p:sldId id="348" r:id="rId92"/>
    <p:sldId id="349" r:id="rId93"/>
    <p:sldId id="271" r:id="rId94"/>
    <p:sldId id="263" r:id="rId95"/>
    <p:sldId id="264" r:id="rId96"/>
    <p:sldId id="265" r:id="rId97"/>
    <p:sldId id="266" r:id="rId98"/>
    <p:sldId id="350" r:id="rId99"/>
    <p:sldId id="351" r:id="rId100"/>
    <p:sldId id="354" r:id="rId101"/>
    <p:sldId id="352" r:id="rId102"/>
    <p:sldId id="355" r:id="rId103"/>
    <p:sldId id="353" r:id="rId104"/>
    <p:sldId id="356" r:id="rId105"/>
    <p:sldId id="372" r:id="rId106"/>
    <p:sldId id="357" r:id="rId107"/>
    <p:sldId id="272" r:id="rId108"/>
    <p:sldId id="273" r:id="rId109"/>
    <p:sldId id="274" r:id="rId110"/>
    <p:sldId id="275" r:id="rId111"/>
    <p:sldId id="276" r:id="rId112"/>
    <p:sldId id="358" r:id="rId113"/>
    <p:sldId id="359" r:id="rId114"/>
    <p:sldId id="360" r:id="rId115"/>
    <p:sldId id="361" r:id="rId116"/>
    <p:sldId id="362" r:id="rId117"/>
    <p:sldId id="363" r:id="rId118"/>
    <p:sldId id="364" r:id="rId119"/>
    <p:sldId id="365" r:id="rId120"/>
    <p:sldId id="366" r:id="rId121"/>
    <p:sldId id="367" r:id="rId122"/>
    <p:sldId id="373" r:id="rId123"/>
    <p:sldId id="368" r:id="rId124"/>
    <p:sldId id="369" r:id="rId125"/>
    <p:sldId id="374" r:id="rId126"/>
    <p:sldId id="370" r:id="rId127"/>
    <p:sldId id="371" r:id="rId128"/>
    <p:sldId id="375" r:id="rId129"/>
    <p:sldId id="376" r:id="rId130"/>
    <p:sldId id="377" r:id="rId131"/>
    <p:sldId id="378" r:id="rId132"/>
    <p:sldId id="380" r:id="rId133"/>
    <p:sldId id="381" r:id="rId134"/>
    <p:sldId id="379" r:id="rId135"/>
    <p:sldId id="397" r:id="rId136"/>
    <p:sldId id="398" r:id="rId137"/>
    <p:sldId id="399" r:id="rId138"/>
    <p:sldId id="382" r:id="rId139"/>
    <p:sldId id="383" r:id="rId140"/>
    <p:sldId id="391" r:id="rId141"/>
    <p:sldId id="392" r:id="rId142"/>
    <p:sldId id="393" r:id="rId143"/>
    <p:sldId id="394" r:id="rId144"/>
    <p:sldId id="395" r:id="rId145"/>
    <p:sldId id="396" r:id="rId146"/>
    <p:sldId id="400" r:id="rId147"/>
    <p:sldId id="384" r:id="rId148"/>
    <p:sldId id="385" r:id="rId149"/>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971" autoAdjust="0"/>
    <p:restoredTop sz="94660"/>
  </p:normalViewPr>
  <p:slideViewPr>
    <p:cSldViewPr>
      <p:cViewPr varScale="1">
        <p:scale>
          <a:sx n="82" d="100"/>
          <a:sy n="82" d="100"/>
        </p:scale>
        <p:origin x="1781"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presProps" Target="presProps.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viewProps" Target="viewProp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tableStyles" Target="tableStyle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CO"/>
          </a:p>
        </p:txBody>
      </p:sp>
      <p:sp>
        <p:nvSpPr>
          <p:cNvPr id="4" name="3 Marcador de fecha"/>
          <p:cNvSpPr>
            <a:spLocks noGrp="1"/>
          </p:cNvSpPr>
          <p:nvPr>
            <p:ph type="dt" sz="half" idx="10"/>
          </p:nvPr>
        </p:nvSpPr>
        <p:spPr/>
        <p:txBody>
          <a:bodyPr/>
          <a:lstStyle/>
          <a:p>
            <a:fld id="{AE570465-6138-4510-822D-AE0C11833802}" type="datetimeFigureOut">
              <a:rPr lang="es-CO" smtClean="0"/>
              <a:t>18/01/2026</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7A57D7B5-92E5-4490-9D9A-D6572D0C6CE3}" type="slidenum">
              <a:rPr lang="es-CO" smtClean="0"/>
              <a:t>‹Nº›</a:t>
            </a:fld>
            <a:endParaRPr lang="es-CO"/>
          </a:p>
        </p:txBody>
      </p:sp>
    </p:spTree>
    <p:extLst>
      <p:ext uri="{BB962C8B-B14F-4D97-AF65-F5344CB8AC3E}">
        <p14:creationId xmlns:p14="http://schemas.microsoft.com/office/powerpoint/2010/main" val="4128641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AE570465-6138-4510-822D-AE0C11833802}" type="datetimeFigureOut">
              <a:rPr lang="es-CO" smtClean="0"/>
              <a:t>18/01/2026</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7A57D7B5-92E5-4490-9D9A-D6572D0C6CE3}" type="slidenum">
              <a:rPr lang="es-CO" smtClean="0"/>
              <a:t>‹Nº›</a:t>
            </a:fld>
            <a:endParaRPr lang="es-CO"/>
          </a:p>
        </p:txBody>
      </p:sp>
    </p:spTree>
    <p:extLst>
      <p:ext uri="{BB962C8B-B14F-4D97-AF65-F5344CB8AC3E}">
        <p14:creationId xmlns:p14="http://schemas.microsoft.com/office/powerpoint/2010/main" val="2487254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AE570465-6138-4510-822D-AE0C11833802}" type="datetimeFigureOut">
              <a:rPr lang="es-CO" smtClean="0"/>
              <a:t>18/01/2026</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7A57D7B5-92E5-4490-9D9A-D6572D0C6CE3}" type="slidenum">
              <a:rPr lang="es-CO" smtClean="0"/>
              <a:t>‹Nº›</a:t>
            </a:fld>
            <a:endParaRPr lang="es-CO"/>
          </a:p>
        </p:txBody>
      </p:sp>
    </p:spTree>
    <p:extLst>
      <p:ext uri="{BB962C8B-B14F-4D97-AF65-F5344CB8AC3E}">
        <p14:creationId xmlns:p14="http://schemas.microsoft.com/office/powerpoint/2010/main" val="772087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AE570465-6138-4510-822D-AE0C11833802}" type="datetimeFigureOut">
              <a:rPr lang="es-CO" smtClean="0"/>
              <a:t>18/01/2026</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7A57D7B5-92E5-4490-9D9A-D6572D0C6CE3}" type="slidenum">
              <a:rPr lang="es-CO" smtClean="0"/>
              <a:t>‹Nº›</a:t>
            </a:fld>
            <a:endParaRPr lang="es-CO"/>
          </a:p>
        </p:txBody>
      </p:sp>
    </p:spTree>
    <p:extLst>
      <p:ext uri="{BB962C8B-B14F-4D97-AF65-F5344CB8AC3E}">
        <p14:creationId xmlns:p14="http://schemas.microsoft.com/office/powerpoint/2010/main" val="28175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AE570465-6138-4510-822D-AE0C11833802}" type="datetimeFigureOut">
              <a:rPr lang="es-CO" smtClean="0"/>
              <a:t>18/01/2026</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7A57D7B5-92E5-4490-9D9A-D6572D0C6CE3}" type="slidenum">
              <a:rPr lang="es-CO" smtClean="0"/>
              <a:t>‹Nº›</a:t>
            </a:fld>
            <a:endParaRPr lang="es-CO"/>
          </a:p>
        </p:txBody>
      </p:sp>
    </p:spTree>
    <p:extLst>
      <p:ext uri="{BB962C8B-B14F-4D97-AF65-F5344CB8AC3E}">
        <p14:creationId xmlns:p14="http://schemas.microsoft.com/office/powerpoint/2010/main" val="1893008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fecha"/>
          <p:cNvSpPr>
            <a:spLocks noGrp="1"/>
          </p:cNvSpPr>
          <p:nvPr>
            <p:ph type="dt" sz="half" idx="10"/>
          </p:nvPr>
        </p:nvSpPr>
        <p:spPr/>
        <p:txBody>
          <a:bodyPr/>
          <a:lstStyle/>
          <a:p>
            <a:fld id="{AE570465-6138-4510-822D-AE0C11833802}" type="datetimeFigureOut">
              <a:rPr lang="es-CO" smtClean="0"/>
              <a:t>18/01/2026</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7A57D7B5-92E5-4490-9D9A-D6572D0C6CE3}" type="slidenum">
              <a:rPr lang="es-CO" smtClean="0"/>
              <a:t>‹Nº›</a:t>
            </a:fld>
            <a:endParaRPr lang="es-CO"/>
          </a:p>
        </p:txBody>
      </p:sp>
    </p:spTree>
    <p:extLst>
      <p:ext uri="{BB962C8B-B14F-4D97-AF65-F5344CB8AC3E}">
        <p14:creationId xmlns:p14="http://schemas.microsoft.com/office/powerpoint/2010/main" val="1095171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6 Marcador de fecha"/>
          <p:cNvSpPr>
            <a:spLocks noGrp="1"/>
          </p:cNvSpPr>
          <p:nvPr>
            <p:ph type="dt" sz="half" idx="10"/>
          </p:nvPr>
        </p:nvSpPr>
        <p:spPr/>
        <p:txBody>
          <a:bodyPr/>
          <a:lstStyle/>
          <a:p>
            <a:fld id="{AE570465-6138-4510-822D-AE0C11833802}" type="datetimeFigureOut">
              <a:rPr lang="es-CO" smtClean="0"/>
              <a:t>18/01/2026</a:t>
            </a:fld>
            <a:endParaRPr lang="es-CO"/>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7A57D7B5-92E5-4490-9D9A-D6572D0C6CE3}" type="slidenum">
              <a:rPr lang="es-CO" smtClean="0"/>
              <a:t>‹Nº›</a:t>
            </a:fld>
            <a:endParaRPr lang="es-CO"/>
          </a:p>
        </p:txBody>
      </p:sp>
    </p:spTree>
    <p:extLst>
      <p:ext uri="{BB962C8B-B14F-4D97-AF65-F5344CB8AC3E}">
        <p14:creationId xmlns:p14="http://schemas.microsoft.com/office/powerpoint/2010/main" val="4273991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fecha"/>
          <p:cNvSpPr>
            <a:spLocks noGrp="1"/>
          </p:cNvSpPr>
          <p:nvPr>
            <p:ph type="dt" sz="half" idx="10"/>
          </p:nvPr>
        </p:nvSpPr>
        <p:spPr/>
        <p:txBody>
          <a:bodyPr/>
          <a:lstStyle/>
          <a:p>
            <a:fld id="{AE570465-6138-4510-822D-AE0C11833802}" type="datetimeFigureOut">
              <a:rPr lang="es-CO" smtClean="0"/>
              <a:t>18/01/2026</a:t>
            </a:fld>
            <a:endParaRPr lang="es-CO"/>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7A57D7B5-92E5-4490-9D9A-D6572D0C6CE3}" type="slidenum">
              <a:rPr lang="es-CO" smtClean="0"/>
              <a:t>‹Nº›</a:t>
            </a:fld>
            <a:endParaRPr lang="es-CO"/>
          </a:p>
        </p:txBody>
      </p:sp>
    </p:spTree>
    <p:extLst>
      <p:ext uri="{BB962C8B-B14F-4D97-AF65-F5344CB8AC3E}">
        <p14:creationId xmlns:p14="http://schemas.microsoft.com/office/powerpoint/2010/main" val="663881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E570465-6138-4510-822D-AE0C11833802}" type="datetimeFigureOut">
              <a:rPr lang="es-CO" smtClean="0"/>
              <a:t>18/01/2026</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7A57D7B5-92E5-4490-9D9A-D6572D0C6CE3}" type="slidenum">
              <a:rPr lang="es-CO" smtClean="0"/>
              <a:t>‹Nº›</a:t>
            </a:fld>
            <a:endParaRPr lang="es-CO"/>
          </a:p>
        </p:txBody>
      </p:sp>
    </p:spTree>
    <p:extLst>
      <p:ext uri="{BB962C8B-B14F-4D97-AF65-F5344CB8AC3E}">
        <p14:creationId xmlns:p14="http://schemas.microsoft.com/office/powerpoint/2010/main" val="4026242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AE570465-6138-4510-822D-AE0C11833802}" type="datetimeFigureOut">
              <a:rPr lang="es-CO" smtClean="0"/>
              <a:t>18/01/2026</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7A57D7B5-92E5-4490-9D9A-D6572D0C6CE3}" type="slidenum">
              <a:rPr lang="es-CO" smtClean="0"/>
              <a:t>‹Nº›</a:t>
            </a:fld>
            <a:endParaRPr lang="es-CO"/>
          </a:p>
        </p:txBody>
      </p:sp>
    </p:spTree>
    <p:extLst>
      <p:ext uri="{BB962C8B-B14F-4D97-AF65-F5344CB8AC3E}">
        <p14:creationId xmlns:p14="http://schemas.microsoft.com/office/powerpoint/2010/main" val="671038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AE570465-6138-4510-822D-AE0C11833802}" type="datetimeFigureOut">
              <a:rPr lang="es-CO" smtClean="0"/>
              <a:t>18/01/2026</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7A57D7B5-92E5-4490-9D9A-D6572D0C6CE3}" type="slidenum">
              <a:rPr lang="es-CO" smtClean="0"/>
              <a:t>‹Nº›</a:t>
            </a:fld>
            <a:endParaRPr lang="es-CO"/>
          </a:p>
        </p:txBody>
      </p:sp>
    </p:spTree>
    <p:extLst>
      <p:ext uri="{BB962C8B-B14F-4D97-AF65-F5344CB8AC3E}">
        <p14:creationId xmlns:p14="http://schemas.microsoft.com/office/powerpoint/2010/main" val="2322889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570465-6138-4510-822D-AE0C11833802}" type="datetimeFigureOut">
              <a:rPr lang="es-CO" smtClean="0"/>
              <a:t>18/01/2026</a:t>
            </a:fld>
            <a:endParaRPr lang="es-CO"/>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57D7B5-92E5-4490-9D9A-D6572D0C6CE3}" type="slidenum">
              <a:rPr lang="es-CO" smtClean="0"/>
              <a:t>‹Nº›</a:t>
            </a:fld>
            <a:endParaRPr lang="es-CO"/>
          </a:p>
        </p:txBody>
      </p:sp>
    </p:spTree>
    <p:extLst>
      <p:ext uri="{BB962C8B-B14F-4D97-AF65-F5344CB8AC3E}">
        <p14:creationId xmlns:p14="http://schemas.microsoft.com/office/powerpoint/2010/main" val="39005647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image" Target="../media/image111.emf"/><Relationship Id="rId1" Type="http://schemas.openxmlformats.org/officeDocument/2006/relationships/slideLayout" Target="../slideLayouts/slideLayout2.xml"/><Relationship Id="rId4" Type="http://schemas.openxmlformats.org/officeDocument/2006/relationships/image" Target="../media/image113.jpeg"/></Relationships>
</file>

<file path=ppt/slides/_rels/slide102.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image" Target="../media/image116.emf"/><Relationship Id="rId2" Type="http://schemas.openxmlformats.org/officeDocument/2006/relationships/image" Target="../media/image115.emf"/><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119.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hyperlink" Target="Semiconductores.pptx" TargetMode="Externa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Bobinas.pptx" TargetMode="External"/><Relationship Id="rId7" Type="http://schemas.openxmlformats.org/officeDocument/2006/relationships/image" Target="../media/image9.png"/><Relationship Id="rId2" Type="http://schemas.openxmlformats.org/officeDocument/2006/relationships/image" Target="../media/image5.emf"/><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0.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123.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124.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125.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image" Target="../media/image126.png"/><Relationship Id="rId1" Type="http://schemas.openxmlformats.org/officeDocument/2006/relationships/slideLayout" Target="../slideLayouts/slideLayout2.xml"/><Relationship Id="rId6" Type="http://schemas.openxmlformats.org/officeDocument/2006/relationships/image" Target="../media/image130.png"/><Relationship Id="rId5" Type="http://schemas.openxmlformats.org/officeDocument/2006/relationships/image" Target="../media/image129.png"/><Relationship Id="rId4" Type="http://schemas.openxmlformats.org/officeDocument/2006/relationships/image" Target="../media/image128.png"/></Relationships>
</file>

<file path=ppt/slides/_rels/slide115.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image" Target="../media/image670.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image" Target="../media/image690.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image" Target="../media/image132.png"/><Relationship Id="rId1" Type="http://schemas.openxmlformats.org/officeDocument/2006/relationships/slideLayout" Target="../slideLayouts/slideLayout2.xml"/><Relationship Id="rId5" Type="http://schemas.openxmlformats.org/officeDocument/2006/relationships/image" Target="../media/image134.wmf"/><Relationship Id="rId4" Type="http://schemas.openxmlformats.org/officeDocument/2006/relationships/oleObject" Target="../embeddings/oleObject9.bin"/></Relationships>
</file>

<file path=ppt/slides/_rels/slide119.xml.rels><?xml version="1.0" encoding="UTF-8" standalone="yes"?>
<Relationships xmlns="http://schemas.openxmlformats.org/package/2006/relationships"><Relationship Id="rId3" Type="http://schemas.openxmlformats.org/officeDocument/2006/relationships/image" Target="../media/image135.wmf"/><Relationship Id="rId2" Type="http://schemas.openxmlformats.org/officeDocument/2006/relationships/oleObject" Target="../embeddings/oleObject10.bin"/><Relationship Id="rId1" Type="http://schemas.openxmlformats.org/officeDocument/2006/relationships/slideLayout" Target="../slideLayouts/slideLayout7.xml"/><Relationship Id="rId5" Type="http://schemas.openxmlformats.org/officeDocument/2006/relationships/image" Target="../media/image136.wmf"/><Relationship Id="rId4" Type="http://schemas.openxmlformats.org/officeDocument/2006/relationships/oleObject" Target="../embeddings/oleObject11.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image" Target="../media/image137.png"/><Relationship Id="rId1" Type="http://schemas.openxmlformats.org/officeDocument/2006/relationships/slideLayout" Target="../slideLayouts/slideLayout2.xml"/><Relationship Id="rId4" Type="http://schemas.openxmlformats.org/officeDocument/2006/relationships/image" Target="../media/image139.png"/></Relationships>
</file>

<file path=ppt/slides/_rels/slide121.xml.rels><?xml version="1.0" encoding="UTF-8" standalone="yes"?>
<Relationships xmlns="http://schemas.openxmlformats.org/package/2006/relationships"><Relationship Id="rId2" Type="http://schemas.openxmlformats.org/officeDocument/2006/relationships/image" Target="../media/image1370.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1390.png"/><Relationship Id="rId1" Type="http://schemas.openxmlformats.org/officeDocument/2006/relationships/slideLayout" Target="../slideLayouts/slideLayout2.xml"/><Relationship Id="rId5" Type="http://schemas.openxmlformats.org/officeDocument/2006/relationships/image" Target="../media/image140.wmf"/><Relationship Id="rId4" Type="http://schemas.openxmlformats.org/officeDocument/2006/relationships/oleObject" Target="../embeddings/oleObject12.bin"/></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141.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image" Target="../media/image142.wmf"/><Relationship Id="rId7" Type="http://schemas.openxmlformats.org/officeDocument/2006/relationships/image" Target="../media/image144.wmf"/><Relationship Id="rId2" Type="http://schemas.openxmlformats.org/officeDocument/2006/relationships/oleObject" Target="../embeddings/oleObject13.bin"/><Relationship Id="rId1" Type="http://schemas.openxmlformats.org/officeDocument/2006/relationships/slideLayout" Target="../slideLayouts/slideLayout2.xml"/><Relationship Id="rId6" Type="http://schemas.openxmlformats.org/officeDocument/2006/relationships/oleObject" Target="../embeddings/oleObject15.bin"/><Relationship Id="rId11" Type="http://schemas.openxmlformats.org/officeDocument/2006/relationships/image" Target="../media/image147.png"/><Relationship Id="rId5" Type="http://schemas.openxmlformats.org/officeDocument/2006/relationships/image" Target="../media/image143.wmf"/><Relationship Id="rId10" Type="http://schemas.openxmlformats.org/officeDocument/2006/relationships/image" Target="../media/image146.png"/><Relationship Id="rId4" Type="http://schemas.openxmlformats.org/officeDocument/2006/relationships/oleObject" Target="../embeddings/oleObject14.bin"/><Relationship Id="rId9" Type="http://schemas.openxmlformats.org/officeDocument/2006/relationships/image" Target="../media/image145.wmf"/></Relationships>
</file>

<file path=ppt/slides/_rels/slide127.xml.rels><?xml version="1.0" encoding="UTF-8" standalone="yes"?>
<Relationships xmlns="http://schemas.openxmlformats.org/package/2006/relationships"><Relationship Id="rId8" Type="http://schemas.openxmlformats.org/officeDocument/2006/relationships/image" Target="../media/image151.wmf"/><Relationship Id="rId3" Type="http://schemas.openxmlformats.org/officeDocument/2006/relationships/oleObject" Target="../embeddings/oleObject17.bin"/><Relationship Id="rId7" Type="http://schemas.openxmlformats.org/officeDocument/2006/relationships/oleObject" Target="../embeddings/oleObject19.bin"/><Relationship Id="rId2" Type="http://schemas.openxmlformats.org/officeDocument/2006/relationships/image" Target="../media/image148.gif"/><Relationship Id="rId1" Type="http://schemas.openxmlformats.org/officeDocument/2006/relationships/slideLayout" Target="../slideLayouts/slideLayout2.xml"/><Relationship Id="rId6" Type="http://schemas.openxmlformats.org/officeDocument/2006/relationships/image" Target="../media/image150.wmf"/><Relationship Id="rId5" Type="http://schemas.openxmlformats.org/officeDocument/2006/relationships/oleObject" Target="../embeddings/oleObject18.bin"/><Relationship Id="rId10" Type="http://schemas.openxmlformats.org/officeDocument/2006/relationships/image" Target="../media/image152.wmf"/><Relationship Id="rId4" Type="http://schemas.openxmlformats.org/officeDocument/2006/relationships/image" Target="../media/image149.wmf"/><Relationship Id="rId9" Type="http://schemas.openxmlformats.org/officeDocument/2006/relationships/oleObject" Target="../embeddings/oleObject20.bin"/></Relationships>
</file>

<file path=ppt/slides/_rels/slide128.xml.rels><?xml version="1.0" encoding="UTF-8" standalone="yes"?>
<Relationships xmlns="http://schemas.openxmlformats.org/package/2006/relationships"><Relationship Id="rId8" Type="http://schemas.openxmlformats.org/officeDocument/2006/relationships/image" Target="../media/image156.wmf"/><Relationship Id="rId3" Type="http://schemas.openxmlformats.org/officeDocument/2006/relationships/oleObject" Target="../embeddings/oleObject21.bin"/><Relationship Id="rId7" Type="http://schemas.openxmlformats.org/officeDocument/2006/relationships/oleObject" Target="../embeddings/oleObject23.bin"/><Relationship Id="rId2" Type="http://schemas.openxmlformats.org/officeDocument/2006/relationships/image" Target="../media/image153.gif"/><Relationship Id="rId1" Type="http://schemas.openxmlformats.org/officeDocument/2006/relationships/slideLayout" Target="../slideLayouts/slideLayout2.xml"/><Relationship Id="rId6" Type="http://schemas.openxmlformats.org/officeDocument/2006/relationships/image" Target="../media/image155.wmf"/><Relationship Id="rId5" Type="http://schemas.openxmlformats.org/officeDocument/2006/relationships/oleObject" Target="../embeddings/oleObject22.bin"/><Relationship Id="rId10" Type="http://schemas.openxmlformats.org/officeDocument/2006/relationships/image" Target="../media/image157.wmf"/><Relationship Id="rId4" Type="http://schemas.openxmlformats.org/officeDocument/2006/relationships/image" Target="../media/image154.wmf"/><Relationship Id="rId9" Type="http://schemas.openxmlformats.org/officeDocument/2006/relationships/oleObject" Target="../embeddings/oleObject24.bin"/></Relationships>
</file>

<file path=ppt/slides/_rels/slide129.xml.rels><?xml version="1.0" encoding="UTF-8" standalone="yes"?>
<Relationships xmlns="http://schemas.openxmlformats.org/package/2006/relationships"><Relationship Id="rId8" Type="http://schemas.openxmlformats.org/officeDocument/2006/relationships/image" Target="../media/image161.wmf"/><Relationship Id="rId3" Type="http://schemas.openxmlformats.org/officeDocument/2006/relationships/oleObject" Target="../embeddings/oleObject25.bin"/><Relationship Id="rId7" Type="http://schemas.openxmlformats.org/officeDocument/2006/relationships/oleObject" Target="../embeddings/oleObject27.bin"/><Relationship Id="rId2" Type="http://schemas.openxmlformats.org/officeDocument/2006/relationships/image" Target="../media/image158.gif"/><Relationship Id="rId1" Type="http://schemas.openxmlformats.org/officeDocument/2006/relationships/slideLayout" Target="../slideLayouts/slideLayout2.xml"/><Relationship Id="rId6" Type="http://schemas.openxmlformats.org/officeDocument/2006/relationships/image" Target="../media/image160.wmf"/><Relationship Id="rId5" Type="http://schemas.openxmlformats.org/officeDocument/2006/relationships/oleObject" Target="../embeddings/oleObject26.bin"/><Relationship Id="rId10" Type="http://schemas.openxmlformats.org/officeDocument/2006/relationships/image" Target="../media/image162.wmf"/><Relationship Id="rId4" Type="http://schemas.openxmlformats.org/officeDocument/2006/relationships/image" Target="../media/image159.wmf"/><Relationship Id="rId9" Type="http://schemas.openxmlformats.org/officeDocument/2006/relationships/oleObject" Target="../embeddings/oleObject28.bin"/></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8" Type="http://schemas.openxmlformats.org/officeDocument/2006/relationships/image" Target="../media/image166.wmf"/><Relationship Id="rId3" Type="http://schemas.openxmlformats.org/officeDocument/2006/relationships/oleObject" Target="../embeddings/oleObject29.bin"/><Relationship Id="rId7" Type="http://schemas.openxmlformats.org/officeDocument/2006/relationships/oleObject" Target="../embeddings/oleObject31.bin"/><Relationship Id="rId2" Type="http://schemas.openxmlformats.org/officeDocument/2006/relationships/image" Target="../media/image163.gif"/><Relationship Id="rId1" Type="http://schemas.openxmlformats.org/officeDocument/2006/relationships/slideLayout" Target="../slideLayouts/slideLayout2.xml"/><Relationship Id="rId6" Type="http://schemas.openxmlformats.org/officeDocument/2006/relationships/image" Target="../media/image165.wmf"/><Relationship Id="rId5" Type="http://schemas.openxmlformats.org/officeDocument/2006/relationships/oleObject" Target="../embeddings/oleObject30.bin"/><Relationship Id="rId10" Type="http://schemas.openxmlformats.org/officeDocument/2006/relationships/image" Target="../media/image167.wmf"/><Relationship Id="rId4" Type="http://schemas.openxmlformats.org/officeDocument/2006/relationships/image" Target="../media/image164.wmf"/><Relationship Id="rId9" Type="http://schemas.openxmlformats.org/officeDocument/2006/relationships/oleObject" Target="../embeddings/oleObject32.bin"/></Relationships>
</file>

<file path=ppt/slides/_rels/slide131.xml.rels><?xml version="1.0" encoding="UTF-8" standalone="yes"?>
<Relationships xmlns="http://schemas.openxmlformats.org/package/2006/relationships"><Relationship Id="rId2" Type="http://schemas.openxmlformats.org/officeDocument/2006/relationships/image" Target="../media/image168.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169.jpeg"/><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10.pn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170.jpe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171.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emf"/></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9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10.png"/></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20.wmf"/><Relationship Id="rId7" Type="http://schemas.openxmlformats.org/officeDocument/2006/relationships/image" Target="../media/image101.png"/><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21.wmf"/><Relationship Id="rId4" Type="http://schemas.openxmlformats.org/officeDocument/2006/relationships/oleObject" Target="../embeddings/oleObject2.bin"/><Relationship Id="rId9" Type="http://schemas.openxmlformats.org/officeDocument/2006/relationships/image" Target="../media/image22.wmf"/></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107.png"/><Relationship Id="rId3" Type="http://schemas.openxmlformats.org/officeDocument/2006/relationships/image" Target="../media/image23.png"/><Relationship Id="rId2" Type="http://schemas.openxmlformats.org/officeDocument/2006/relationships/image" Target="../media/image6.png"/><Relationship Id="rId1" Type="http://schemas.openxmlformats.org/officeDocument/2006/relationships/slideLayout" Target="../slideLayouts/slideLayout2.xml"/><Relationship Id="rId10" Type="http://schemas.openxmlformats.org/officeDocument/2006/relationships/image" Target="../media/image109.png"/><Relationship Id="rId9" Type="http://schemas.openxmlformats.org/officeDocument/2006/relationships/image" Target="../media/image108.png"/></Relationships>
</file>

<file path=ppt/slides/_rels/slide2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hyperlink" Target="Transformador.pptx" TargetMode="External"/><Relationship Id="rId1" Type="http://schemas.openxmlformats.org/officeDocument/2006/relationships/slideLayout" Target="../slideLayouts/slideLayout2.xml"/><Relationship Id="rId5" Type="http://schemas.openxmlformats.org/officeDocument/2006/relationships/image" Target="../media/image25.gif"/><Relationship Id="rId4" Type="http://schemas.openxmlformats.org/officeDocument/2006/relationships/image" Target="../media/image24.gi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hyperlink" Target="Semiconductores.pptx"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 Id="rId5" Type="http://schemas.openxmlformats.org/officeDocument/2006/relationships/image" Target="../media/image70.png"/><Relationship Id="rId4" Type="http://schemas.openxmlformats.org/officeDocument/2006/relationships/image" Target="../media/image69.png"/></Relationships>
</file>

<file path=ppt/slides/_rels/slide72.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 Id="rId5" Type="http://schemas.openxmlformats.org/officeDocument/2006/relationships/image" Target="../media/image78.png"/><Relationship Id="rId4" Type="http://schemas.openxmlformats.org/officeDocument/2006/relationships/image" Target="../media/image77.png"/></Relationships>
</file>

<file path=ppt/slides/_rels/slide77.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2.xml"/><Relationship Id="rId4" Type="http://schemas.openxmlformats.org/officeDocument/2006/relationships/image" Target="../media/image83.png"/></Relationships>
</file>

<file path=ppt/slides/_rels/slide79.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2.xml"/><Relationship Id="rId4" Type="http://schemas.openxmlformats.org/officeDocument/2006/relationships/image" Target="../media/image87.png"/></Relationships>
</file>

<file path=ppt/slides/_rels/slide81.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hyperlink" Target="../../../../../../../../20142/cursos/introduccion/ALMACENADORES-DE-ENERGIA.docm" TargetMode="External"/><Relationship Id="rId7" Type="http://schemas.openxmlformats.org/officeDocument/2006/relationships/image" Target="../media/image94.png"/><Relationship Id="rId2" Type="http://schemas.openxmlformats.org/officeDocument/2006/relationships/image" Target="../media/image90.png"/><Relationship Id="rId1" Type="http://schemas.openxmlformats.org/officeDocument/2006/relationships/slideLayout" Target="../slideLayouts/slideLayout2.xml"/><Relationship Id="rId6" Type="http://schemas.openxmlformats.org/officeDocument/2006/relationships/image" Target="../media/image93.png"/><Relationship Id="rId5" Type="http://schemas.openxmlformats.org/officeDocument/2006/relationships/image" Target="../media/image92.png"/><Relationship Id="rId4" Type="http://schemas.openxmlformats.org/officeDocument/2006/relationships/image" Target="../media/image91.png"/></Relationships>
</file>

<file path=ppt/slides/_rels/slide85.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image" Target="../media/image97.jpeg"/><Relationship Id="rId1" Type="http://schemas.openxmlformats.org/officeDocument/2006/relationships/slideLayout" Target="../slideLayouts/slideLayout2.xml"/><Relationship Id="rId4" Type="http://schemas.openxmlformats.org/officeDocument/2006/relationships/image" Target="../media/image190.png"/></Relationships>
</file>

<file path=ppt/slides/_rels/slide86.xml.rels><?xml version="1.0" encoding="UTF-8" standalone="yes"?>
<Relationships xmlns="http://schemas.openxmlformats.org/package/2006/relationships"><Relationship Id="rId3" Type="http://schemas.openxmlformats.org/officeDocument/2006/relationships/image" Target="../media/image910.png"/><Relationship Id="rId2" Type="http://schemas.openxmlformats.org/officeDocument/2006/relationships/image" Target="../media/image900.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98.wmf"/><Relationship Id="rId7" Type="http://schemas.openxmlformats.org/officeDocument/2006/relationships/image" Target="../media/image99.wmf"/><Relationship Id="rId2" Type="http://schemas.openxmlformats.org/officeDocument/2006/relationships/oleObject" Target="../embeddings/oleObject4.bin"/><Relationship Id="rId1" Type="http://schemas.openxmlformats.org/officeDocument/2006/relationships/slideLayout" Target="../slideLayouts/slideLayout4.xml"/><Relationship Id="rId6" Type="http://schemas.openxmlformats.org/officeDocument/2006/relationships/oleObject" Target="../embeddings/oleObject5.bin"/><Relationship Id="rId5" Type="http://schemas.openxmlformats.org/officeDocument/2006/relationships/image" Target="../media/image940.png"/></Relationships>
</file>

<file path=ppt/slides/_rels/slide88.xml.rels><?xml version="1.0" encoding="UTF-8" standalone="yes"?>
<Relationships xmlns="http://schemas.openxmlformats.org/package/2006/relationships"><Relationship Id="rId3" Type="http://schemas.openxmlformats.org/officeDocument/2006/relationships/image" Target="../media/image97.png"/><Relationship Id="rId7" Type="http://schemas.openxmlformats.org/officeDocument/2006/relationships/image" Target="../media/image101.wmf"/><Relationship Id="rId1" Type="http://schemas.openxmlformats.org/officeDocument/2006/relationships/slideLayout" Target="../slideLayouts/slideLayout4.xml"/><Relationship Id="rId6" Type="http://schemas.openxmlformats.org/officeDocument/2006/relationships/oleObject" Target="../embeddings/oleObject7.bin"/><Relationship Id="rId5" Type="http://schemas.openxmlformats.org/officeDocument/2006/relationships/image" Target="../media/image100.wmf"/><Relationship Id="rId4" Type="http://schemas.openxmlformats.org/officeDocument/2006/relationships/oleObject" Target="../embeddings/oleObject6.bin"/></Relationships>
</file>

<file path=ppt/slides/_rels/slide89.xml.rels><?xml version="1.0" encoding="UTF-8" standalone="yes"?>
<Relationships xmlns="http://schemas.openxmlformats.org/package/2006/relationships"><Relationship Id="rId3" Type="http://schemas.openxmlformats.org/officeDocument/2006/relationships/image" Target="../media/image99.png"/><Relationship Id="rId1" Type="http://schemas.openxmlformats.org/officeDocument/2006/relationships/slideLayout" Target="../slideLayouts/slideLayout2.xml"/><Relationship Id="rId5" Type="http://schemas.openxmlformats.org/officeDocument/2006/relationships/image" Target="../media/image102.wmf"/><Relationship Id="rId4" Type="http://schemas.openxmlformats.org/officeDocument/2006/relationships/oleObject" Target="../embeddings/oleObject8.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image" Target="../media/image107.emf"/><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image" Target="../media/image109.e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CO" dirty="0"/>
              <a:t>Fuente de alimentación regulada</a:t>
            </a:r>
          </a:p>
        </p:txBody>
      </p:sp>
      <p:sp>
        <p:nvSpPr>
          <p:cNvPr id="3" name="2 Subtítulo"/>
          <p:cNvSpPr>
            <a:spLocks noGrp="1"/>
          </p:cNvSpPr>
          <p:nvPr>
            <p:ph type="subTitle" idx="1"/>
          </p:nvPr>
        </p:nvSpPr>
        <p:spPr/>
        <p:txBody>
          <a:bodyPr/>
          <a:lstStyle/>
          <a:p>
            <a:endParaRPr lang="es-CO"/>
          </a:p>
        </p:txBody>
      </p:sp>
    </p:spTree>
    <p:extLst>
      <p:ext uri="{BB962C8B-B14F-4D97-AF65-F5344CB8AC3E}">
        <p14:creationId xmlns:p14="http://schemas.microsoft.com/office/powerpoint/2010/main" val="2793338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4D951A-8551-42E3-9072-7533574DD562}"/>
              </a:ext>
            </a:extLst>
          </p:cNvPr>
          <p:cNvSpPr>
            <a:spLocks noGrp="1"/>
          </p:cNvSpPr>
          <p:nvPr>
            <p:ph type="title"/>
          </p:nvPr>
        </p:nvSpPr>
        <p:spPr/>
        <p:txBody>
          <a:bodyPr/>
          <a:lstStyle/>
          <a:p>
            <a:r>
              <a:rPr lang="es-ES" dirty="0"/>
              <a:t>El transformador</a:t>
            </a:r>
            <a:endParaRPr lang="es-CO" dirty="0"/>
          </a:p>
        </p:txBody>
      </p:sp>
      <p:pic>
        <p:nvPicPr>
          <p:cNvPr id="4" name="Picture 2">
            <a:extLst>
              <a:ext uri="{FF2B5EF4-FFF2-40B4-BE49-F238E27FC236}">
                <a16:creationId xmlns:a16="http://schemas.microsoft.com/office/drawing/2014/main" id="{2DB0F0B5-D980-4B26-877B-54389A8946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41" y="2600908"/>
            <a:ext cx="8604956"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327338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29B22F-408A-4226-9D0E-5D1D80CFBA30}"/>
              </a:ext>
            </a:extLst>
          </p:cNvPr>
          <p:cNvSpPr>
            <a:spLocks noGrp="1"/>
          </p:cNvSpPr>
          <p:nvPr>
            <p:ph type="title"/>
          </p:nvPr>
        </p:nvSpPr>
        <p:spPr/>
        <p:txBody>
          <a:bodyPr/>
          <a:lstStyle/>
          <a:p>
            <a:r>
              <a:rPr lang="es-ES" dirty="0"/>
              <a:t>3. Pasa banda:</a:t>
            </a:r>
            <a:endParaRPr lang="es-CO" dirty="0"/>
          </a:p>
        </p:txBody>
      </p:sp>
      <p:sp>
        <p:nvSpPr>
          <p:cNvPr id="3" name="Marcador de contenido 2">
            <a:extLst>
              <a:ext uri="{FF2B5EF4-FFF2-40B4-BE49-F238E27FC236}">
                <a16:creationId xmlns:a16="http://schemas.microsoft.com/office/drawing/2014/main" id="{264AD0B3-14A0-4F31-BCA6-15D7ACBE407F}"/>
              </a:ext>
            </a:extLst>
          </p:cNvPr>
          <p:cNvSpPr>
            <a:spLocks noGrp="1"/>
          </p:cNvSpPr>
          <p:nvPr>
            <p:ph idx="1"/>
          </p:nvPr>
        </p:nvSpPr>
        <p:spPr/>
        <p:txBody>
          <a:bodyPr>
            <a:normAutofit fontScale="70000" lnSpcReduction="20000"/>
          </a:bodyPr>
          <a:lstStyle/>
          <a:p>
            <a:r>
              <a:rPr lang="es-ES" dirty="0"/>
              <a:t>.Son circuitos formados por resistencias, bobinas y condensadores, diseñados para dejar pasar a su salida un determinado grupo de señales cuyas frecuencias se encuentren dentro de la banda de paso del filtro, eliminando o atenuando mucho el resto de frecuencias. </a:t>
            </a:r>
          </a:p>
          <a:p>
            <a:r>
              <a:rPr lang="es-ES" dirty="0"/>
              <a:t>El filtro deja pasar la frecuencia de resonancia, que seria la frecuencia de corte y los componentes de frecuencia próximas a la frecuencia de corte. En este filtro existen dos frecuencias de corte, una inferior y otra superior. </a:t>
            </a:r>
          </a:p>
          <a:p>
            <a:r>
              <a:rPr lang="es-ES" dirty="0"/>
              <a:t>Este filtro solo atenúa las señales cuya frecuencia sea menor a la frecuencia de corte inferior o aquella </a:t>
            </a:r>
            <a:r>
              <a:rPr lang="es-ES" dirty="0" err="1"/>
              <a:t>frecuancias</a:t>
            </a:r>
            <a:r>
              <a:rPr lang="es-ES" dirty="0"/>
              <a:t> mayores a la frecuencia superior. Por tanto, solo permiten el paso de un rango o banda de frecuencias sin atenuar. Entre las aplicaciones de estos filtros se tiene las ecualizaciones de audio, la eliminación de ruidos que parecen junto a una señal.</a:t>
            </a:r>
            <a:endParaRPr lang="es-CO" dirty="0"/>
          </a:p>
        </p:txBody>
      </p:sp>
    </p:spTree>
    <p:extLst>
      <p:ext uri="{BB962C8B-B14F-4D97-AF65-F5344CB8AC3E}">
        <p14:creationId xmlns:p14="http://schemas.microsoft.com/office/powerpoint/2010/main" val="86013009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4">
            <a:extLst>
              <a:ext uri="{FF2B5EF4-FFF2-40B4-BE49-F238E27FC236}">
                <a16:creationId xmlns:a16="http://schemas.microsoft.com/office/drawing/2014/main" id="{10D355DD-C850-439F-A4FE-305174661584}"/>
              </a:ext>
            </a:extLst>
          </p:cNvPr>
          <p:cNvPicPr>
            <a:picLocks noGrp="1" noChangeAspect="1"/>
          </p:cNvPicPr>
          <p:nvPr>
            <p:ph idx="1"/>
          </p:nvPr>
        </p:nvPicPr>
        <p:blipFill>
          <a:blip r:embed="rId2"/>
          <a:stretch>
            <a:fillRect/>
          </a:stretch>
        </p:blipFill>
        <p:spPr>
          <a:xfrm>
            <a:off x="1710334" y="270470"/>
            <a:ext cx="6102101" cy="1990448"/>
          </a:xfrm>
          <a:prstGeom prst="rect">
            <a:avLst/>
          </a:prstGeom>
        </p:spPr>
      </p:pic>
      <p:pic>
        <p:nvPicPr>
          <p:cNvPr id="7170" name="Picture 2">
            <a:extLst>
              <a:ext uri="{FF2B5EF4-FFF2-40B4-BE49-F238E27FC236}">
                <a16:creationId xmlns:a16="http://schemas.microsoft.com/office/drawing/2014/main" id="{85424B1B-5FDA-449E-90AB-891FA7A8BA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9642" y="2260918"/>
            <a:ext cx="5343484" cy="1990448"/>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a:extLst>
              <a:ext uri="{FF2B5EF4-FFF2-40B4-BE49-F238E27FC236}">
                <a16:creationId xmlns:a16="http://schemas.microsoft.com/office/drawing/2014/main" id="{2D64AA88-E966-46F8-8690-EE38DD46BF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1662" y="3777655"/>
            <a:ext cx="5400675" cy="2809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443480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F0DA882D-F90F-493D-8BBF-6CBF4CB99E0F}"/>
              </a:ext>
            </a:extLst>
          </p:cNvPr>
          <p:cNvPicPr>
            <a:picLocks noChangeAspect="1"/>
          </p:cNvPicPr>
          <p:nvPr/>
        </p:nvPicPr>
        <p:blipFill>
          <a:blip r:embed="rId2"/>
          <a:stretch>
            <a:fillRect/>
          </a:stretch>
        </p:blipFill>
        <p:spPr>
          <a:xfrm>
            <a:off x="0" y="-99392"/>
            <a:ext cx="9144000" cy="7128792"/>
          </a:xfrm>
          <a:prstGeom prst="rect">
            <a:avLst/>
          </a:prstGeom>
        </p:spPr>
      </p:pic>
    </p:spTree>
    <p:extLst>
      <p:ext uri="{BB962C8B-B14F-4D97-AF65-F5344CB8AC3E}">
        <p14:creationId xmlns:p14="http://schemas.microsoft.com/office/powerpoint/2010/main" val="156983407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BA28CB-3C61-4B35-B213-6D5BF0C2328C}"/>
              </a:ext>
            </a:extLst>
          </p:cNvPr>
          <p:cNvSpPr>
            <a:spLocks noGrp="1"/>
          </p:cNvSpPr>
          <p:nvPr>
            <p:ph type="title"/>
          </p:nvPr>
        </p:nvSpPr>
        <p:spPr/>
        <p:txBody>
          <a:bodyPr/>
          <a:lstStyle/>
          <a:p>
            <a:r>
              <a:rPr lang="es-CO" dirty="0"/>
              <a:t>Señal continua en la fuente</a:t>
            </a:r>
          </a:p>
        </p:txBody>
      </p:sp>
      <p:pic>
        <p:nvPicPr>
          <p:cNvPr id="4" name="Marcador de contenido 3">
            <a:extLst>
              <a:ext uri="{FF2B5EF4-FFF2-40B4-BE49-F238E27FC236}">
                <a16:creationId xmlns:a16="http://schemas.microsoft.com/office/drawing/2014/main" id="{F0297EBB-377F-4A72-9188-7243AEAEC5A5}"/>
              </a:ext>
            </a:extLst>
          </p:cNvPr>
          <p:cNvPicPr>
            <a:picLocks noGrp="1" noChangeAspect="1"/>
          </p:cNvPicPr>
          <p:nvPr>
            <p:ph idx="1"/>
          </p:nvPr>
        </p:nvPicPr>
        <p:blipFill>
          <a:blip r:embed="rId2"/>
          <a:stretch>
            <a:fillRect/>
          </a:stretch>
        </p:blipFill>
        <p:spPr>
          <a:xfrm>
            <a:off x="1043608" y="1347409"/>
            <a:ext cx="7348643" cy="3015917"/>
          </a:xfrm>
          <a:prstGeom prst="rect">
            <a:avLst/>
          </a:prstGeom>
        </p:spPr>
      </p:pic>
      <p:pic>
        <p:nvPicPr>
          <p:cNvPr id="5" name="Imagen 4">
            <a:extLst>
              <a:ext uri="{FF2B5EF4-FFF2-40B4-BE49-F238E27FC236}">
                <a16:creationId xmlns:a16="http://schemas.microsoft.com/office/drawing/2014/main" id="{C96D5800-38BF-4AC5-BD1F-8A09CDD0C5E9}"/>
              </a:ext>
            </a:extLst>
          </p:cNvPr>
          <p:cNvPicPr>
            <a:picLocks noChangeAspect="1"/>
          </p:cNvPicPr>
          <p:nvPr/>
        </p:nvPicPr>
        <p:blipFill>
          <a:blip r:embed="rId3"/>
          <a:stretch>
            <a:fillRect/>
          </a:stretch>
        </p:blipFill>
        <p:spPr>
          <a:xfrm>
            <a:off x="2411760" y="4293096"/>
            <a:ext cx="4894807" cy="2096031"/>
          </a:xfrm>
          <a:prstGeom prst="rect">
            <a:avLst/>
          </a:prstGeom>
        </p:spPr>
      </p:pic>
    </p:spTree>
    <p:extLst>
      <p:ext uri="{BB962C8B-B14F-4D97-AF65-F5344CB8AC3E}">
        <p14:creationId xmlns:p14="http://schemas.microsoft.com/office/powerpoint/2010/main" val="301195291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Etapa de regulación</a:t>
            </a:r>
          </a:p>
        </p:txBody>
      </p:sp>
      <p:sp>
        <p:nvSpPr>
          <p:cNvPr id="3" name="2 Marcador de texto"/>
          <p:cNvSpPr>
            <a:spLocks noGrp="1"/>
          </p:cNvSpPr>
          <p:nvPr>
            <p:ph type="body" idx="1"/>
          </p:nvPr>
        </p:nvSpPr>
        <p:spPr/>
        <p:txBody>
          <a:bodyPr/>
          <a:lstStyle/>
          <a:p>
            <a:endParaRPr lang="es-ES"/>
          </a:p>
        </p:txBody>
      </p:sp>
    </p:spTree>
    <p:extLst>
      <p:ext uri="{BB962C8B-B14F-4D97-AF65-F5344CB8AC3E}">
        <p14:creationId xmlns:p14="http://schemas.microsoft.com/office/powerpoint/2010/main" val="235412304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Regulación con diodo </a:t>
            </a:r>
            <a:r>
              <a:rPr lang="es-ES" dirty="0" err="1"/>
              <a:t>Zener</a:t>
            </a:r>
            <a:endParaRPr lang="es-E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982534"/>
            <a:ext cx="8229600" cy="3761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395931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Regulador de corriente con </a:t>
            </a:r>
            <a:r>
              <a:rPr lang="es-ES" dirty="0" err="1"/>
              <a:t>varistor</a:t>
            </a:r>
            <a:endParaRPr lang="es-E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18175" y="1600200"/>
            <a:ext cx="5307649"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106487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Resumen diodos especiales</a:t>
            </a: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700808"/>
            <a:ext cx="8291264" cy="4392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205590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Regulador con </a:t>
            </a:r>
            <a:r>
              <a:rPr lang="es-ES" dirty="0">
                <a:hlinkClick r:id="rId2" action="ppaction://hlinkpres?slideindex=1&amp;slidetitle="/>
              </a:rPr>
              <a:t>transistores</a:t>
            </a:r>
            <a:endParaRPr lang="es-ES" dirty="0"/>
          </a:p>
        </p:txBody>
      </p:sp>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87624" y="1852354"/>
            <a:ext cx="6774244" cy="40249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008622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a:t>El transistor</a:t>
            </a:r>
          </a:p>
        </p:txBody>
      </p:sp>
      <p:pic>
        <p:nvPicPr>
          <p:cNvPr id="13314" name="Picture 2"/>
          <p:cNvPicPr>
            <a:picLocks noGrp="1" noChangeAspect="1" noChangeArrowheads="1"/>
          </p:cNvPicPr>
          <p:nvPr>
            <p:ph idx="1"/>
          </p:nvPr>
        </p:nvPicPr>
        <p:blipFill>
          <a:blip r:embed="rId2"/>
          <a:srcRect/>
          <a:stretch>
            <a:fillRect/>
          </a:stretch>
        </p:blipFill>
        <p:spPr bwMode="auto">
          <a:xfrm>
            <a:off x="2500298" y="1625328"/>
            <a:ext cx="4143404" cy="4475708"/>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a:t>El transformador</a:t>
            </a:r>
          </a:p>
        </p:txBody>
      </p:sp>
      <p:sp>
        <p:nvSpPr>
          <p:cNvPr id="3" name="2 Marcador de contenido"/>
          <p:cNvSpPr>
            <a:spLocks noGrp="1"/>
          </p:cNvSpPr>
          <p:nvPr>
            <p:ph idx="1"/>
          </p:nvPr>
        </p:nvSpPr>
        <p:spPr>
          <a:xfrm>
            <a:off x="395536" y="1600200"/>
            <a:ext cx="4032448" cy="4565104"/>
          </a:xfrm>
        </p:spPr>
        <p:txBody>
          <a:bodyPr>
            <a:normAutofit fontScale="77500" lnSpcReduction="20000"/>
          </a:bodyPr>
          <a:lstStyle/>
          <a:p>
            <a:pPr marL="0" indent="0" algn="just">
              <a:buNone/>
            </a:pPr>
            <a:r>
              <a:rPr lang="es-CO" dirty="0"/>
              <a:t>Enrollado (Bobina):</a:t>
            </a:r>
          </a:p>
          <a:p>
            <a:pPr algn="just"/>
            <a:r>
              <a:rPr lang="es-ES" dirty="0"/>
              <a:t>Un inductor se define como un elemento de dos terminales formado por un embobinado de N vueltas, que introduce inductancia en un circuito eléctrico.</a:t>
            </a:r>
          </a:p>
          <a:p>
            <a:pPr algn="just"/>
            <a:r>
              <a:rPr lang="es-ES" dirty="0"/>
              <a:t>La inductancia se defina como propiedad de un dispositivo eléctrico que hace que el paso de una corriente variable con el tiempo produzca un voltaje a través del mismo.</a:t>
            </a:r>
            <a:endParaRPr lang="es-CO" dirty="0"/>
          </a:p>
          <a:p>
            <a:pPr algn="just"/>
            <a:endParaRPr lang="es-CO" dirty="0"/>
          </a:p>
        </p:txBody>
      </p:sp>
      <p:pic>
        <p:nvPicPr>
          <p:cNvPr id="1026" name="Imagen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1083" y="2148940"/>
            <a:ext cx="3445334" cy="3591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a:hlinkClick r:id="rId3" action="ppaction://hlinkpres?slideindex=1&amp;slidetitle="/>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20072" y="1500523"/>
            <a:ext cx="852488"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33269" y="1340768"/>
            <a:ext cx="1427163"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3 Rectángulo"/>
          <p:cNvSpPr/>
          <p:nvPr/>
        </p:nvSpPr>
        <p:spPr>
          <a:xfrm>
            <a:off x="4442228" y="6021288"/>
            <a:ext cx="4572000" cy="646331"/>
          </a:xfrm>
          <a:prstGeom prst="rect">
            <a:avLst/>
          </a:prstGeom>
        </p:spPr>
        <p:txBody>
          <a:bodyPr>
            <a:spAutoFit/>
          </a:bodyPr>
          <a:lstStyle/>
          <a:p>
            <a:r>
              <a:rPr lang="es-ES" dirty="0"/>
              <a:t>µ</a:t>
            </a:r>
            <a:r>
              <a:rPr lang="es-ES" baseline="-25000" dirty="0"/>
              <a:t>0 </a:t>
            </a:r>
            <a:r>
              <a:rPr lang="es-ES" dirty="0"/>
              <a:t>=4</a:t>
            </a:r>
            <a:r>
              <a:rPr lang="el-GR" dirty="0"/>
              <a:t>π</a:t>
            </a:r>
            <a:r>
              <a:rPr lang="es-ES" dirty="0"/>
              <a:t>x10</a:t>
            </a:r>
            <a:r>
              <a:rPr lang="es-ES" baseline="30000" dirty="0"/>
              <a:t>-7</a:t>
            </a:r>
            <a:r>
              <a:rPr lang="es-ES" dirty="0"/>
              <a:t> H/m, una constante llamada permeabilidad del espacio libre</a:t>
            </a:r>
            <a:endParaRPr lang="es-CO" dirty="0"/>
          </a:p>
        </p:txBody>
      </p:sp>
      <p:pic>
        <p:nvPicPr>
          <p:cNvPr id="1029" name="Picture 5"/>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87008" y="3892153"/>
            <a:ext cx="2249488"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51960" y="5301208"/>
            <a:ext cx="8524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485719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a:t>Zona de </a:t>
            </a:r>
            <a:r>
              <a:rPr lang="es-CO" dirty="0" err="1"/>
              <a:t>deplexión</a:t>
            </a:r>
            <a:endParaRPr lang="es-CO" dirty="0"/>
          </a:p>
        </p:txBody>
      </p:sp>
      <p:pic>
        <p:nvPicPr>
          <p:cNvPr id="14338" name="Picture 2"/>
          <p:cNvPicPr>
            <a:picLocks noGrp="1" noChangeAspect="1" noChangeArrowheads="1"/>
          </p:cNvPicPr>
          <p:nvPr>
            <p:ph idx="1"/>
          </p:nvPr>
        </p:nvPicPr>
        <p:blipFill>
          <a:blip r:embed="rId2"/>
          <a:srcRect/>
          <a:stretch>
            <a:fillRect/>
          </a:stretch>
        </p:blipFill>
        <p:spPr bwMode="auto">
          <a:xfrm>
            <a:off x="2285984" y="1500174"/>
            <a:ext cx="4762502" cy="4387582"/>
          </a:xfrm>
          <a:prstGeom prst="rect">
            <a:avLst/>
          </a:prstGeom>
          <a:noFill/>
          <a:ln w="9525">
            <a:noFill/>
            <a:miter lim="800000"/>
            <a:headEnd/>
            <a:tailEnd/>
          </a:ln>
          <a:effectLst/>
        </p:spPr>
      </p:pic>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a:t>Transistor polarizado </a:t>
            </a:r>
            <a:r>
              <a:rPr lang="es-CO"/>
              <a:t>en directo</a:t>
            </a:r>
            <a:endParaRPr lang="es-CO" dirty="0"/>
          </a:p>
        </p:txBody>
      </p:sp>
      <p:pic>
        <p:nvPicPr>
          <p:cNvPr id="15362" name="Picture 2"/>
          <p:cNvPicPr>
            <a:picLocks noGrp="1" noChangeAspect="1" noChangeArrowheads="1"/>
          </p:cNvPicPr>
          <p:nvPr>
            <p:ph idx="1"/>
          </p:nvPr>
        </p:nvPicPr>
        <p:blipFill>
          <a:blip r:embed="rId2"/>
          <a:srcRect/>
          <a:stretch>
            <a:fillRect/>
          </a:stretch>
        </p:blipFill>
        <p:spPr bwMode="auto">
          <a:xfrm>
            <a:off x="1933575" y="2415381"/>
            <a:ext cx="5276850" cy="2895600"/>
          </a:xfrm>
          <a:prstGeom prst="rect">
            <a:avLst/>
          </a:prstGeom>
          <a:noFill/>
          <a:ln w="9525">
            <a:noFill/>
            <a:miter lim="800000"/>
            <a:headEnd/>
            <a:tailEnd/>
          </a:ln>
          <a:effectLst/>
        </p:spPr>
      </p:pic>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O" dirty="0"/>
              <a:t>Emisor inyecta electrones libres en la base</a:t>
            </a:r>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01857" y="2060849"/>
            <a:ext cx="7242551" cy="4076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696841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O" dirty="0"/>
              <a:t>Electrones libres de la base circulan hacia el colector</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52575" y="2291556"/>
            <a:ext cx="6038850" cy="3143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8165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a:t>Corrientes de un transistor</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2128838"/>
            <a:ext cx="2412276" cy="3077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8315" y="1981416"/>
            <a:ext cx="1211957" cy="637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8981" y="2708920"/>
            <a:ext cx="1370209" cy="43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23756" y="3362697"/>
            <a:ext cx="1265434" cy="949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2160" y="4581128"/>
            <a:ext cx="1319218" cy="782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553694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a:t>Ejemplos</a:t>
            </a:r>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p:txBody>
              <a:bodyPr/>
              <a:lstStyle/>
              <a:p>
                <a:r>
                  <a:rPr lang="es-CO" dirty="0"/>
                  <a:t>Un transistor tienen una corriente de colector de 10 </a:t>
                </a:r>
                <a:r>
                  <a:rPr lang="es-CO" dirty="0" err="1"/>
                  <a:t>mA</a:t>
                </a:r>
                <a:r>
                  <a:rPr lang="es-CO" dirty="0"/>
                  <a:t> y una corriente de base de 40 </a:t>
                </a:r>
                <a:r>
                  <a:rPr lang="el-GR" dirty="0">
                    <a:latin typeface="Calibri"/>
                  </a:rPr>
                  <a:t>μ</a:t>
                </a:r>
                <a:r>
                  <a:rPr lang="es-CO" dirty="0">
                    <a:latin typeface="Calibri"/>
                  </a:rPr>
                  <a:t>A ¿Cuál es la ganancia de corriente del transistor?</a:t>
                </a:r>
              </a:p>
              <a:p>
                <a:r>
                  <a:rPr lang="es-CO" dirty="0">
                    <a:latin typeface="Calibri"/>
                  </a:rPr>
                  <a:t>Solución:</a:t>
                </a:r>
              </a:p>
              <a:p>
                <a:endParaRPr lang="es-CO" dirty="0">
                  <a:latin typeface="Calibri"/>
                </a:endParaRPr>
              </a:p>
              <a:p>
                <a14:m>
                  <m:oMath xmlns:m="http://schemas.openxmlformats.org/officeDocument/2006/math">
                    <m:sSub>
                      <m:sSubPr>
                        <m:ctrlPr>
                          <a:rPr lang="es-CO" i="1" smtClean="0">
                            <a:latin typeface="Cambria Math" panose="02040503050406030204" pitchFamily="18" charset="0"/>
                          </a:rPr>
                        </m:ctrlPr>
                      </m:sSubPr>
                      <m:e>
                        <m:r>
                          <a:rPr lang="es-CO" i="1" smtClean="0">
                            <a:latin typeface="Cambria Math"/>
                            <a:ea typeface="Cambria Math"/>
                          </a:rPr>
                          <m:t>𝛽</m:t>
                        </m:r>
                      </m:e>
                      <m:sub>
                        <m:r>
                          <a:rPr lang="es-CO" b="0" i="1" smtClean="0">
                            <a:latin typeface="Cambria Math"/>
                          </a:rPr>
                          <m:t>𝑑𝑐</m:t>
                        </m:r>
                      </m:sub>
                    </m:sSub>
                    <m:r>
                      <a:rPr lang="es-CO" b="0" i="1" smtClean="0">
                        <a:latin typeface="Cambria Math"/>
                      </a:rPr>
                      <m:t>=</m:t>
                    </m:r>
                    <m:f>
                      <m:fPr>
                        <m:ctrlPr>
                          <a:rPr lang="es-CO" b="0" i="1" smtClean="0">
                            <a:latin typeface="Cambria Math" panose="02040503050406030204" pitchFamily="18" charset="0"/>
                          </a:rPr>
                        </m:ctrlPr>
                      </m:fPr>
                      <m:num>
                        <m:sSub>
                          <m:sSubPr>
                            <m:ctrlPr>
                              <a:rPr lang="es-CO" b="0" i="1" smtClean="0">
                                <a:latin typeface="Cambria Math" panose="02040503050406030204" pitchFamily="18" charset="0"/>
                              </a:rPr>
                            </m:ctrlPr>
                          </m:sSubPr>
                          <m:e>
                            <m:r>
                              <a:rPr lang="es-CO" b="0" i="1" smtClean="0">
                                <a:latin typeface="Cambria Math"/>
                              </a:rPr>
                              <m:t>𝐼</m:t>
                            </m:r>
                          </m:e>
                          <m:sub>
                            <m:r>
                              <a:rPr lang="es-CO" b="0" i="1" smtClean="0">
                                <a:latin typeface="Cambria Math"/>
                              </a:rPr>
                              <m:t>𝐶</m:t>
                            </m:r>
                          </m:sub>
                        </m:sSub>
                      </m:num>
                      <m:den>
                        <m:sSub>
                          <m:sSubPr>
                            <m:ctrlPr>
                              <a:rPr lang="es-CO" b="0" i="1" smtClean="0">
                                <a:latin typeface="Cambria Math" panose="02040503050406030204" pitchFamily="18" charset="0"/>
                              </a:rPr>
                            </m:ctrlPr>
                          </m:sSubPr>
                          <m:e>
                            <m:r>
                              <a:rPr lang="es-CO" b="0" i="1" smtClean="0">
                                <a:latin typeface="Cambria Math"/>
                              </a:rPr>
                              <m:t>𝐼</m:t>
                            </m:r>
                          </m:e>
                          <m:sub>
                            <m:r>
                              <a:rPr lang="es-CO" b="0" i="1" smtClean="0">
                                <a:latin typeface="Cambria Math"/>
                              </a:rPr>
                              <m:t>𝐵</m:t>
                            </m:r>
                          </m:sub>
                        </m:sSub>
                      </m:den>
                    </m:f>
                    <m:r>
                      <a:rPr lang="es-CO" b="0" i="1" smtClean="0">
                        <a:latin typeface="Cambria Math"/>
                      </a:rPr>
                      <m:t>=</m:t>
                    </m:r>
                    <m:f>
                      <m:fPr>
                        <m:ctrlPr>
                          <a:rPr lang="es-CO" b="0" i="1" smtClean="0">
                            <a:latin typeface="Cambria Math" panose="02040503050406030204" pitchFamily="18" charset="0"/>
                          </a:rPr>
                        </m:ctrlPr>
                      </m:fPr>
                      <m:num>
                        <m:r>
                          <a:rPr lang="es-CO" b="0" i="1" smtClean="0">
                            <a:latin typeface="Cambria Math"/>
                          </a:rPr>
                          <m:t>10 </m:t>
                        </m:r>
                        <m:r>
                          <a:rPr lang="es-CO" b="0" i="1" smtClean="0">
                            <a:latin typeface="Cambria Math"/>
                          </a:rPr>
                          <m:t>𝑚𝐴</m:t>
                        </m:r>
                      </m:num>
                      <m:den>
                        <m:r>
                          <a:rPr lang="es-CO" b="0" i="1" smtClean="0">
                            <a:latin typeface="Cambria Math"/>
                          </a:rPr>
                          <m:t>40 </m:t>
                        </m:r>
                        <m:r>
                          <a:rPr lang="es-CO" b="0" i="1" smtClean="0">
                            <a:latin typeface="Cambria Math"/>
                            <a:ea typeface="Cambria Math"/>
                          </a:rPr>
                          <m:t>𝜇</m:t>
                        </m:r>
                        <m:r>
                          <a:rPr lang="es-CO" b="0" i="1" smtClean="0">
                            <a:latin typeface="Cambria Math"/>
                            <a:ea typeface="Cambria Math"/>
                          </a:rPr>
                          <m:t>𝐴</m:t>
                        </m:r>
                      </m:den>
                    </m:f>
                    <m:r>
                      <a:rPr lang="es-CO" b="0" i="1" smtClean="0">
                        <a:latin typeface="Cambria Math"/>
                      </a:rPr>
                      <m:t>=250</m:t>
                    </m:r>
                  </m:oMath>
                </a14:m>
                <a:endParaRPr lang="es-CO" dirty="0">
                  <a:latin typeface="Calibri"/>
                </a:endParaRPr>
              </a:p>
              <a:p>
                <a:endParaRPr lang="es-CO"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blipFill rotWithShape="1">
                <a:blip r:embed="rId2"/>
                <a:stretch>
                  <a:fillRect l="-1630" t="-1752" r="-1037"/>
                </a:stretch>
              </a:blipFill>
            </p:spPr>
            <p:txBody>
              <a:bodyPr/>
              <a:lstStyle/>
              <a:p>
                <a:r>
                  <a:rPr lang="es-CO">
                    <a:noFill/>
                  </a:rPr>
                  <a:t> </a:t>
                </a:r>
              </a:p>
            </p:txBody>
          </p:sp>
        </mc:Fallback>
      </mc:AlternateContent>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0512" y="4293096"/>
            <a:ext cx="942975" cy="447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457160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a:t>Otro ejemplo</a:t>
            </a:r>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p:txBody>
              <a:bodyPr/>
              <a:lstStyle/>
              <a:p>
                <a:r>
                  <a:rPr lang="es-CO" dirty="0"/>
                  <a:t>Un transistor tiene una ganancia de corriente de 175 si la corriente en la base es de 0,1 </a:t>
                </a:r>
                <a:r>
                  <a:rPr lang="es-CO" dirty="0" err="1"/>
                  <a:t>mA</a:t>
                </a:r>
                <a:r>
                  <a:rPr lang="es-CO" dirty="0"/>
                  <a:t> ¿Cuál es la corriente del Colector?</a:t>
                </a:r>
              </a:p>
              <a:p>
                <a:endParaRPr lang="es-CO" dirty="0"/>
              </a:p>
              <a:p>
                <a14:m>
                  <m:oMath xmlns:m="http://schemas.openxmlformats.org/officeDocument/2006/math">
                    <m:r>
                      <a:rPr lang="es-CO" i="1" smtClean="0">
                        <a:latin typeface="Cambria Math"/>
                      </a:rPr>
                      <m:t>1</m:t>
                    </m:r>
                    <m:r>
                      <a:rPr lang="es-CO" b="0" i="1" smtClean="0">
                        <a:latin typeface="Cambria Math"/>
                      </a:rPr>
                      <m:t>75∗0,1 </m:t>
                    </m:r>
                    <m:r>
                      <a:rPr lang="es-CO" b="0" i="1" smtClean="0">
                        <a:latin typeface="Cambria Math"/>
                      </a:rPr>
                      <m:t>𝑚𝐴</m:t>
                    </m:r>
                    <m:r>
                      <a:rPr lang="es-CO" b="0" i="1" smtClean="0">
                        <a:latin typeface="Cambria Math"/>
                      </a:rPr>
                      <m:t>=17,5</m:t>
                    </m:r>
                    <m:r>
                      <a:rPr lang="es-CO" b="0" i="1" smtClean="0">
                        <a:latin typeface="Cambria Math"/>
                      </a:rPr>
                      <m:t>𝑚𝐴</m:t>
                    </m:r>
                  </m:oMath>
                </a14:m>
                <a:endParaRPr lang="es-CO"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blipFill rotWithShape="1">
                <a:blip r:embed="rId2"/>
                <a:stretch>
                  <a:fillRect l="-1630" t="-1752"/>
                </a:stretch>
              </a:blipFill>
            </p:spPr>
            <p:txBody>
              <a:bodyPr/>
              <a:lstStyle/>
              <a:p>
                <a:r>
                  <a:rPr lang="es-CO">
                    <a:noFill/>
                  </a:rPr>
                  <a:t> </a:t>
                </a:r>
              </a:p>
            </p:txBody>
          </p:sp>
        </mc:Fallback>
      </mc:AlternateContent>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0513" y="3429000"/>
            <a:ext cx="942975" cy="447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005614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a:t>Conexiones del transistor</a:t>
            </a:r>
          </a:p>
        </p:txBody>
      </p:sp>
      <p:sp>
        <p:nvSpPr>
          <p:cNvPr id="3" name="2 Marcador de contenido"/>
          <p:cNvSpPr>
            <a:spLocks noGrp="1"/>
          </p:cNvSpPr>
          <p:nvPr>
            <p:ph idx="1"/>
          </p:nvPr>
        </p:nvSpPr>
        <p:spPr/>
        <p:txBody>
          <a:bodyPr/>
          <a:lstStyle/>
          <a:p>
            <a:r>
              <a:rPr lang="es-CO" dirty="0"/>
              <a:t>En emisor común</a:t>
            </a:r>
          </a:p>
          <a:p>
            <a:r>
              <a:rPr lang="es-CO" dirty="0"/>
              <a:t>En base común</a:t>
            </a:r>
          </a:p>
          <a:p>
            <a:r>
              <a:rPr lang="es-CO" dirty="0"/>
              <a:t>En Colector común</a:t>
            </a:r>
          </a:p>
          <a:p>
            <a:endParaRPr lang="es-CO" dirty="0"/>
          </a:p>
        </p:txBody>
      </p:sp>
    </p:spTree>
    <p:extLst>
      <p:ext uri="{BB962C8B-B14F-4D97-AF65-F5344CB8AC3E}">
        <p14:creationId xmlns:p14="http://schemas.microsoft.com/office/powerpoint/2010/main" val="341155548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a:t>Conexión en emisor común</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504223"/>
            <a:ext cx="4524375" cy="230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1" y="2308937"/>
            <a:ext cx="1872630" cy="1523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Objeto 3">
            <a:extLst>
              <a:ext uri="{FF2B5EF4-FFF2-40B4-BE49-F238E27FC236}">
                <a16:creationId xmlns:a16="http://schemas.microsoft.com/office/drawing/2014/main" id="{7C4928D2-E729-4C26-A46C-CB9E7573B210}"/>
              </a:ext>
            </a:extLst>
          </p:cNvPr>
          <p:cNvGraphicFramePr>
            <a:graphicFrameLocks noChangeAspect="1"/>
          </p:cNvGraphicFramePr>
          <p:nvPr>
            <p:extLst>
              <p:ext uri="{D42A27DB-BD31-4B8C-83A1-F6EECF244321}">
                <p14:modId xmlns:p14="http://schemas.microsoft.com/office/powerpoint/2010/main" val="2836371833"/>
              </p:ext>
            </p:extLst>
          </p:nvPr>
        </p:nvGraphicFramePr>
        <p:xfrm>
          <a:off x="757807" y="3809273"/>
          <a:ext cx="5974433" cy="2848446"/>
        </p:xfrm>
        <a:graphic>
          <a:graphicData uri="http://schemas.openxmlformats.org/presentationml/2006/ole">
            <mc:AlternateContent xmlns:mc="http://schemas.openxmlformats.org/markup-compatibility/2006">
              <mc:Choice xmlns:v="urn:schemas-microsoft-com:vml" Requires="v">
                <p:oleObj r:id="rId4" imgW="3895560" imgH="1857240" progId="">
                  <p:embed/>
                </p:oleObj>
              </mc:Choice>
              <mc:Fallback>
                <p:oleObj r:id="rId4" imgW="3895560" imgH="1857240" progId="">
                  <p:embed/>
                  <p:pic>
                    <p:nvPicPr>
                      <p:cNvPr id="0" name=""/>
                      <p:cNvPicPr/>
                      <p:nvPr/>
                    </p:nvPicPr>
                    <p:blipFill>
                      <a:blip r:embed="rId5"/>
                      <a:stretch>
                        <a:fillRect/>
                      </a:stretch>
                    </p:blipFill>
                    <p:spPr>
                      <a:xfrm>
                        <a:off x="757807" y="3809273"/>
                        <a:ext cx="5974433" cy="2848446"/>
                      </a:xfrm>
                      <a:prstGeom prst="rect">
                        <a:avLst/>
                      </a:prstGeom>
                    </p:spPr>
                  </p:pic>
                </p:oleObj>
              </mc:Fallback>
            </mc:AlternateContent>
          </a:graphicData>
        </a:graphic>
      </p:graphicFrame>
    </p:spTree>
    <p:extLst>
      <p:ext uri="{BB962C8B-B14F-4D97-AF65-F5344CB8AC3E}">
        <p14:creationId xmlns:p14="http://schemas.microsoft.com/office/powerpoint/2010/main" val="237721162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o 1">
            <a:extLst>
              <a:ext uri="{FF2B5EF4-FFF2-40B4-BE49-F238E27FC236}">
                <a16:creationId xmlns:a16="http://schemas.microsoft.com/office/drawing/2014/main" id="{15034EE4-7DD8-4AA7-AA23-016EBCE3791B}"/>
              </a:ext>
            </a:extLst>
          </p:cNvPr>
          <p:cNvGraphicFramePr>
            <a:graphicFrameLocks noChangeAspect="1"/>
          </p:cNvGraphicFramePr>
          <p:nvPr>
            <p:extLst>
              <p:ext uri="{D42A27DB-BD31-4B8C-83A1-F6EECF244321}">
                <p14:modId xmlns:p14="http://schemas.microsoft.com/office/powerpoint/2010/main" val="2180261849"/>
              </p:ext>
            </p:extLst>
          </p:nvPr>
        </p:nvGraphicFramePr>
        <p:xfrm>
          <a:off x="2101203" y="476672"/>
          <a:ext cx="5135093" cy="2448272"/>
        </p:xfrm>
        <a:graphic>
          <a:graphicData uri="http://schemas.openxmlformats.org/presentationml/2006/ole">
            <mc:AlternateContent xmlns:mc="http://schemas.openxmlformats.org/markup-compatibility/2006">
              <mc:Choice xmlns:v="urn:schemas-microsoft-com:vml" Requires="v">
                <p:oleObj r:id="rId2" imgW="3895560" imgH="1857240" progId="">
                  <p:embed/>
                </p:oleObj>
              </mc:Choice>
              <mc:Fallback>
                <p:oleObj r:id="rId2" imgW="3895560" imgH="1857240" progId="">
                  <p:embed/>
                  <p:pic>
                    <p:nvPicPr>
                      <p:cNvPr id="0" name=""/>
                      <p:cNvPicPr/>
                      <p:nvPr/>
                    </p:nvPicPr>
                    <p:blipFill>
                      <a:blip r:embed="rId3"/>
                      <a:stretch>
                        <a:fillRect/>
                      </a:stretch>
                    </p:blipFill>
                    <p:spPr>
                      <a:xfrm>
                        <a:off x="2101203" y="476672"/>
                        <a:ext cx="5135093" cy="2448272"/>
                      </a:xfrm>
                      <a:prstGeom prst="rect">
                        <a:avLst/>
                      </a:prstGeom>
                    </p:spPr>
                  </p:pic>
                </p:oleObj>
              </mc:Fallback>
            </mc:AlternateContent>
          </a:graphicData>
        </a:graphic>
      </p:graphicFrame>
      <p:graphicFrame>
        <p:nvGraphicFramePr>
          <p:cNvPr id="3" name="Objeto 2">
            <a:extLst>
              <a:ext uri="{FF2B5EF4-FFF2-40B4-BE49-F238E27FC236}">
                <a16:creationId xmlns:a16="http://schemas.microsoft.com/office/drawing/2014/main" id="{BCEDBCF1-7C24-4C39-A44A-B003D686CC11}"/>
              </a:ext>
            </a:extLst>
          </p:cNvPr>
          <p:cNvGraphicFramePr>
            <a:graphicFrameLocks noChangeAspect="1"/>
          </p:cNvGraphicFramePr>
          <p:nvPr>
            <p:extLst>
              <p:ext uri="{D42A27DB-BD31-4B8C-83A1-F6EECF244321}">
                <p14:modId xmlns:p14="http://schemas.microsoft.com/office/powerpoint/2010/main" val="933954879"/>
              </p:ext>
            </p:extLst>
          </p:nvPr>
        </p:nvGraphicFramePr>
        <p:xfrm>
          <a:off x="2290964" y="3501009"/>
          <a:ext cx="5135093" cy="2448272"/>
        </p:xfrm>
        <a:graphic>
          <a:graphicData uri="http://schemas.openxmlformats.org/presentationml/2006/ole">
            <mc:AlternateContent xmlns:mc="http://schemas.openxmlformats.org/markup-compatibility/2006">
              <mc:Choice xmlns:v="urn:schemas-microsoft-com:vml" Requires="v">
                <p:oleObj r:id="rId4" imgW="3895560" imgH="1857240" progId="">
                  <p:embed/>
                </p:oleObj>
              </mc:Choice>
              <mc:Fallback>
                <p:oleObj r:id="rId4" imgW="3895560" imgH="1857240" progId="">
                  <p:embed/>
                  <p:pic>
                    <p:nvPicPr>
                      <p:cNvPr id="0" name=""/>
                      <p:cNvPicPr/>
                      <p:nvPr/>
                    </p:nvPicPr>
                    <p:blipFill>
                      <a:blip r:embed="rId5"/>
                      <a:stretch>
                        <a:fillRect/>
                      </a:stretch>
                    </p:blipFill>
                    <p:spPr>
                      <a:xfrm>
                        <a:off x="2290964" y="3501009"/>
                        <a:ext cx="5135093" cy="2448272"/>
                      </a:xfrm>
                      <a:prstGeom prst="rect">
                        <a:avLst/>
                      </a:prstGeom>
                    </p:spPr>
                  </p:pic>
                </p:oleObj>
              </mc:Fallback>
            </mc:AlternateContent>
          </a:graphicData>
        </a:graphic>
      </p:graphicFrame>
    </p:spTree>
    <p:extLst>
      <p:ext uri="{BB962C8B-B14F-4D97-AF65-F5344CB8AC3E}">
        <p14:creationId xmlns:p14="http://schemas.microsoft.com/office/powerpoint/2010/main" val="355244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a:t>El inductor o bobina</a:t>
            </a:r>
          </a:p>
        </p:txBody>
      </p:sp>
      <p:sp>
        <p:nvSpPr>
          <p:cNvPr id="3" name="2 Marcador de contenido"/>
          <p:cNvSpPr>
            <a:spLocks noGrp="1"/>
          </p:cNvSpPr>
          <p:nvPr>
            <p:ph idx="1"/>
          </p:nvPr>
        </p:nvSpPr>
        <p:spPr/>
        <p:txBody>
          <a:bodyPr/>
          <a:lstStyle/>
          <a:p>
            <a:pPr algn="just"/>
            <a:r>
              <a:rPr lang="es-ES" dirty="0"/>
              <a:t>Un inductor se define como un elemento de dos terminales formado por un embobinado de N vueltas, que introduce inductancia en un circuito eléctrico. </a:t>
            </a:r>
          </a:p>
          <a:p>
            <a:pPr algn="just"/>
            <a:r>
              <a:rPr lang="es-ES" dirty="0"/>
              <a:t>La inductancia se defina como propiedad de un dispositivo eléctrico que hace que el paso de una corriente variable con el tiempo produzca un voltaje a través del mismo</a:t>
            </a:r>
            <a:endParaRPr lang="es-CO" dirty="0"/>
          </a:p>
        </p:txBody>
      </p:sp>
    </p:spTree>
    <p:extLst>
      <p:ext uri="{BB962C8B-B14F-4D97-AF65-F5344CB8AC3E}">
        <p14:creationId xmlns:p14="http://schemas.microsoft.com/office/powerpoint/2010/main" val="150441640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a:t>Curva característica del Transistor</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162175"/>
            <a:ext cx="2895600" cy="253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1624" y="2162175"/>
            <a:ext cx="5246256" cy="236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9525" y="5013177"/>
            <a:ext cx="2056132"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971723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06090"/>
          </a:xfrm>
        </p:spPr>
        <p:txBody>
          <a:bodyPr/>
          <a:lstStyle/>
          <a:p>
            <a:r>
              <a:rPr lang="es-CO" sz="3800" dirty="0"/>
              <a:t>Ejercicio</a:t>
            </a:r>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323528" y="980728"/>
                <a:ext cx="8496944" cy="5472608"/>
              </a:xfrm>
            </p:spPr>
            <p:txBody>
              <a:bodyPr>
                <a:normAutofit lnSpcReduction="10000"/>
              </a:bodyPr>
              <a:lstStyle/>
              <a:p>
                <a:pPr algn="just"/>
                <a:r>
                  <a:rPr lang="es-CO" sz="2400" dirty="0"/>
                  <a:t>Calcular la corriente de base de la figura anterior. Diga cual es la tensión de  la resistencia de base  y la corriente de colector si </a:t>
                </a:r>
                <a:r>
                  <a:rPr lang="el-GR" sz="2400" dirty="0">
                    <a:latin typeface="Calibri"/>
                  </a:rPr>
                  <a:t>β</a:t>
                </a:r>
                <a:r>
                  <a:rPr lang="es-CO" sz="2400" dirty="0">
                    <a:latin typeface="Calibri"/>
                  </a:rPr>
                  <a:t>dc=200</a:t>
                </a:r>
              </a:p>
              <a:p>
                <a:pPr marL="0" indent="0" algn="just">
                  <a:buNone/>
                </a:pPr>
                <a:r>
                  <a:rPr lang="es-CO" sz="2400" b="1" dirty="0">
                    <a:latin typeface="Calibri"/>
                  </a:rPr>
                  <a:t>Solución:</a:t>
                </a:r>
              </a:p>
              <a:p>
                <a:pPr algn="just"/>
                <a:r>
                  <a:rPr lang="es-CO" sz="2400" dirty="0">
                    <a:latin typeface="Calibri"/>
                  </a:rPr>
                  <a:t>La tensión de la fuente de 2 V polariza en directo el diodo de emisor a través de una resistencia limitadora de 100 K</a:t>
                </a:r>
                <a:r>
                  <a:rPr lang="el-GR" sz="2400" dirty="0">
                    <a:latin typeface="Calibri"/>
                  </a:rPr>
                  <a:t>Ω</a:t>
                </a:r>
                <a:r>
                  <a:rPr lang="es-CO" sz="2400" dirty="0">
                    <a:latin typeface="Calibri"/>
                  </a:rPr>
                  <a:t>. Como el diodo de emisor tienen una tensión de 0,7 V, la tensión en la resistencia de base es:</a:t>
                </a:r>
              </a:p>
              <a:p>
                <a:pPr algn="just"/>
                <a14:m>
                  <m:oMath xmlns:m="http://schemas.openxmlformats.org/officeDocument/2006/math">
                    <m:sSub>
                      <m:sSubPr>
                        <m:ctrlPr>
                          <a:rPr lang="es-CO" sz="2400" i="1" smtClean="0">
                            <a:latin typeface="Cambria Math" panose="02040503050406030204" pitchFamily="18" charset="0"/>
                          </a:rPr>
                        </m:ctrlPr>
                      </m:sSubPr>
                      <m:e>
                        <m:r>
                          <a:rPr lang="es-CO" sz="2400" b="0" i="1" smtClean="0">
                            <a:latin typeface="Cambria Math"/>
                          </a:rPr>
                          <m:t>𝑉</m:t>
                        </m:r>
                      </m:e>
                      <m:sub>
                        <m:r>
                          <a:rPr lang="es-CO" sz="2400" b="0" i="1" smtClean="0">
                            <a:latin typeface="Cambria Math"/>
                          </a:rPr>
                          <m:t>𝐵</m:t>
                        </m:r>
                      </m:sub>
                    </m:sSub>
                    <m:r>
                      <a:rPr lang="es-CO" sz="2400" b="0" i="1" smtClean="0">
                        <a:latin typeface="Cambria Math"/>
                      </a:rPr>
                      <m:t>=</m:t>
                    </m:r>
                    <m:sSub>
                      <m:sSubPr>
                        <m:ctrlPr>
                          <a:rPr lang="es-CO" sz="2400" b="0" i="1" smtClean="0">
                            <a:latin typeface="Cambria Math" panose="02040503050406030204" pitchFamily="18" charset="0"/>
                          </a:rPr>
                        </m:ctrlPr>
                      </m:sSubPr>
                      <m:e>
                        <m:r>
                          <a:rPr lang="es-CO" sz="2400" b="0" i="1" smtClean="0">
                            <a:latin typeface="Cambria Math"/>
                          </a:rPr>
                          <m:t>𝑉</m:t>
                        </m:r>
                      </m:e>
                      <m:sub>
                        <m:r>
                          <a:rPr lang="es-CO" sz="2400" b="0" i="1" smtClean="0">
                            <a:latin typeface="Cambria Math"/>
                          </a:rPr>
                          <m:t>𝐵𝐵</m:t>
                        </m:r>
                      </m:sub>
                    </m:sSub>
                    <m:r>
                      <a:rPr lang="es-CO" sz="2400" b="0" i="1" smtClean="0">
                        <a:latin typeface="Cambria Math"/>
                      </a:rPr>
                      <m:t>−</m:t>
                    </m:r>
                    <m:sSub>
                      <m:sSubPr>
                        <m:ctrlPr>
                          <a:rPr lang="es-CO" sz="2400" b="0" i="1" smtClean="0">
                            <a:latin typeface="Cambria Math" panose="02040503050406030204" pitchFamily="18" charset="0"/>
                          </a:rPr>
                        </m:ctrlPr>
                      </m:sSubPr>
                      <m:e>
                        <m:r>
                          <a:rPr lang="es-CO" sz="2400" b="0" i="1" smtClean="0">
                            <a:latin typeface="Cambria Math"/>
                          </a:rPr>
                          <m:t>𝑉</m:t>
                        </m:r>
                      </m:e>
                      <m:sub>
                        <m:r>
                          <a:rPr lang="es-CO" sz="2400" b="0" i="1" smtClean="0">
                            <a:latin typeface="Cambria Math"/>
                          </a:rPr>
                          <m:t>𝐵𝐸</m:t>
                        </m:r>
                      </m:sub>
                    </m:sSub>
                    <m:r>
                      <a:rPr lang="es-CO" sz="2400" b="0" i="1" smtClean="0">
                        <a:latin typeface="Cambria Math"/>
                      </a:rPr>
                      <m:t>=2−0,7=  1,3</m:t>
                    </m:r>
                    <m:r>
                      <a:rPr lang="es-CO" sz="2400" b="0" i="1" smtClean="0">
                        <a:latin typeface="Cambria Math"/>
                      </a:rPr>
                      <m:t>𝑉</m:t>
                    </m:r>
                  </m:oMath>
                </a14:m>
                <a:endParaRPr lang="es-CO" sz="2400" b="0" dirty="0">
                  <a:latin typeface="Calibri"/>
                </a:endParaRPr>
              </a:p>
              <a:p>
                <a:pPr algn="just"/>
                <a:r>
                  <a:rPr lang="es-CO" sz="2400" dirty="0">
                    <a:latin typeface="Calibri"/>
                  </a:rPr>
                  <a:t>La corriente de base será:</a:t>
                </a:r>
              </a:p>
              <a:p>
                <a:pPr algn="just"/>
                <a14:m>
                  <m:oMath xmlns:m="http://schemas.openxmlformats.org/officeDocument/2006/math">
                    <m:sSub>
                      <m:sSubPr>
                        <m:ctrlPr>
                          <a:rPr lang="es-CO" sz="2400" b="0" i="1" smtClean="0">
                            <a:latin typeface="Cambria Math" panose="02040503050406030204" pitchFamily="18" charset="0"/>
                          </a:rPr>
                        </m:ctrlPr>
                      </m:sSubPr>
                      <m:e>
                        <m:r>
                          <a:rPr lang="es-CO" sz="2400" b="0" i="1" smtClean="0">
                            <a:latin typeface="Cambria Math"/>
                          </a:rPr>
                          <m:t>𝐼</m:t>
                        </m:r>
                      </m:e>
                      <m:sub>
                        <m:r>
                          <a:rPr lang="es-CO" sz="2400" b="0" i="1" smtClean="0">
                            <a:latin typeface="Cambria Math"/>
                          </a:rPr>
                          <m:t>𝐵</m:t>
                        </m:r>
                      </m:sub>
                    </m:sSub>
                    <m:r>
                      <a:rPr lang="es-CO" sz="2400" b="0" i="1" smtClean="0">
                        <a:latin typeface="Cambria Math"/>
                      </a:rPr>
                      <m:t>=</m:t>
                    </m:r>
                    <m:f>
                      <m:fPr>
                        <m:ctrlPr>
                          <a:rPr lang="es-CO" sz="2400" b="0" i="1" smtClean="0">
                            <a:latin typeface="Cambria Math" panose="02040503050406030204" pitchFamily="18" charset="0"/>
                          </a:rPr>
                        </m:ctrlPr>
                      </m:fPr>
                      <m:num>
                        <m:sSub>
                          <m:sSubPr>
                            <m:ctrlPr>
                              <a:rPr lang="es-CO" sz="2400" b="0" i="1" smtClean="0">
                                <a:latin typeface="Cambria Math" panose="02040503050406030204" pitchFamily="18" charset="0"/>
                              </a:rPr>
                            </m:ctrlPr>
                          </m:sSubPr>
                          <m:e>
                            <m:r>
                              <a:rPr lang="es-CO" sz="2400" b="0" i="1" smtClean="0">
                                <a:latin typeface="Cambria Math"/>
                              </a:rPr>
                              <m:t>𝑉</m:t>
                            </m:r>
                          </m:e>
                          <m:sub>
                            <m:r>
                              <a:rPr lang="es-CO" sz="2400" b="0" i="1" smtClean="0">
                                <a:latin typeface="Cambria Math"/>
                              </a:rPr>
                              <m:t>𝐵𝐵</m:t>
                            </m:r>
                          </m:sub>
                        </m:sSub>
                        <m:r>
                          <a:rPr lang="es-CO" sz="2400" b="0" i="1" smtClean="0">
                            <a:latin typeface="Cambria Math"/>
                          </a:rPr>
                          <m:t>−</m:t>
                        </m:r>
                        <m:sSub>
                          <m:sSubPr>
                            <m:ctrlPr>
                              <a:rPr lang="es-CO" sz="2400" b="0" i="1" smtClean="0">
                                <a:latin typeface="Cambria Math" panose="02040503050406030204" pitchFamily="18" charset="0"/>
                              </a:rPr>
                            </m:ctrlPr>
                          </m:sSubPr>
                          <m:e>
                            <m:r>
                              <a:rPr lang="es-CO" sz="2400" b="0" i="1" smtClean="0">
                                <a:latin typeface="Cambria Math"/>
                              </a:rPr>
                              <m:t>𝑉</m:t>
                            </m:r>
                          </m:e>
                          <m:sub>
                            <m:r>
                              <a:rPr lang="es-CO" sz="2400" b="0" i="1" smtClean="0">
                                <a:latin typeface="Cambria Math"/>
                              </a:rPr>
                              <m:t>𝐵𝐸</m:t>
                            </m:r>
                          </m:sub>
                        </m:sSub>
                      </m:num>
                      <m:den>
                        <m:sSub>
                          <m:sSubPr>
                            <m:ctrlPr>
                              <a:rPr lang="es-CO" sz="2400" b="0" i="1" smtClean="0">
                                <a:latin typeface="Cambria Math" panose="02040503050406030204" pitchFamily="18" charset="0"/>
                              </a:rPr>
                            </m:ctrlPr>
                          </m:sSubPr>
                          <m:e>
                            <m:r>
                              <a:rPr lang="es-CO" sz="2400" b="0" i="1" smtClean="0">
                                <a:latin typeface="Cambria Math"/>
                              </a:rPr>
                              <m:t>𝑅</m:t>
                            </m:r>
                          </m:e>
                          <m:sub>
                            <m:r>
                              <a:rPr lang="es-CO" sz="2400" b="0" i="1" smtClean="0">
                                <a:latin typeface="Cambria Math"/>
                              </a:rPr>
                              <m:t>𝐵</m:t>
                            </m:r>
                          </m:sub>
                        </m:sSub>
                      </m:den>
                    </m:f>
                    <m:r>
                      <a:rPr lang="es-CO" sz="2400" b="0" i="1" smtClean="0">
                        <a:latin typeface="Cambria Math"/>
                      </a:rPr>
                      <m:t>=</m:t>
                    </m:r>
                    <m:f>
                      <m:fPr>
                        <m:ctrlPr>
                          <a:rPr lang="es-CO" sz="2400" b="0" i="1" smtClean="0">
                            <a:latin typeface="Cambria Math" panose="02040503050406030204" pitchFamily="18" charset="0"/>
                          </a:rPr>
                        </m:ctrlPr>
                      </m:fPr>
                      <m:num>
                        <m:r>
                          <a:rPr lang="es-CO" sz="2400" b="0" i="1" smtClean="0">
                            <a:latin typeface="Cambria Math"/>
                          </a:rPr>
                          <m:t>2−0,7</m:t>
                        </m:r>
                      </m:num>
                      <m:den>
                        <m:r>
                          <a:rPr lang="es-CO" sz="2400" b="0" i="1" smtClean="0">
                            <a:latin typeface="Cambria Math"/>
                          </a:rPr>
                          <m:t>100000</m:t>
                        </m:r>
                      </m:den>
                    </m:f>
                    <m:r>
                      <a:rPr lang="es-CO" sz="2400" b="0" i="1" smtClean="0">
                        <a:latin typeface="Cambria Math"/>
                      </a:rPr>
                      <m:t>=13</m:t>
                    </m:r>
                    <m:r>
                      <a:rPr lang="es-CO" sz="2400" b="0" i="1" smtClean="0">
                        <a:latin typeface="Cambria Math"/>
                        <a:ea typeface="Cambria Math"/>
                      </a:rPr>
                      <m:t>𝜇</m:t>
                    </m:r>
                    <m:r>
                      <a:rPr lang="es-CO" sz="2400" b="0" i="1" smtClean="0">
                        <a:latin typeface="Cambria Math"/>
                        <a:ea typeface="Cambria Math"/>
                      </a:rPr>
                      <m:t>𝐴</m:t>
                    </m:r>
                  </m:oMath>
                </a14:m>
                <a:endParaRPr lang="es-CO" sz="2400" b="0" dirty="0">
                  <a:latin typeface="Calibri"/>
                </a:endParaRPr>
              </a:p>
              <a:p>
                <a:pPr algn="just"/>
                <a:r>
                  <a:rPr lang="es-CO" sz="2400" dirty="0">
                    <a:latin typeface="Calibri"/>
                  </a:rPr>
                  <a:t>La corriente de colector:</a:t>
                </a:r>
              </a:p>
              <a:p>
                <a:pPr algn="just"/>
                <a14:m>
                  <m:oMath xmlns:m="http://schemas.openxmlformats.org/officeDocument/2006/math">
                    <m:sSub>
                      <m:sSubPr>
                        <m:ctrlPr>
                          <a:rPr lang="es-CO" sz="2400" b="0" i="1" smtClean="0">
                            <a:latin typeface="Cambria Math" panose="02040503050406030204" pitchFamily="18" charset="0"/>
                          </a:rPr>
                        </m:ctrlPr>
                      </m:sSubPr>
                      <m:e>
                        <m:r>
                          <a:rPr lang="es-CO" sz="2400" b="0" i="1" smtClean="0">
                            <a:latin typeface="Cambria Math"/>
                          </a:rPr>
                          <m:t>𝐼</m:t>
                        </m:r>
                      </m:e>
                      <m:sub>
                        <m:r>
                          <a:rPr lang="es-CO" sz="2400" b="0" i="1" smtClean="0">
                            <a:latin typeface="Cambria Math"/>
                          </a:rPr>
                          <m:t>𝑐</m:t>
                        </m:r>
                      </m:sub>
                    </m:sSub>
                    <m:r>
                      <a:rPr lang="es-CO" sz="2400" b="0" i="1" smtClean="0">
                        <a:latin typeface="Cambria Math"/>
                      </a:rPr>
                      <m:t>=</m:t>
                    </m:r>
                    <m:sSub>
                      <m:sSubPr>
                        <m:ctrlPr>
                          <a:rPr lang="es-CO" sz="2400" b="0" i="1" smtClean="0">
                            <a:latin typeface="Cambria Math" panose="02040503050406030204" pitchFamily="18" charset="0"/>
                          </a:rPr>
                        </m:ctrlPr>
                      </m:sSubPr>
                      <m:e>
                        <m:r>
                          <a:rPr lang="es-CO" sz="2400" b="0" i="1" smtClean="0">
                            <a:latin typeface="Cambria Math"/>
                            <a:ea typeface="Cambria Math"/>
                          </a:rPr>
                          <m:t>𝛽</m:t>
                        </m:r>
                      </m:e>
                      <m:sub>
                        <m:r>
                          <a:rPr lang="es-CO" sz="2400" b="0" i="1" smtClean="0">
                            <a:latin typeface="Cambria Math"/>
                          </a:rPr>
                          <m:t>𝑑𝑐</m:t>
                        </m:r>
                      </m:sub>
                    </m:sSub>
                    <m:sSub>
                      <m:sSubPr>
                        <m:ctrlPr>
                          <a:rPr lang="es-CO" sz="2400" b="0" i="1" smtClean="0">
                            <a:latin typeface="Cambria Math" panose="02040503050406030204" pitchFamily="18" charset="0"/>
                          </a:rPr>
                        </m:ctrlPr>
                      </m:sSubPr>
                      <m:e>
                        <m:r>
                          <a:rPr lang="es-CO" sz="2400" b="0" i="1" smtClean="0">
                            <a:latin typeface="Cambria Math"/>
                          </a:rPr>
                          <m:t>𝐼</m:t>
                        </m:r>
                      </m:e>
                      <m:sub>
                        <m:r>
                          <a:rPr lang="es-CO" sz="2400" b="0" i="1" smtClean="0">
                            <a:latin typeface="Cambria Math"/>
                          </a:rPr>
                          <m:t>𝐵</m:t>
                        </m:r>
                      </m:sub>
                    </m:sSub>
                    <m:r>
                      <a:rPr lang="es-CO" sz="2400" b="0" i="1" smtClean="0">
                        <a:latin typeface="Cambria Math"/>
                      </a:rPr>
                      <m:t>=200∗13</m:t>
                    </m:r>
                    <m:r>
                      <a:rPr lang="es-CO" sz="2400" b="0" i="1" smtClean="0">
                        <a:latin typeface="Cambria Math"/>
                        <a:ea typeface="Cambria Math"/>
                      </a:rPr>
                      <m:t>𝜇</m:t>
                    </m:r>
                    <m:r>
                      <a:rPr lang="es-CO" sz="2400" b="0" i="1" smtClean="0">
                        <a:latin typeface="Cambria Math"/>
                        <a:ea typeface="Cambria Math"/>
                      </a:rPr>
                      <m:t>𝐴</m:t>
                    </m:r>
                    <m:r>
                      <a:rPr lang="es-CO" sz="2400" b="0" i="1" smtClean="0">
                        <a:latin typeface="Cambria Math"/>
                        <a:ea typeface="Cambria Math"/>
                      </a:rPr>
                      <m:t>=2,6 </m:t>
                    </m:r>
                    <m:r>
                      <a:rPr lang="es-CO" sz="2400" b="0" i="1" smtClean="0">
                        <a:latin typeface="Cambria Math"/>
                        <a:ea typeface="Cambria Math"/>
                      </a:rPr>
                      <m:t>𝑚𝐴</m:t>
                    </m:r>
                  </m:oMath>
                </a14:m>
                <a:endParaRPr lang="es-CO" sz="2400" b="0" dirty="0">
                  <a:latin typeface="Calibri"/>
                </a:endParaRPr>
              </a:p>
              <a:p>
                <a:pPr algn="just"/>
                <a:endParaRPr lang="es-CO" sz="2400" dirty="0">
                  <a:latin typeface="Calibri"/>
                </a:endParaRPr>
              </a:p>
              <a:p>
                <a:pPr algn="just"/>
                <a:endParaRPr lang="es-CO" sz="2400"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323528" y="980728"/>
                <a:ext cx="8496944" cy="5472608"/>
              </a:xfrm>
              <a:blipFill>
                <a:blip r:embed="rId2"/>
                <a:stretch>
                  <a:fillRect l="-1076" t="-1559" r="-1148"/>
                </a:stretch>
              </a:blipFill>
            </p:spPr>
            <p:txBody>
              <a:bodyPr/>
              <a:lstStyle/>
              <a:p>
                <a:r>
                  <a:rPr lang="es-CO">
                    <a:noFill/>
                  </a:rPr>
                  <a:t> </a:t>
                </a:r>
              </a:p>
            </p:txBody>
          </p:sp>
        </mc:Fallback>
      </mc:AlternateContent>
    </p:spTree>
    <p:extLst>
      <p:ext uri="{BB962C8B-B14F-4D97-AF65-F5344CB8AC3E}">
        <p14:creationId xmlns:p14="http://schemas.microsoft.com/office/powerpoint/2010/main" val="269492665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A8BD37-1639-4E11-8014-C4795A9CF6C3}"/>
              </a:ext>
            </a:extLst>
          </p:cNvPr>
          <p:cNvSpPr>
            <a:spLocks noGrp="1"/>
          </p:cNvSpPr>
          <p:nvPr>
            <p:ph type="title"/>
          </p:nvPr>
        </p:nvSpPr>
        <p:spPr/>
        <p:txBody>
          <a:bodyPr>
            <a:noAutofit/>
          </a:bodyPr>
          <a:lstStyle/>
          <a:p>
            <a:r>
              <a:rPr lang="es-CO" sz="2400" dirty="0"/>
              <a:t>Calcular la corriente de base de la figura anterior. Diga cual es la tensión de  la resistencia de base  y la corriente de colector si </a:t>
            </a:r>
            <a:r>
              <a:rPr lang="el-GR" sz="2400" dirty="0">
                <a:latin typeface="Calibri"/>
              </a:rPr>
              <a:t>β</a:t>
            </a:r>
            <a:r>
              <a:rPr lang="es-CO" sz="2400" dirty="0" err="1">
                <a:latin typeface="Calibri"/>
              </a:rPr>
              <a:t>dc</a:t>
            </a:r>
            <a:r>
              <a:rPr lang="es-CO" sz="2400" dirty="0">
                <a:latin typeface="Calibri"/>
              </a:rPr>
              <a:t>=100</a:t>
            </a:r>
            <a:br>
              <a:rPr lang="es-CO" sz="2400" dirty="0">
                <a:latin typeface="Calibri"/>
              </a:rPr>
            </a:br>
            <a:endParaRPr lang="es-CO" sz="2400" dirty="0"/>
          </a:p>
        </p:txBody>
      </p:sp>
      <mc:AlternateContent xmlns:mc="http://schemas.openxmlformats.org/markup-compatibility/2006" xmlns:a14="http://schemas.microsoft.com/office/drawing/2010/main">
        <mc:Choice Requires="a14">
          <p:sp>
            <p:nvSpPr>
              <p:cNvPr id="3" name="Marcador de contenido 2">
                <a:extLst>
                  <a:ext uri="{FF2B5EF4-FFF2-40B4-BE49-F238E27FC236}">
                    <a16:creationId xmlns:a16="http://schemas.microsoft.com/office/drawing/2014/main" id="{B5764DD0-24FC-4999-B78E-8189BDCB642C}"/>
                  </a:ext>
                </a:extLst>
              </p:cNvPr>
              <p:cNvSpPr>
                <a:spLocks noGrp="1"/>
              </p:cNvSpPr>
              <p:nvPr>
                <p:ph idx="1"/>
              </p:nvPr>
            </p:nvSpPr>
            <p:spPr>
              <a:xfrm>
                <a:off x="457200" y="1600200"/>
                <a:ext cx="2879309" cy="4525963"/>
              </a:xfrm>
            </p:spPr>
            <p:txBody>
              <a:bodyPr>
                <a:normAutofit fontScale="70000" lnSpcReduction="20000"/>
              </a:bodyPr>
              <a:lstStyle/>
              <a:p>
                <a:pPr algn="just"/>
                <a14:m>
                  <m:oMath xmlns:m="http://schemas.openxmlformats.org/officeDocument/2006/math">
                    <m:sSub>
                      <m:sSubPr>
                        <m:ctrlPr>
                          <a:rPr lang="es-CO" sz="3200" i="1" smtClean="0">
                            <a:latin typeface="Cambria Math" panose="02040503050406030204" pitchFamily="18" charset="0"/>
                          </a:rPr>
                        </m:ctrlPr>
                      </m:sSubPr>
                      <m:e>
                        <m:r>
                          <a:rPr lang="es-CO" sz="3200" b="0" i="1" smtClean="0">
                            <a:latin typeface="Cambria Math"/>
                          </a:rPr>
                          <m:t>𝑉</m:t>
                        </m:r>
                      </m:e>
                      <m:sub>
                        <m:r>
                          <a:rPr lang="es-CO" sz="3200" b="0" i="1" smtClean="0">
                            <a:latin typeface="Cambria Math"/>
                          </a:rPr>
                          <m:t>𝐵</m:t>
                        </m:r>
                      </m:sub>
                    </m:sSub>
                    <m:r>
                      <a:rPr lang="es-CO" sz="3200" b="0" i="1" smtClean="0">
                        <a:latin typeface="Cambria Math"/>
                      </a:rPr>
                      <m:t>=</m:t>
                    </m:r>
                    <m:sSub>
                      <m:sSubPr>
                        <m:ctrlPr>
                          <a:rPr lang="es-CO" sz="3200" b="0" i="1" smtClean="0">
                            <a:latin typeface="Cambria Math" panose="02040503050406030204" pitchFamily="18" charset="0"/>
                          </a:rPr>
                        </m:ctrlPr>
                      </m:sSubPr>
                      <m:e>
                        <m:r>
                          <a:rPr lang="es-CO" sz="3200" b="0" i="1" smtClean="0">
                            <a:latin typeface="Cambria Math"/>
                          </a:rPr>
                          <m:t>𝑉</m:t>
                        </m:r>
                      </m:e>
                      <m:sub>
                        <m:r>
                          <a:rPr lang="es-CO" sz="3200" b="0" i="1" smtClean="0">
                            <a:latin typeface="Cambria Math"/>
                          </a:rPr>
                          <m:t>𝐵𝐵</m:t>
                        </m:r>
                      </m:sub>
                    </m:sSub>
                    <m:r>
                      <a:rPr lang="es-CO" sz="3200" b="0" i="1" smtClean="0">
                        <a:latin typeface="Cambria Math"/>
                      </a:rPr>
                      <m:t>−</m:t>
                    </m:r>
                    <m:sSub>
                      <m:sSubPr>
                        <m:ctrlPr>
                          <a:rPr lang="es-CO" sz="3200" b="0" i="1" smtClean="0">
                            <a:latin typeface="Cambria Math" panose="02040503050406030204" pitchFamily="18" charset="0"/>
                          </a:rPr>
                        </m:ctrlPr>
                      </m:sSubPr>
                      <m:e>
                        <m:r>
                          <a:rPr lang="es-CO" sz="3200" b="0" i="1" smtClean="0">
                            <a:latin typeface="Cambria Math"/>
                          </a:rPr>
                          <m:t>𝑉</m:t>
                        </m:r>
                      </m:e>
                      <m:sub>
                        <m:r>
                          <a:rPr lang="es-CO" sz="3200" b="0" i="1" smtClean="0">
                            <a:latin typeface="Cambria Math"/>
                          </a:rPr>
                          <m:t>𝐵𝐸</m:t>
                        </m:r>
                      </m:sub>
                    </m:sSub>
                    <m:r>
                      <a:rPr lang="es-CO" sz="3200" b="0" i="1" smtClean="0">
                        <a:latin typeface="Cambria Math"/>
                      </a:rPr>
                      <m:t>=2−0,7=  1,3</m:t>
                    </m:r>
                    <m:r>
                      <a:rPr lang="es-CO" sz="3200" b="0" i="1" smtClean="0">
                        <a:latin typeface="Cambria Math"/>
                      </a:rPr>
                      <m:t>𝑉</m:t>
                    </m:r>
                  </m:oMath>
                </a14:m>
                <a:endParaRPr lang="es-CO" sz="3200" b="0" dirty="0">
                  <a:latin typeface="Calibri"/>
                </a:endParaRPr>
              </a:p>
              <a:p>
                <a:pPr algn="just"/>
                <a:r>
                  <a:rPr lang="es-CO" sz="3200" dirty="0">
                    <a:latin typeface="Calibri"/>
                  </a:rPr>
                  <a:t>La corriente de base será:</a:t>
                </a:r>
              </a:p>
              <a:p>
                <a:pPr algn="just"/>
                <a14:m>
                  <m:oMath xmlns:m="http://schemas.openxmlformats.org/officeDocument/2006/math">
                    <m:sSub>
                      <m:sSubPr>
                        <m:ctrlPr>
                          <a:rPr lang="es-CO" sz="3200" b="0" i="1" smtClean="0">
                            <a:latin typeface="Cambria Math" panose="02040503050406030204" pitchFamily="18" charset="0"/>
                          </a:rPr>
                        </m:ctrlPr>
                      </m:sSubPr>
                      <m:e>
                        <m:r>
                          <a:rPr lang="es-CO" sz="3200" b="0" i="1" smtClean="0">
                            <a:latin typeface="Cambria Math"/>
                          </a:rPr>
                          <m:t>𝐼</m:t>
                        </m:r>
                      </m:e>
                      <m:sub>
                        <m:r>
                          <a:rPr lang="es-CO" sz="3200" b="0" i="1" smtClean="0">
                            <a:latin typeface="Cambria Math"/>
                          </a:rPr>
                          <m:t>𝐵</m:t>
                        </m:r>
                      </m:sub>
                    </m:sSub>
                    <m:r>
                      <a:rPr lang="es-CO" sz="3200" b="0" i="1" smtClean="0">
                        <a:latin typeface="Cambria Math"/>
                      </a:rPr>
                      <m:t>=</m:t>
                    </m:r>
                    <m:f>
                      <m:fPr>
                        <m:ctrlPr>
                          <a:rPr lang="es-CO" sz="3200" b="0" i="1" smtClean="0">
                            <a:latin typeface="Cambria Math" panose="02040503050406030204" pitchFamily="18" charset="0"/>
                          </a:rPr>
                        </m:ctrlPr>
                      </m:fPr>
                      <m:num>
                        <m:sSub>
                          <m:sSubPr>
                            <m:ctrlPr>
                              <a:rPr lang="es-CO" sz="3200" b="0" i="1" smtClean="0">
                                <a:latin typeface="Cambria Math" panose="02040503050406030204" pitchFamily="18" charset="0"/>
                              </a:rPr>
                            </m:ctrlPr>
                          </m:sSubPr>
                          <m:e>
                            <m:r>
                              <a:rPr lang="es-CO" sz="3200" b="0" i="1" smtClean="0">
                                <a:latin typeface="Cambria Math"/>
                              </a:rPr>
                              <m:t>𝑉</m:t>
                            </m:r>
                          </m:e>
                          <m:sub>
                            <m:r>
                              <a:rPr lang="es-CO" sz="3200" b="0" i="1" smtClean="0">
                                <a:latin typeface="Cambria Math"/>
                              </a:rPr>
                              <m:t>𝐵𝐵</m:t>
                            </m:r>
                          </m:sub>
                        </m:sSub>
                        <m:r>
                          <a:rPr lang="es-CO" sz="3200" b="0" i="1" smtClean="0">
                            <a:latin typeface="Cambria Math"/>
                          </a:rPr>
                          <m:t>−</m:t>
                        </m:r>
                        <m:sSub>
                          <m:sSubPr>
                            <m:ctrlPr>
                              <a:rPr lang="es-CO" sz="3200" b="0" i="1" smtClean="0">
                                <a:latin typeface="Cambria Math" panose="02040503050406030204" pitchFamily="18" charset="0"/>
                              </a:rPr>
                            </m:ctrlPr>
                          </m:sSubPr>
                          <m:e>
                            <m:r>
                              <a:rPr lang="es-CO" sz="3200" b="0" i="1" smtClean="0">
                                <a:latin typeface="Cambria Math"/>
                              </a:rPr>
                              <m:t>𝑉</m:t>
                            </m:r>
                          </m:e>
                          <m:sub>
                            <m:r>
                              <a:rPr lang="es-CO" sz="3200" b="0" i="1" smtClean="0">
                                <a:latin typeface="Cambria Math"/>
                              </a:rPr>
                              <m:t>𝐵𝐸</m:t>
                            </m:r>
                          </m:sub>
                        </m:sSub>
                      </m:num>
                      <m:den>
                        <m:sSub>
                          <m:sSubPr>
                            <m:ctrlPr>
                              <a:rPr lang="es-CO" sz="3200" b="0" i="1" smtClean="0">
                                <a:latin typeface="Cambria Math" panose="02040503050406030204" pitchFamily="18" charset="0"/>
                              </a:rPr>
                            </m:ctrlPr>
                          </m:sSubPr>
                          <m:e>
                            <m:r>
                              <a:rPr lang="es-CO" sz="3200" b="0" i="1" smtClean="0">
                                <a:latin typeface="Cambria Math"/>
                              </a:rPr>
                              <m:t>𝑅</m:t>
                            </m:r>
                          </m:e>
                          <m:sub>
                            <m:r>
                              <a:rPr lang="es-CO" sz="3200" b="0" i="1" smtClean="0">
                                <a:latin typeface="Cambria Math"/>
                              </a:rPr>
                              <m:t>𝐵</m:t>
                            </m:r>
                          </m:sub>
                        </m:sSub>
                      </m:den>
                    </m:f>
                    <m:r>
                      <a:rPr lang="es-CO" sz="3200" b="0" i="1" smtClean="0">
                        <a:latin typeface="Cambria Math"/>
                      </a:rPr>
                      <m:t>=</m:t>
                    </m:r>
                    <m:f>
                      <m:fPr>
                        <m:ctrlPr>
                          <a:rPr lang="es-CO" sz="3200" b="0" i="1" smtClean="0">
                            <a:latin typeface="Cambria Math" panose="02040503050406030204" pitchFamily="18" charset="0"/>
                          </a:rPr>
                        </m:ctrlPr>
                      </m:fPr>
                      <m:num>
                        <m:r>
                          <a:rPr lang="es-CO" sz="3200" b="0" i="1" smtClean="0">
                            <a:latin typeface="Cambria Math"/>
                          </a:rPr>
                          <m:t>2−0,7</m:t>
                        </m:r>
                      </m:num>
                      <m:den>
                        <m:r>
                          <a:rPr lang="es-CO" sz="3200" b="0" i="1" smtClean="0">
                            <a:latin typeface="Cambria Math"/>
                          </a:rPr>
                          <m:t>100000</m:t>
                        </m:r>
                      </m:den>
                    </m:f>
                    <m:r>
                      <a:rPr lang="es-CO" sz="3200" b="0" i="1" smtClean="0">
                        <a:latin typeface="Cambria Math"/>
                      </a:rPr>
                      <m:t>=13</m:t>
                    </m:r>
                    <m:r>
                      <a:rPr lang="es-CO" sz="3200" b="0" i="1" smtClean="0">
                        <a:latin typeface="Cambria Math"/>
                        <a:ea typeface="Cambria Math"/>
                      </a:rPr>
                      <m:t>𝜇</m:t>
                    </m:r>
                    <m:r>
                      <a:rPr lang="es-CO" sz="3200" b="0" i="1" smtClean="0">
                        <a:latin typeface="Cambria Math"/>
                        <a:ea typeface="Cambria Math"/>
                      </a:rPr>
                      <m:t>𝐴</m:t>
                    </m:r>
                  </m:oMath>
                </a14:m>
                <a:endParaRPr lang="es-CO" sz="3200" b="0" dirty="0">
                  <a:latin typeface="Calibri"/>
                </a:endParaRPr>
              </a:p>
              <a:p>
                <a:pPr algn="just"/>
                <a:r>
                  <a:rPr lang="es-CO" sz="3200" dirty="0">
                    <a:latin typeface="Calibri"/>
                  </a:rPr>
                  <a:t>La corriente de colector:</a:t>
                </a:r>
              </a:p>
              <a:p>
                <a:pPr algn="just"/>
                <a14:m>
                  <m:oMath xmlns:m="http://schemas.openxmlformats.org/officeDocument/2006/math">
                    <m:sSub>
                      <m:sSubPr>
                        <m:ctrlPr>
                          <a:rPr lang="es-CO" sz="3200" b="0" i="1" smtClean="0">
                            <a:latin typeface="Cambria Math" panose="02040503050406030204" pitchFamily="18" charset="0"/>
                          </a:rPr>
                        </m:ctrlPr>
                      </m:sSubPr>
                      <m:e>
                        <m:r>
                          <a:rPr lang="es-CO" sz="3200" b="0" i="1" smtClean="0">
                            <a:latin typeface="Cambria Math"/>
                          </a:rPr>
                          <m:t>𝐼</m:t>
                        </m:r>
                      </m:e>
                      <m:sub>
                        <m:r>
                          <a:rPr lang="es-CO" sz="3200" b="0" i="1" smtClean="0">
                            <a:latin typeface="Cambria Math"/>
                          </a:rPr>
                          <m:t>𝑐</m:t>
                        </m:r>
                      </m:sub>
                    </m:sSub>
                    <m:r>
                      <a:rPr lang="es-CO" sz="3200" b="0" i="1" smtClean="0">
                        <a:latin typeface="Cambria Math"/>
                      </a:rPr>
                      <m:t>=</m:t>
                    </m:r>
                    <m:sSub>
                      <m:sSubPr>
                        <m:ctrlPr>
                          <a:rPr lang="es-CO" sz="3200" b="0" i="1" smtClean="0">
                            <a:latin typeface="Cambria Math" panose="02040503050406030204" pitchFamily="18" charset="0"/>
                          </a:rPr>
                        </m:ctrlPr>
                      </m:sSubPr>
                      <m:e>
                        <m:r>
                          <a:rPr lang="es-CO" sz="3200" b="0" i="1" smtClean="0">
                            <a:latin typeface="Cambria Math"/>
                            <a:ea typeface="Cambria Math"/>
                          </a:rPr>
                          <m:t>𝛽</m:t>
                        </m:r>
                      </m:e>
                      <m:sub>
                        <m:r>
                          <a:rPr lang="es-CO" sz="3200" b="0" i="1" smtClean="0">
                            <a:latin typeface="Cambria Math"/>
                          </a:rPr>
                          <m:t>𝑑𝑐</m:t>
                        </m:r>
                      </m:sub>
                    </m:sSub>
                    <m:sSub>
                      <m:sSubPr>
                        <m:ctrlPr>
                          <a:rPr lang="es-CO" sz="3200" b="0" i="1" smtClean="0">
                            <a:latin typeface="Cambria Math" panose="02040503050406030204" pitchFamily="18" charset="0"/>
                          </a:rPr>
                        </m:ctrlPr>
                      </m:sSubPr>
                      <m:e>
                        <m:r>
                          <a:rPr lang="es-CO" sz="3200" b="0" i="1" smtClean="0">
                            <a:latin typeface="Cambria Math"/>
                          </a:rPr>
                          <m:t>𝐼</m:t>
                        </m:r>
                      </m:e>
                      <m:sub>
                        <m:r>
                          <a:rPr lang="es-CO" sz="3200" b="0" i="1" smtClean="0">
                            <a:latin typeface="Cambria Math"/>
                          </a:rPr>
                          <m:t>𝐵</m:t>
                        </m:r>
                      </m:sub>
                    </m:sSub>
                    <m:r>
                      <a:rPr lang="es-CO" sz="3200" b="0" i="1" smtClean="0">
                        <a:latin typeface="Cambria Math"/>
                      </a:rPr>
                      <m:t>=</m:t>
                    </m:r>
                    <m:r>
                      <a:rPr lang="es-CO" sz="3200" b="0" i="1" smtClean="0">
                        <a:latin typeface="Cambria Math" panose="02040503050406030204" pitchFamily="18" charset="0"/>
                      </a:rPr>
                      <m:t>1</m:t>
                    </m:r>
                    <m:r>
                      <a:rPr lang="es-CO" sz="3200" b="0" i="1" smtClean="0">
                        <a:latin typeface="Cambria Math"/>
                      </a:rPr>
                      <m:t>00∗13</m:t>
                    </m:r>
                    <m:r>
                      <a:rPr lang="es-CO" sz="3200" b="0" i="1" smtClean="0">
                        <a:latin typeface="Cambria Math"/>
                        <a:ea typeface="Cambria Math"/>
                      </a:rPr>
                      <m:t>𝜇</m:t>
                    </m:r>
                    <m:r>
                      <a:rPr lang="es-CO" sz="3200" b="0" i="1" smtClean="0">
                        <a:latin typeface="Cambria Math"/>
                        <a:ea typeface="Cambria Math"/>
                      </a:rPr>
                      <m:t>𝐴</m:t>
                    </m:r>
                    <m:r>
                      <a:rPr lang="es-CO" sz="3200" b="0" i="1" smtClean="0">
                        <a:latin typeface="Cambria Math"/>
                        <a:ea typeface="Cambria Math"/>
                      </a:rPr>
                      <m:t>=2,6 </m:t>
                    </m:r>
                    <m:r>
                      <a:rPr lang="es-CO" sz="3200" b="0" i="1" smtClean="0">
                        <a:latin typeface="Cambria Math"/>
                        <a:ea typeface="Cambria Math"/>
                      </a:rPr>
                      <m:t>𝑚𝐴</m:t>
                    </m:r>
                  </m:oMath>
                </a14:m>
                <a:endParaRPr lang="es-CO" sz="3200" b="0" dirty="0">
                  <a:latin typeface="Calibri"/>
                </a:endParaRPr>
              </a:p>
              <a:p>
                <a:endParaRPr lang="es-CO" dirty="0"/>
              </a:p>
            </p:txBody>
          </p:sp>
        </mc:Choice>
        <mc:Fallback xmlns="">
          <p:sp>
            <p:nvSpPr>
              <p:cNvPr id="3" name="Marcador de contenido 2">
                <a:extLst>
                  <a:ext uri="{FF2B5EF4-FFF2-40B4-BE49-F238E27FC236}">
                    <a16:creationId xmlns:a16="http://schemas.microsoft.com/office/drawing/2014/main" id="{B5764DD0-24FC-4999-B78E-8189BDCB642C}"/>
                  </a:ext>
                </a:extLst>
              </p:cNvPr>
              <p:cNvSpPr>
                <a:spLocks noGrp="1" noRot="1" noChangeAspect="1" noMove="1" noResize="1" noEditPoints="1" noAdjustHandles="1" noChangeArrowheads="1" noChangeShapeType="1" noTextEdit="1"/>
              </p:cNvSpPr>
              <p:nvPr>
                <p:ph idx="1"/>
              </p:nvPr>
            </p:nvSpPr>
            <p:spPr>
              <a:xfrm>
                <a:off x="457200" y="1600200"/>
                <a:ext cx="2879309" cy="4525963"/>
              </a:xfrm>
              <a:blipFill>
                <a:blip r:embed="rId3"/>
                <a:stretch>
                  <a:fillRect l="-2331" t="-539" r="-2754"/>
                </a:stretch>
              </a:blipFill>
            </p:spPr>
            <p:txBody>
              <a:bodyPr/>
              <a:lstStyle/>
              <a:p>
                <a:r>
                  <a:rPr lang="es-CO">
                    <a:noFill/>
                  </a:rPr>
                  <a:t> </a:t>
                </a:r>
              </a:p>
            </p:txBody>
          </p:sp>
        </mc:Fallback>
      </mc:AlternateContent>
      <p:graphicFrame>
        <p:nvGraphicFramePr>
          <p:cNvPr id="4" name="Objeto 3">
            <a:extLst>
              <a:ext uri="{FF2B5EF4-FFF2-40B4-BE49-F238E27FC236}">
                <a16:creationId xmlns:a16="http://schemas.microsoft.com/office/drawing/2014/main" id="{904F3E52-E025-46E5-A820-921C88BF8315}"/>
              </a:ext>
            </a:extLst>
          </p:cNvPr>
          <p:cNvGraphicFramePr>
            <a:graphicFrameLocks noChangeAspect="1"/>
          </p:cNvGraphicFramePr>
          <p:nvPr>
            <p:extLst>
              <p:ext uri="{D42A27DB-BD31-4B8C-83A1-F6EECF244321}">
                <p14:modId xmlns:p14="http://schemas.microsoft.com/office/powerpoint/2010/main" val="334626380"/>
              </p:ext>
            </p:extLst>
          </p:nvPr>
        </p:nvGraphicFramePr>
        <p:xfrm>
          <a:off x="3336509" y="2780928"/>
          <a:ext cx="5783652" cy="2757487"/>
        </p:xfrm>
        <a:graphic>
          <a:graphicData uri="http://schemas.openxmlformats.org/presentationml/2006/ole">
            <mc:AlternateContent xmlns:mc="http://schemas.openxmlformats.org/markup-compatibility/2006">
              <mc:Choice xmlns:v="urn:schemas-microsoft-com:vml" Requires="v">
                <p:oleObj r:id="rId4" imgW="3895560" imgH="1857240" progId="">
                  <p:embed/>
                </p:oleObj>
              </mc:Choice>
              <mc:Fallback>
                <p:oleObj r:id="rId4" imgW="3895560" imgH="1857240" progId="">
                  <p:embed/>
                  <p:pic>
                    <p:nvPicPr>
                      <p:cNvPr id="0" name=""/>
                      <p:cNvPicPr/>
                      <p:nvPr/>
                    </p:nvPicPr>
                    <p:blipFill>
                      <a:blip r:embed="rId5"/>
                      <a:stretch>
                        <a:fillRect/>
                      </a:stretch>
                    </p:blipFill>
                    <p:spPr>
                      <a:xfrm>
                        <a:off x="3336509" y="2780928"/>
                        <a:ext cx="5783652" cy="2757487"/>
                      </a:xfrm>
                      <a:prstGeom prst="rect">
                        <a:avLst/>
                      </a:prstGeom>
                    </p:spPr>
                  </p:pic>
                </p:oleObj>
              </mc:Fallback>
            </mc:AlternateContent>
          </a:graphicData>
        </a:graphic>
      </p:graphicFrame>
    </p:spTree>
    <p:extLst>
      <p:ext uri="{BB962C8B-B14F-4D97-AF65-F5344CB8AC3E}">
        <p14:creationId xmlns:p14="http://schemas.microsoft.com/office/powerpoint/2010/main" val="150470401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a:t>Curva característica de salida</a:t>
            </a:r>
          </a:p>
        </p:txBody>
      </p:sp>
      <p:sp>
        <p:nvSpPr>
          <p:cNvPr id="3" name="2 Marcador de contenido"/>
          <p:cNvSpPr>
            <a:spLocks noGrp="1"/>
          </p:cNvSpPr>
          <p:nvPr>
            <p:ph idx="1"/>
          </p:nvPr>
        </p:nvSpPr>
        <p:spPr/>
        <p:txBody>
          <a:bodyPr/>
          <a:lstStyle/>
          <a:p>
            <a:r>
              <a:rPr lang="es-CO" dirty="0"/>
              <a:t>V</a:t>
            </a:r>
            <a:r>
              <a:rPr lang="es-CO" sz="2800" dirty="0"/>
              <a:t>BB polariza en directo el diodo emisor</a:t>
            </a:r>
          </a:p>
          <a:p>
            <a:r>
              <a:rPr lang="es-CO" sz="2800" dirty="0"/>
              <a:t>Se requiere calcular la corriente de base (R</a:t>
            </a:r>
            <a:r>
              <a:rPr lang="es-CO" sz="2400" dirty="0"/>
              <a:t>B</a:t>
            </a:r>
            <a:r>
              <a:rPr lang="es-CO" sz="2800" dirty="0"/>
              <a:t>)</a:t>
            </a:r>
          </a:p>
          <a:p>
            <a:r>
              <a:rPr lang="es-CO" sz="2800" dirty="0"/>
              <a:t>Variando V</a:t>
            </a:r>
            <a:r>
              <a:rPr lang="es-CO" sz="2000" dirty="0"/>
              <a:t>BB</a:t>
            </a:r>
            <a:r>
              <a:rPr lang="es-CO" sz="2800" dirty="0"/>
              <a:t> y </a:t>
            </a:r>
            <a:r>
              <a:rPr lang="es-CO" sz="2800" dirty="0" err="1"/>
              <a:t>Vcc</a:t>
            </a:r>
            <a:r>
              <a:rPr lang="es-CO" sz="2800" dirty="0"/>
              <a:t> para establecer diferentes tensiones y corrientes en el transistor</a:t>
            </a:r>
          </a:p>
          <a:p>
            <a:r>
              <a:rPr lang="es-CO" sz="2800" dirty="0"/>
              <a:t>Midiendo </a:t>
            </a:r>
            <a:r>
              <a:rPr lang="es-CO" sz="2800" dirty="0" err="1"/>
              <a:t>Ic</a:t>
            </a:r>
            <a:r>
              <a:rPr lang="es-CO" sz="2800" dirty="0"/>
              <a:t> y V</a:t>
            </a:r>
            <a:r>
              <a:rPr lang="es-CO" sz="2000" dirty="0"/>
              <a:t>CE</a:t>
            </a:r>
            <a:r>
              <a:rPr lang="es-CO" sz="2400" dirty="0"/>
              <a:t> se obtienen los datos para la curva de </a:t>
            </a:r>
            <a:r>
              <a:rPr lang="es-CO" sz="2400" dirty="0" err="1"/>
              <a:t>Ic</a:t>
            </a:r>
            <a:r>
              <a:rPr lang="es-CO" sz="2400" dirty="0"/>
              <a:t> en función de V</a:t>
            </a:r>
            <a:r>
              <a:rPr lang="es-CO" sz="1600" dirty="0"/>
              <a:t>CE</a:t>
            </a:r>
            <a:endParaRPr lang="es-CO" sz="2800" dirty="0"/>
          </a:p>
          <a:p>
            <a:endParaRPr lang="es-CO" dirty="0"/>
          </a:p>
        </p:txBody>
      </p:sp>
    </p:spTree>
    <p:extLst>
      <p:ext uri="{BB962C8B-B14F-4D97-AF65-F5344CB8AC3E}">
        <p14:creationId xmlns:p14="http://schemas.microsoft.com/office/powerpoint/2010/main" val="43698807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2394" y="332656"/>
            <a:ext cx="6473342" cy="6048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648326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621127-013D-41E0-B11B-15466DFF0F69}"/>
              </a:ext>
            </a:extLst>
          </p:cNvPr>
          <p:cNvSpPr>
            <a:spLocks noGrp="1"/>
          </p:cNvSpPr>
          <p:nvPr>
            <p:ph type="title"/>
          </p:nvPr>
        </p:nvSpPr>
        <p:spPr/>
        <p:txBody>
          <a:bodyPr/>
          <a:lstStyle/>
          <a:p>
            <a:r>
              <a:rPr lang="es-CO" dirty="0"/>
              <a:t>Compuertas básicas</a:t>
            </a:r>
          </a:p>
        </p:txBody>
      </p:sp>
      <p:sp>
        <p:nvSpPr>
          <p:cNvPr id="3" name="Marcador de texto 2">
            <a:extLst>
              <a:ext uri="{FF2B5EF4-FFF2-40B4-BE49-F238E27FC236}">
                <a16:creationId xmlns:a16="http://schemas.microsoft.com/office/drawing/2014/main" id="{1A3D9174-3DD0-4B62-B43D-91021BAD8B48}"/>
              </a:ext>
            </a:extLst>
          </p:cNvPr>
          <p:cNvSpPr>
            <a:spLocks noGrp="1"/>
          </p:cNvSpPr>
          <p:nvPr>
            <p:ph type="body" idx="1"/>
          </p:nvPr>
        </p:nvSpPr>
        <p:spPr/>
        <p:txBody>
          <a:bodyPr/>
          <a:lstStyle/>
          <a:p>
            <a:r>
              <a:rPr lang="es-CO" dirty="0"/>
              <a:t>Compuertas básica</a:t>
            </a:r>
          </a:p>
        </p:txBody>
      </p:sp>
    </p:spTree>
    <p:extLst>
      <p:ext uri="{BB962C8B-B14F-4D97-AF65-F5344CB8AC3E}">
        <p14:creationId xmlns:p14="http://schemas.microsoft.com/office/powerpoint/2010/main" val="329006443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AD3FE7-AB60-48E2-AC1D-7ECC8FCE011F}"/>
              </a:ext>
            </a:extLst>
          </p:cNvPr>
          <p:cNvSpPr>
            <a:spLocks noGrp="1"/>
          </p:cNvSpPr>
          <p:nvPr>
            <p:ph type="title"/>
          </p:nvPr>
        </p:nvSpPr>
        <p:spPr>
          <a:xfrm>
            <a:off x="2520242" y="274638"/>
            <a:ext cx="4139991" cy="1143000"/>
          </a:xfrm>
        </p:spPr>
        <p:txBody>
          <a:bodyPr/>
          <a:lstStyle/>
          <a:p>
            <a:r>
              <a:rPr lang="es-CO" dirty="0" err="1"/>
              <a:t>Or</a:t>
            </a:r>
            <a:endParaRPr lang="es-CO" dirty="0"/>
          </a:p>
        </p:txBody>
      </p:sp>
      <p:graphicFrame>
        <p:nvGraphicFramePr>
          <p:cNvPr id="5" name="Objeto 4">
            <a:extLst>
              <a:ext uri="{FF2B5EF4-FFF2-40B4-BE49-F238E27FC236}">
                <a16:creationId xmlns:a16="http://schemas.microsoft.com/office/drawing/2014/main" id="{629B893C-E8CF-45DB-9B8C-C8A1F763F67B}"/>
              </a:ext>
            </a:extLst>
          </p:cNvPr>
          <p:cNvGraphicFramePr>
            <a:graphicFrameLocks noChangeAspect="1"/>
          </p:cNvGraphicFramePr>
          <p:nvPr>
            <p:extLst>
              <p:ext uri="{D42A27DB-BD31-4B8C-83A1-F6EECF244321}">
                <p14:modId xmlns:p14="http://schemas.microsoft.com/office/powerpoint/2010/main" val="2179855667"/>
              </p:ext>
            </p:extLst>
          </p:nvPr>
        </p:nvGraphicFramePr>
        <p:xfrm>
          <a:off x="5213528" y="1345414"/>
          <a:ext cx="3161109" cy="1647561"/>
        </p:xfrm>
        <a:graphic>
          <a:graphicData uri="http://schemas.openxmlformats.org/presentationml/2006/ole">
            <mc:AlternateContent xmlns:mc="http://schemas.openxmlformats.org/markup-compatibility/2006">
              <mc:Choice xmlns:v="urn:schemas-microsoft-com:vml" Requires="v">
                <p:oleObj r:id="rId2" imgW="3819600" imgH="1990800" progId="">
                  <p:embed/>
                </p:oleObj>
              </mc:Choice>
              <mc:Fallback>
                <p:oleObj r:id="rId2" imgW="3819600" imgH="1990800" progId="">
                  <p:embed/>
                  <p:pic>
                    <p:nvPicPr>
                      <p:cNvPr id="0" name=""/>
                      <p:cNvPicPr/>
                      <p:nvPr/>
                    </p:nvPicPr>
                    <p:blipFill>
                      <a:blip r:embed="rId3"/>
                      <a:stretch>
                        <a:fillRect/>
                      </a:stretch>
                    </p:blipFill>
                    <p:spPr>
                      <a:xfrm>
                        <a:off x="5213528" y="1345414"/>
                        <a:ext cx="3161109" cy="1647561"/>
                      </a:xfrm>
                      <a:prstGeom prst="rect">
                        <a:avLst/>
                      </a:prstGeom>
                    </p:spPr>
                  </p:pic>
                </p:oleObj>
              </mc:Fallback>
            </mc:AlternateContent>
          </a:graphicData>
        </a:graphic>
      </p:graphicFrame>
      <p:graphicFrame>
        <p:nvGraphicFramePr>
          <p:cNvPr id="6" name="Objeto 5">
            <a:extLst>
              <a:ext uri="{FF2B5EF4-FFF2-40B4-BE49-F238E27FC236}">
                <a16:creationId xmlns:a16="http://schemas.microsoft.com/office/drawing/2014/main" id="{64AA9F04-5D90-45F0-89F9-FA27FA07763E}"/>
              </a:ext>
            </a:extLst>
          </p:cNvPr>
          <p:cNvGraphicFramePr>
            <a:graphicFrameLocks noChangeAspect="1"/>
          </p:cNvGraphicFramePr>
          <p:nvPr>
            <p:extLst>
              <p:ext uri="{D42A27DB-BD31-4B8C-83A1-F6EECF244321}">
                <p14:modId xmlns:p14="http://schemas.microsoft.com/office/powerpoint/2010/main" val="3464538683"/>
              </p:ext>
            </p:extLst>
          </p:nvPr>
        </p:nvGraphicFramePr>
        <p:xfrm>
          <a:off x="4932040" y="3005896"/>
          <a:ext cx="3431187" cy="1990725"/>
        </p:xfrm>
        <a:graphic>
          <a:graphicData uri="http://schemas.openxmlformats.org/presentationml/2006/ole">
            <mc:AlternateContent xmlns:mc="http://schemas.openxmlformats.org/markup-compatibility/2006">
              <mc:Choice xmlns:v="urn:schemas-microsoft-com:vml" Requires="v">
                <p:oleObj r:id="rId4" imgW="3819600" imgH="1990800" progId="">
                  <p:embed/>
                </p:oleObj>
              </mc:Choice>
              <mc:Fallback>
                <p:oleObj r:id="rId4" imgW="3819600" imgH="1990800" progId="">
                  <p:embed/>
                  <p:pic>
                    <p:nvPicPr>
                      <p:cNvPr id="0" name=""/>
                      <p:cNvPicPr/>
                      <p:nvPr/>
                    </p:nvPicPr>
                    <p:blipFill>
                      <a:blip r:embed="rId5"/>
                      <a:stretch>
                        <a:fillRect/>
                      </a:stretch>
                    </p:blipFill>
                    <p:spPr>
                      <a:xfrm>
                        <a:off x="4932040" y="3005896"/>
                        <a:ext cx="3431187" cy="1990725"/>
                      </a:xfrm>
                      <a:prstGeom prst="rect">
                        <a:avLst/>
                      </a:prstGeom>
                    </p:spPr>
                  </p:pic>
                </p:oleObj>
              </mc:Fallback>
            </mc:AlternateContent>
          </a:graphicData>
        </a:graphic>
      </p:graphicFrame>
      <p:graphicFrame>
        <p:nvGraphicFramePr>
          <p:cNvPr id="7" name="Objeto 6">
            <a:extLst>
              <a:ext uri="{FF2B5EF4-FFF2-40B4-BE49-F238E27FC236}">
                <a16:creationId xmlns:a16="http://schemas.microsoft.com/office/drawing/2014/main" id="{9C41BD05-3BED-48B8-81B4-491239320107}"/>
              </a:ext>
            </a:extLst>
          </p:cNvPr>
          <p:cNvGraphicFramePr>
            <a:graphicFrameLocks noChangeAspect="1"/>
          </p:cNvGraphicFramePr>
          <p:nvPr>
            <p:extLst>
              <p:ext uri="{D42A27DB-BD31-4B8C-83A1-F6EECF244321}">
                <p14:modId xmlns:p14="http://schemas.microsoft.com/office/powerpoint/2010/main" val="3826370862"/>
              </p:ext>
            </p:extLst>
          </p:nvPr>
        </p:nvGraphicFramePr>
        <p:xfrm>
          <a:off x="179511" y="3046950"/>
          <a:ext cx="3927551" cy="1990725"/>
        </p:xfrm>
        <a:graphic>
          <a:graphicData uri="http://schemas.openxmlformats.org/presentationml/2006/ole">
            <mc:AlternateContent xmlns:mc="http://schemas.openxmlformats.org/markup-compatibility/2006">
              <mc:Choice xmlns:v="urn:schemas-microsoft-com:vml" Requires="v">
                <p:oleObj r:id="rId6" imgW="3819600" imgH="1990800" progId="">
                  <p:embed/>
                </p:oleObj>
              </mc:Choice>
              <mc:Fallback>
                <p:oleObj r:id="rId6" imgW="3819600" imgH="1990800" progId="">
                  <p:embed/>
                  <p:pic>
                    <p:nvPicPr>
                      <p:cNvPr id="0" name=""/>
                      <p:cNvPicPr/>
                      <p:nvPr/>
                    </p:nvPicPr>
                    <p:blipFill>
                      <a:blip r:embed="rId7"/>
                      <a:stretch>
                        <a:fillRect/>
                      </a:stretch>
                    </p:blipFill>
                    <p:spPr>
                      <a:xfrm>
                        <a:off x="179511" y="3046950"/>
                        <a:ext cx="3927551" cy="1990725"/>
                      </a:xfrm>
                      <a:prstGeom prst="rect">
                        <a:avLst/>
                      </a:prstGeom>
                    </p:spPr>
                  </p:pic>
                </p:oleObj>
              </mc:Fallback>
            </mc:AlternateContent>
          </a:graphicData>
        </a:graphic>
      </p:graphicFrame>
      <p:graphicFrame>
        <p:nvGraphicFramePr>
          <p:cNvPr id="8" name="Objeto 7">
            <a:extLst>
              <a:ext uri="{FF2B5EF4-FFF2-40B4-BE49-F238E27FC236}">
                <a16:creationId xmlns:a16="http://schemas.microsoft.com/office/drawing/2014/main" id="{527EA9D5-4D3F-4859-A1E7-A47777BAF4AA}"/>
              </a:ext>
            </a:extLst>
          </p:cNvPr>
          <p:cNvGraphicFramePr>
            <a:graphicFrameLocks noChangeAspect="1"/>
          </p:cNvGraphicFramePr>
          <p:nvPr>
            <p:extLst>
              <p:ext uri="{D42A27DB-BD31-4B8C-83A1-F6EECF244321}">
                <p14:modId xmlns:p14="http://schemas.microsoft.com/office/powerpoint/2010/main" val="54884348"/>
              </p:ext>
            </p:extLst>
          </p:nvPr>
        </p:nvGraphicFramePr>
        <p:xfrm>
          <a:off x="2627785" y="4996621"/>
          <a:ext cx="4032448" cy="1670366"/>
        </p:xfrm>
        <a:graphic>
          <a:graphicData uri="http://schemas.openxmlformats.org/presentationml/2006/ole">
            <mc:AlternateContent xmlns:mc="http://schemas.openxmlformats.org/markup-compatibility/2006">
              <mc:Choice xmlns:v="urn:schemas-microsoft-com:vml" Requires="v">
                <p:oleObj r:id="rId8" imgW="3819600" imgH="1990800" progId="">
                  <p:embed/>
                </p:oleObj>
              </mc:Choice>
              <mc:Fallback>
                <p:oleObj r:id="rId8" imgW="3819600" imgH="1990800" progId="">
                  <p:embed/>
                  <p:pic>
                    <p:nvPicPr>
                      <p:cNvPr id="0" name=""/>
                      <p:cNvPicPr/>
                      <p:nvPr/>
                    </p:nvPicPr>
                    <p:blipFill>
                      <a:blip r:embed="rId9"/>
                      <a:stretch>
                        <a:fillRect/>
                      </a:stretch>
                    </p:blipFill>
                    <p:spPr>
                      <a:xfrm>
                        <a:off x="2627785" y="4996621"/>
                        <a:ext cx="4032448" cy="1670366"/>
                      </a:xfrm>
                      <a:prstGeom prst="rect">
                        <a:avLst/>
                      </a:prstGeom>
                    </p:spPr>
                  </p:pic>
                </p:oleObj>
              </mc:Fallback>
            </mc:AlternateContent>
          </a:graphicData>
        </a:graphic>
      </p:graphicFrame>
      <p:graphicFrame>
        <p:nvGraphicFramePr>
          <p:cNvPr id="11" name="Marcador de contenido 10">
            <a:extLst>
              <a:ext uri="{FF2B5EF4-FFF2-40B4-BE49-F238E27FC236}">
                <a16:creationId xmlns:a16="http://schemas.microsoft.com/office/drawing/2014/main" id="{E939D824-FA79-42C7-9117-9CBA1A06BB8C}"/>
              </a:ext>
            </a:extLst>
          </p:cNvPr>
          <p:cNvGraphicFramePr>
            <a:graphicFrameLocks noGrp="1"/>
          </p:cNvGraphicFramePr>
          <p:nvPr>
            <p:ph idx="1"/>
            <p:extLst>
              <p:ext uri="{D42A27DB-BD31-4B8C-83A1-F6EECF244321}">
                <p14:modId xmlns:p14="http://schemas.microsoft.com/office/powerpoint/2010/main" val="349695185"/>
              </p:ext>
            </p:extLst>
          </p:nvPr>
        </p:nvGraphicFramePr>
        <p:xfrm>
          <a:off x="682025" y="1065224"/>
          <a:ext cx="1714500" cy="1466850"/>
        </p:xfrm>
        <a:graphic>
          <a:graphicData uri="http://schemas.openxmlformats.org/drawingml/2006/table">
            <a:tbl>
              <a:tblPr/>
              <a:tblGrid>
                <a:gridCol w="571500">
                  <a:extLst>
                    <a:ext uri="{9D8B030D-6E8A-4147-A177-3AD203B41FA5}">
                      <a16:colId xmlns:a16="http://schemas.microsoft.com/office/drawing/2014/main" val="2784713903"/>
                    </a:ext>
                  </a:extLst>
                </a:gridCol>
                <a:gridCol w="571500">
                  <a:extLst>
                    <a:ext uri="{9D8B030D-6E8A-4147-A177-3AD203B41FA5}">
                      <a16:colId xmlns:a16="http://schemas.microsoft.com/office/drawing/2014/main" val="3235665684"/>
                    </a:ext>
                  </a:extLst>
                </a:gridCol>
                <a:gridCol w="571500">
                  <a:extLst>
                    <a:ext uri="{9D8B030D-6E8A-4147-A177-3AD203B41FA5}">
                      <a16:colId xmlns:a16="http://schemas.microsoft.com/office/drawing/2014/main" val="3585722946"/>
                    </a:ext>
                  </a:extLst>
                </a:gridCol>
              </a:tblGrid>
              <a:tr h="0">
                <a:tc>
                  <a:txBody>
                    <a:bodyPr/>
                    <a:lstStyle/>
                    <a:p>
                      <a:pPr fontAlgn="t"/>
                      <a:r>
                        <a:rPr lang="es-CO" dirty="0">
                          <a:effectLst/>
                        </a:rPr>
                        <a:t>  A</a:t>
                      </a:r>
                    </a:p>
                  </a:txBody>
                  <a:tcPr marL="38100" marR="38100" marT="9525" marB="9525">
                    <a:lnL>
                      <a:noFill/>
                    </a:lnL>
                    <a:lnR>
                      <a:noFill/>
                    </a:lnR>
                    <a:lnT>
                      <a:noFill/>
                    </a:lnT>
                    <a:lnB>
                      <a:noFill/>
                    </a:lnB>
                    <a:solidFill>
                      <a:srgbClr val="FFFFFF"/>
                    </a:solidFill>
                  </a:tcPr>
                </a:tc>
                <a:tc>
                  <a:txBody>
                    <a:bodyPr/>
                    <a:lstStyle/>
                    <a:p>
                      <a:pPr fontAlgn="t"/>
                      <a:r>
                        <a:rPr lang="es-CO" dirty="0">
                          <a:effectLst/>
                        </a:rPr>
                        <a:t> B</a:t>
                      </a:r>
                    </a:p>
                  </a:txBody>
                  <a:tcPr marL="38100" marR="38100" marT="9525" marB="9525">
                    <a:lnL>
                      <a:noFill/>
                    </a:lnL>
                    <a:lnR>
                      <a:noFill/>
                    </a:lnR>
                    <a:lnT>
                      <a:noFill/>
                    </a:lnT>
                    <a:lnB>
                      <a:noFill/>
                    </a:lnB>
                    <a:solidFill>
                      <a:srgbClr val="FFFFFF"/>
                    </a:solidFill>
                  </a:tcPr>
                </a:tc>
                <a:tc>
                  <a:txBody>
                    <a:bodyPr/>
                    <a:lstStyle/>
                    <a:p>
                      <a:pPr fontAlgn="t"/>
                      <a:r>
                        <a:rPr lang="es-CO" dirty="0">
                          <a:effectLst/>
                        </a:rPr>
                        <a:t>  S </a:t>
                      </a:r>
                    </a:p>
                  </a:txBody>
                  <a:tcPr marL="38100" marR="38100" marT="9525" marB="9525">
                    <a:lnL>
                      <a:noFill/>
                    </a:lnL>
                    <a:lnR>
                      <a:noFill/>
                    </a:lnR>
                    <a:lnT>
                      <a:noFill/>
                    </a:lnT>
                    <a:lnB>
                      <a:noFill/>
                    </a:lnB>
                    <a:solidFill>
                      <a:srgbClr val="FFFFFF"/>
                    </a:solidFill>
                  </a:tcPr>
                </a:tc>
                <a:extLst>
                  <a:ext uri="{0D108BD9-81ED-4DB2-BD59-A6C34878D82A}">
                    <a16:rowId xmlns:a16="http://schemas.microsoft.com/office/drawing/2014/main" val="2779171670"/>
                  </a:ext>
                </a:extLst>
              </a:tr>
              <a:tr h="0">
                <a:tc>
                  <a:txBody>
                    <a:bodyPr/>
                    <a:lstStyle/>
                    <a:p>
                      <a:pPr fontAlgn="t"/>
                      <a:r>
                        <a:rPr lang="es-CO">
                          <a:effectLst/>
                        </a:rPr>
                        <a:t>0 </a:t>
                      </a:r>
                    </a:p>
                  </a:txBody>
                  <a:tcPr marL="38100" marR="38100" marT="9525" marB="9525">
                    <a:lnL>
                      <a:noFill/>
                    </a:lnL>
                    <a:lnR>
                      <a:noFill/>
                    </a:lnR>
                    <a:lnT>
                      <a:noFill/>
                    </a:lnT>
                    <a:lnB>
                      <a:noFill/>
                    </a:lnB>
                    <a:solidFill>
                      <a:srgbClr val="FFFFFF"/>
                    </a:solidFill>
                  </a:tcPr>
                </a:tc>
                <a:tc>
                  <a:txBody>
                    <a:bodyPr/>
                    <a:lstStyle/>
                    <a:p>
                      <a:pPr fontAlgn="t"/>
                      <a:r>
                        <a:rPr lang="es-CO">
                          <a:effectLst/>
                        </a:rPr>
                        <a:t>0 </a:t>
                      </a:r>
                    </a:p>
                  </a:txBody>
                  <a:tcPr marL="38100" marR="38100" marT="9525" marB="9525">
                    <a:lnL>
                      <a:noFill/>
                    </a:lnL>
                    <a:lnR>
                      <a:noFill/>
                    </a:lnR>
                    <a:lnT>
                      <a:noFill/>
                    </a:lnT>
                    <a:lnB>
                      <a:noFill/>
                    </a:lnB>
                    <a:solidFill>
                      <a:srgbClr val="FFFFFF"/>
                    </a:solidFill>
                  </a:tcPr>
                </a:tc>
                <a:tc>
                  <a:txBody>
                    <a:bodyPr/>
                    <a:lstStyle/>
                    <a:p>
                      <a:pPr fontAlgn="t"/>
                      <a:r>
                        <a:rPr lang="es-CO">
                          <a:effectLst/>
                        </a:rPr>
                        <a:t>0 </a:t>
                      </a:r>
                    </a:p>
                  </a:txBody>
                  <a:tcPr marL="38100" marR="38100" marT="9525" marB="9525">
                    <a:lnL>
                      <a:noFill/>
                    </a:lnL>
                    <a:lnR>
                      <a:noFill/>
                    </a:lnR>
                    <a:lnT>
                      <a:noFill/>
                    </a:lnT>
                    <a:lnB>
                      <a:noFill/>
                    </a:lnB>
                    <a:solidFill>
                      <a:srgbClr val="FFFFFF"/>
                    </a:solidFill>
                  </a:tcPr>
                </a:tc>
                <a:extLst>
                  <a:ext uri="{0D108BD9-81ED-4DB2-BD59-A6C34878D82A}">
                    <a16:rowId xmlns:a16="http://schemas.microsoft.com/office/drawing/2014/main" val="3868755830"/>
                  </a:ext>
                </a:extLst>
              </a:tr>
              <a:tr h="0">
                <a:tc>
                  <a:txBody>
                    <a:bodyPr/>
                    <a:lstStyle/>
                    <a:p>
                      <a:pPr fontAlgn="t"/>
                      <a:r>
                        <a:rPr lang="es-CO">
                          <a:effectLst/>
                        </a:rPr>
                        <a:t>0</a:t>
                      </a:r>
                    </a:p>
                  </a:txBody>
                  <a:tcPr marL="38100" marR="38100" marT="9525" marB="9525">
                    <a:lnL>
                      <a:noFill/>
                    </a:lnL>
                    <a:lnR>
                      <a:noFill/>
                    </a:lnR>
                    <a:lnT>
                      <a:noFill/>
                    </a:lnT>
                    <a:lnB>
                      <a:noFill/>
                    </a:lnB>
                    <a:solidFill>
                      <a:srgbClr val="FFFFFF"/>
                    </a:solidFill>
                  </a:tcPr>
                </a:tc>
                <a:tc>
                  <a:txBody>
                    <a:bodyPr/>
                    <a:lstStyle/>
                    <a:p>
                      <a:pPr fontAlgn="t"/>
                      <a:r>
                        <a:rPr lang="es-CO">
                          <a:effectLst/>
                        </a:rPr>
                        <a:t>1 </a:t>
                      </a:r>
                    </a:p>
                  </a:txBody>
                  <a:tcPr marL="38100" marR="38100" marT="9525" marB="9525">
                    <a:lnL>
                      <a:noFill/>
                    </a:lnL>
                    <a:lnR>
                      <a:noFill/>
                    </a:lnR>
                    <a:lnT>
                      <a:noFill/>
                    </a:lnT>
                    <a:lnB>
                      <a:noFill/>
                    </a:lnB>
                    <a:solidFill>
                      <a:srgbClr val="FFFFFF"/>
                    </a:solidFill>
                  </a:tcPr>
                </a:tc>
                <a:tc>
                  <a:txBody>
                    <a:bodyPr/>
                    <a:lstStyle/>
                    <a:p>
                      <a:pPr fontAlgn="t"/>
                      <a:r>
                        <a:rPr lang="es-CO">
                          <a:effectLst/>
                        </a:rPr>
                        <a:t>1</a:t>
                      </a:r>
                    </a:p>
                  </a:txBody>
                  <a:tcPr marL="38100" marR="38100" marT="9525" marB="9525">
                    <a:lnL>
                      <a:noFill/>
                    </a:lnL>
                    <a:lnR>
                      <a:noFill/>
                    </a:lnR>
                    <a:lnT>
                      <a:noFill/>
                    </a:lnT>
                    <a:lnB>
                      <a:noFill/>
                    </a:lnB>
                    <a:solidFill>
                      <a:srgbClr val="FFFFFF"/>
                    </a:solidFill>
                  </a:tcPr>
                </a:tc>
                <a:extLst>
                  <a:ext uri="{0D108BD9-81ED-4DB2-BD59-A6C34878D82A}">
                    <a16:rowId xmlns:a16="http://schemas.microsoft.com/office/drawing/2014/main" val="1998315323"/>
                  </a:ext>
                </a:extLst>
              </a:tr>
              <a:tr h="0">
                <a:tc>
                  <a:txBody>
                    <a:bodyPr/>
                    <a:lstStyle/>
                    <a:p>
                      <a:pPr fontAlgn="t"/>
                      <a:r>
                        <a:rPr lang="es-CO">
                          <a:effectLst/>
                        </a:rPr>
                        <a:t>1 </a:t>
                      </a:r>
                    </a:p>
                  </a:txBody>
                  <a:tcPr marL="38100" marR="38100" marT="9525" marB="9525">
                    <a:lnL>
                      <a:noFill/>
                    </a:lnL>
                    <a:lnR>
                      <a:noFill/>
                    </a:lnR>
                    <a:lnT>
                      <a:noFill/>
                    </a:lnT>
                    <a:lnB>
                      <a:noFill/>
                    </a:lnB>
                    <a:solidFill>
                      <a:srgbClr val="FFFFFF"/>
                    </a:solidFill>
                  </a:tcPr>
                </a:tc>
                <a:tc>
                  <a:txBody>
                    <a:bodyPr/>
                    <a:lstStyle/>
                    <a:p>
                      <a:pPr fontAlgn="t"/>
                      <a:r>
                        <a:rPr lang="es-CO">
                          <a:effectLst/>
                        </a:rPr>
                        <a:t>0 </a:t>
                      </a:r>
                    </a:p>
                  </a:txBody>
                  <a:tcPr marL="38100" marR="38100" marT="9525" marB="9525">
                    <a:lnL>
                      <a:noFill/>
                    </a:lnL>
                    <a:lnR>
                      <a:noFill/>
                    </a:lnR>
                    <a:lnT>
                      <a:noFill/>
                    </a:lnT>
                    <a:lnB>
                      <a:noFill/>
                    </a:lnB>
                    <a:solidFill>
                      <a:srgbClr val="FFFFFF"/>
                    </a:solidFill>
                  </a:tcPr>
                </a:tc>
                <a:tc>
                  <a:txBody>
                    <a:bodyPr/>
                    <a:lstStyle/>
                    <a:p>
                      <a:pPr fontAlgn="t"/>
                      <a:r>
                        <a:rPr lang="es-CO">
                          <a:effectLst/>
                        </a:rPr>
                        <a:t>1</a:t>
                      </a:r>
                    </a:p>
                  </a:txBody>
                  <a:tcPr marL="38100" marR="38100" marT="9525" marB="9525">
                    <a:lnL>
                      <a:noFill/>
                    </a:lnL>
                    <a:lnR>
                      <a:noFill/>
                    </a:lnR>
                    <a:lnT>
                      <a:noFill/>
                    </a:lnT>
                    <a:lnB>
                      <a:noFill/>
                    </a:lnB>
                    <a:solidFill>
                      <a:srgbClr val="FFFFFF"/>
                    </a:solidFill>
                  </a:tcPr>
                </a:tc>
                <a:extLst>
                  <a:ext uri="{0D108BD9-81ED-4DB2-BD59-A6C34878D82A}">
                    <a16:rowId xmlns:a16="http://schemas.microsoft.com/office/drawing/2014/main" val="2705772930"/>
                  </a:ext>
                </a:extLst>
              </a:tr>
              <a:tr h="0">
                <a:tc>
                  <a:txBody>
                    <a:bodyPr/>
                    <a:lstStyle/>
                    <a:p>
                      <a:pPr fontAlgn="t"/>
                      <a:r>
                        <a:rPr lang="es-CO">
                          <a:effectLst/>
                        </a:rPr>
                        <a:t>1 </a:t>
                      </a:r>
                    </a:p>
                  </a:txBody>
                  <a:tcPr marL="38100" marR="38100" marT="9525" marB="9525">
                    <a:lnL>
                      <a:noFill/>
                    </a:lnL>
                    <a:lnR>
                      <a:noFill/>
                    </a:lnR>
                    <a:lnT>
                      <a:noFill/>
                    </a:lnT>
                    <a:lnB>
                      <a:noFill/>
                    </a:lnB>
                    <a:solidFill>
                      <a:srgbClr val="FFFFFF"/>
                    </a:solidFill>
                  </a:tcPr>
                </a:tc>
                <a:tc>
                  <a:txBody>
                    <a:bodyPr/>
                    <a:lstStyle/>
                    <a:p>
                      <a:pPr fontAlgn="t"/>
                      <a:r>
                        <a:rPr lang="es-CO">
                          <a:effectLst/>
                        </a:rPr>
                        <a:t>1 </a:t>
                      </a:r>
                    </a:p>
                  </a:txBody>
                  <a:tcPr marL="38100" marR="38100" marT="9525" marB="9525">
                    <a:lnL>
                      <a:noFill/>
                    </a:lnL>
                    <a:lnR>
                      <a:noFill/>
                    </a:lnR>
                    <a:lnT>
                      <a:noFill/>
                    </a:lnT>
                    <a:lnB>
                      <a:noFill/>
                    </a:lnB>
                    <a:solidFill>
                      <a:srgbClr val="FFFFFF"/>
                    </a:solidFill>
                  </a:tcPr>
                </a:tc>
                <a:tc>
                  <a:txBody>
                    <a:bodyPr/>
                    <a:lstStyle/>
                    <a:p>
                      <a:pPr fontAlgn="t"/>
                      <a:r>
                        <a:rPr lang="es-CO" dirty="0">
                          <a:effectLst/>
                        </a:rPr>
                        <a:t>1 </a:t>
                      </a:r>
                    </a:p>
                  </a:txBody>
                  <a:tcPr marL="38100" marR="38100" marT="9525" marB="9525">
                    <a:lnL>
                      <a:noFill/>
                    </a:lnL>
                    <a:lnR>
                      <a:noFill/>
                    </a:lnR>
                    <a:lnT>
                      <a:noFill/>
                    </a:lnT>
                    <a:lnB>
                      <a:noFill/>
                    </a:lnB>
                    <a:solidFill>
                      <a:srgbClr val="FFFFFF"/>
                    </a:solidFill>
                  </a:tcPr>
                </a:tc>
                <a:extLst>
                  <a:ext uri="{0D108BD9-81ED-4DB2-BD59-A6C34878D82A}">
                    <a16:rowId xmlns:a16="http://schemas.microsoft.com/office/drawing/2014/main" val="1152502075"/>
                  </a:ext>
                </a:extLst>
              </a:tr>
            </a:tbl>
          </a:graphicData>
        </a:graphic>
      </p:graphicFrame>
      <p:pic>
        <p:nvPicPr>
          <p:cNvPr id="9224" name="Picture 8">
            <a:extLst>
              <a:ext uri="{FF2B5EF4-FFF2-40B4-BE49-F238E27FC236}">
                <a16:creationId xmlns:a16="http://schemas.microsoft.com/office/drawing/2014/main" id="{C2165B4E-A794-4668-95DA-C0110A3AB8A3}"/>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703559" y="1556792"/>
            <a:ext cx="1894727" cy="1320448"/>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a:extLst>
              <a:ext uri="{FF2B5EF4-FFF2-40B4-BE49-F238E27FC236}">
                <a16:creationId xmlns:a16="http://schemas.microsoft.com/office/drawing/2014/main" id="{739D4473-6D4F-4200-9117-6D6F37EAB14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1905000" cy="1323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687776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90369B-A68F-4CFD-9B44-18752C68E632}"/>
              </a:ext>
            </a:extLst>
          </p:cNvPr>
          <p:cNvSpPr>
            <a:spLocks noGrp="1"/>
          </p:cNvSpPr>
          <p:nvPr>
            <p:ph type="title"/>
          </p:nvPr>
        </p:nvSpPr>
        <p:spPr>
          <a:xfrm>
            <a:off x="3563888" y="274638"/>
            <a:ext cx="2736304" cy="1143000"/>
          </a:xfrm>
        </p:spPr>
        <p:txBody>
          <a:bodyPr/>
          <a:lstStyle/>
          <a:p>
            <a:r>
              <a:rPr lang="es-CO" dirty="0"/>
              <a:t>and</a:t>
            </a:r>
          </a:p>
        </p:txBody>
      </p:sp>
      <p:pic>
        <p:nvPicPr>
          <p:cNvPr id="4" name="Picture 4">
            <a:extLst>
              <a:ext uri="{FF2B5EF4-FFF2-40B4-BE49-F238E27FC236}">
                <a16:creationId xmlns:a16="http://schemas.microsoft.com/office/drawing/2014/main" id="{9DE5C262-8862-4B24-9469-0FEDF11F4C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092064"/>
            <a:ext cx="2448272" cy="138688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Objeto 4">
            <a:extLst>
              <a:ext uri="{FF2B5EF4-FFF2-40B4-BE49-F238E27FC236}">
                <a16:creationId xmlns:a16="http://schemas.microsoft.com/office/drawing/2014/main" id="{86F22012-05D0-479B-84D6-74A6F0C698A9}"/>
              </a:ext>
            </a:extLst>
          </p:cNvPr>
          <p:cNvGraphicFramePr>
            <a:graphicFrameLocks noChangeAspect="1"/>
          </p:cNvGraphicFramePr>
          <p:nvPr>
            <p:extLst>
              <p:ext uri="{D42A27DB-BD31-4B8C-83A1-F6EECF244321}">
                <p14:modId xmlns:p14="http://schemas.microsoft.com/office/powerpoint/2010/main" val="2979056258"/>
              </p:ext>
            </p:extLst>
          </p:nvPr>
        </p:nvGraphicFramePr>
        <p:xfrm>
          <a:off x="1613594" y="2641359"/>
          <a:ext cx="3345557" cy="1344476"/>
        </p:xfrm>
        <a:graphic>
          <a:graphicData uri="http://schemas.openxmlformats.org/presentationml/2006/ole">
            <mc:AlternateContent xmlns:mc="http://schemas.openxmlformats.org/markup-compatibility/2006">
              <mc:Choice xmlns:v="urn:schemas-microsoft-com:vml" Requires="v">
                <p:oleObj r:id="rId3" imgW="3057480" imgH="1228680" progId="">
                  <p:embed/>
                </p:oleObj>
              </mc:Choice>
              <mc:Fallback>
                <p:oleObj r:id="rId3" imgW="3057480" imgH="1228680" progId="">
                  <p:embed/>
                  <p:pic>
                    <p:nvPicPr>
                      <p:cNvPr id="0" name=""/>
                      <p:cNvPicPr/>
                      <p:nvPr/>
                    </p:nvPicPr>
                    <p:blipFill>
                      <a:blip r:embed="rId4"/>
                      <a:stretch>
                        <a:fillRect/>
                      </a:stretch>
                    </p:blipFill>
                    <p:spPr>
                      <a:xfrm>
                        <a:off x="1613594" y="2641359"/>
                        <a:ext cx="3345557" cy="1344476"/>
                      </a:xfrm>
                      <a:prstGeom prst="rect">
                        <a:avLst/>
                      </a:prstGeom>
                    </p:spPr>
                  </p:pic>
                </p:oleObj>
              </mc:Fallback>
            </mc:AlternateContent>
          </a:graphicData>
        </a:graphic>
      </p:graphicFrame>
      <p:graphicFrame>
        <p:nvGraphicFramePr>
          <p:cNvPr id="6" name="Objeto 5">
            <a:extLst>
              <a:ext uri="{FF2B5EF4-FFF2-40B4-BE49-F238E27FC236}">
                <a16:creationId xmlns:a16="http://schemas.microsoft.com/office/drawing/2014/main" id="{FDF99D6F-A7FB-4DA7-98B4-A308CDF140B4}"/>
              </a:ext>
            </a:extLst>
          </p:cNvPr>
          <p:cNvGraphicFramePr>
            <a:graphicFrameLocks noChangeAspect="1"/>
          </p:cNvGraphicFramePr>
          <p:nvPr>
            <p:extLst>
              <p:ext uri="{D42A27DB-BD31-4B8C-83A1-F6EECF244321}">
                <p14:modId xmlns:p14="http://schemas.microsoft.com/office/powerpoint/2010/main" val="2132305256"/>
              </p:ext>
            </p:extLst>
          </p:nvPr>
        </p:nvGraphicFramePr>
        <p:xfrm>
          <a:off x="5508104" y="1971492"/>
          <a:ext cx="3345557" cy="1344476"/>
        </p:xfrm>
        <a:graphic>
          <a:graphicData uri="http://schemas.openxmlformats.org/presentationml/2006/ole">
            <mc:AlternateContent xmlns:mc="http://schemas.openxmlformats.org/markup-compatibility/2006">
              <mc:Choice xmlns:v="urn:schemas-microsoft-com:vml" Requires="v">
                <p:oleObj r:id="rId5" imgW="3057480" imgH="1228680" progId="">
                  <p:embed/>
                </p:oleObj>
              </mc:Choice>
              <mc:Fallback>
                <p:oleObj r:id="rId5" imgW="3057480" imgH="1228680" progId="">
                  <p:embed/>
                  <p:pic>
                    <p:nvPicPr>
                      <p:cNvPr id="0" name=""/>
                      <p:cNvPicPr/>
                      <p:nvPr/>
                    </p:nvPicPr>
                    <p:blipFill>
                      <a:blip r:embed="rId6"/>
                      <a:stretch>
                        <a:fillRect/>
                      </a:stretch>
                    </p:blipFill>
                    <p:spPr>
                      <a:xfrm>
                        <a:off x="5508104" y="1971492"/>
                        <a:ext cx="3345557" cy="1344476"/>
                      </a:xfrm>
                      <a:prstGeom prst="rect">
                        <a:avLst/>
                      </a:prstGeom>
                    </p:spPr>
                  </p:pic>
                </p:oleObj>
              </mc:Fallback>
            </mc:AlternateContent>
          </a:graphicData>
        </a:graphic>
      </p:graphicFrame>
      <p:graphicFrame>
        <p:nvGraphicFramePr>
          <p:cNvPr id="7" name="Objeto 6">
            <a:extLst>
              <a:ext uri="{FF2B5EF4-FFF2-40B4-BE49-F238E27FC236}">
                <a16:creationId xmlns:a16="http://schemas.microsoft.com/office/drawing/2014/main" id="{80CDDEA2-7E71-4645-8B92-6494F82BC990}"/>
              </a:ext>
            </a:extLst>
          </p:cNvPr>
          <p:cNvGraphicFramePr>
            <a:graphicFrameLocks noChangeAspect="1"/>
          </p:cNvGraphicFramePr>
          <p:nvPr>
            <p:extLst>
              <p:ext uri="{D42A27DB-BD31-4B8C-83A1-F6EECF244321}">
                <p14:modId xmlns:p14="http://schemas.microsoft.com/office/powerpoint/2010/main" val="4248417413"/>
              </p:ext>
            </p:extLst>
          </p:nvPr>
        </p:nvGraphicFramePr>
        <p:xfrm>
          <a:off x="389458" y="4421460"/>
          <a:ext cx="3345557" cy="1344476"/>
        </p:xfrm>
        <a:graphic>
          <a:graphicData uri="http://schemas.openxmlformats.org/presentationml/2006/ole">
            <mc:AlternateContent xmlns:mc="http://schemas.openxmlformats.org/markup-compatibility/2006">
              <mc:Choice xmlns:v="urn:schemas-microsoft-com:vml" Requires="v">
                <p:oleObj r:id="rId7" imgW="3057480" imgH="1228680" progId="">
                  <p:embed/>
                </p:oleObj>
              </mc:Choice>
              <mc:Fallback>
                <p:oleObj r:id="rId7" imgW="3057480" imgH="1228680" progId="">
                  <p:embed/>
                  <p:pic>
                    <p:nvPicPr>
                      <p:cNvPr id="0" name=""/>
                      <p:cNvPicPr/>
                      <p:nvPr/>
                    </p:nvPicPr>
                    <p:blipFill>
                      <a:blip r:embed="rId8"/>
                      <a:stretch>
                        <a:fillRect/>
                      </a:stretch>
                    </p:blipFill>
                    <p:spPr>
                      <a:xfrm>
                        <a:off x="389458" y="4421460"/>
                        <a:ext cx="3345557" cy="1344476"/>
                      </a:xfrm>
                      <a:prstGeom prst="rect">
                        <a:avLst/>
                      </a:prstGeom>
                    </p:spPr>
                  </p:pic>
                </p:oleObj>
              </mc:Fallback>
            </mc:AlternateContent>
          </a:graphicData>
        </a:graphic>
      </p:graphicFrame>
      <p:graphicFrame>
        <p:nvGraphicFramePr>
          <p:cNvPr id="8" name="Objeto 7">
            <a:extLst>
              <a:ext uri="{FF2B5EF4-FFF2-40B4-BE49-F238E27FC236}">
                <a16:creationId xmlns:a16="http://schemas.microsoft.com/office/drawing/2014/main" id="{1B83EE8A-B3CB-4E1B-A928-35C4D6C32054}"/>
              </a:ext>
            </a:extLst>
          </p:cNvPr>
          <p:cNvGraphicFramePr>
            <a:graphicFrameLocks noChangeAspect="1"/>
          </p:cNvGraphicFramePr>
          <p:nvPr>
            <p:extLst>
              <p:ext uri="{D42A27DB-BD31-4B8C-83A1-F6EECF244321}">
                <p14:modId xmlns:p14="http://schemas.microsoft.com/office/powerpoint/2010/main" val="2182998037"/>
              </p:ext>
            </p:extLst>
          </p:nvPr>
        </p:nvGraphicFramePr>
        <p:xfrm>
          <a:off x="5236666" y="4332130"/>
          <a:ext cx="3345557" cy="1344476"/>
        </p:xfrm>
        <a:graphic>
          <a:graphicData uri="http://schemas.openxmlformats.org/presentationml/2006/ole">
            <mc:AlternateContent xmlns:mc="http://schemas.openxmlformats.org/markup-compatibility/2006">
              <mc:Choice xmlns:v="urn:schemas-microsoft-com:vml" Requires="v">
                <p:oleObj r:id="rId9" imgW="3057480" imgH="1228680" progId="">
                  <p:embed/>
                </p:oleObj>
              </mc:Choice>
              <mc:Fallback>
                <p:oleObj r:id="rId9" imgW="3057480" imgH="1228680" progId="">
                  <p:embed/>
                  <p:pic>
                    <p:nvPicPr>
                      <p:cNvPr id="0" name=""/>
                      <p:cNvPicPr/>
                      <p:nvPr/>
                    </p:nvPicPr>
                    <p:blipFill>
                      <a:blip r:embed="rId10"/>
                      <a:stretch>
                        <a:fillRect/>
                      </a:stretch>
                    </p:blipFill>
                    <p:spPr>
                      <a:xfrm>
                        <a:off x="5236666" y="4332130"/>
                        <a:ext cx="3345557" cy="1344476"/>
                      </a:xfrm>
                      <a:prstGeom prst="rect">
                        <a:avLst/>
                      </a:prstGeom>
                    </p:spPr>
                  </p:pic>
                </p:oleObj>
              </mc:Fallback>
            </mc:AlternateContent>
          </a:graphicData>
        </a:graphic>
      </p:graphicFrame>
    </p:spTree>
    <p:extLst>
      <p:ext uri="{BB962C8B-B14F-4D97-AF65-F5344CB8AC3E}">
        <p14:creationId xmlns:p14="http://schemas.microsoft.com/office/powerpoint/2010/main" val="257320699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9E261A-26C8-4B7E-90F6-ACC91C32DA56}"/>
              </a:ext>
            </a:extLst>
          </p:cNvPr>
          <p:cNvSpPr>
            <a:spLocks noGrp="1"/>
          </p:cNvSpPr>
          <p:nvPr>
            <p:ph type="title"/>
          </p:nvPr>
        </p:nvSpPr>
        <p:spPr/>
        <p:txBody>
          <a:bodyPr/>
          <a:lstStyle/>
          <a:p>
            <a:r>
              <a:rPr lang="es-CO" dirty="0"/>
              <a:t>Yes - </a:t>
            </a:r>
            <a:r>
              <a:rPr lang="es-CO" dirty="0" err="1"/>
              <a:t>Not</a:t>
            </a:r>
            <a:endParaRPr lang="es-CO" dirty="0"/>
          </a:p>
        </p:txBody>
      </p:sp>
      <p:pic>
        <p:nvPicPr>
          <p:cNvPr id="11266" name="Picture 2">
            <a:extLst>
              <a:ext uri="{FF2B5EF4-FFF2-40B4-BE49-F238E27FC236}">
                <a16:creationId xmlns:a16="http://schemas.microsoft.com/office/drawing/2014/main" id="{C9D8CEDE-ACC3-4B38-8A05-5AA904DFC5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7012" y="1844824"/>
            <a:ext cx="3138711" cy="114299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Objeto 3">
            <a:extLst>
              <a:ext uri="{FF2B5EF4-FFF2-40B4-BE49-F238E27FC236}">
                <a16:creationId xmlns:a16="http://schemas.microsoft.com/office/drawing/2014/main" id="{9494A754-D52E-4C4C-9459-E8BA14174DC4}"/>
              </a:ext>
            </a:extLst>
          </p:cNvPr>
          <p:cNvGraphicFramePr>
            <a:graphicFrameLocks noChangeAspect="1"/>
          </p:cNvGraphicFramePr>
          <p:nvPr>
            <p:extLst>
              <p:ext uri="{D42A27DB-BD31-4B8C-83A1-F6EECF244321}">
                <p14:modId xmlns:p14="http://schemas.microsoft.com/office/powerpoint/2010/main" val="4195413614"/>
              </p:ext>
            </p:extLst>
          </p:nvPr>
        </p:nvGraphicFramePr>
        <p:xfrm>
          <a:off x="608606" y="2987823"/>
          <a:ext cx="3405689" cy="1326714"/>
        </p:xfrm>
        <a:graphic>
          <a:graphicData uri="http://schemas.openxmlformats.org/presentationml/2006/ole">
            <mc:AlternateContent xmlns:mc="http://schemas.openxmlformats.org/markup-compatibility/2006">
              <mc:Choice xmlns:v="urn:schemas-microsoft-com:vml" Requires="v">
                <p:oleObj r:id="rId3" imgW="2371680" imgH="923760" progId="">
                  <p:embed/>
                </p:oleObj>
              </mc:Choice>
              <mc:Fallback>
                <p:oleObj r:id="rId3" imgW="2371680" imgH="923760" progId="">
                  <p:embed/>
                  <p:pic>
                    <p:nvPicPr>
                      <p:cNvPr id="0" name=""/>
                      <p:cNvPicPr/>
                      <p:nvPr/>
                    </p:nvPicPr>
                    <p:blipFill>
                      <a:blip r:embed="rId4"/>
                      <a:stretch>
                        <a:fillRect/>
                      </a:stretch>
                    </p:blipFill>
                    <p:spPr>
                      <a:xfrm>
                        <a:off x="608606" y="2987823"/>
                        <a:ext cx="3405689" cy="1326714"/>
                      </a:xfrm>
                      <a:prstGeom prst="rect">
                        <a:avLst/>
                      </a:prstGeom>
                    </p:spPr>
                  </p:pic>
                </p:oleObj>
              </mc:Fallback>
            </mc:AlternateContent>
          </a:graphicData>
        </a:graphic>
      </p:graphicFrame>
      <p:graphicFrame>
        <p:nvGraphicFramePr>
          <p:cNvPr id="5" name="Objeto 4">
            <a:extLst>
              <a:ext uri="{FF2B5EF4-FFF2-40B4-BE49-F238E27FC236}">
                <a16:creationId xmlns:a16="http://schemas.microsoft.com/office/drawing/2014/main" id="{90AD451A-660D-41F7-AC08-DE7D406D9D2D}"/>
              </a:ext>
            </a:extLst>
          </p:cNvPr>
          <p:cNvGraphicFramePr>
            <a:graphicFrameLocks noChangeAspect="1"/>
          </p:cNvGraphicFramePr>
          <p:nvPr>
            <p:extLst>
              <p:ext uri="{D42A27DB-BD31-4B8C-83A1-F6EECF244321}">
                <p14:modId xmlns:p14="http://schemas.microsoft.com/office/powerpoint/2010/main" val="274780965"/>
              </p:ext>
            </p:extLst>
          </p:nvPr>
        </p:nvGraphicFramePr>
        <p:xfrm>
          <a:off x="611560" y="4987316"/>
          <a:ext cx="3405691" cy="1326715"/>
        </p:xfrm>
        <a:graphic>
          <a:graphicData uri="http://schemas.openxmlformats.org/presentationml/2006/ole">
            <mc:AlternateContent xmlns:mc="http://schemas.openxmlformats.org/markup-compatibility/2006">
              <mc:Choice xmlns:v="urn:schemas-microsoft-com:vml" Requires="v">
                <p:oleObj r:id="rId5" imgW="2371680" imgH="923760" progId="">
                  <p:embed/>
                </p:oleObj>
              </mc:Choice>
              <mc:Fallback>
                <p:oleObj r:id="rId5" imgW="2371680" imgH="923760" progId="">
                  <p:embed/>
                  <p:pic>
                    <p:nvPicPr>
                      <p:cNvPr id="0" name=""/>
                      <p:cNvPicPr/>
                      <p:nvPr/>
                    </p:nvPicPr>
                    <p:blipFill>
                      <a:blip r:embed="rId6"/>
                      <a:stretch>
                        <a:fillRect/>
                      </a:stretch>
                    </p:blipFill>
                    <p:spPr>
                      <a:xfrm>
                        <a:off x="611560" y="4987316"/>
                        <a:ext cx="3405691" cy="1326715"/>
                      </a:xfrm>
                      <a:prstGeom prst="rect">
                        <a:avLst/>
                      </a:prstGeom>
                    </p:spPr>
                  </p:pic>
                </p:oleObj>
              </mc:Fallback>
            </mc:AlternateContent>
          </a:graphicData>
        </a:graphic>
      </p:graphicFrame>
      <p:graphicFrame>
        <p:nvGraphicFramePr>
          <p:cNvPr id="6" name="Tabla 5">
            <a:extLst>
              <a:ext uri="{FF2B5EF4-FFF2-40B4-BE49-F238E27FC236}">
                <a16:creationId xmlns:a16="http://schemas.microsoft.com/office/drawing/2014/main" id="{78778E3D-9766-4993-A85C-F0968C7E2457}"/>
              </a:ext>
            </a:extLst>
          </p:cNvPr>
          <p:cNvGraphicFramePr>
            <a:graphicFrameLocks noGrp="1"/>
          </p:cNvGraphicFramePr>
          <p:nvPr>
            <p:extLst>
              <p:ext uri="{D42A27DB-BD31-4B8C-83A1-F6EECF244321}">
                <p14:modId xmlns:p14="http://schemas.microsoft.com/office/powerpoint/2010/main" val="804709540"/>
              </p:ext>
            </p:extLst>
          </p:nvPr>
        </p:nvGraphicFramePr>
        <p:xfrm>
          <a:off x="1835695" y="1663679"/>
          <a:ext cx="1495298" cy="760095"/>
        </p:xfrm>
        <a:graphic>
          <a:graphicData uri="http://schemas.openxmlformats.org/drawingml/2006/table">
            <a:tbl>
              <a:tblPr>
                <a:tableStyleId>{5C22544A-7EE6-4342-B048-85BDC9FD1C3A}</a:tableStyleId>
              </a:tblPr>
              <a:tblGrid>
                <a:gridCol w="747649">
                  <a:extLst>
                    <a:ext uri="{9D8B030D-6E8A-4147-A177-3AD203B41FA5}">
                      <a16:colId xmlns:a16="http://schemas.microsoft.com/office/drawing/2014/main" val="4048020857"/>
                    </a:ext>
                  </a:extLst>
                </a:gridCol>
                <a:gridCol w="747649">
                  <a:extLst>
                    <a:ext uri="{9D8B030D-6E8A-4147-A177-3AD203B41FA5}">
                      <a16:colId xmlns:a16="http://schemas.microsoft.com/office/drawing/2014/main" val="3811936784"/>
                    </a:ext>
                  </a:extLst>
                </a:gridCol>
              </a:tblGrid>
              <a:tr h="190500">
                <a:tc>
                  <a:txBody>
                    <a:bodyPr/>
                    <a:lstStyle/>
                    <a:p>
                      <a:pPr algn="l" fontAlgn="b"/>
                      <a:r>
                        <a:rPr lang="es-CO" sz="1600" u="none" strike="noStrike">
                          <a:effectLst/>
                        </a:rPr>
                        <a:t>A</a:t>
                      </a:r>
                      <a:endParaRPr lang="es-CO"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O" sz="1600" u="none" strike="noStrike">
                          <a:effectLst/>
                        </a:rPr>
                        <a:t>f=A</a:t>
                      </a:r>
                      <a:endParaRPr lang="es-CO" sz="1600" b="1" i="1"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55204429"/>
                  </a:ext>
                </a:extLst>
              </a:tr>
              <a:tr h="190500">
                <a:tc>
                  <a:txBody>
                    <a:bodyPr/>
                    <a:lstStyle/>
                    <a:p>
                      <a:pPr algn="r" fontAlgn="b"/>
                      <a:r>
                        <a:rPr lang="es-CO" sz="1600" u="none" strike="noStrike">
                          <a:effectLst/>
                        </a:rPr>
                        <a:t>0</a:t>
                      </a:r>
                      <a:endParaRPr lang="es-CO"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1600" u="none" strike="noStrike">
                          <a:effectLst/>
                        </a:rPr>
                        <a:t>0</a:t>
                      </a:r>
                      <a:endParaRPr lang="es-CO" sz="1600" b="1" i="1"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93643594"/>
                  </a:ext>
                </a:extLst>
              </a:tr>
              <a:tr h="190500">
                <a:tc>
                  <a:txBody>
                    <a:bodyPr/>
                    <a:lstStyle/>
                    <a:p>
                      <a:pPr algn="r" fontAlgn="b"/>
                      <a:r>
                        <a:rPr lang="es-CO" sz="1600" u="none" strike="noStrike">
                          <a:effectLst/>
                        </a:rPr>
                        <a:t>1</a:t>
                      </a:r>
                      <a:endParaRPr lang="es-CO"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1600" u="none" strike="noStrike" dirty="0">
                          <a:effectLst/>
                        </a:rPr>
                        <a:t>1</a:t>
                      </a:r>
                      <a:endParaRPr lang="es-CO" sz="1600" b="1" i="1"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78710752"/>
                  </a:ext>
                </a:extLst>
              </a:tr>
            </a:tbl>
          </a:graphicData>
        </a:graphic>
      </p:graphicFrame>
      <p:graphicFrame>
        <p:nvGraphicFramePr>
          <p:cNvPr id="8" name="Objeto 7">
            <a:extLst>
              <a:ext uri="{FF2B5EF4-FFF2-40B4-BE49-F238E27FC236}">
                <a16:creationId xmlns:a16="http://schemas.microsoft.com/office/drawing/2014/main" id="{5EECCA0C-2B5C-4EDE-92A6-4E5D66F660EB}"/>
              </a:ext>
            </a:extLst>
          </p:cNvPr>
          <p:cNvGraphicFramePr>
            <a:graphicFrameLocks noChangeAspect="1"/>
          </p:cNvGraphicFramePr>
          <p:nvPr>
            <p:extLst>
              <p:ext uri="{D42A27DB-BD31-4B8C-83A1-F6EECF244321}">
                <p14:modId xmlns:p14="http://schemas.microsoft.com/office/powerpoint/2010/main" val="1147591741"/>
              </p:ext>
            </p:extLst>
          </p:nvPr>
        </p:nvGraphicFramePr>
        <p:xfrm>
          <a:off x="5724128" y="3103415"/>
          <a:ext cx="2371725" cy="1533525"/>
        </p:xfrm>
        <a:graphic>
          <a:graphicData uri="http://schemas.openxmlformats.org/presentationml/2006/ole">
            <mc:AlternateContent xmlns:mc="http://schemas.openxmlformats.org/markup-compatibility/2006">
              <mc:Choice xmlns:v="urn:schemas-microsoft-com:vml" Requires="v">
                <p:oleObj r:id="rId7" imgW="2371680" imgH="1533600" progId="">
                  <p:embed/>
                </p:oleObj>
              </mc:Choice>
              <mc:Fallback>
                <p:oleObj r:id="rId7" imgW="2371680" imgH="1533600" progId="">
                  <p:embed/>
                  <p:pic>
                    <p:nvPicPr>
                      <p:cNvPr id="0" name=""/>
                      <p:cNvPicPr/>
                      <p:nvPr/>
                    </p:nvPicPr>
                    <p:blipFill>
                      <a:blip r:embed="rId8"/>
                      <a:stretch>
                        <a:fillRect/>
                      </a:stretch>
                    </p:blipFill>
                    <p:spPr>
                      <a:xfrm>
                        <a:off x="5724128" y="3103415"/>
                        <a:ext cx="2371725" cy="1533525"/>
                      </a:xfrm>
                      <a:prstGeom prst="rect">
                        <a:avLst/>
                      </a:prstGeom>
                    </p:spPr>
                  </p:pic>
                </p:oleObj>
              </mc:Fallback>
            </mc:AlternateContent>
          </a:graphicData>
        </a:graphic>
      </p:graphicFrame>
      <p:graphicFrame>
        <p:nvGraphicFramePr>
          <p:cNvPr id="9" name="Objeto 8">
            <a:extLst>
              <a:ext uri="{FF2B5EF4-FFF2-40B4-BE49-F238E27FC236}">
                <a16:creationId xmlns:a16="http://schemas.microsoft.com/office/drawing/2014/main" id="{3CEC269D-AF75-4096-957D-DD58CB19A329}"/>
              </a:ext>
            </a:extLst>
          </p:cNvPr>
          <p:cNvGraphicFramePr>
            <a:graphicFrameLocks noChangeAspect="1"/>
          </p:cNvGraphicFramePr>
          <p:nvPr>
            <p:extLst>
              <p:ext uri="{D42A27DB-BD31-4B8C-83A1-F6EECF244321}">
                <p14:modId xmlns:p14="http://schemas.microsoft.com/office/powerpoint/2010/main" val="4060530045"/>
              </p:ext>
            </p:extLst>
          </p:nvPr>
        </p:nvGraphicFramePr>
        <p:xfrm>
          <a:off x="4932040" y="4809056"/>
          <a:ext cx="2371725" cy="1533525"/>
        </p:xfrm>
        <a:graphic>
          <a:graphicData uri="http://schemas.openxmlformats.org/presentationml/2006/ole">
            <mc:AlternateContent xmlns:mc="http://schemas.openxmlformats.org/markup-compatibility/2006">
              <mc:Choice xmlns:v="urn:schemas-microsoft-com:vml" Requires="v">
                <p:oleObj r:id="rId9" imgW="2371680" imgH="1533600" progId="">
                  <p:embed/>
                </p:oleObj>
              </mc:Choice>
              <mc:Fallback>
                <p:oleObj r:id="rId9" imgW="2371680" imgH="1533600" progId="">
                  <p:embed/>
                  <p:pic>
                    <p:nvPicPr>
                      <p:cNvPr id="0" name=""/>
                      <p:cNvPicPr/>
                      <p:nvPr/>
                    </p:nvPicPr>
                    <p:blipFill>
                      <a:blip r:embed="rId10"/>
                      <a:stretch>
                        <a:fillRect/>
                      </a:stretch>
                    </p:blipFill>
                    <p:spPr>
                      <a:xfrm>
                        <a:off x="4932040" y="4809056"/>
                        <a:ext cx="2371725" cy="1533525"/>
                      </a:xfrm>
                      <a:prstGeom prst="rect">
                        <a:avLst/>
                      </a:prstGeom>
                    </p:spPr>
                  </p:pic>
                </p:oleObj>
              </mc:Fallback>
            </mc:AlternateContent>
          </a:graphicData>
        </a:graphic>
      </p:graphicFrame>
    </p:spTree>
    <p:extLst>
      <p:ext uri="{BB962C8B-B14F-4D97-AF65-F5344CB8AC3E}">
        <p14:creationId xmlns:p14="http://schemas.microsoft.com/office/powerpoint/2010/main" val="242957054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67DCE9-172E-4326-B3BE-51525F1C13ED}"/>
              </a:ext>
            </a:extLst>
          </p:cNvPr>
          <p:cNvSpPr>
            <a:spLocks noGrp="1"/>
          </p:cNvSpPr>
          <p:nvPr>
            <p:ph type="title"/>
          </p:nvPr>
        </p:nvSpPr>
        <p:spPr>
          <a:xfrm>
            <a:off x="3223487" y="274638"/>
            <a:ext cx="2788674" cy="1143000"/>
          </a:xfrm>
        </p:spPr>
        <p:txBody>
          <a:bodyPr/>
          <a:lstStyle/>
          <a:p>
            <a:r>
              <a:rPr lang="es-CO" dirty="0"/>
              <a:t>NOR</a:t>
            </a:r>
          </a:p>
        </p:txBody>
      </p:sp>
      <p:pic>
        <p:nvPicPr>
          <p:cNvPr id="12290" name="Picture 2">
            <a:extLst>
              <a:ext uri="{FF2B5EF4-FFF2-40B4-BE49-F238E27FC236}">
                <a16:creationId xmlns:a16="http://schemas.microsoft.com/office/drawing/2014/main" id="{03906CFD-4788-4100-A46A-6685757F001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1052736"/>
            <a:ext cx="3652769" cy="129614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Objeto 4">
            <a:extLst>
              <a:ext uri="{FF2B5EF4-FFF2-40B4-BE49-F238E27FC236}">
                <a16:creationId xmlns:a16="http://schemas.microsoft.com/office/drawing/2014/main" id="{D0B03510-7DC6-4584-80EF-80A339A32619}"/>
              </a:ext>
            </a:extLst>
          </p:cNvPr>
          <p:cNvGraphicFramePr>
            <a:graphicFrameLocks noChangeAspect="1"/>
          </p:cNvGraphicFramePr>
          <p:nvPr>
            <p:extLst>
              <p:ext uri="{D42A27DB-BD31-4B8C-83A1-F6EECF244321}">
                <p14:modId xmlns:p14="http://schemas.microsoft.com/office/powerpoint/2010/main" val="3356544177"/>
              </p:ext>
            </p:extLst>
          </p:nvPr>
        </p:nvGraphicFramePr>
        <p:xfrm>
          <a:off x="5580113" y="274638"/>
          <a:ext cx="2899960" cy="2306200"/>
        </p:xfrm>
        <a:graphic>
          <a:graphicData uri="http://schemas.openxmlformats.org/presentationml/2006/ole">
            <mc:AlternateContent xmlns:mc="http://schemas.openxmlformats.org/markup-compatibility/2006">
              <mc:Choice xmlns:v="urn:schemas-microsoft-com:vml" Requires="v">
                <p:oleObj r:id="rId3" imgW="3209760" imgH="2552760" progId="">
                  <p:embed/>
                </p:oleObj>
              </mc:Choice>
              <mc:Fallback>
                <p:oleObj r:id="rId3" imgW="3209760" imgH="2552760" progId="">
                  <p:embed/>
                  <p:pic>
                    <p:nvPicPr>
                      <p:cNvPr id="0" name=""/>
                      <p:cNvPicPr/>
                      <p:nvPr/>
                    </p:nvPicPr>
                    <p:blipFill>
                      <a:blip r:embed="rId4"/>
                      <a:stretch>
                        <a:fillRect/>
                      </a:stretch>
                    </p:blipFill>
                    <p:spPr>
                      <a:xfrm>
                        <a:off x="5580113" y="274638"/>
                        <a:ext cx="2899960" cy="2306200"/>
                      </a:xfrm>
                      <a:prstGeom prst="rect">
                        <a:avLst/>
                      </a:prstGeom>
                    </p:spPr>
                  </p:pic>
                </p:oleObj>
              </mc:Fallback>
            </mc:AlternateContent>
          </a:graphicData>
        </a:graphic>
      </p:graphicFrame>
      <p:graphicFrame>
        <p:nvGraphicFramePr>
          <p:cNvPr id="6" name="Objeto 5">
            <a:extLst>
              <a:ext uri="{FF2B5EF4-FFF2-40B4-BE49-F238E27FC236}">
                <a16:creationId xmlns:a16="http://schemas.microsoft.com/office/drawing/2014/main" id="{A9B71358-78D7-4F3F-B8B2-A8156556E589}"/>
              </a:ext>
            </a:extLst>
          </p:cNvPr>
          <p:cNvGraphicFramePr>
            <a:graphicFrameLocks noChangeAspect="1"/>
          </p:cNvGraphicFramePr>
          <p:nvPr>
            <p:extLst>
              <p:ext uri="{D42A27DB-BD31-4B8C-83A1-F6EECF244321}">
                <p14:modId xmlns:p14="http://schemas.microsoft.com/office/powerpoint/2010/main" val="443577175"/>
              </p:ext>
            </p:extLst>
          </p:nvPr>
        </p:nvGraphicFramePr>
        <p:xfrm>
          <a:off x="508848" y="2580838"/>
          <a:ext cx="2864958" cy="1928081"/>
        </p:xfrm>
        <a:graphic>
          <a:graphicData uri="http://schemas.openxmlformats.org/presentationml/2006/ole">
            <mc:AlternateContent xmlns:mc="http://schemas.openxmlformats.org/markup-compatibility/2006">
              <mc:Choice xmlns:v="urn:schemas-microsoft-com:vml" Requires="v">
                <p:oleObj r:id="rId5" imgW="3209760" imgH="2552760" progId="">
                  <p:embed/>
                </p:oleObj>
              </mc:Choice>
              <mc:Fallback>
                <p:oleObj r:id="rId5" imgW="3209760" imgH="2552760" progId="">
                  <p:embed/>
                  <p:pic>
                    <p:nvPicPr>
                      <p:cNvPr id="0" name=""/>
                      <p:cNvPicPr/>
                      <p:nvPr/>
                    </p:nvPicPr>
                    <p:blipFill>
                      <a:blip r:embed="rId6"/>
                      <a:stretch>
                        <a:fillRect/>
                      </a:stretch>
                    </p:blipFill>
                    <p:spPr>
                      <a:xfrm>
                        <a:off x="508848" y="2580838"/>
                        <a:ext cx="2864958" cy="1928081"/>
                      </a:xfrm>
                      <a:prstGeom prst="rect">
                        <a:avLst/>
                      </a:prstGeom>
                    </p:spPr>
                  </p:pic>
                </p:oleObj>
              </mc:Fallback>
            </mc:AlternateContent>
          </a:graphicData>
        </a:graphic>
      </p:graphicFrame>
      <p:graphicFrame>
        <p:nvGraphicFramePr>
          <p:cNvPr id="7" name="Objeto 6">
            <a:extLst>
              <a:ext uri="{FF2B5EF4-FFF2-40B4-BE49-F238E27FC236}">
                <a16:creationId xmlns:a16="http://schemas.microsoft.com/office/drawing/2014/main" id="{E5C1BE3A-6064-4689-A00B-3C8ED2B973B0}"/>
              </a:ext>
            </a:extLst>
          </p:cNvPr>
          <p:cNvGraphicFramePr>
            <a:graphicFrameLocks noChangeAspect="1"/>
          </p:cNvGraphicFramePr>
          <p:nvPr>
            <p:extLst>
              <p:ext uri="{D42A27DB-BD31-4B8C-83A1-F6EECF244321}">
                <p14:modId xmlns:p14="http://schemas.microsoft.com/office/powerpoint/2010/main" val="621481666"/>
              </p:ext>
            </p:extLst>
          </p:nvPr>
        </p:nvGraphicFramePr>
        <p:xfrm>
          <a:off x="5148064" y="2564904"/>
          <a:ext cx="2671494" cy="2124512"/>
        </p:xfrm>
        <a:graphic>
          <a:graphicData uri="http://schemas.openxmlformats.org/presentationml/2006/ole">
            <mc:AlternateContent xmlns:mc="http://schemas.openxmlformats.org/markup-compatibility/2006">
              <mc:Choice xmlns:v="urn:schemas-microsoft-com:vml" Requires="v">
                <p:oleObj r:id="rId7" imgW="3209760" imgH="2552760" progId="">
                  <p:embed/>
                </p:oleObj>
              </mc:Choice>
              <mc:Fallback>
                <p:oleObj r:id="rId7" imgW="3209760" imgH="2552760" progId="">
                  <p:embed/>
                  <p:pic>
                    <p:nvPicPr>
                      <p:cNvPr id="0" name=""/>
                      <p:cNvPicPr/>
                      <p:nvPr/>
                    </p:nvPicPr>
                    <p:blipFill>
                      <a:blip r:embed="rId8"/>
                      <a:stretch>
                        <a:fillRect/>
                      </a:stretch>
                    </p:blipFill>
                    <p:spPr>
                      <a:xfrm>
                        <a:off x="5148064" y="2564904"/>
                        <a:ext cx="2671494" cy="2124512"/>
                      </a:xfrm>
                      <a:prstGeom prst="rect">
                        <a:avLst/>
                      </a:prstGeom>
                    </p:spPr>
                  </p:pic>
                </p:oleObj>
              </mc:Fallback>
            </mc:AlternateContent>
          </a:graphicData>
        </a:graphic>
      </p:graphicFrame>
      <p:graphicFrame>
        <p:nvGraphicFramePr>
          <p:cNvPr id="8" name="Objeto 7">
            <a:extLst>
              <a:ext uri="{FF2B5EF4-FFF2-40B4-BE49-F238E27FC236}">
                <a16:creationId xmlns:a16="http://schemas.microsoft.com/office/drawing/2014/main" id="{A927544F-F4C8-4AAF-8AD7-6A609D0208B4}"/>
              </a:ext>
            </a:extLst>
          </p:cNvPr>
          <p:cNvGraphicFramePr>
            <a:graphicFrameLocks noChangeAspect="1"/>
          </p:cNvGraphicFramePr>
          <p:nvPr>
            <p:extLst>
              <p:ext uri="{D42A27DB-BD31-4B8C-83A1-F6EECF244321}">
                <p14:modId xmlns:p14="http://schemas.microsoft.com/office/powerpoint/2010/main" val="4235494124"/>
              </p:ext>
            </p:extLst>
          </p:nvPr>
        </p:nvGraphicFramePr>
        <p:xfrm>
          <a:off x="3373806" y="4639146"/>
          <a:ext cx="2671494" cy="2124512"/>
        </p:xfrm>
        <a:graphic>
          <a:graphicData uri="http://schemas.openxmlformats.org/presentationml/2006/ole">
            <mc:AlternateContent xmlns:mc="http://schemas.openxmlformats.org/markup-compatibility/2006">
              <mc:Choice xmlns:v="urn:schemas-microsoft-com:vml" Requires="v">
                <p:oleObj r:id="rId9" imgW="3209760" imgH="2552760" progId="">
                  <p:embed/>
                </p:oleObj>
              </mc:Choice>
              <mc:Fallback>
                <p:oleObj r:id="rId9" imgW="3209760" imgH="2552760" progId="">
                  <p:embed/>
                  <p:pic>
                    <p:nvPicPr>
                      <p:cNvPr id="0" name=""/>
                      <p:cNvPicPr/>
                      <p:nvPr/>
                    </p:nvPicPr>
                    <p:blipFill>
                      <a:blip r:embed="rId10"/>
                      <a:stretch>
                        <a:fillRect/>
                      </a:stretch>
                    </p:blipFill>
                    <p:spPr>
                      <a:xfrm>
                        <a:off x="3373806" y="4639146"/>
                        <a:ext cx="2671494" cy="2124512"/>
                      </a:xfrm>
                      <a:prstGeom prst="rect">
                        <a:avLst/>
                      </a:prstGeom>
                    </p:spPr>
                  </p:pic>
                </p:oleObj>
              </mc:Fallback>
            </mc:AlternateContent>
          </a:graphicData>
        </a:graphic>
      </p:graphicFrame>
    </p:spTree>
    <p:extLst>
      <p:ext uri="{BB962C8B-B14F-4D97-AF65-F5344CB8AC3E}">
        <p14:creationId xmlns:p14="http://schemas.microsoft.com/office/powerpoint/2010/main" val="40902276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a:t>Bobina</a:t>
            </a:r>
          </a:p>
        </p:txBody>
      </p:sp>
      <p:pic>
        <p:nvPicPr>
          <p:cNvPr id="1026" name="Imagen 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556792"/>
            <a:ext cx="5355034" cy="439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Imagen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1675" y="1916832"/>
            <a:ext cx="3449934" cy="2448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7007510"/>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6E5599-8E19-4339-9F32-34FD03A0F414}"/>
              </a:ext>
            </a:extLst>
          </p:cNvPr>
          <p:cNvSpPr>
            <a:spLocks noGrp="1"/>
          </p:cNvSpPr>
          <p:nvPr>
            <p:ph type="title"/>
          </p:nvPr>
        </p:nvSpPr>
        <p:spPr>
          <a:xfrm>
            <a:off x="482922" y="274637"/>
            <a:ext cx="8229600" cy="1143000"/>
          </a:xfrm>
        </p:spPr>
        <p:txBody>
          <a:bodyPr/>
          <a:lstStyle/>
          <a:p>
            <a:r>
              <a:rPr lang="es-CO" dirty="0"/>
              <a:t>NAND</a:t>
            </a:r>
          </a:p>
        </p:txBody>
      </p:sp>
      <p:pic>
        <p:nvPicPr>
          <p:cNvPr id="13314" name="Picture 2">
            <a:extLst>
              <a:ext uri="{FF2B5EF4-FFF2-40B4-BE49-F238E27FC236}">
                <a16:creationId xmlns:a16="http://schemas.microsoft.com/office/drawing/2014/main" id="{E1C3BAA5-745C-487F-8262-AD2A215333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59" y="1205880"/>
            <a:ext cx="3627045" cy="128701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Objeto 3">
            <a:extLst>
              <a:ext uri="{FF2B5EF4-FFF2-40B4-BE49-F238E27FC236}">
                <a16:creationId xmlns:a16="http://schemas.microsoft.com/office/drawing/2014/main" id="{2D2C75AC-8020-4F47-B18E-719E2D4D3AF7}"/>
              </a:ext>
            </a:extLst>
          </p:cNvPr>
          <p:cNvGraphicFramePr>
            <a:graphicFrameLocks noChangeAspect="1"/>
          </p:cNvGraphicFramePr>
          <p:nvPr>
            <p:extLst>
              <p:ext uri="{D42A27DB-BD31-4B8C-83A1-F6EECF244321}">
                <p14:modId xmlns:p14="http://schemas.microsoft.com/office/powerpoint/2010/main" val="1739841538"/>
              </p:ext>
            </p:extLst>
          </p:nvPr>
        </p:nvGraphicFramePr>
        <p:xfrm>
          <a:off x="4353997" y="1417637"/>
          <a:ext cx="1914525" cy="1714500"/>
        </p:xfrm>
        <a:graphic>
          <a:graphicData uri="http://schemas.openxmlformats.org/presentationml/2006/ole">
            <mc:AlternateContent xmlns:mc="http://schemas.openxmlformats.org/markup-compatibility/2006">
              <mc:Choice xmlns:v="urn:schemas-microsoft-com:vml" Requires="v">
                <p:oleObj r:id="rId3" imgW="1914480" imgH="1714680" progId="">
                  <p:embed/>
                </p:oleObj>
              </mc:Choice>
              <mc:Fallback>
                <p:oleObj r:id="rId3" imgW="1914480" imgH="1714680" progId="">
                  <p:embed/>
                  <p:pic>
                    <p:nvPicPr>
                      <p:cNvPr id="0" name=""/>
                      <p:cNvPicPr/>
                      <p:nvPr/>
                    </p:nvPicPr>
                    <p:blipFill>
                      <a:blip r:embed="rId4"/>
                      <a:stretch>
                        <a:fillRect/>
                      </a:stretch>
                    </p:blipFill>
                    <p:spPr>
                      <a:xfrm>
                        <a:off x="4353997" y="1417637"/>
                        <a:ext cx="1914525" cy="1714500"/>
                      </a:xfrm>
                      <a:prstGeom prst="rect">
                        <a:avLst/>
                      </a:prstGeom>
                    </p:spPr>
                  </p:pic>
                </p:oleObj>
              </mc:Fallback>
            </mc:AlternateContent>
          </a:graphicData>
        </a:graphic>
      </p:graphicFrame>
      <p:graphicFrame>
        <p:nvGraphicFramePr>
          <p:cNvPr id="5" name="Objeto 4">
            <a:extLst>
              <a:ext uri="{FF2B5EF4-FFF2-40B4-BE49-F238E27FC236}">
                <a16:creationId xmlns:a16="http://schemas.microsoft.com/office/drawing/2014/main" id="{334820C8-DE97-49D4-86C9-5AC3E0DE8EFE}"/>
              </a:ext>
            </a:extLst>
          </p:cNvPr>
          <p:cNvGraphicFramePr>
            <a:graphicFrameLocks noChangeAspect="1"/>
          </p:cNvGraphicFramePr>
          <p:nvPr>
            <p:extLst>
              <p:ext uri="{D42A27DB-BD31-4B8C-83A1-F6EECF244321}">
                <p14:modId xmlns:p14="http://schemas.microsoft.com/office/powerpoint/2010/main" val="1629178949"/>
              </p:ext>
            </p:extLst>
          </p:nvPr>
        </p:nvGraphicFramePr>
        <p:xfrm>
          <a:off x="6720260" y="1417637"/>
          <a:ext cx="1914525" cy="1714500"/>
        </p:xfrm>
        <a:graphic>
          <a:graphicData uri="http://schemas.openxmlformats.org/presentationml/2006/ole">
            <mc:AlternateContent xmlns:mc="http://schemas.openxmlformats.org/markup-compatibility/2006">
              <mc:Choice xmlns:v="urn:schemas-microsoft-com:vml" Requires="v">
                <p:oleObj r:id="rId5" imgW="1914480" imgH="1714680" progId="">
                  <p:embed/>
                </p:oleObj>
              </mc:Choice>
              <mc:Fallback>
                <p:oleObj r:id="rId5" imgW="1914480" imgH="1714680" progId="">
                  <p:embed/>
                  <p:pic>
                    <p:nvPicPr>
                      <p:cNvPr id="0" name=""/>
                      <p:cNvPicPr/>
                      <p:nvPr/>
                    </p:nvPicPr>
                    <p:blipFill>
                      <a:blip r:embed="rId6"/>
                      <a:stretch>
                        <a:fillRect/>
                      </a:stretch>
                    </p:blipFill>
                    <p:spPr>
                      <a:xfrm>
                        <a:off x="6720260" y="1417637"/>
                        <a:ext cx="1914525" cy="1714500"/>
                      </a:xfrm>
                      <a:prstGeom prst="rect">
                        <a:avLst/>
                      </a:prstGeom>
                    </p:spPr>
                  </p:pic>
                </p:oleObj>
              </mc:Fallback>
            </mc:AlternateContent>
          </a:graphicData>
        </a:graphic>
      </p:graphicFrame>
      <p:graphicFrame>
        <p:nvGraphicFramePr>
          <p:cNvPr id="6" name="Objeto 5">
            <a:extLst>
              <a:ext uri="{FF2B5EF4-FFF2-40B4-BE49-F238E27FC236}">
                <a16:creationId xmlns:a16="http://schemas.microsoft.com/office/drawing/2014/main" id="{659D411B-6AE2-41A0-AC3B-10E7F185280B}"/>
              </a:ext>
            </a:extLst>
          </p:cNvPr>
          <p:cNvGraphicFramePr>
            <a:graphicFrameLocks noChangeAspect="1"/>
          </p:cNvGraphicFramePr>
          <p:nvPr>
            <p:extLst>
              <p:ext uri="{D42A27DB-BD31-4B8C-83A1-F6EECF244321}">
                <p14:modId xmlns:p14="http://schemas.microsoft.com/office/powerpoint/2010/main" val="4274388756"/>
              </p:ext>
            </p:extLst>
          </p:nvPr>
        </p:nvGraphicFramePr>
        <p:xfrm>
          <a:off x="899592" y="3705962"/>
          <a:ext cx="2077369" cy="1860330"/>
        </p:xfrm>
        <a:graphic>
          <a:graphicData uri="http://schemas.openxmlformats.org/presentationml/2006/ole">
            <mc:AlternateContent xmlns:mc="http://schemas.openxmlformats.org/markup-compatibility/2006">
              <mc:Choice xmlns:v="urn:schemas-microsoft-com:vml" Requires="v">
                <p:oleObj r:id="rId7" imgW="1914480" imgH="1714680" progId="">
                  <p:embed/>
                </p:oleObj>
              </mc:Choice>
              <mc:Fallback>
                <p:oleObj r:id="rId7" imgW="1914480" imgH="1714680" progId="">
                  <p:embed/>
                  <p:pic>
                    <p:nvPicPr>
                      <p:cNvPr id="0" name=""/>
                      <p:cNvPicPr/>
                      <p:nvPr/>
                    </p:nvPicPr>
                    <p:blipFill>
                      <a:blip r:embed="rId8"/>
                      <a:stretch>
                        <a:fillRect/>
                      </a:stretch>
                    </p:blipFill>
                    <p:spPr>
                      <a:xfrm>
                        <a:off x="899592" y="3705962"/>
                        <a:ext cx="2077369" cy="1860330"/>
                      </a:xfrm>
                      <a:prstGeom prst="rect">
                        <a:avLst/>
                      </a:prstGeom>
                    </p:spPr>
                  </p:pic>
                </p:oleObj>
              </mc:Fallback>
            </mc:AlternateContent>
          </a:graphicData>
        </a:graphic>
      </p:graphicFrame>
      <p:graphicFrame>
        <p:nvGraphicFramePr>
          <p:cNvPr id="7" name="Objeto 6">
            <a:extLst>
              <a:ext uri="{FF2B5EF4-FFF2-40B4-BE49-F238E27FC236}">
                <a16:creationId xmlns:a16="http://schemas.microsoft.com/office/drawing/2014/main" id="{4DD85690-B5B8-4478-A3E1-A5EAFF760991}"/>
              </a:ext>
            </a:extLst>
          </p:cNvPr>
          <p:cNvGraphicFramePr>
            <a:graphicFrameLocks noChangeAspect="1"/>
          </p:cNvGraphicFramePr>
          <p:nvPr>
            <p:extLst>
              <p:ext uri="{D42A27DB-BD31-4B8C-83A1-F6EECF244321}">
                <p14:modId xmlns:p14="http://schemas.microsoft.com/office/powerpoint/2010/main" val="233074321"/>
              </p:ext>
            </p:extLst>
          </p:nvPr>
        </p:nvGraphicFramePr>
        <p:xfrm>
          <a:off x="4631431" y="3747022"/>
          <a:ext cx="1914525" cy="1714500"/>
        </p:xfrm>
        <a:graphic>
          <a:graphicData uri="http://schemas.openxmlformats.org/presentationml/2006/ole">
            <mc:AlternateContent xmlns:mc="http://schemas.openxmlformats.org/markup-compatibility/2006">
              <mc:Choice xmlns:v="urn:schemas-microsoft-com:vml" Requires="v">
                <p:oleObj r:id="rId9" imgW="1914480" imgH="1714680" progId="">
                  <p:embed/>
                </p:oleObj>
              </mc:Choice>
              <mc:Fallback>
                <p:oleObj r:id="rId9" imgW="1914480" imgH="1714680" progId="">
                  <p:embed/>
                  <p:pic>
                    <p:nvPicPr>
                      <p:cNvPr id="0" name=""/>
                      <p:cNvPicPr/>
                      <p:nvPr/>
                    </p:nvPicPr>
                    <p:blipFill>
                      <a:blip r:embed="rId10"/>
                      <a:stretch>
                        <a:fillRect/>
                      </a:stretch>
                    </p:blipFill>
                    <p:spPr>
                      <a:xfrm>
                        <a:off x="4631431" y="3747022"/>
                        <a:ext cx="1914525" cy="1714500"/>
                      </a:xfrm>
                      <a:prstGeom prst="rect">
                        <a:avLst/>
                      </a:prstGeom>
                    </p:spPr>
                  </p:pic>
                </p:oleObj>
              </mc:Fallback>
            </mc:AlternateContent>
          </a:graphicData>
        </a:graphic>
      </p:graphicFrame>
    </p:spTree>
    <p:extLst>
      <p:ext uri="{BB962C8B-B14F-4D97-AF65-F5344CB8AC3E}">
        <p14:creationId xmlns:p14="http://schemas.microsoft.com/office/powerpoint/2010/main" val="70126554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C06B8BB-0AD8-4D70-BBAF-BC7E21068F95}"/>
              </a:ext>
            </a:extLst>
          </p:cNvPr>
          <p:cNvSpPr>
            <a:spLocks noGrp="1"/>
          </p:cNvSpPr>
          <p:nvPr>
            <p:ph type="title"/>
          </p:nvPr>
        </p:nvSpPr>
        <p:spPr>
          <a:xfrm>
            <a:off x="473202" y="502920"/>
            <a:ext cx="2564892" cy="1463040"/>
          </a:xfrm>
        </p:spPr>
        <p:txBody>
          <a:bodyPr anchor="ctr">
            <a:normAutofit/>
          </a:bodyPr>
          <a:lstStyle/>
          <a:p>
            <a:pPr>
              <a:lnSpc>
                <a:spcPct val="90000"/>
              </a:lnSpc>
            </a:pPr>
            <a:r>
              <a:rPr lang="es-CO" sz="3300"/>
              <a:t>Lógica combinatoria</a:t>
            </a:r>
          </a:p>
        </p:txBody>
      </p:sp>
      <p:sp>
        <p:nvSpPr>
          <p:cNvPr id="12" name="sketch line">
            <a:extLst>
              <a:ext uri="{FF2B5EF4-FFF2-40B4-BE49-F238E27FC236}">
                <a16:creationId xmlns:a16="http://schemas.microsoft.com/office/drawing/2014/main" id="{2E92FA66-67D7-4CB4-94D3-E643A9AD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480309" y="1227582"/>
            <a:ext cx="1554480" cy="13716"/>
          </a:xfrm>
          <a:custGeom>
            <a:avLst/>
            <a:gdLst>
              <a:gd name="csX0" fmla="*/ 0 w 1554480"/>
              <a:gd name="csY0" fmla="*/ 0 h 13716"/>
              <a:gd name="csX1" fmla="*/ 549250 w 1554480"/>
              <a:gd name="csY1" fmla="*/ 0 h 13716"/>
              <a:gd name="csX2" fmla="*/ 1082954 w 1554480"/>
              <a:gd name="csY2" fmla="*/ 0 h 13716"/>
              <a:gd name="csX3" fmla="*/ 1554480 w 1554480"/>
              <a:gd name="csY3" fmla="*/ 0 h 13716"/>
              <a:gd name="csX4" fmla="*/ 1554480 w 1554480"/>
              <a:gd name="csY4" fmla="*/ 13716 h 13716"/>
              <a:gd name="csX5" fmla="*/ 1067410 w 1554480"/>
              <a:gd name="csY5" fmla="*/ 13716 h 13716"/>
              <a:gd name="csX6" fmla="*/ 549250 w 1554480"/>
              <a:gd name="csY6" fmla="*/ 13716 h 13716"/>
              <a:gd name="csX7" fmla="*/ 0 w 1554480"/>
              <a:gd name="csY7" fmla="*/ 13716 h 13716"/>
              <a:gd name="csX8" fmla="*/ 0 w 1554480"/>
              <a:gd name="csY8" fmla="*/ 0 h 1371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554480" h="13716"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3820" y="4959"/>
                  <a:pt x="1554594" y="10798"/>
                  <a:pt x="1554480" y="13716"/>
                </a:cubicBezTo>
                <a:cubicBezTo>
                  <a:pt x="1338847" y="1555"/>
                  <a:pt x="1215066" y="33279"/>
                  <a:pt x="1067410" y="13716"/>
                </a:cubicBezTo>
                <a:cubicBezTo>
                  <a:pt x="919754" y="-5847"/>
                  <a:pt x="800465" y="-1492"/>
                  <a:pt x="549250" y="13716"/>
                </a:cubicBezTo>
                <a:cubicBezTo>
                  <a:pt x="298035" y="28924"/>
                  <a:pt x="158868" y="18197"/>
                  <a:pt x="0" y="13716"/>
                </a:cubicBezTo>
                <a:cubicBezTo>
                  <a:pt x="488" y="8630"/>
                  <a:pt x="480" y="6612"/>
                  <a:pt x="0" y="0"/>
                </a:cubicBezTo>
                <a:close/>
              </a:path>
              <a:path w="1554480" h="13716"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232" y="4157"/>
                  <a:pt x="1554673" y="7559"/>
                  <a:pt x="1554480" y="13716"/>
                </a:cubicBezTo>
                <a:cubicBezTo>
                  <a:pt x="1336087" y="7600"/>
                  <a:pt x="1310024" y="15187"/>
                  <a:pt x="1067410" y="13716"/>
                </a:cubicBezTo>
                <a:cubicBezTo>
                  <a:pt x="824796" y="12246"/>
                  <a:pt x="787902" y="30075"/>
                  <a:pt x="518160" y="13716"/>
                </a:cubicBezTo>
                <a:cubicBezTo>
                  <a:pt x="248418" y="-2643"/>
                  <a:pt x="133160" y="4633"/>
                  <a:pt x="0" y="13716"/>
                </a:cubicBezTo>
                <a:cubicBezTo>
                  <a:pt x="43" y="9160"/>
                  <a:pt x="-111" y="481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23A315D4-8E5D-444B-B8A4-4AF4BA78425B}"/>
              </a:ext>
            </a:extLst>
          </p:cNvPr>
          <p:cNvSpPr>
            <a:spLocks noGrp="1"/>
          </p:cNvSpPr>
          <p:nvPr>
            <p:ph idx="1"/>
          </p:nvPr>
        </p:nvSpPr>
        <p:spPr>
          <a:xfrm>
            <a:off x="3490721" y="502920"/>
            <a:ext cx="5170932" cy="1463040"/>
          </a:xfrm>
        </p:spPr>
        <p:txBody>
          <a:bodyPr anchor="ctr">
            <a:normAutofit/>
          </a:bodyPr>
          <a:lstStyle/>
          <a:p>
            <a:r>
              <a:rPr lang="es-CO" sz="1900"/>
              <a:t>Cuando se define la salida del circuito o la condición de verdad del circuito de acuerdo a los valores de las entradas.</a:t>
            </a:r>
          </a:p>
        </p:txBody>
      </p:sp>
      <p:pic>
        <p:nvPicPr>
          <p:cNvPr id="5" name="Imagen 4">
            <a:extLst>
              <a:ext uri="{FF2B5EF4-FFF2-40B4-BE49-F238E27FC236}">
                <a16:creationId xmlns:a16="http://schemas.microsoft.com/office/drawing/2014/main" id="{79E6791D-1C03-218A-6212-5334C09FF7B8}"/>
              </a:ext>
            </a:extLst>
          </p:cNvPr>
          <p:cNvPicPr>
            <a:picLocks noChangeAspect="1"/>
          </p:cNvPicPr>
          <p:nvPr/>
        </p:nvPicPr>
        <p:blipFill>
          <a:blip r:embed="rId2"/>
          <a:stretch>
            <a:fillRect/>
          </a:stretch>
        </p:blipFill>
        <p:spPr>
          <a:xfrm>
            <a:off x="395536" y="2093589"/>
            <a:ext cx="8188452" cy="2804544"/>
          </a:xfrm>
          <a:prstGeom prst="rect">
            <a:avLst/>
          </a:prstGeom>
        </p:spPr>
      </p:pic>
    </p:spTree>
    <p:extLst>
      <p:ext uri="{BB962C8B-B14F-4D97-AF65-F5344CB8AC3E}">
        <p14:creationId xmlns:p14="http://schemas.microsoft.com/office/powerpoint/2010/main" val="333371393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9DABF4-2E21-A67D-5292-F15EDED3630D}"/>
              </a:ext>
            </a:extLst>
          </p:cNvPr>
          <p:cNvSpPr>
            <a:spLocks noGrp="1"/>
          </p:cNvSpPr>
          <p:nvPr>
            <p:ph type="title"/>
          </p:nvPr>
        </p:nvSpPr>
        <p:spPr/>
        <p:txBody>
          <a:bodyPr/>
          <a:lstStyle/>
          <a:p>
            <a:r>
              <a:rPr lang="es-CO" dirty="0"/>
              <a:t>Algebra de Boole </a:t>
            </a:r>
          </a:p>
        </p:txBody>
      </p:sp>
      <p:sp>
        <p:nvSpPr>
          <p:cNvPr id="3" name="Marcador de contenido 2">
            <a:extLst>
              <a:ext uri="{FF2B5EF4-FFF2-40B4-BE49-F238E27FC236}">
                <a16:creationId xmlns:a16="http://schemas.microsoft.com/office/drawing/2014/main" id="{7D07FC19-0346-89C1-F9C6-C9521FA5918A}"/>
              </a:ext>
            </a:extLst>
          </p:cNvPr>
          <p:cNvSpPr>
            <a:spLocks noGrp="1"/>
          </p:cNvSpPr>
          <p:nvPr>
            <p:ph idx="1"/>
          </p:nvPr>
        </p:nvSpPr>
        <p:spPr/>
        <p:txBody>
          <a:bodyPr>
            <a:normAutofit fontScale="77500" lnSpcReduction="20000"/>
          </a:bodyPr>
          <a:lstStyle/>
          <a:p>
            <a:pPr marL="514350" indent="-514350">
              <a:buFont typeface="+mj-lt"/>
              <a:buAutoNum type="arabicPeriod"/>
            </a:pPr>
            <a:r>
              <a:rPr lang="es-CO" dirty="0"/>
              <a:t>Conjunto cerrado. Un conjunto S es cerrado con respecto a una operación binaria * si para cada elemento al operarse se obtiene solo un elemento del conjunto.</a:t>
            </a:r>
          </a:p>
          <a:p>
            <a:pPr marL="514350" indent="-514350">
              <a:buFont typeface="+mj-lt"/>
              <a:buAutoNum type="arabicPeriod"/>
            </a:pPr>
            <a:r>
              <a:rPr lang="es-CO" dirty="0"/>
              <a:t>Ley asociativa: (x*y)*z=x*(y*z) para todo x, y, z ꞓ S</a:t>
            </a:r>
          </a:p>
          <a:p>
            <a:pPr marL="514350" indent="-514350">
              <a:buFont typeface="+mj-lt"/>
              <a:buAutoNum type="arabicPeriod"/>
            </a:pPr>
            <a:r>
              <a:rPr lang="es-CO" dirty="0"/>
              <a:t>Ley conmutativa: x*y=y*x para todo x, y ꞓ S</a:t>
            </a:r>
          </a:p>
          <a:p>
            <a:pPr marL="514350" indent="-514350">
              <a:buFont typeface="+mj-lt"/>
              <a:buAutoNum type="arabicPeriod"/>
            </a:pPr>
            <a:r>
              <a:rPr lang="es-CO" dirty="0"/>
              <a:t>Elemento de identidad: e*x=x*e=x para todo x ꞓ S</a:t>
            </a:r>
          </a:p>
          <a:p>
            <a:pPr marL="514350" indent="-514350">
              <a:buFont typeface="+mj-lt"/>
              <a:buAutoNum type="arabicPeriod"/>
            </a:pPr>
            <a:r>
              <a:rPr lang="es-CO" dirty="0"/>
              <a:t>Inverso: x*y=e</a:t>
            </a:r>
          </a:p>
          <a:p>
            <a:pPr marL="514350" indent="-514350">
              <a:buFont typeface="+mj-lt"/>
              <a:buAutoNum type="arabicPeriod"/>
            </a:pPr>
            <a:r>
              <a:rPr lang="es-CO" dirty="0"/>
              <a:t>Ley distributiva: x*(</a:t>
            </a:r>
            <a:r>
              <a:rPr lang="es-CO" dirty="0" err="1"/>
              <a:t>y.z</a:t>
            </a:r>
            <a:r>
              <a:rPr lang="es-CO" dirty="0"/>
              <a:t>)=(x*y).(x*z)</a:t>
            </a:r>
          </a:p>
          <a:p>
            <a:pPr marL="0" indent="0">
              <a:buNone/>
            </a:pPr>
            <a:r>
              <a:rPr lang="es-CO" dirty="0"/>
              <a:t>Campo es un conjunto de elementos agrupados con dos operadores binarios, cada uno de los cuales cumple las propiedades de la 1 a la 5 que se combina para dar la propiedad 6</a:t>
            </a:r>
          </a:p>
        </p:txBody>
      </p:sp>
    </p:spTree>
    <p:extLst>
      <p:ext uri="{BB962C8B-B14F-4D97-AF65-F5344CB8AC3E}">
        <p14:creationId xmlns:p14="http://schemas.microsoft.com/office/powerpoint/2010/main" val="332902604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7AC632-5D38-507A-25AB-8FF06FD072DD}"/>
              </a:ext>
            </a:extLst>
          </p:cNvPr>
          <p:cNvSpPr>
            <a:spLocks noGrp="1"/>
          </p:cNvSpPr>
          <p:nvPr>
            <p:ph type="title"/>
          </p:nvPr>
        </p:nvSpPr>
        <p:spPr/>
        <p:txBody>
          <a:bodyPr>
            <a:normAutofit fontScale="90000"/>
          </a:bodyPr>
          <a:lstStyle/>
          <a:p>
            <a:r>
              <a:rPr lang="es-CO" dirty="0"/>
              <a:t>Definiciones axiomáticas del algebra de Boole</a:t>
            </a:r>
          </a:p>
        </p:txBody>
      </p:sp>
      <p:sp>
        <p:nvSpPr>
          <p:cNvPr id="3" name="Marcador de contenido 2">
            <a:extLst>
              <a:ext uri="{FF2B5EF4-FFF2-40B4-BE49-F238E27FC236}">
                <a16:creationId xmlns:a16="http://schemas.microsoft.com/office/drawing/2014/main" id="{A7ADD76B-8C16-6726-2015-06BB26F83B4E}"/>
              </a:ext>
            </a:extLst>
          </p:cNvPr>
          <p:cNvSpPr>
            <a:spLocks noGrp="1"/>
          </p:cNvSpPr>
          <p:nvPr>
            <p:ph idx="1"/>
          </p:nvPr>
        </p:nvSpPr>
        <p:spPr/>
        <p:txBody>
          <a:bodyPr>
            <a:normAutofit fontScale="70000" lnSpcReduction="20000"/>
          </a:bodyPr>
          <a:lstStyle/>
          <a:p>
            <a:pPr marL="514350" indent="-514350">
              <a:buFont typeface="+mj-lt"/>
              <a:buAutoNum type="arabicPeriod"/>
            </a:pPr>
            <a:r>
              <a:rPr lang="es-CO" dirty="0"/>
              <a:t>Conjunto cerrado con respecto al operador +</a:t>
            </a:r>
          </a:p>
          <a:p>
            <a:pPr marL="514350" indent="-514350">
              <a:buFont typeface="+mj-lt"/>
              <a:buAutoNum type="arabicPeriod"/>
            </a:pPr>
            <a:r>
              <a:rPr lang="es-CO" dirty="0"/>
              <a:t>Conjunto cerrado con respecto al operador .</a:t>
            </a:r>
          </a:p>
          <a:p>
            <a:pPr marL="514350" indent="-514350">
              <a:buFont typeface="+mj-lt"/>
              <a:buAutoNum type="arabicPeriod"/>
            </a:pPr>
            <a:r>
              <a:rPr lang="es-CO" dirty="0"/>
              <a:t>Un elemento de identidad con respecto a +, que es el 0, x+0=0+x=x</a:t>
            </a:r>
          </a:p>
          <a:p>
            <a:pPr marL="514350" indent="-514350">
              <a:buFont typeface="+mj-lt"/>
              <a:buAutoNum type="arabicPeriod"/>
            </a:pPr>
            <a:r>
              <a:rPr lang="es-CO" dirty="0"/>
              <a:t>Un elemento de identidad con respecto a ., que es el 1, x.1=1.x=x</a:t>
            </a:r>
          </a:p>
          <a:p>
            <a:pPr marL="514350" indent="-514350">
              <a:buFont typeface="+mj-lt"/>
              <a:buAutoNum type="arabicPeriod"/>
            </a:pPr>
            <a:r>
              <a:rPr lang="es-CO" dirty="0"/>
              <a:t>Conmutativo respecto a +, </a:t>
            </a:r>
            <a:r>
              <a:rPr lang="es-CO" dirty="0" err="1"/>
              <a:t>x+y</a:t>
            </a:r>
            <a:r>
              <a:rPr lang="es-CO" dirty="0"/>
              <a:t>=</a:t>
            </a:r>
            <a:r>
              <a:rPr lang="es-CO" dirty="0" err="1"/>
              <a:t>y+x</a:t>
            </a:r>
            <a:endParaRPr lang="es-CO" dirty="0"/>
          </a:p>
          <a:p>
            <a:pPr marL="514350" indent="-514350">
              <a:buFont typeface="+mj-lt"/>
              <a:buAutoNum type="arabicPeriod"/>
            </a:pPr>
            <a:r>
              <a:rPr lang="es-CO" dirty="0"/>
              <a:t>Conmutativo con respecto al ., </a:t>
            </a:r>
            <a:r>
              <a:rPr lang="es-CO" dirty="0" err="1"/>
              <a:t>x.y</a:t>
            </a:r>
            <a:r>
              <a:rPr lang="es-CO" dirty="0"/>
              <a:t>=</a:t>
            </a:r>
            <a:r>
              <a:rPr lang="es-CO" dirty="0" err="1"/>
              <a:t>y.x</a:t>
            </a:r>
            <a:endParaRPr lang="es-CO" dirty="0"/>
          </a:p>
          <a:p>
            <a:pPr marL="514350" indent="-514350">
              <a:buFont typeface="+mj-lt"/>
              <a:buAutoNum type="arabicPeriod"/>
            </a:pPr>
            <a:r>
              <a:rPr lang="es-CO" dirty="0"/>
              <a:t>. Distributivo sobre +, x.(</a:t>
            </a:r>
            <a:r>
              <a:rPr lang="es-CO" dirty="0" err="1"/>
              <a:t>y+z</a:t>
            </a:r>
            <a:r>
              <a:rPr lang="es-CO" dirty="0"/>
              <a:t>)=(</a:t>
            </a:r>
            <a:r>
              <a:rPr lang="es-CO" dirty="0" err="1"/>
              <a:t>x.y</a:t>
            </a:r>
            <a:r>
              <a:rPr lang="es-CO" dirty="0"/>
              <a:t>)+(</a:t>
            </a:r>
            <a:r>
              <a:rPr lang="es-CO" dirty="0" err="1"/>
              <a:t>x.z</a:t>
            </a:r>
            <a:r>
              <a:rPr lang="es-CO" dirty="0"/>
              <a:t>)</a:t>
            </a:r>
          </a:p>
          <a:p>
            <a:pPr marL="514350" indent="-514350">
              <a:buFont typeface="+mj-lt"/>
              <a:buAutoNum type="arabicPeriod"/>
            </a:pPr>
            <a:r>
              <a:rPr lang="es-CO" dirty="0"/>
              <a:t>+ distributivo con respecto al ., x+(</a:t>
            </a:r>
            <a:r>
              <a:rPr lang="es-CO" dirty="0" err="1"/>
              <a:t>y.z</a:t>
            </a:r>
            <a:r>
              <a:rPr lang="es-CO" dirty="0"/>
              <a:t>)=(</a:t>
            </a:r>
            <a:r>
              <a:rPr lang="es-CO" dirty="0" err="1"/>
              <a:t>x+y</a:t>
            </a:r>
            <a:r>
              <a:rPr lang="es-CO" dirty="0"/>
              <a:t>).(</a:t>
            </a:r>
            <a:r>
              <a:rPr lang="es-CO" dirty="0" err="1"/>
              <a:t>x+z</a:t>
            </a:r>
            <a:r>
              <a:rPr lang="es-CO" dirty="0"/>
              <a:t>)</a:t>
            </a:r>
          </a:p>
          <a:p>
            <a:pPr marL="514350" indent="-514350">
              <a:buFont typeface="+mj-lt"/>
              <a:buAutoNum type="arabicPeriod"/>
            </a:pPr>
            <a:r>
              <a:rPr lang="es-CO" dirty="0"/>
              <a:t>Complemento para cada x ꞓ S, Existe un x’ ꞓ S y </a:t>
            </a:r>
            <a:r>
              <a:rPr lang="es-CO" dirty="0" err="1"/>
              <a:t>x+x</a:t>
            </a:r>
            <a:r>
              <a:rPr lang="es-CO" dirty="0"/>
              <a:t>’=1 y </a:t>
            </a:r>
            <a:r>
              <a:rPr lang="es-CO" dirty="0" err="1"/>
              <a:t>x.x</a:t>
            </a:r>
            <a:r>
              <a:rPr lang="es-CO" dirty="0"/>
              <a:t>’=0</a:t>
            </a:r>
          </a:p>
          <a:p>
            <a:pPr marL="514350" indent="-514350">
              <a:buFont typeface="+mj-lt"/>
              <a:buAutoNum type="arabicPeriod"/>
            </a:pPr>
            <a:r>
              <a:rPr lang="es-CO" dirty="0"/>
              <a:t>Existen por lo menos 2 elementos </a:t>
            </a:r>
            <a:r>
              <a:rPr lang="es-CO" dirty="0" err="1"/>
              <a:t>x,y</a:t>
            </a:r>
            <a:r>
              <a:rPr lang="es-CO" dirty="0"/>
              <a:t> ꞓ S, </a:t>
            </a:r>
            <a:r>
              <a:rPr lang="es-CO" dirty="0" err="1"/>
              <a:t>x≠y</a:t>
            </a:r>
            <a:endParaRPr lang="es-CO" dirty="0"/>
          </a:p>
        </p:txBody>
      </p:sp>
    </p:spTree>
    <p:extLst>
      <p:ext uri="{BB962C8B-B14F-4D97-AF65-F5344CB8AC3E}">
        <p14:creationId xmlns:p14="http://schemas.microsoft.com/office/powerpoint/2010/main" val="109723910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4CC8F9-B2E8-3A85-179E-4CBBB2935160}"/>
              </a:ext>
            </a:extLst>
          </p:cNvPr>
          <p:cNvSpPr>
            <a:spLocks noGrp="1"/>
          </p:cNvSpPr>
          <p:nvPr>
            <p:ph type="title"/>
          </p:nvPr>
        </p:nvSpPr>
        <p:spPr/>
        <p:txBody>
          <a:bodyPr/>
          <a:lstStyle/>
          <a:p>
            <a:r>
              <a:rPr lang="es-CO" dirty="0"/>
              <a:t>Forma canónica y normalizada</a:t>
            </a:r>
          </a:p>
        </p:txBody>
      </p:sp>
      <p:sp>
        <p:nvSpPr>
          <p:cNvPr id="3" name="Marcador de contenido 2">
            <a:extLst>
              <a:ext uri="{FF2B5EF4-FFF2-40B4-BE49-F238E27FC236}">
                <a16:creationId xmlns:a16="http://schemas.microsoft.com/office/drawing/2014/main" id="{241DCC13-52E8-969B-1922-EA82DE6D79DC}"/>
              </a:ext>
            </a:extLst>
          </p:cNvPr>
          <p:cNvSpPr>
            <a:spLocks noGrp="1"/>
          </p:cNvSpPr>
          <p:nvPr>
            <p:ph idx="1"/>
          </p:nvPr>
        </p:nvSpPr>
        <p:spPr/>
        <p:txBody>
          <a:bodyPr/>
          <a:lstStyle/>
          <a:p>
            <a:r>
              <a:rPr lang="es-CO" dirty="0" err="1"/>
              <a:t>Minterminos</a:t>
            </a:r>
            <a:r>
              <a:rPr lang="es-CO" dirty="0"/>
              <a:t>: Operación lógica AND</a:t>
            </a:r>
          </a:p>
          <a:p>
            <a:pPr lvl="1"/>
            <a:r>
              <a:rPr lang="es-CO" dirty="0"/>
              <a:t>F(A,B,C)=m1+m3+m4</a:t>
            </a:r>
          </a:p>
          <a:p>
            <a:r>
              <a:rPr lang="es-CO" dirty="0" err="1"/>
              <a:t>Maxiterminos</a:t>
            </a:r>
            <a:r>
              <a:rPr lang="es-CO" dirty="0"/>
              <a:t>: Operación lógica OR</a:t>
            </a:r>
          </a:p>
          <a:p>
            <a:pPr lvl="1"/>
            <a:r>
              <a:rPr lang="es-CO" dirty="0"/>
              <a:t>F(A,B,C)=M2+M4+M5</a:t>
            </a:r>
          </a:p>
        </p:txBody>
      </p:sp>
    </p:spTree>
    <p:extLst>
      <p:ext uri="{BB962C8B-B14F-4D97-AF65-F5344CB8AC3E}">
        <p14:creationId xmlns:p14="http://schemas.microsoft.com/office/powerpoint/2010/main" val="27146429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lgebra booleana y circuitos combinatorios">
            <a:extLst>
              <a:ext uri="{FF2B5EF4-FFF2-40B4-BE49-F238E27FC236}">
                <a16:creationId xmlns:a16="http://schemas.microsoft.com/office/drawing/2014/main" id="{E270A14B-0318-4088-80F9-4FD49CA7A4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118" y="116632"/>
            <a:ext cx="9236418" cy="6934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379531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6ECFD1-B30C-478B-ABB3-E4647FBE7637}"/>
              </a:ext>
            </a:extLst>
          </p:cNvPr>
          <p:cNvSpPr>
            <a:spLocks noGrp="1"/>
          </p:cNvSpPr>
          <p:nvPr>
            <p:ph type="title"/>
          </p:nvPr>
        </p:nvSpPr>
        <p:spPr/>
        <p:txBody>
          <a:bodyPr/>
          <a:lstStyle/>
          <a:p>
            <a:r>
              <a:rPr lang="es-CO" dirty="0"/>
              <a:t>Solución</a:t>
            </a:r>
          </a:p>
        </p:txBody>
      </p:sp>
      <p:graphicFrame>
        <p:nvGraphicFramePr>
          <p:cNvPr id="4" name="Marcador de contenido 3">
            <a:extLst>
              <a:ext uri="{FF2B5EF4-FFF2-40B4-BE49-F238E27FC236}">
                <a16:creationId xmlns:a16="http://schemas.microsoft.com/office/drawing/2014/main" id="{C2A07E8D-6BC0-43BE-8B78-8F6EEA1B6B5E}"/>
              </a:ext>
            </a:extLst>
          </p:cNvPr>
          <p:cNvGraphicFramePr>
            <a:graphicFrameLocks noGrp="1"/>
          </p:cNvGraphicFramePr>
          <p:nvPr>
            <p:ph idx="1"/>
            <p:extLst>
              <p:ext uri="{D42A27DB-BD31-4B8C-83A1-F6EECF244321}">
                <p14:modId xmlns:p14="http://schemas.microsoft.com/office/powerpoint/2010/main" val="2772311063"/>
              </p:ext>
            </p:extLst>
          </p:nvPr>
        </p:nvGraphicFramePr>
        <p:xfrm>
          <a:off x="1259632" y="1700808"/>
          <a:ext cx="6337298" cy="1419225"/>
        </p:xfrm>
        <a:graphic>
          <a:graphicData uri="http://schemas.openxmlformats.org/drawingml/2006/table">
            <a:tbl>
              <a:tblPr>
                <a:tableStyleId>{5C22544A-7EE6-4342-B048-85BDC9FD1C3A}</a:tableStyleId>
              </a:tblPr>
              <a:tblGrid>
                <a:gridCol w="761618">
                  <a:extLst>
                    <a:ext uri="{9D8B030D-6E8A-4147-A177-3AD203B41FA5}">
                      <a16:colId xmlns:a16="http://schemas.microsoft.com/office/drawing/2014/main" val="3638400473"/>
                    </a:ext>
                  </a:extLst>
                </a:gridCol>
                <a:gridCol w="761618">
                  <a:extLst>
                    <a:ext uri="{9D8B030D-6E8A-4147-A177-3AD203B41FA5}">
                      <a16:colId xmlns:a16="http://schemas.microsoft.com/office/drawing/2014/main" val="868914372"/>
                    </a:ext>
                  </a:extLst>
                </a:gridCol>
                <a:gridCol w="761618">
                  <a:extLst>
                    <a:ext uri="{9D8B030D-6E8A-4147-A177-3AD203B41FA5}">
                      <a16:colId xmlns:a16="http://schemas.microsoft.com/office/drawing/2014/main" val="1067038329"/>
                    </a:ext>
                  </a:extLst>
                </a:gridCol>
                <a:gridCol w="761618">
                  <a:extLst>
                    <a:ext uri="{9D8B030D-6E8A-4147-A177-3AD203B41FA5}">
                      <a16:colId xmlns:a16="http://schemas.microsoft.com/office/drawing/2014/main" val="3006777828"/>
                    </a:ext>
                  </a:extLst>
                </a:gridCol>
                <a:gridCol w="1548624">
                  <a:extLst>
                    <a:ext uri="{9D8B030D-6E8A-4147-A177-3AD203B41FA5}">
                      <a16:colId xmlns:a16="http://schemas.microsoft.com/office/drawing/2014/main" val="4147650605"/>
                    </a:ext>
                  </a:extLst>
                </a:gridCol>
                <a:gridCol w="1742202">
                  <a:extLst>
                    <a:ext uri="{9D8B030D-6E8A-4147-A177-3AD203B41FA5}">
                      <a16:colId xmlns:a16="http://schemas.microsoft.com/office/drawing/2014/main" val="3655352490"/>
                    </a:ext>
                  </a:extLst>
                </a:gridCol>
              </a:tblGrid>
              <a:tr h="190500">
                <a:tc>
                  <a:txBody>
                    <a:bodyPr/>
                    <a:lstStyle/>
                    <a:p>
                      <a:pPr algn="ctr" fontAlgn="b"/>
                      <a:r>
                        <a:rPr lang="es-CO" sz="1800" u="none" strike="noStrike">
                          <a:effectLst/>
                        </a:rPr>
                        <a:t>x1</a:t>
                      </a:r>
                      <a:endParaRPr lang="es-CO" sz="1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CO" sz="1800" u="none" strike="noStrike">
                          <a:effectLst/>
                        </a:rPr>
                        <a:t>x2</a:t>
                      </a:r>
                      <a:endParaRPr lang="es-CO" sz="1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CO" sz="1800" u="none" strike="noStrike">
                          <a:effectLst/>
                        </a:rPr>
                        <a:t>x1*x2</a:t>
                      </a:r>
                      <a:endParaRPr lang="es-CO" sz="1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CO" sz="1800" u="none" strike="noStrike">
                          <a:effectLst/>
                        </a:rPr>
                        <a:t>x1+x2</a:t>
                      </a:r>
                      <a:endParaRPr lang="es-CO" sz="1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CO" sz="1800" u="none" strike="noStrike">
                          <a:effectLst/>
                        </a:rPr>
                        <a:t>(x1*x2)*(x1+x2)</a:t>
                      </a:r>
                      <a:endParaRPr lang="es-CO" sz="1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CO" sz="1800" u="none" strike="noStrike">
                          <a:effectLst/>
                        </a:rPr>
                        <a:t>((x1*x2)*(x1+x2))'</a:t>
                      </a:r>
                      <a:endParaRPr lang="es-CO" sz="18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63783873"/>
                  </a:ext>
                </a:extLst>
              </a:tr>
              <a:tr h="190500">
                <a:tc>
                  <a:txBody>
                    <a:bodyPr/>
                    <a:lstStyle/>
                    <a:p>
                      <a:pPr algn="ctr" fontAlgn="b"/>
                      <a:r>
                        <a:rPr lang="es-CO" sz="1800" u="none" strike="noStrike">
                          <a:effectLst/>
                        </a:rPr>
                        <a:t>0</a:t>
                      </a:r>
                      <a:endParaRPr lang="es-CO" sz="1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CO" sz="1800" u="none" strike="noStrike">
                          <a:effectLst/>
                        </a:rPr>
                        <a:t>0</a:t>
                      </a:r>
                      <a:endParaRPr lang="es-CO" sz="1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CO" sz="1800" u="none" strike="noStrike">
                          <a:effectLst/>
                        </a:rPr>
                        <a:t>0</a:t>
                      </a:r>
                      <a:endParaRPr lang="es-CO" sz="1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CO" sz="1800" u="none" strike="noStrike">
                          <a:effectLst/>
                        </a:rPr>
                        <a:t>0</a:t>
                      </a:r>
                      <a:endParaRPr lang="es-CO" sz="1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CO" sz="1800" u="none" strike="noStrike">
                          <a:effectLst/>
                        </a:rPr>
                        <a:t>0</a:t>
                      </a:r>
                      <a:endParaRPr lang="es-CO" sz="1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CO" sz="1800" u="none" strike="noStrike">
                          <a:effectLst/>
                        </a:rPr>
                        <a:t>1</a:t>
                      </a:r>
                      <a:endParaRPr lang="es-CO" sz="18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08407059"/>
                  </a:ext>
                </a:extLst>
              </a:tr>
              <a:tr h="190500">
                <a:tc>
                  <a:txBody>
                    <a:bodyPr/>
                    <a:lstStyle/>
                    <a:p>
                      <a:pPr algn="ctr" fontAlgn="b"/>
                      <a:r>
                        <a:rPr lang="es-CO" sz="1800" u="none" strike="noStrike">
                          <a:effectLst/>
                        </a:rPr>
                        <a:t>0</a:t>
                      </a:r>
                      <a:endParaRPr lang="es-CO" sz="1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CO" sz="1800" u="none" strike="noStrike">
                          <a:effectLst/>
                        </a:rPr>
                        <a:t>1</a:t>
                      </a:r>
                      <a:endParaRPr lang="es-CO" sz="1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CO" sz="1800" u="none" strike="noStrike">
                          <a:effectLst/>
                        </a:rPr>
                        <a:t>0</a:t>
                      </a:r>
                      <a:endParaRPr lang="es-CO" sz="1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CO" sz="1800" u="none" strike="noStrike">
                          <a:effectLst/>
                        </a:rPr>
                        <a:t>1</a:t>
                      </a:r>
                      <a:endParaRPr lang="es-CO" sz="1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CO" sz="1800" u="none" strike="noStrike">
                          <a:effectLst/>
                        </a:rPr>
                        <a:t>0</a:t>
                      </a:r>
                      <a:endParaRPr lang="es-CO" sz="1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CO" sz="1800" u="none" strike="noStrike">
                          <a:effectLst/>
                        </a:rPr>
                        <a:t>1</a:t>
                      </a:r>
                      <a:endParaRPr lang="es-CO" sz="18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06256621"/>
                  </a:ext>
                </a:extLst>
              </a:tr>
              <a:tr h="190500">
                <a:tc>
                  <a:txBody>
                    <a:bodyPr/>
                    <a:lstStyle/>
                    <a:p>
                      <a:pPr algn="ctr" fontAlgn="b"/>
                      <a:r>
                        <a:rPr lang="es-CO" sz="1800" u="none" strike="noStrike">
                          <a:effectLst/>
                        </a:rPr>
                        <a:t>1</a:t>
                      </a:r>
                      <a:endParaRPr lang="es-CO" sz="1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CO" sz="1800" u="none" strike="noStrike">
                          <a:effectLst/>
                        </a:rPr>
                        <a:t>0</a:t>
                      </a:r>
                      <a:endParaRPr lang="es-CO" sz="1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CO" sz="1800" u="none" strike="noStrike">
                          <a:effectLst/>
                        </a:rPr>
                        <a:t>0</a:t>
                      </a:r>
                      <a:endParaRPr lang="es-CO" sz="1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CO" sz="1800" u="none" strike="noStrike">
                          <a:effectLst/>
                        </a:rPr>
                        <a:t>1</a:t>
                      </a:r>
                      <a:endParaRPr lang="es-CO" sz="1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CO" sz="1800" u="none" strike="noStrike">
                          <a:effectLst/>
                        </a:rPr>
                        <a:t>0</a:t>
                      </a:r>
                      <a:endParaRPr lang="es-CO" sz="1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CO" sz="1800" u="none" strike="noStrike">
                          <a:effectLst/>
                        </a:rPr>
                        <a:t>1</a:t>
                      </a:r>
                      <a:endParaRPr lang="es-CO" sz="18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15144403"/>
                  </a:ext>
                </a:extLst>
              </a:tr>
              <a:tr h="190500">
                <a:tc>
                  <a:txBody>
                    <a:bodyPr/>
                    <a:lstStyle/>
                    <a:p>
                      <a:pPr algn="ctr" fontAlgn="b"/>
                      <a:r>
                        <a:rPr lang="es-CO" sz="1800" u="none" strike="noStrike">
                          <a:effectLst/>
                        </a:rPr>
                        <a:t>1</a:t>
                      </a:r>
                      <a:endParaRPr lang="es-CO" sz="1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CO" sz="1800" u="none" strike="noStrike">
                          <a:effectLst/>
                        </a:rPr>
                        <a:t>1</a:t>
                      </a:r>
                      <a:endParaRPr lang="es-CO" sz="1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CO" sz="1800" u="none" strike="noStrike">
                          <a:effectLst/>
                        </a:rPr>
                        <a:t>1</a:t>
                      </a:r>
                      <a:endParaRPr lang="es-CO" sz="1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CO" sz="1800" u="none" strike="noStrike">
                          <a:effectLst/>
                        </a:rPr>
                        <a:t>1</a:t>
                      </a:r>
                      <a:endParaRPr lang="es-CO" sz="1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CO" sz="1800" u="none" strike="noStrike">
                          <a:effectLst/>
                        </a:rPr>
                        <a:t>1</a:t>
                      </a:r>
                      <a:endParaRPr lang="es-CO" sz="1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CO" sz="1800" u="none" strike="noStrike" dirty="0">
                          <a:effectLst/>
                        </a:rPr>
                        <a:t>0</a:t>
                      </a:r>
                      <a:endParaRPr lang="es-CO" sz="18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72920441"/>
                  </a:ext>
                </a:extLst>
              </a:tr>
            </a:tbl>
          </a:graphicData>
        </a:graphic>
      </p:graphicFrame>
    </p:spTree>
    <p:extLst>
      <p:ext uri="{BB962C8B-B14F-4D97-AF65-F5344CB8AC3E}">
        <p14:creationId xmlns:p14="http://schemas.microsoft.com/office/powerpoint/2010/main" val="42098274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D46530-5C7C-0C9A-13CD-0EB0D36CF301}"/>
              </a:ext>
            </a:extLst>
          </p:cNvPr>
          <p:cNvSpPr>
            <a:spLocks noGrp="1"/>
          </p:cNvSpPr>
          <p:nvPr>
            <p:ph type="title"/>
          </p:nvPr>
        </p:nvSpPr>
        <p:spPr>
          <a:xfrm>
            <a:off x="657519" y="741391"/>
            <a:ext cx="2591866" cy="1616203"/>
          </a:xfrm>
        </p:spPr>
        <p:txBody>
          <a:bodyPr anchor="b">
            <a:normAutofit/>
          </a:bodyPr>
          <a:lstStyle/>
          <a:p>
            <a:r>
              <a:rPr lang="es-CO" sz="2600"/>
              <a:t>Simplificación de circuitos combinacionales</a:t>
            </a:r>
          </a:p>
        </p:txBody>
      </p:sp>
      <p:sp>
        <p:nvSpPr>
          <p:cNvPr id="3" name="Marcador de contenido 2">
            <a:extLst>
              <a:ext uri="{FF2B5EF4-FFF2-40B4-BE49-F238E27FC236}">
                <a16:creationId xmlns:a16="http://schemas.microsoft.com/office/drawing/2014/main" id="{7D810F6A-07C8-6310-6C12-25D786E3EE0A}"/>
              </a:ext>
            </a:extLst>
          </p:cNvPr>
          <p:cNvSpPr>
            <a:spLocks noGrp="1"/>
          </p:cNvSpPr>
          <p:nvPr>
            <p:ph idx="1"/>
          </p:nvPr>
        </p:nvSpPr>
        <p:spPr>
          <a:xfrm>
            <a:off x="657519" y="2533476"/>
            <a:ext cx="2591866" cy="3447832"/>
          </a:xfrm>
        </p:spPr>
        <p:txBody>
          <a:bodyPr anchor="t">
            <a:normAutofit/>
          </a:bodyPr>
          <a:lstStyle/>
          <a:p>
            <a:r>
              <a:rPr lang="es-CO" sz="1700" dirty="0"/>
              <a:t>Para simplificar se usan las propiedades del Algebra de Boole, que están en los mapas de </a:t>
            </a:r>
            <a:r>
              <a:rPr lang="es-CO" sz="1700" dirty="0" err="1"/>
              <a:t>Karnautgh</a:t>
            </a:r>
            <a:endParaRPr lang="es-CO" sz="1700" dirty="0"/>
          </a:p>
          <a:p>
            <a:r>
              <a:rPr lang="es-CO" sz="1700" dirty="0"/>
              <a:t>Mapa de 2 variables</a:t>
            </a:r>
          </a:p>
          <a:p>
            <a:endParaRPr lang="es-CO" sz="1700" dirty="0"/>
          </a:p>
        </p:txBody>
      </p:sp>
      <p:grpSp>
        <p:nvGrpSpPr>
          <p:cNvPr id="9" name="Group 8">
            <a:extLst>
              <a:ext uri="{FF2B5EF4-FFF2-40B4-BE49-F238E27FC236}">
                <a16:creationId xmlns:a16="http://schemas.microsoft.com/office/drawing/2014/main" id="{6258F736-B256-8039-9DC6-F4E49A5C5A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9051478" y="0"/>
            <a:ext cx="92522" cy="6858000"/>
            <a:chOff x="12068638" y="0"/>
            <a:chExt cx="123362" cy="6858000"/>
          </a:xfrm>
        </p:grpSpPr>
        <p:sp>
          <p:nvSpPr>
            <p:cNvPr id="10" name="Rectangle 9">
              <a:extLst>
                <a:ext uri="{FF2B5EF4-FFF2-40B4-BE49-F238E27FC236}">
                  <a16:creationId xmlns:a16="http://schemas.microsoft.com/office/drawing/2014/main" id="{10B4520A-996E-330C-99DA-69CA4D89E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C8FA945-E356-695F-18D6-CAD4EF34FE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4" name="Tabla 3">
            <a:extLst>
              <a:ext uri="{FF2B5EF4-FFF2-40B4-BE49-F238E27FC236}">
                <a16:creationId xmlns:a16="http://schemas.microsoft.com/office/drawing/2014/main" id="{8A5D0D29-B895-EA93-D707-4B921523B42C}"/>
              </a:ext>
            </a:extLst>
          </p:cNvPr>
          <p:cNvGraphicFramePr>
            <a:graphicFrameLocks noGrp="1"/>
          </p:cNvGraphicFramePr>
          <p:nvPr>
            <p:extLst>
              <p:ext uri="{D42A27DB-BD31-4B8C-83A1-F6EECF244321}">
                <p14:modId xmlns:p14="http://schemas.microsoft.com/office/powerpoint/2010/main" val="748475835"/>
              </p:ext>
            </p:extLst>
          </p:nvPr>
        </p:nvGraphicFramePr>
        <p:xfrm>
          <a:off x="5266647" y="2480393"/>
          <a:ext cx="1740222" cy="2116836"/>
        </p:xfrm>
        <a:graphic>
          <a:graphicData uri="http://schemas.openxmlformats.org/drawingml/2006/table">
            <a:tbl>
              <a:tblPr/>
              <a:tblGrid>
                <a:gridCol w="580074">
                  <a:extLst>
                    <a:ext uri="{9D8B030D-6E8A-4147-A177-3AD203B41FA5}">
                      <a16:colId xmlns:a16="http://schemas.microsoft.com/office/drawing/2014/main" val="1224512693"/>
                    </a:ext>
                  </a:extLst>
                </a:gridCol>
                <a:gridCol w="580074">
                  <a:extLst>
                    <a:ext uri="{9D8B030D-6E8A-4147-A177-3AD203B41FA5}">
                      <a16:colId xmlns:a16="http://schemas.microsoft.com/office/drawing/2014/main" val="1029559618"/>
                    </a:ext>
                  </a:extLst>
                </a:gridCol>
                <a:gridCol w="580074">
                  <a:extLst>
                    <a:ext uri="{9D8B030D-6E8A-4147-A177-3AD203B41FA5}">
                      <a16:colId xmlns:a16="http://schemas.microsoft.com/office/drawing/2014/main" val="4140258718"/>
                    </a:ext>
                  </a:extLst>
                </a:gridCol>
              </a:tblGrid>
              <a:tr h="635508">
                <a:tc>
                  <a:txBody>
                    <a:bodyPr/>
                    <a:lstStyle/>
                    <a:p>
                      <a:pPr algn="l" fontAlgn="b"/>
                      <a:endParaRPr lang="es-CO" sz="5400" b="0" i="0" u="none" strike="noStrike">
                        <a:effectLst/>
                        <a:latin typeface="Arial" panose="020B0604020202020204" pitchFamily="34" charset="0"/>
                      </a:endParaRPr>
                    </a:p>
                  </a:txBody>
                  <a:tcPr marL="22860" marR="22860" marT="22860" marB="0" anchor="b">
                    <a:lnL>
                      <a:noFill/>
                    </a:lnL>
                    <a:lnR>
                      <a:noFill/>
                    </a:lnR>
                    <a:lnT>
                      <a:noFill/>
                    </a:lnT>
                    <a:lnB>
                      <a:noFill/>
                    </a:lnB>
                    <a:noFill/>
                  </a:tcPr>
                </a:tc>
                <a:tc>
                  <a:txBody>
                    <a:bodyPr/>
                    <a:lstStyle/>
                    <a:p>
                      <a:pPr algn="r" fontAlgn="b"/>
                      <a:r>
                        <a:rPr lang="es-CO" sz="3300" b="0" i="0" u="none" strike="noStrike">
                          <a:solidFill>
                            <a:srgbClr val="000000"/>
                          </a:solidFill>
                          <a:effectLst/>
                          <a:latin typeface="Aptos Narrow" panose="020B0004020202020204" pitchFamily="34" charset="0"/>
                        </a:rPr>
                        <a:t>0</a:t>
                      </a:r>
                      <a:endParaRPr lang="es-CO" sz="5400" b="0" i="0" u="none" strike="noStrike">
                        <a:effectLst/>
                        <a:latin typeface="Arial" panose="020B0604020202020204" pitchFamily="34" charset="0"/>
                      </a:endParaRPr>
                    </a:p>
                  </a:txBody>
                  <a:tcPr marL="22860" marR="22860" marT="2286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es-CO" sz="3300" b="0" i="0" u="none" strike="noStrike">
                          <a:solidFill>
                            <a:srgbClr val="000000"/>
                          </a:solidFill>
                          <a:effectLst/>
                          <a:latin typeface="Aptos Narrow" panose="020B0004020202020204" pitchFamily="34" charset="0"/>
                        </a:rPr>
                        <a:t>1</a:t>
                      </a:r>
                      <a:endParaRPr lang="es-CO" sz="5400" b="0" i="0" u="none" strike="noStrike">
                        <a:effectLst/>
                        <a:latin typeface="Arial" panose="020B0604020202020204" pitchFamily="34" charset="0"/>
                      </a:endParaRPr>
                    </a:p>
                  </a:txBody>
                  <a:tcPr marL="22860" marR="22860" marT="22860"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54919451"/>
                  </a:ext>
                </a:extLst>
              </a:tr>
              <a:tr h="635508">
                <a:tc>
                  <a:txBody>
                    <a:bodyPr/>
                    <a:lstStyle/>
                    <a:p>
                      <a:pPr algn="r" fontAlgn="b"/>
                      <a:r>
                        <a:rPr lang="es-CO" sz="3300" b="0" i="0" u="none" strike="noStrike">
                          <a:solidFill>
                            <a:srgbClr val="000000"/>
                          </a:solidFill>
                          <a:effectLst/>
                          <a:latin typeface="Aptos Narrow" panose="020B0004020202020204" pitchFamily="34" charset="0"/>
                        </a:rPr>
                        <a:t>0</a:t>
                      </a:r>
                      <a:endParaRPr lang="es-CO" sz="5400" b="0" i="0" u="none" strike="noStrike">
                        <a:effectLst/>
                        <a:latin typeface="Arial" panose="020B0604020202020204" pitchFamily="34" charset="0"/>
                      </a:endParaRPr>
                    </a:p>
                  </a:txBody>
                  <a:tcPr marL="22860" marR="22860" marT="2286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es-CO" sz="3300" b="0" i="0" u="none" strike="noStrike">
                          <a:solidFill>
                            <a:srgbClr val="000000"/>
                          </a:solidFill>
                          <a:effectLst/>
                          <a:latin typeface="Aptos Narrow" panose="020B0004020202020204" pitchFamily="34" charset="0"/>
                        </a:rPr>
                        <a:t> </a:t>
                      </a:r>
                      <a:endParaRPr lang="es-CO" sz="5400" b="0" i="0" u="none" strike="noStrike">
                        <a:effectLst/>
                        <a:latin typeface="Arial" panose="020B0604020202020204" pitchFamily="34" charset="0"/>
                      </a:endParaRPr>
                    </a:p>
                  </a:txBody>
                  <a:tcPr marL="22860" marR="22860" marT="228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CO" sz="3300" b="0" i="0" u="none" strike="noStrike">
                          <a:solidFill>
                            <a:srgbClr val="000000"/>
                          </a:solidFill>
                          <a:effectLst/>
                          <a:latin typeface="Aptos Narrow" panose="020B0004020202020204" pitchFamily="34" charset="0"/>
                        </a:rPr>
                        <a:t> </a:t>
                      </a:r>
                      <a:endParaRPr lang="es-CO" sz="5400" b="0" i="0" u="none" strike="noStrike">
                        <a:effectLst/>
                        <a:latin typeface="Arial" panose="020B0604020202020204" pitchFamily="34" charset="0"/>
                      </a:endParaRPr>
                    </a:p>
                  </a:txBody>
                  <a:tcPr marL="22860" marR="22860" marT="228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71299266"/>
                  </a:ext>
                </a:extLst>
              </a:tr>
              <a:tr h="635508">
                <a:tc>
                  <a:txBody>
                    <a:bodyPr/>
                    <a:lstStyle/>
                    <a:p>
                      <a:pPr algn="r" fontAlgn="b"/>
                      <a:r>
                        <a:rPr lang="es-CO" sz="3300" b="0" i="0" u="none" strike="noStrike">
                          <a:solidFill>
                            <a:srgbClr val="000000"/>
                          </a:solidFill>
                          <a:effectLst/>
                          <a:latin typeface="Aptos Narrow" panose="020B0004020202020204" pitchFamily="34" charset="0"/>
                        </a:rPr>
                        <a:t>1</a:t>
                      </a:r>
                      <a:endParaRPr lang="es-CO" sz="5400" b="0" i="0" u="none" strike="noStrike">
                        <a:effectLst/>
                        <a:latin typeface="Arial" panose="020B0604020202020204" pitchFamily="34" charset="0"/>
                      </a:endParaRPr>
                    </a:p>
                  </a:txBody>
                  <a:tcPr marL="22860" marR="22860" marT="2286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es-CO" sz="3300" b="0" i="0" u="none" strike="noStrike">
                          <a:solidFill>
                            <a:srgbClr val="000000"/>
                          </a:solidFill>
                          <a:effectLst/>
                          <a:latin typeface="Aptos Narrow" panose="020B0004020202020204" pitchFamily="34" charset="0"/>
                        </a:rPr>
                        <a:t> </a:t>
                      </a:r>
                      <a:endParaRPr lang="es-CO" sz="5400" b="0" i="0" u="none" strike="noStrike">
                        <a:effectLst/>
                        <a:latin typeface="Arial" panose="020B0604020202020204" pitchFamily="34" charset="0"/>
                      </a:endParaRPr>
                    </a:p>
                  </a:txBody>
                  <a:tcPr marL="22860" marR="22860" marT="228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CO" sz="3300" b="0" i="0" u="none" strike="noStrike" dirty="0">
                          <a:solidFill>
                            <a:srgbClr val="000000"/>
                          </a:solidFill>
                          <a:effectLst/>
                          <a:latin typeface="Aptos Narrow" panose="020B0004020202020204" pitchFamily="34" charset="0"/>
                        </a:rPr>
                        <a:t> </a:t>
                      </a:r>
                      <a:endParaRPr lang="es-CO" sz="5400" b="0" i="0" u="none" strike="noStrike" dirty="0">
                        <a:effectLst/>
                        <a:latin typeface="Arial" panose="020B0604020202020204" pitchFamily="34" charset="0"/>
                      </a:endParaRPr>
                    </a:p>
                  </a:txBody>
                  <a:tcPr marL="22860" marR="22860" marT="228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24660557"/>
                  </a:ext>
                </a:extLst>
              </a:tr>
            </a:tbl>
          </a:graphicData>
        </a:graphic>
      </p:graphicFrame>
    </p:spTree>
    <p:extLst>
      <p:ext uri="{BB962C8B-B14F-4D97-AF65-F5344CB8AC3E}">
        <p14:creationId xmlns:p14="http://schemas.microsoft.com/office/powerpoint/2010/main" val="2335337846"/>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A61B88-0D4E-52F5-DCF5-084790FFA3A5}"/>
              </a:ext>
            </a:extLst>
          </p:cNvPr>
          <p:cNvSpPr>
            <a:spLocks noGrp="1"/>
          </p:cNvSpPr>
          <p:nvPr>
            <p:ph type="title"/>
          </p:nvPr>
        </p:nvSpPr>
        <p:spPr>
          <a:xfrm>
            <a:off x="657519" y="741391"/>
            <a:ext cx="2591866" cy="1616203"/>
          </a:xfrm>
        </p:spPr>
        <p:txBody>
          <a:bodyPr anchor="b">
            <a:normAutofit/>
          </a:bodyPr>
          <a:lstStyle/>
          <a:p>
            <a:r>
              <a:rPr lang="es-CO" sz="2800"/>
              <a:t>Ejemplo</a:t>
            </a:r>
          </a:p>
        </p:txBody>
      </p:sp>
      <p:sp>
        <p:nvSpPr>
          <p:cNvPr id="3" name="Marcador de contenido 2">
            <a:extLst>
              <a:ext uri="{FF2B5EF4-FFF2-40B4-BE49-F238E27FC236}">
                <a16:creationId xmlns:a16="http://schemas.microsoft.com/office/drawing/2014/main" id="{E489932E-910A-C840-E10E-419989609E5A}"/>
              </a:ext>
            </a:extLst>
          </p:cNvPr>
          <p:cNvSpPr>
            <a:spLocks noGrp="1"/>
          </p:cNvSpPr>
          <p:nvPr>
            <p:ph idx="1"/>
          </p:nvPr>
        </p:nvSpPr>
        <p:spPr>
          <a:xfrm>
            <a:off x="657519" y="2533476"/>
            <a:ext cx="2591866" cy="3447832"/>
          </a:xfrm>
        </p:spPr>
        <p:txBody>
          <a:bodyPr anchor="t">
            <a:normAutofit/>
          </a:bodyPr>
          <a:lstStyle/>
          <a:p>
            <a:r>
              <a:rPr lang="es-CO" sz="1700" dirty="0"/>
              <a:t>Simplificar la función </a:t>
            </a:r>
            <a:r>
              <a:rPr lang="en-US" sz="1700" dirty="0"/>
              <a:t>f=A´.B+A.B´</a:t>
            </a:r>
          </a:p>
          <a:p>
            <a:endParaRPr lang="en-US" sz="1700" dirty="0"/>
          </a:p>
          <a:p>
            <a:r>
              <a:rPr lang="en-US" sz="1700" dirty="0"/>
              <a:t>No hay </a:t>
            </a:r>
            <a:r>
              <a:rPr lang="en-US" sz="1700" dirty="0" err="1"/>
              <a:t>elementos</a:t>
            </a:r>
            <a:r>
              <a:rPr lang="en-US" sz="1700" dirty="0"/>
              <a:t> </a:t>
            </a:r>
            <a:r>
              <a:rPr lang="en-US" sz="1700" dirty="0" err="1"/>
              <a:t>adjuntos</a:t>
            </a:r>
            <a:r>
              <a:rPr lang="en-US" sz="1700" dirty="0"/>
              <a:t> no se </a:t>
            </a:r>
            <a:r>
              <a:rPr lang="en-US" sz="1700" dirty="0" err="1"/>
              <a:t>puede</a:t>
            </a:r>
            <a:r>
              <a:rPr lang="en-US" sz="1700" dirty="0"/>
              <a:t> </a:t>
            </a:r>
            <a:r>
              <a:rPr lang="en-US" sz="1700" dirty="0" err="1"/>
              <a:t>simplificar</a:t>
            </a:r>
            <a:endParaRPr lang="en-US" sz="1700" dirty="0"/>
          </a:p>
          <a:p>
            <a:endParaRPr lang="en-US" sz="1700" dirty="0"/>
          </a:p>
          <a:p>
            <a:endParaRPr lang="es-CO" sz="1700" dirty="0"/>
          </a:p>
        </p:txBody>
      </p:sp>
      <p:grpSp>
        <p:nvGrpSpPr>
          <p:cNvPr id="9" name="Group 8">
            <a:extLst>
              <a:ext uri="{FF2B5EF4-FFF2-40B4-BE49-F238E27FC236}">
                <a16:creationId xmlns:a16="http://schemas.microsoft.com/office/drawing/2014/main" id="{6258F736-B256-8039-9DC6-F4E49A5C5A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9051478" y="0"/>
            <a:ext cx="92522" cy="6858000"/>
            <a:chOff x="12068638" y="0"/>
            <a:chExt cx="123362" cy="6858000"/>
          </a:xfrm>
        </p:grpSpPr>
        <p:sp>
          <p:nvSpPr>
            <p:cNvPr id="10" name="Rectangle 9">
              <a:extLst>
                <a:ext uri="{FF2B5EF4-FFF2-40B4-BE49-F238E27FC236}">
                  <a16:creationId xmlns:a16="http://schemas.microsoft.com/office/drawing/2014/main" id="{10B4520A-996E-330C-99DA-69CA4D89E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C8FA945-E356-695F-18D6-CAD4EF34FE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4" name="Tabla 3">
            <a:extLst>
              <a:ext uri="{FF2B5EF4-FFF2-40B4-BE49-F238E27FC236}">
                <a16:creationId xmlns:a16="http://schemas.microsoft.com/office/drawing/2014/main" id="{90377853-952E-E6C2-E632-16EE43F93AF4}"/>
              </a:ext>
            </a:extLst>
          </p:cNvPr>
          <p:cNvGraphicFramePr>
            <a:graphicFrameLocks noGrp="1"/>
          </p:cNvGraphicFramePr>
          <p:nvPr>
            <p:extLst>
              <p:ext uri="{D42A27DB-BD31-4B8C-83A1-F6EECF244321}">
                <p14:modId xmlns:p14="http://schemas.microsoft.com/office/powerpoint/2010/main" val="3861714368"/>
              </p:ext>
            </p:extLst>
          </p:nvPr>
        </p:nvGraphicFramePr>
        <p:xfrm>
          <a:off x="3740754" y="1292874"/>
          <a:ext cx="4792010" cy="4281564"/>
        </p:xfrm>
        <a:graphic>
          <a:graphicData uri="http://schemas.openxmlformats.org/drawingml/2006/table">
            <a:tbl>
              <a:tblPr firstRow="1" bandRow="1">
                <a:noFill/>
                <a:tableStyleId>{5C22544A-7EE6-4342-B048-85BDC9FD1C3A}</a:tableStyleId>
              </a:tblPr>
              <a:tblGrid>
                <a:gridCol w="1245482">
                  <a:extLst>
                    <a:ext uri="{9D8B030D-6E8A-4147-A177-3AD203B41FA5}">
                      <a16:colId xmlns:a16="http://schemas.microsoft.com/office/drawing/2014/main" val="4212536300"/>
                    </a:ext>
                  </a:extLst>
                </a:gridCol>
                <a:gridCol w="1129080">
                  <a:extLst>
                    <a:ext uri="{9D8B030D-6E8A-4147-A177-3AD203B41FA5}">
                      <a16:colId xmlns:a16="http://schemas.microsoft.com/office/drawing/2014/main" val="4254599292"/>
                    </a:ext>
                  </a:extLst>
                </a:gridCol>
                <a:gridCol w="1245482">
                  <a:extLst>
                    <a:ext uri="{9D8B030D-6E8A-4147-A177-3AD203B41FA5}">
                      <a16:colId xmlns:a16="http://schemas.microsoft.com/office/drawing/2014/main" val="1040874974"/>
                    </a:ext>
                  </a:extLst>
                </a:gridCol>
                <a:gridCol w="1171966">
                  <a:extLst>
                    <a:ext uri="{9D8B030D-6E8A-4147-A177-3AD203B41FA5}">
                      <a16:colId xmlns:a16="http://schemas.microsoft.com/office/drawing/2014/main" val="900035027"/>
                    </a:ext>
                  </a:extLst>
                </a:gridCol>
              </a:tblGrid>
              <a:tr h="1070391">
                <a:tc>
                  <a:txBody>
                    <a:bodyPr/>
                    <a:lstStyle/>
                    <a:p>
                      <a:pPr algn="l" fontAlgn="b"/>
                      <a:endParaRPr lang="es-CO" sz="3100" b="1" i="0" u="none" strike="noStrike">
                        <a:solidFill>
                          <a:srgbClr val="FFFFFF"/>
                        </a:solidFill>
                        <a:effectLst/>
                        <a:latin typeface="Aptos Narrow" panose="020B0004020202020204" pitchFamily="34" charset="0"/>
                      </a:endParaRPr>
                    </a:p>
                  </a:txBody>
                  <a:tcPr marL="441095" marR="264657" marT="264657" marB="264657" anchor="b">
                    <a:lnL w="38100" cap="flat" cmpd="sng" algn="ctr">
                      <a:no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rgbClr val="636B68">
                        <a:alpha val="69804"/>
                      </a:srgbClr>
                    </a:solidFill>
                  </a:tcPr>
                </a:tc>
                <a:tc>
                  <a:txBody>
                    <a:bodyPr/>
                    <a:lstStyle/>
                    <a:p>
                      <a:pPr algn="l" fontAlgn="b"/>
                      <a:endParaRPr lang="es-CO" sz="3100" b="1" i="0" u="none" strike="noStrike">
                        <a:solidFill>
                          <a:srgbClr val="FFFFFF"/>
                        </a:solidFill>
                        <a:effectLst/>
                        <a:latin typeface="Aptos Narrow" panose="020B0004020202020204" pitchFamily="34" charset="0"/>
                      </a:endParaRPr>
                    </a:p>
                  </a:txBody>
                  <a:tcPr marL="441095" marR="264657" marT="264657" marB="264657" anchor="b">
                    <a:lnL w="38100" cap="flat" cmpd="sng" algn="ctr">
                      <a:solidFill>
                        <a:srgbClr val="FFFFFF"/>
                      </a:solid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rgbClr val="636B68">
                        <a:alpha val="69804"/>
                      </a:srgbClr>
                    </a:solidFill>
                  </a:tcPr>
                </a:tc>
                <a:tc>
                  <a:txBody>
                    <a:bodyPr/>
                    <a:lstStyle/>
                    <a:p>
                      <a:pPr algn="r" fontAlgn="b"/>
                      <a:r>
                        <a:rPr lang="es-CO" sz="3100" b="1" u="none" strike="noStrike">
                          <a:solidFill>
                            <a:srgbClr val="FFFFFF"/>
                          </a:solidFill>
                          <a:effectLst/>
                        </a:rPr>
                        <a:t>0</a:t>
                      </a:r>
                      <a:endParaRPr lang="es-CO" sz="3100" b="1" i="0" u="none" strike="noStrike">
                        <a:solidFill>
                          <a:srgbClr val="FFFFFF"/>
                        </a:solidFill>
                        <a:effectLst/>
                        <a:latin typeface="Aptos Narrow" panose="020B0004020202020204" pitchFamily="34" charset="0"/>
                      </a:endParaRPr>
                    </a:p>
                  </a:txBody>
                  <a:tcPr marL="441095" marR="264657" marT="264657" marB="264657" anchor="b">
                    <a:lnL w="38100" cap="flat" cmpd="sng" algn="ctr">
                      <a:solidFill>
                        <a:srgbClr val="FFFFFF"/>
                      </a:solidFill>
                      <a:prstDash val="solid"/>
                    </a:lnL>
                    <a:lnR w="38100" cap="flat" cmpd="sng" algn="ctr">
                      <a:solidFill>
                        <a:srgbClr val="FFFFFF"/>
                      </a:solidFill>
                      <a:prstDash val="solid"/>
                    </a:lnR>
                    <a:lnT w="38100" cap="flat" cmpd="sng" algn="ctr">
                      <a:noFill/>
                      <a:prstDash val="solid"/>
                    </a:lnT>
                    <a:lnB w="12700" cap="flat" cmpd="sng" algn="ctr">
                      <a:solidFill>
                        <a:schemeClr val="tx1"/>
                      </a:solidFill>
                      <a:prstDash val="solid"/>
                      <a:round/>
                      <a:headEnd type="none" w="med" len="med"/>
                      <a:tailEnd type="none" w="med" len="med"/>
                    </a:lnB>
                    <a:solidFill>
                      <a:srgbClr val="636B68">
                        <a:alpha val="69804"/>
                      </a:srgbClr>
                    </a:solidFill>
                  </a:tcPr>
                </a:tc>
                <a:tc>
                  <a:txBody>
                    <a:bodyPr/>
                    <a:lstStyle/>
                    <a:p>
                      <a:pPr algn="r" fontAlgn="b"/>
                      <a:r>
                        <a:rPr lang="es-CO" sz="3100" b="1" u="none" strike="noStrike">
                          <a:solidFill>
                            <a:srgbClr val="FFFFFF"/>
                          </a:solidFill>
                          <a:effectLst/>
                        </a:rPr>
                        <a:t>1</a:t>
                      </a:r>
                      <a:endParaRPr lang="es-CO" sz="3100" b="1" i="0" u="none" strike="noStrike">
                        <a:solidFill>
                          <a:srgbClr val="FFFFFF"/>
                        </a:solidFill>
                        <a:effectLst/>
                        <a:latin typeface="Aptos Narrow" panose="020B0004020202020204" pitchFamily="34" charset="0"/>
                      </a:endParaRPr>
                    </a:p>
                  </a:txBody>
                  <a:tcPr marL="441095" marR="264657" marT="264657" marB="264657" anchor="b">
                    <a:lnL w="38100" cap="flat" cmpd="sng" algn="ctr">
                      <a:solidFill>
                        <a:srgbClr val="FFFFFF"/>
                      </a:solidFill>
                      <a:prstDash val="solid"/>
                    </a:lnL>
                    <a:lnR w="38100" cap="flat" cmpd="sng" algn="ctr">
                      <a:noFill/>
                      <a:prstDash val="solid"/>
                    </a:lnR>
                    <a:lnT w="38100" cap="flat" cmpd="sng" algn="ctr">
                      <a:noFill/>
                      <a:prstDash val="solid"/>
                    </a:lnT>
                    <a:lnB w="12700" cap="flat" cmpd="sng" algn="ctr">
                      <a:solidFill>
                        <a:schemeClr val="tx1"/>
                      </a:solidFill>
                      <a:prstDash val="solid"/>
                      <a:round/>
                      <a:headEnd type="none" w="med" len="med"/>
                      <a:tailEnd type="none" w="med" len="med"/>
                    </a:lnB>
                    <a:solidFill>
                      <a:srgbClr val="636B68">
                        <a:alpha val="69804"/>
                      </a:srgbClr>
                    </a:solidFill>
                  </a:tcPr>
                </a:tc>
                <a:extLst>
                  <a:ext uri="{0D108BD9-81ED-4DB2-BD59-A6C34878D82A}">
                    <a16:rowId xmlns:a16="http://schemas.microsoft.com/office/drawing/2014/main" val="160393670"/>
                  </a:ext>
                </a:extLst>
              </a:tr>
              <a:tr h="1070391">
                <a:tc>
                  <a:txBody>
                    <a:bodyPr/>
                    <a:lstStyle/>
                    <a:p>
                      <a:pPr algn="l" fontAlgn="b"/>
                      <a:r>
                        <a:rPr lang="es-CO" sz="3100" u="none" strike="noStrike">
                          <a:solidFill>
                            <a:schemeClr val="tx1">
                              <a:lumMod val="85000"/>
                              <a:lumOff val="15000"/>
                            </a:schemeClr>
                          </a:solidFill>
                          <a:effectLst/>
                        </a:rPr>
                        <a:t>A'</a:t>
                      </a:r>
                      <a:endParaRPr lang="es-CO" sz="3100" b="0" i="0" u="none" strike="noStrike">
                        <a:solidFill>
                          <a:schemeClr val="tx1">
                            <a:lumMod val="85000"/>
                            <a:lumOff val="15000"/>
                          </a:schemeClr>
                        </a:solidFill>
                        <a:effectLst/>
                        <a:latin typeface="Aptos Narrow" panose="020B0004020202020204" pitchFamily="34" charset="0"/>
                      </a:endParaRPr>
                    </a:p>
                  </a:txBody>
                  <a:tcPr marL="441095" marR="264657" marT="264657" marB="264657" anchor="b">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algn="r" fontAlgn="b"/>
                      <a:r>
                        <a:rPr lang="es-CO" sz="3100" u="none" strike="noStrike">
                          <a:solidFill>
                            <a:schemeClr val="tx1">
                              <a:lumMod val="85000"/>
                              <a:lumOff val="15000"/>
                            </a:schemeClr>
                          </a:solidFill>
                          <a:effectLst/>
                        </a:rPr>
                        <a:t>0</a:t>
                      </a:r>
                      <a:endParaRPr lang="es-CO" sz="3100" b="0" i="0" u="none" strike="noStrike">
                        <a:solidFill>
                          <a:schemeClr val="tx1">
                            <a:lumMod val="85000"/>
                            <a:lumOff val="15000"/>
                          </a:schemeClr>
                        </a:solidFill>
                        <a:effectLst/>
                        <a:latin typeface="Aptos Narrow" panose="020B0004020202020204" pitchFamily="34" charset="0"/>
                      </a:endParaRPr>
                    </a:p>
                  </a:txBody>
                  <a:tcPr marL="441095" marR="264657" marT="264657" marB="264657" anchor="b">
                    <a:lnL w="38100" cap="flat" cmpd="sng" algn="ctr">
                      <a:solidFill>
                        <a:srgbClr val="FFFFFF"/>
                      </a:solidFill>
                      <a:prstDash val="solid"/>
                    </a:lnL>
                    <a:lnR w="12700" cap="flat" cmpd="sng" algn="ctr">
                      <a:solidFill>
                        <a:schemeClr val="tx1"/>
                      </a:solidFill>
                      <a:prstDash val="solid"/>
                      <a:round/>
                      <a:headEnd type="none" w="med" len="med"/>
                      <a:tailEnd type="none" w="med" len="me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endParaRPr lang="es-CO" dirty="0"/>
                    </a:p>
                  </a:txBody>
                  <a:tcPr marL="441095" marR="264657" marT="264657" marB="26465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8E8B">
                        <a:alpha val="14902"/>
                      </a:srgbClr>
                    </a:solidFill>
                  </a:tcPr>
                </a:tc>
                <a:tc>
                  <a:txBody>
                    <a:bodyPr/>
                    <a:lstStyle/>
                    <a:p>
                      <a:pPr algn="l" fontAlgn="b"/>
                      <a:r>
                        <a:rPr lang="es-CO" sz="3100" u="none" strike="noStrike" dirty="0">
                          <a:solidFill>
                            <a:schemeClr val="tx1">
                              <a:lumMod val="85000"/>
                              <a:lumOff val="15000"/>
                            </a:schemeClr>
                          </a:solidFill>
                          <a:effectLst/>
                        </a:rPr>
                        <a:t> 1</a:t>
                      </a:r>
                      <a:endParaRPr lang="es-CO" sz="3100" b="0" i="0" u="none" strike="noStrike" dirty="0">
                        <a:solidFill>
                          <a:schemeClr val="tx1">
                            <a:lumMod val="85000"/>
                            <a:lumOff val="15000"/>
                          </a:schemeClr>
                        </a:solidFill>
                        <a:effectLst/>
                        <a:latin typeface="Aptos Narrow" panose="020B0004020202020204" pitchFamily="34" charset="0"/>
                      </a:endParaRPr>
                    </a:p>
                  </a:txBody>
                  <a:tcPr marL="441095" marR="264657" marT="264657" marB="26465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8E8B">
                        <a:alpha val="14902"/>
                      </a:srgbClr>
                    </a:solidFill>
                  </a:tcPr>
                </a:tc>
                <a:extLst>
                  <a:ext uri="{0D108BD9-81ED-4DB2-BD59-A6C34878D82A}">
                    <a16:rowId xmlns:a16="http://schemas.microsoft.com/office/drawing/2014/main" val="2913966609"/>
                  </a:ext>
                </a:extLst>
              </a:tr>
              <a:tr h="1070391">
                <a:tc>
                  <a:txBody>
                    <a:bodyPr/>
                    <a:lstStyle/>
                    <a:p>
                      <a:pPr algn="l" fontAlgn="b"/>
                      <a:r>
                        <a:rPr lang="es-CO" sz="3100" u="none" strike="noStrike" dirty="0">
                          <a:solidFill>
                            <a:schemeClr val="tx1">
                              <a:lumMod val="85000"/>
                              <a:lumOff val="15000"/>
                            </a:schemeClr>
                          </a:solidFill>
                          <a:effectLst/>
                        </a:rPr>
                        <a:t>A</a:t>
                      </a:r>
                      <a:endParaRPr lang="es-CO" sz="3100" b="0" i="0" u="none" strike="noStrike" dirty="0">
                        <a:solidFill>
                          <a:schemeClr val="tx1">
                            <a:lumMod val="85000"/>
                            <a:lumOff val="15000"/>
                          </a:schemeClr>
                        </a:solidFill>
                        <a:effectLst/>
                        <a:latin typeface="Aptos Narrow" panose="020B0004020202020204" pitchFamily="34" charset="0"/>
                      </a:endParaRPr>
                    </a:p>
                  </a:txBody>
                  <a:tcPr marL="441095" marR="264657" marT="264657" marB="264657" anchor="b">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r" fontAlgn="b"/>
                      <a:r>
                        <a:rPr lang="es-CO" sz="3100" u="none" strike="noStrike">
                          <a:solidFill>
                            <a:schemeClr val="tx1">
                              <a:lumMod val="85000"/>
                              <a:lumOff val="15000"/>
                            </a:schemeClr>
                          </a:solidFill>
                          <a:effectLst/>
                        </a:rPr>
                        <a:t>1</a:t>
                      </a:r>
                      <a:endParaRPr lang="es-CO" sz="3100" b="0" i="0" u="none" strike="noStrike">
                        <a:solidFill>
                          <a:schemeClr val="tx1">
                            <a:lumMod val="85000"/>
                            <a:lumOff val="15000"/>
                          </a:schemeClr>
                        </a:solidFill>
                        <a:effectLst/>
                        <a:latin typeface="Aptos Narrow" panose="020B0004020202020204" pitchFamily="34" charset="0"/>
                      </a:endParaRPr>
                    </a:p>
                  </a:txBody>
                  <a:tcPr marL="441095" marR="264657" marT="264657" marB="264657" anchor="b">
                    <a:lnL w="38100" cap="flat" cmpd="sng" algn="ctr">
                      <a:solidFill>
                        <a:srgbClr val="FFFFFF"/>
                      </a:solidFill>
                      <a:prstDash val="solid"/>
                    </a:lnL>
                    <a:lnR w="12700" cap="flat" cmpd="sng" algn="ctr">
                      <a:solidFill>
                        <a:schemeClr val="tx1"/>
                      </a:solidFill>
                      <a:prstDash val="solid"/>
                      <a:round/>
                      <a:headEnd type="none" w="med" len="med"/>
                      <a:tailEnd type="none" w="med" len="me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r" fontAlgn="b"/>
                      <a:r>
                        <a:rPr lang="es-CO" sz="3100" u="none" strike="noStrike">
                          <a:solidFill>
                            <a:schemeClr val="tx1">
                              <a:lumMod val="85000"/>
                              <a:lumOff val="15000"/>
                            </a:schemeClr>
                          </a:solidFill>
                          <a:effectLst/>
                        </a:rPr>
                        <a:t>1</a:t>
                      </a:r>
                      <a:endParaRPr lang="es-CO" sz="3100" b="0" i="0" u="none" strike="noStrike">
                        <a:solidFill>
                          <a:schemeClr val="tx1">
                            <a:lumMod val="85000"/>
                            <a:lumOff val="15000"/>
                          </a:schemeClr>
                        </a:solidFill>
                        <a:effectLst/>
                        <a:latin typeface="Aptos Narrow" panose="020B0004020202020204" pitchFamily="34" charset="0"/>
                      </a:endParaRPr>
                    </a:p>
                  </a:txBody>
                  <a:tcPr marL="441095" marR="264657" marT="264657" marB="26465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8E8B">
                        <a:alpha val="30196"/>
                      </a:srgbClr>
                    </a:solidFill>
                  </a:tcPr>
                </a:tc>
                <a:tc>
                  <a:txBody>
                    <a:bodyPr/>
                    <a:lstStyle/>
                    <a:p>
                      <a:pPr algn="l" fontAlgn="b"/>
                      <a:r>
                        <a:rPr lang="es-CO" sz="3100" u="none" strike="noStrike" dirty="0">
                          <a:solidFill>
                            <a:schemeClr val="tx1">
                              <a:lumMod val="85000"/>
                              <a:lumOff val="15000"/>
                            </a:schemeClr>
                          </a:solidFill>
                          <a:effectLst/>
                        </a:rPr>
                        <a:t> </a:t>
                      </a:r>
                      <a:endParaRPr lang="es-CO" sz="3100" b="0" i="0" u="none" strike="noStrike" dirty="0">
                        <a:solidFill>
                          <a:schemeClr val="tx1">
                            <a:lumMod val="85000"/>
                            <a:lumOff val="15000"/>
                          </a:schemeClr>
                        </a:solidFill>
                        <a:effectLst/>
                        <a:latin typeface="Aptos Narrow" panose="020B0004020202020204" pitchFamily="34" charset="0"/>
                      </a:endParaRPr>
                    </a:p>
                  </a:txBody>
                  <a:tcPr marL="441095" marR="264657" marT="264657" marB="26465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8E8B">
                        <a:alpha val="30196"/>
                      </a:srgbClr>
                    </a:solidFill>
                  </a:tcPr>
                </a:tc>
                <a:extLst>
                  <a:ext uri="{0D108BD9-81ED-4DB2-BD59-A6C34878D82A}">
                    <a16:rowId xmlns:a16="http://schemas.microsoft.com/office/drawing/2014/main" val="564008375"/>
                  </a:ext>
                </a:extLst>
              </a:tr>
              <a:tr h="1070391">
                <a:tc>
                  <a:txBody>
                    <a:bodyPr/>
                    <a:lstStyle/>
                    <a:p>
                      <a:pPr algn="l" fontAlgn="b"/>
                      <a:endParaRPr lang="es-CO" sz="3100" b="0" i="0" u="none" strike="noStrike">
                        <a:solidFill>
                          <a:schemeClr val="tx1">
                            <a:lumMod val="85000"/>
                            <a:lumOff val="15000"/>
                          </a:schemeClr>
                        </a:solidFill>
                        <a:effectLst/>
                        <a:latin typeface="Aptos Narrow" panose="020B0004020202020204" pitchFamily="34" charset="0"/>
                      </a:endParaRPr>
                    </a:p>
                  </a:txBody>
                  <a:tcPr marL="441095" marR="264657" marT="264657" marB="264657" anchor="b">
                    <a:lnL w="38100" cap="flat" cmpd="sng" algn="ctr">
                      <a:noFill/>
                      <a:prstDash val="solid"/>
                    </a:lnL>
                    <a:lnR w="38100" cap="flat" cmpd="sng" algn="ctr">
                      <a:solidFill>
                        <a:srgbClr val="FFFFFF"/>
                      </a:solidFill>
                      <a:prstDash val="solid"/>
                    </a:lnR>
                    <a:lnT w="38100" cap="flat" cmpd="sng" algn="ctr">
                      <a:solidFill>
                        <a:srgbClr val="FFFFFF"/>
                      </a:solidFill>
                      <a:prstDash val="solid"/>
                    </a:lnT>
                    <a:lnB w="12700" cmpd="sng">
                      <a:noFill/>
                      <a:prstDash val="solid"/>
                    </a:lnB>
                    <a:solidFill>
                      <a:srgbClr val="878E8B">
                        <a:alpha val="14902"/>
                      </a:srgbClr>
                    </a:solidFill>
                  </a:tcPr>
                </a:tc>
                <a:tc>
                  <a:txBody>
                    <a:bodyPr/>
                    <a:lstStyle/>
                    <a:p>
                      <a:pPr algn="l" fontAlgn="b"/>
                      <a:endParaRPr lang="es-CO" sz="3100" b="0" i="0" u="none" strike="noStrike">
                        <a:solidFill>
                          <a:schemeClr val="tx1">
                            <a:lumMod val="85000"/>
                            <a:lumOff val="15000"/>
                          </a:schemeClr>
                        </a:solidFill>
                        <a:effectLst/>
                        <a:latin typeface="Aptos Narrow" panose="020B0004020202020204" pitchFamily="34" charset="0"/>
                      </a:endParaRPr>
                    </a:p>
                  </a:txBody>
                  <a:tcPr marL="441095" marR="264657" marT="264657" marB="264657" anchor="b">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12700" cmpd="sng">
                      <a:noFill/>
                      <a:prstDash val="solid"/>
                    </a:lnB>
                    <a:solidFill>
                      <a:srgbClr val="878E8B">
                        <a:alpha val="14902"/>
                      </a:srgbClr>
                    </a:solidFill>
                  </a:tcPr>
                </a:tc>
                <a:tc>
                  <a:txBody>
                    <a:bodyPr/>
                    <a:lstStyle/>
                    <a:p>
                      <a:pPr algn="l" fontAlgn="b"/>
                      <a:r>
                        <a:rPr lang="es-CO" sz="3100" u="none" strike="noStrike">
                          <a:solidFill>
                            <a:schemeClr val="tx1">
                              <a:lumMod val="85000"/>
                              <a:lumOff val="15000"/>
                            </a:schemeClr>
                          </a:solidFill>
                          <a:effectLst/>
                        </a:rPr>
                        <a:t>B'</a:t>
                      </a:r>
                      <a:endParaRPr lang="es-CO" sz="3100" b="0" i="0" u="none" strike="noStrike">
                        <a:solidFill>
                          <a:schemeClr val="tx1">
                            <a:lumMod val="85000"/>
                            <a:lumOff val="15000"/>
                          </a:schemeClr>
                        </a:solidFill>
                        <a:effectLst/>
                        <a:latin typeface="Aptos Narrow" panose="020B0004020202020204" pitchFamily="34" charset="0"/>
                      </a:endParaRPr>
                    </a:p>
                  </a:txBody>
                  <a:tcPr marL="441095" marR="264657" marT="264657" marB="264657" anchor="b">
                    <a:lnL w="38100" cap="flat" cmpd="sng" algn="ctr">
                      <a:solidFill>
                        <a:srgbClr val="FFFFFF"/>
                      </a:solidFill>
                      <a:prstDash val="solid"/>
                    </a:lnL>
                    <a:lnR w="38100" cap="flat" cmpd="sng" algn="ctr">
                      <a:solidFill>
                        <a:srgbClr val="FFFFFF"/>
                      </a:solidFill>
                      <a:prstDash val="solid"/>
                    </a:lnR>
                    <a:lnT w="12700" cap="flat" cmpd="sng" algn="ctr">
                      <a:solidFill>
                        <a:schemeClr val="tx1"/>
                      </a:solidFill>
                      <a:prstDash val="solid"/>
                      <a:round/>
                      <a:headEnd type="none" w="med" len="med"/>
                      <a:tailEnd type="none" w="med" len="med"/>
                    </a:lnT>
                    <a:lnB w="12700" cmpd="sng">
                      <a:noFill/>
                      <a:prstDash val="solid"/>
                    </a:lnB>
                    <a:solidFill>
                      <a:srgbClr val="878E8B">
                        <a:alpha val="14902"/>
                      </a:srgbClr>
                    </a:solidFill>
                  </a:tcPr>
                </a:tc>
                <a:tc>
                  <a:txBody>
                    <a:bodyPr/>
                    <a:lstStyle/>
                    <a:p>
                      <a:pPr algn="l" fontAlgn="b"/>
                      <a:r>
                        <a:rPr lang="es-CO" sz="3100" u="none" strike="noStrike" dirty="0">
                          <a:solidFill>
                            <a:schemeClr val="tx1">
                              <a:lumMod val="85000"/>
                              <a:lumOff val="15000"/>
                            </a:schemeClr>
                          </a:solidFill>
                          <a:effectLst/>
                        </a:rPr>
                        <a:t>B</a:t>
                      </a:r>
                      <a:endParaRPr lang="es-CO" sz="3100" b="0" i="0" u="none" strike="noStrike" dirty="0">
                        <a:solidFill>
                          <a:schemeClr val="tx1">
                            <a:lumMod val="85000"/>
                            <a:lumOff val="15000"/>
                          </a:schemeClr>
                        </a:solidFill>
                        <a:effectLst/>
                        <a:latin typeface="Aptos Narrow" panose="020B0004020202020204" pitchFamily="34" charset="0"/>
                      </a:endParaRPr>
                    </a:p>
                  </a:txBody>
                  <a:tcPr marL="441095" marR="264657" marT="264657" marB="264657" anchor="b">
                    <a:lnL w="38100" cap="flat" cmpd="sng" algn="ctr">
                      <a:solidFill>
                        <a:srgbClr val="FFFFFF"/>
                      </a:solidFill>
                      <a:prstDash val="solid"/>
                    </a:lnL>
                    <a:lnR w="38100" cap="flat" cmpd="sng" algn="ctr">
                      <a:noFill/>
                      <a:prstDash val="solid"/>
                    </a:lnR>
                    <a:lnT w="12700" cap="flat" cmpd="sng" algn="ctr">
                      <a:solidFill>
                        <a:schemeClr val="tx1"/>
                      </a:solidFill>
                      <a:prstDash val="solid"/>
                      <a:round/>
                      <a:headEnd type="none" w="med" len="med"/>
                      <a:tailEnd type="none" w="med" len="med"/>
                    </a:lnT>
                    <a:lnB w="12700" cmpd="sng">
                      <a:noFill/>
                      <a:prstDash val="solid"/>
                    </a:lnB>
                    <a:solidFill>
                      <a:srgbClr val="878E8B">
                        <a:alpha val="14902"/>
                      </a:srgbClr>
                    </a:solidFill>
                  </a:tcPr>
                </a:tc>
                <a:extLst>
                  <a:ext uri="{0D108BD9-81ED-4DB2-BD59-A6C34878D82A}">
                    <a16:rowId xmlns:a16="http://schemas.microsoft.com/office/drawing/2014/main" val="2617521569"/>
                  </a:ext>
                </a:extLst>
              </a:tr>
            </a:tbl>
          </a:graphicData>
        </a:graphic>
      </p:graphicFrame>
    </p:spTree>
    <p:extLst>
      <p:ext uri="{BB962C8B-B14F-4D97-AF65-F5344CB8AC3E}">
        <p14:creationId xmlns:p14="http://schemas.microsoft.com/office/powerpoint/2010/main" val="96434889"/>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9">
            <a:extLst>
              <a:ext uri="{FF2B5EF4-FFF2-40B4-BE49-F238E27FC236}">
                <a16:creationId xmlns:a16="http://schemas.microsoft.com/office/drawing/2014/main" id="{2550BE34-C2B8-49B8-8519-67A8CAD51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11">
            <a:extLst>
              <a:ext uri="{FF2B5EF4-FFF2-40B4-BE49-F238E27FC236}">
                <a16:creationId xmlns:a16="http://schemas.microsoft.com/office/drawing/2014/main" id="{A7457DD9-5A45-400A-AB4B-4B4EDECA25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812" y="365125"/>
            <a:ext cx="8375585"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ED180AD2-90DF-3173-701C-735E9790BB86}"/>
              </a:ext>
            </a:extLst>
          </p:cNvPr>
          <p:cNvSpPr>
            <a:spLocks noGrp="1"/>
          </p:cNvSpPr>
          <p:nvPr>
            <p:ph type="title"/>
          </p:nvPr>
        </p:nvSpPr>
        <p:spPr>
          <a:xfrm>
            <a:off x="785059" y="586822"/>
            <a:ext cx="2670189" cy="1645920"/>
          </a:xfrm>
        </p:spPr>
        <p:txBody>
          <a:bodyPr>
            <a:normAutofit/>
          </a:bodyPr>
          <a:lstStyle/>
          <a:p>
            <a:r>
              <a:rPr lang="es-CO" sz="2800"/>
              <a:t>Ejemplo</a:t>
            </a:r>
          </a:p>
        </p:txBody>
      </p:sp>
      <p:sp>
        <p:nvSpPr>
          <p:cNvPr id="14" name="Rectangle 13">
            <a:extLst>
              <a:ext uri="{FF2B5EF4-FFF2-40B4-BE49-F238E27FC236}">
                <a16:creationId xmlns:a16="http://schemas.microsoft.com/office/drawing/2014/main" id="{441CF7D6-A660-431A-B0BB-140A0D555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806" y="1057739"/>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6" name="Rectangle 15">
            <a:extLst>
              <a:ext uri="{FF2B5EF4-FFF2-40B4-BE49-F238E27FC236}">
                <a16:creationId xmlns:a16="http://schemas.microsoft.com/office/drawing/2014/main" id="{0570A85B-3810-4F95-97B0-CBF4CCDB3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999776" y="1402924"/>
            <a:ext cx="1463040" cy="1371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Marcador de contenido 2">
            <a:extLst>
              <a:ext uri="{FF2B5EF4-FFF2-40B4-BE49-F238E27FC236}">
                <a16:creationId xmlns:a16="http://schemas.microsoft.com/office/drawing/2014/main" id="{BF4B59C6-79B3-5B79-5790-97BD74D49FFB}"/>
              </a:ext>
            </a:extLst>
          </p:cNvPr>
          <p:cNvSpPr>
            <a:spLocks noGrp="1"/>
          </p:cNvSpPr>
          <p:nvPr>
            <p:ph idx="1"/>
          </p:nvPr>
        </p:nvSpPr>
        <p:spPr>
          <a:xfrm>
            <a:off x="4013373" y="586822"/>
            <a:ext cx="4501977" cy="1645920"/>
          </a:xfrm>
        </p:spPr>
        <p:txBody>
          <a:bodyPr anchor="ctr">
            <a:normAutofit/>
          </a:bodyPr>
          <a:lstStyle/>
          <a:p>
            <a:r>
              <a:rPr lang="es-CO" sz="1600"/>
              <a:t>Simplificar F=A'.B'+A.B'+A’.B</a:t>
            </a:r>
          </a:p>
          <a:p>
            <a:r>
              <a:rPr lang="es-CO" sz="1600"/>
              <a:t>F=A'.B'+A.B'+A’.B+ A'.B’=(A'.B'+A.B’)+(A’.B+ A’.B’)=B’.(A’+A)+A’(B+B’)=B´.1+A’.1=B’+A’</a:t>
            </a:r>
          </a:p>
          <a:p>
            <a:endParaRPr lang="es-CO" sz="1600"/>
          </a:p>
        </p:txBody>
      </p:sp>
      <p:graphicFrame>
        <p:nvGraphicFramePr>
          <p:cNvPr id="5" name="Tabla 4">
            <a:extLst>
              <a:ext uri="{FF2B5EF4-FFF2-40B4-BE49-F238E27FC236}">
                <a16:creationId xmlns:a16="http://schemas.microsoft.com/office/drawing/2014/main" id="{27F3EF6C-35CD-6BAD-CD57-0C7C74337DFE}"/>
              </a:ext>
            </a:extLst>
          </p:cNvPr>
          <p:cNvGraphicFramePr>
            <a:graphicFrameLocks noGrp="1"/>
          </p:cNvGraphicFramePr>
          <p:nvPr>
            <p:extLst>
              <p:ext uri="{D42A27DB-BD31-4B8C-83A1-F6EECF244321}">
                <p14:modId xmlns:p14="http://schemas.microsoft.com/office/powerpoint/2010/main" val="1841681664"/>
              </p:ext>
            </p:extLst>
          </p:nvPr>
        </p:nvGraphicFramePr>
        <p:xfrm>
          <a:off x="3340225" y="3522726"/>
          <a:ext cx="2529843" cy="2116836"/>
        </p:xfrm>
        <a:graphic>
          <a:graphicData uri="http://schemas.openxmlformats.org/drawingml/2006/table">
            <a:tbl>
              <a:tblPr/>
              <a:tblGrid>
                <a:gridCol w="670560">
                  <a:extLst>
                    <a:ext uri="{9D8B030D-6E8A-4147-A177-3AD203B41FA5}">
                      <a16:colId xmlns:a16="http://schemas.microsoft.com/office/drawing/2014/main" val="2651359597"/>
                    </a:ext>
                  </a:extLst>
                </a:gridCol>
                <a:gridCol w="580074">
                  <a:extLst>
                    <a:ext uri="{9D8B030D-6E8A-4147-A177-3AD203B41FA5}">
                      <a16:colId xmlns:a16="http://schemas.microsoft.com/office/drawing/2014/main" val="1135393080"/>
                    </a:ext>
                  </a:extLst>
                </a:gridCol>
                <a:gridCol w="680085">
                  <a:extLst>
                    <a:ext uri="{9D8B030D-6E8A-4147-A177-3AD203B41FA5}">
                      <a16:colId xmlns:a16="http://schemas.microsoft.com/office/drawing/2014/main" val="4035705746"/>
                    </a:ext>
                  </a:extLst>
                </a:gridCol>
                <a:gridCol w="599124">
                  <a:extLst>
                    <a:ext uri="{9D8B030D-6E8A-4147-A177-3AD203B41FA5}">
                      <a16:colId xmlns:a16="http://schemas.microsoft.com/office/drawing/2014/main" val="4062627798"/>
                    </a:ext>
                  </a:extLst>
                </a:gridCol>
              </a:tblGrid>
              <a:tr h="635508">
                <a:tc>
                  <a:txBody>
                    <a:bodyPr/>
                    <a:lstStyle/>
                    <a:p>
                      <a:pPr algn="l" fontAlgn="b"/>
                      <a:r>
                        <a:rPr lang="es-CO" sz="3300" b="0" i="0" u="none" strike="noStrike">
                          <a:solidFill>
                            <a:srgbClr val="000000"/>
                          </a:solidFill>
                          <a:effectLst/>
                          <a:latin typeface="Aptos Narrow" panose="020B0004020202020204" pitchFamily="34" charset="0"/>
                        </a:rPr>
                        <a:t>A'</a:t>
                      </a:r>
                      <a:endParaRPr lang="es-CO" sz="5400" b="0" i="0" u="none" strike="noStrike">
                        <a:effectLst/>
                        <a:latin typeface="Arial" panose="020B0604020202020204" pitchFamily="34" charset="0"/>
                      </a:endParaRPr>
                    </a:p>
                  </a:txBody>
                  <a:tcPr marL="22860" marR="22860" marT="22860" marB="0" anchor="b">
                    <a:lnL>
                      <a:noFill/>
                    </a:lnL>
                    <a:lnR>
                      <a:noFill/>
                    </a:lnR>
                    <a:lnT>
                      <a:noFill/>
                    </a:lnT>
                    <a:lnB>
                      <a:noFill/>
                    </a:lnB>
                    <a:noFill/>
                  </a:tcPr>
                </a:tc>
                <a:tc>
                  <a:txBody>
                    <a:bodyPr/>
                    <a:lstStyle/>
                    <a:p>
                      <a:pPr algn="r" fontAlgn="b"/>
                      <a:r>
                        <a:rPr lang="es-CO" sz="3300" b="0" i="0" u="none" strike="noStrike">
                          <a:solidFill>
                            <a:srgbClr val="000000"/>
                          </a:solidFill>
                          <a:effectLst/>
                          <a:latin typeface="Aptos Narrow" panose="020B0004020202020204" pitchFamily="34" charset="0"/>
                        </a:rPr>
                        <a:t>0</a:t>
                      </a:r>
                      <a:endParaRPr lang="es-CO" sz="5400" b="0" i="0" u="none" strike="noStrike">
                        <a:effectLst/>
                        <a:latin typeface="Arial" panose="020B0604020202020204" pitchFamily="34" charset="0"/>
                      </a:endParaRPr>
                    </a:p>
                  </a:txBody>
                  <a:tcPr marL="22860" marR="22860" marT="2286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s-CO" sz="3300" b="0" i="0" u="none" strike="noStrike" dirty="0">
                          <a:solidFill>
                            <a:srgbClr val="000000"/>
                          </a:solidFill>
                          <a:effectLst/>
                          <a:latin typeface="Aptos Narrow" panose="020B0004020202020204" pitchFamily="34" charset="0"/>
                        </a:rPr>
                        <a:t>1</a:t>
                      </a:r>
                      <a:endParaRPr lang="es-CO" sz="5400" b="0" i="0" u="none" strike="noStrike" dirty="0">
                        <a:effectLst/>
                        <a:latin typeface="Arial" panose="020B0604020202020204" pitchFamily="34" charset="0"/>
                      </a:endParaRPr>
                    </a:p>
                  </a:txBody>
                  <a:tcPr marL="22860" marR="22860" marT="228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O" sz="3300" b="0" i="0" u="none" strike="noStrike" dirty="0">
                          <a:solidFill>
                            <a:srgbClr val="000000"/>
                          </a:solidFill>
                          <a:effectLst/>
                          <a:latin typeface="Aptos Narrow" panose="020B0004020202020204" pitchFamily="34" charset="0"/>
                        </a:rPr>
                        <a:t>1</a:t>
                      </a:r>
                      <a:endParaRPr lang="es-CO" sz="5400" b="0" i="0" u="none" strike="noStrike" dirty="0">
                        <a:effectLst/>
                        <a:latin typeface="Arial" panose="020B0604020202020204" pitchFamily="34" charset="0"/>
                      </a:endParaRPr>
                    </a:p>
                  </a:txBody>
                  <a:tcPr marL="22860" marR="22860" marT="228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81816571"/>
                  </a:ext>
                </a:extLst>
              </a:tr>
              <a:tr h="635508">
                <a:tc>
                  <a:txBody>
                    <a:bodyPr/>
                    <a:lstStyle/>
                    <a:p>
                      <a:pPr algn="l" fontAlgn="b"/>
                      <a:r>
                        <a:rPr lang="es-CO" sz="3300" b="0" i="0" u="none" strike="noStrike" dirty="0">
                          <a:solidFill>
                            <a:srgbClr val="000000"/>
                          </a:solidFill>
                          <a:effectLst/>
                          <a:latin typeface="Aptos Narrow" panose="020B0004020202020204" pitchFamily="34" charset="0"/>
                        </a:rPr>
                        <a:t>A</a:t>
                      </a:r>
                      <a:endParaRPr lang="es-CO" sz="5400" b="0" i="0" u="none" strike="noStrike" dirty="0">
                        <a:effectLst/>
                        <a:latin typeface="Arial" panose="020B0604020202020204" pitchFamily="34" charset="0"/>
                      </a:endParaRPr>
                    </a:p>
                  </a:txBody>
                  <a:tcPr marL="22860" marR="22860" marT="22860" marB="0" anchor="b">
                    <a:lnL>
                      <a:noFill/>
                    </a:lnL>
                    <a:lnR>
                      <a:noFill/>
                    </a:lnR>
                    <a:lnT>
                      <a:noFill/>
                    </a:lnT>
                    <a:lnB>
                      <a:noFill/>
                    </a:lnB>
                    <a:noFill/>
                  </a:tcPr>
                </a:tc>
                <a:tc>
                  <a:txBody>
                    <a:bodyPr/>
                    <a:lstStyle/>
                    <a:p>
                      <a:pPr algn="r" fontAlgn="b"/>
                      <a:r>
                        <a:rPr lang="es-CO" sz="3300" b="0" i="0" u="none" strike="noStrike">
                          <a:solidFill>
                            <a:srgbClr val="000000"/>
                          </a:solidFill>
                          <a:effectLst/>
                          <a:latin typeface="Aptos Narrow" panose="020B0004020202020204" pitchFamily="34" charset="0"/>
                        </a:rPr>
                        <a:t>1</a:t>
                      </a:r>
                      <a:endParaRPr lang="es-CO" sz="5400" b="0" i="0" u="none" strike="noStrike">
                        <a:effectLst/>
                        <a:latin typeface="Arial" panose="020B0604020202020204" pitchFamily="34" charset="0"/>
                      </a:endParaRPr>
                    </a:p>
                  </a:txBody>
                  <a:tcPr marL="22860" marR="22860" marT="2286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s-CO" sz="3300" b="0" i="0" u="none" strike="noStrike">
                          <a:solidFill>
                            <a:srgbClr val="000000"/>
                          </a:solidFill>
                          <a:effectLst/>
                          <a:latin typeface="Aptos Narrow" panose="020B0004020202020204" pitchFamily="34" charset="0"/>
                        </a:rPr>
                        <a:t>1</a:t>
                      </a:r>
                      <a:endParaRPr lang="es-CO" sz="5400" b="0" i="0" u="none" strike="noStrike">
                        <a:effectLst/>
                        <a:latin typeface="Arial" panose="020B0604020202020204" pitchFamily="34" charset="0"/>
                      </a:endParaRPr>
                    </a:p>
                  </a:txBody>
                  <a:tcPr marL="22860" marR="22860" marT="228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O" sz="3300" b="0" i="0" u="none" strike="noStrike" dirty="0">
                          <a:solidFill>
                            <a:srgbClr val="000000"/>
                          </a:solidFill>
                          <a:effectLst/>
                          <a:latin typeface="Aptos Narrow" panose="020B0004020202020204" pitchFamily="34" charset="0"/>
                        </a:rPr>
                        <a:t> </a:t>
                      </a:r>
                      <a:endParaRPr lang="es-CO" sz="5400" b="0" i="0" u="none" strike="noStrike" dirty="0">
                        <a:effectLst/>
                        <a:latin typeface="Arial" panose="020B0604020202020204" pitchFamily="34" charset="0"/>
                      </a:endParaRPr>
                    </a:p>
                  </a:txBody>
                  <a:tcPr marL="22860" marR="22860" marT="228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36287925"/>
                  </a:ext>
                </a:extLst>
              </a:tr>
              <a:tr h="635508">
                <a:tc>
                  <a:txBody>
                    <a:bodyPr/>
                    <a:lstStyle/>
                    <a:p>
                      <a:pPr algn="l" fontAlgn="b"/>
                      <a:endParaRPr lang="es-CO" sz="5400" b="0" i="0" u="none" strike="noStrike">
                        <a:effectLst/>
                        <a:latin typeface="Arial" panose="020B0604020202020204" pitchFamily="34" charset="0"/>
                      </a:endParaRPr>
                    </a:p>
                  </a:txBody>
                  <a:tcPr marL="22860" marR="22860" marT="22860" marB="0" anchor="b">
                    <a:lnL>
                      <a:noFill/>
                    </a:lnL>
                    <a:lnR>
                      <a:noFill/>
                    </a:lnR>
                    <a:lnT>
                      <a:noFill/>
                    </a:lnT>
                    <a:lnB>
                      <a:noFill/>
                    </a:lnB>
                    <a:noFill/>
                  </a:tcPr>
                </a:tc>
                <a:tc>
                  <a:txBody>
                    <a:bodyPr/>
                    <a:lstStyle/>
                    <a:p>
                      <a:pPr algn="l" fontAlgn="b"/>
                      <a:endParaRPr lang="es-CO" sz="5400" b="0" i="0" u="none" strike="noStrike">
                        <a:effectLst/>
                        <a:latin typeface="Arial" panose="020B0604020202020204" pitchFamily="34" charset="0"/>
                      </a:endParaRPr>
                    </a:p>
                  </a:txBody>
                  <a:tcPr marL="22860" marR="22860" marT="22860" marB="0" anchor="b">
                    <a:lnL>
                      <a:noFill/>
                    </a:lnL>
                    <a:lnR>
                      <a:noFill/>
                    </a:lnR>
                    <a:lnT>
                      <a:noFill/>
                    </a:lnT>
                    <a:lnB>
                      <a:noFill/>
                    </a:lnB>
                    <a:noFill/>
                  </a:tcPr>
                </a:tc>
                <a:tc>
                  <a:txBody>
                    <a:bodyPr/>
                    <a:lstStyle/>
                    <a:p>
                      <a:pPr algn="l" fontAlgn="b"/>
                      <a:r>
                        <a:rPr lang="es-CO" sz="3300" b="0" i="0" u="none" strike="noStrike" dirty="0">
                          <a:solidFill>
                            <a:srgbClr val="000000"/>
                          </a:solidFill>
                          <a:effectLst/>
                          <a:latin typeface="Aptos Narrow" panose="020B0004020202020204" pitchFamily="34" charset="0"/>
                        </a:rPr>
                        <a:t>B'</a:t>
                      </a:r>
                      <a:endParaRPr lang="es-CO" sz="5400" b="0" i="0" u="none" strike="noStrike" dirty="0">
                        <a:effectLst/>
                        <a:latin typeface="Arial" panose="020B0604020202020204" pitchFamily="34" charset="0"/>
                      </a:endParaRPr>
                    </a:p>
                  </a:txBody>
                  <a:tcPr marL="22860" marR="22860" marT="2286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r>
                        <a:rPr lang="es-CO" sz="3300" b="0" i="0" u="none" strike="noStrike" dirty="0">
                          <a:solidFill>
                            <a:srgbClr val="000000"/>
                          </a:solidFill>
                          <a:effectLst/>
                          <a:latin typeface="Aptos Narrow" panose="020B0004020202020204" pitchFamily="34" charset="0"/>
                        </a:rPr>
                        <a:t>B</a:t>
                      </a:r>
                      <a:endParaRPr lang="es-CO" sz="5400" b="0" i="0" u="none" strike="noStrike" dirty="0">
                        <a:effectLst/>
                        <a:latin typeface="Arial" panose="020B0604020202020204" pitchFamily="34" charset="0"/>
                      </a:endParaRPr>
                    </a:p>
                  </a:txBody>
                  <a:tcPr marL="22860" marR="22860" marT="22860" marB="0" anchor="b">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992217440"/>
                  </a:ext>
                </a:extLst>
              </a:tr>
            </a:tbl>
          </a:graphicData>
        </a:graphic>
      </p:graphicFrame>
    </p:spTree>
    <p:extLst>
      <p:ext uri="{BB962C8B-B14F-4D97-AF65-F5344CB8AC3E}">
        <p14:creationId xmlns:p14="http://schemas.microsoft.com/office/powerpoint/2010/main" val="24793851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a:t>Inductancia</a:t>
            </a:r>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p:txBody>
              <a:bodyPr>
                <a:normAutofit fontScale="92500" lnSpcReduction="10000"/>
              </a:bodyPr>
              <a:lstStyle/>
              <a:p>
                <a:pPr algn="just"/>
                <a:r>
                  <a:rPr lang="es-ES" dirty="0"/>
                  <a:t>Cuando la longitud de la bobina es mayor que la mitad del diámetro y el núcleo es de un  material no ferro magnético, la inductancia de la bobina está dada por:</a:t>
                </a:r>
                <a:endParaRPr lang="es-CO" dirty="0"/>
              </a:p>
              <a:p>
                <a:pPr algn="just"/>
                <a:r>
                  <a:rPr lang="es-ES" dirty="0"/>
                  <a:t>Donde </a:t>
                </a:r>
              </a:p>
              <a:p>
                <a:pPr lvl="1" algn="just"/>
                <a:r>
                  <a:rPr lang="es-ES" dirty="0"/>
                  <a:t>N es el numero de vueltas, 	</a:t>
                </a:r>
              </a:p>
              <a:p>
                <a:pPr lvl="1" algn="just"/>
                <a:r>
                  <a:rPr lang="es-ES" dirty="0"/>
                  <a:t>A el área transversal en m</a:t>
                </a:r>
                <a:r>
                  <a:rPr lang="es-ES" baseline="30000" dirty="0"/>
                  <a:t>2</a:t>
                </a:r>
                <a:r>
                  <a:rPr lang="es-ES" dirty="0"/>
                  <a:t>, </a:t>
                </a:r>
              </a:p>
              <a:p>
                <a:pPr lvl="1" algn="just"/>
                <a:r>
                  <a:rPr lang="es-ES" dirty="0"/>
                  <a:t>l la longitud en metros y </a:t>
                </a:r>
              </a:p>
              <a:p>
                <a:pPr lvl="1" algn="just"/>
                <a14:m>
                  <m:oMath xmlns:m="http://schemas.openxmlformats.org/officeDocument/2006/math">
                    <m:sSub>
                      <m:sSubPr>
                        <m:ctrlPr>
                          <a:rPr lang="es-ES" i="1" smtClean="0">
                            <a:latin typeface="Cambria Math" panose="02040503050406030204" pitchFamily="18" charset="0"/>
                          </a:rPr>
                        </m:ctrlPr>
                      </m:sSubPr>
                      <m:e>
                        <m:r>
                          <a:rPr lang="es-ES" i="1" smtClean="0">
                            <a:latin typeface="Cambria Math"/>
                          </a:rPr>
                          <m:t>µ</m:t>
                        </m:r>
                      </m:e>
                      <m:sub>
                        <m:r>
                          <a:rPr lang="es-CO" b="0" i="1" smtClean="0">
                            <a:latin typeface="Cambria Math"/>
                          </a:rPr>
                          <m:t>0</m:t>
                        </m:r>
                      </m:sub>
                    </m:sSub>
                    <m:r>
                      <a:rPr lang="es-CO" b="0" i="1" smtClean="0">
                        <a:latin typeface="Cambria Math"/>
                      </a:rPr>
                      <m:t>=</m:t>
                    </m:r>
                    <m:r>
                      <m:rPr>
                        <m:nor/>
                      </m:rPr>
                      <a:rPr lang="es-ES"/>
                      <m:t>4</m:t>
                    </m:r>
                    <m:r>
                      <m:rPr>
                        <m:sty m:val="p"/>
                      </m:rPr>
                      <a:rPr lang="el-GR" i="1" smtClean="0">
                        <a:latin typeface="Cambria Math"/>
                        <a:ea typeface="Cambria Math"/>
                      </a:rPr>
                      <m:t>π</m:t>
                    </m:r>
                    <m:r>
                      <a:rPr lang="es-CO" b="0" i="1" smtClean="0">
                        <a:latin typeface="Cambria Math"/>
                        <a:ea typeface="Cambria Math"/>
                      </a:rPr>
                      <m:t>∗</m:t>
                    </m:r>
                    <m:r>
                      <m:rPr>
                        <m:nor/>
                      </m:rPr>
                      <a:rPr lang="es-ES"/>
                      <m:t>10</m:t>
                    </m:r>
                    <m:r>
                      <m:rPr>
                        <m:nor/>
                      </m:rPr>
                      <a:rPr lang="es-ES" baseline="30000"/>
                      <m:t>−7</m:t>
                    </m:r>
                    <m:r>
                      <m:rPr>
                        <m:nor/>
                      </m:rPr>
                      <a:rPr lang="es-ES"/>
                      <m:t> </m:t>
                    </m:r>
                    <m:f>
                      <m:fPr>
                        <m:ctrlPr>
                          <a:rPr lang="es-ES" i="1" smtClean="0">
                            <a:latin typeface="Cambria Math" panose="02040503050406030204" pitchFamily="18" charset="0"/>
                          </a:rPr>
                        </m:ctrlPr>
                      </m:fPr>
                      <m:num>
                        <m:r>
                          <a:rPr lang="es-CO" b="0" i="1" smtClean="0">
                            <a:latin typeface="Cambria Math"/>
                          </a:rPr>
                          <m:t>𝐻</m:t>
                        </m:r>
                      </m:num>
                      <m:den>
                        <m:r>
                          <a:rPr lang="es-CO" b="0" i="1" smtClean="0">
                            <a:latin typeface="Cambria Math"/>
                          </a:rPr>
                          <m:t>𝑚</m:t>
                        </m:r>
                      </m:den>
                    </m:f>
                  </m:oMath>
                </a14:m>
                <a:r>
                  <a:rPr lang="es-ES" dirty="0"/>
                  <a:t>, una constante llamada permeabilidad del espacio libre</a:t>
                </a:r>
                <a:endParaRPr lang="es-CO"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blipFill rotWithShape="1">
                <a:blip r:embed="rId2"/>
                <a:stretch>
                  <a:fillRect l="-1481" t="-2695" r="-1704" b="-3369"/>
                </a:stretch>
              </a:blipFill>
            </p:spPr>
            <p:txBody>
              <a:bodyPr/>
              <a:lstStyle/>
              <a:p>
                <a:r>
                  <a:rPr lang="es-CO">
                    <a:noFill/>
                  </a:rPr>
                  <a:t> </a:t>
                </a:r>
              </a:p>
            </p:txBody>
          </p:sp>
        </mc:Fallback>
      </mc:AlternateContent>
      <p:pic>
        <p:nvPicPr>
          <p:cNvPr id="4" name="Picture 4"/>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76056" y="3140968"/>
            <a:ext cx="1859211" cy="775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691623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550BE34-C2B8-49B8-8519-67A8CAD51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A7457DD9-5A45-400A-AB4B-4B4EDECA25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812" y="365125"/>
            <a:ext cx="8375585"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30099D01-96EF-FDC5-8C7F-B0DD0A030370}"/>
              </a:ext>
            </a:extLst>
          </p:cNvPr>
          <p:cNvSpPr>
            <a:spLocks noGrp="1"/>
          </p:cNvSpPr>
          <p:nvPr>
            <p:ph type="title"/>
          </p:nvPr>
        </p:nvSpPr>
        <p:spPr>
          <a:xfrm>
            <a:off x="785059" y="586822"/>
            <a:ext cx="7243325" cy="1645920"/>
          </a:xfrm>
        </p:spPr>
        <p:txBody>
          <a:bodyPr>
            <a:normAutofit/>
          </a:bodyPr>
          <a:lstStyle/>
          <a:p>
            <a:r>
              <a:rPr lang="es-CO" sz="2800" dirty="0"/>
              <a:t>Mapa de Karnaugh de tres variables</a:t>
            </a:r>
          </a:p>
        </p:txBody>
      </p:sp>
      <p:sp>
        <p:nvSpPr>
          <p:cNvPr id="21" name="Rectangle 20">
            <a:extLst>
              <a:ext uri="{FF2B5EF4-FFF2-40B4-BE49-F238E27FC236}">
                <a16:creationId xmlns:a16="http://schemas.microsoft.com/office/drawing/2014/main" id="{441CF7D6-A660-431A-B0BB-140A0D555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806" y="1057739"/>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23" name="Rectangle 22">
            <a:extLst>
              <a:ext uri="{FF2B5EF4-FFF2-40B4-BE49-F238E27FC236}">
                <a16:creationId xmlns:a16="http://schemas.microsoft.com/office/drawing/2014/main" id="{0570A85B-3810-4F95-97B0-CBF4CCDB3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999776" y="1402924"/>
            <a:ext cx="1463040" cy="1371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12" name="Tabla 11">
            <a:extLst>
              <a:ext uri="{FF2B5EF4-FFF2-40B4-BE49-F238E27FC236}">
                <a16:creationId xmlns:a16="http://schemas.microsoft.com/office/drawing/2014/main" id="{0D23ECDC-D1DC-A538-10CE-1E880E862C3E}"/>
              </a:ext>
            </a:extLst>
          </p:cNvPr>
          <p:cNvGraphicFramePr>
            <a:graphicFrameLocks noGrp="1"/>
          </p:cNvGraphicFramePr>
          <p:nvPr>
            <p:extLst>
              <p:ext uri="{D42A27DB-BD31-4B8C-83A1-F6EECF244321}">
                <p14:modId xmlns:p14="http://schemas.microsoft.com/office/powerpoint/2010/main" val="3608869265"/>
              </p:ext>
            </p:extLst>
          </p:nvPr>
        </p:nvGraphicFramePr>
        <p:xfrm>
          <a:off x="801134" y="2545882"/>
          <a:ext cx="7198041" cy="3797017"/>
        </p:xfrm>
        <a:graphic>
          <a:graphicData uri="http://schemas.openxmlformats.org/drawingml/2006/table">
            <a:tbl>
              <a:tblPr firstRow="1" firstCol="1" bandRow="1"/>
              <a:tblGrid>
                <a:gridCol w="2293620">
                  <a:extLst>
                    <a:ext uri="{9D8B030D-6E8A-4147-A177-3AD203B41FA5}">
                      <a16:colId xmlns:a16="http://schemas.microsoft.com/office/drawing/2014/main" val="1391313807"/>
                    </a:ext>
                  </a:extLst>
                </a:gridCol>
                <a:gridCol w="1315401">
                  <a:extLst>
                    <a:ext uri="{9D8B030D-6E8A-4147-A177-3AD203B41FA5}">
                      <a16:colId xmlns:a16="http://schemas.microsoft.com/office/drawing/2014/main" val="261037449"/>
                    </a:ext>
                  </a:extLst>
                </a:gridCol>
                <a:gridCol w="1234440">
                  <a:extLst>
                    <a:ext uri="{9D8B030D-6E8A-4147-A177-3AD203B41FA5}">
                      <a16:colId xmlns:a16="http://schemas.microsoft.com/office/drawing/2014/main" val="3624001007"/>
                    </a:ext>
                  </a:extLst>
                </a:gridCol>
                <a:gridCol w="1153479">
                  <a:extLst>
                    <a:ext uri="{9D8B030D-6E8A-4147-A177-3AD203B41FA5}">
                      <a16:colId xmlns:a16="http://schemas.microsoft.com/office/drawing/2014/main" val="408818472"/>
                    </a:ext>
                  </a:extLst>
                </a:gridCol>
                <a:gridCol w="1201101">
                  <a:extLst>
                    <a:ext uri="{9D8B030D-6E8A-4147-A177-3AD203B41FA5}">
                      <a16:colId xmlns:a16="http://schemas.microsoft.com/office/drawing/2014/main" val="3049538869"/>
                    </a:ext>
                  </a:extLst>
                </a:gridCol>
              </a:tblGrid>
              <a:tr h="629412">
                <a:tc>
                  <a:txBody>
                    <a:bodyPr/>
                    <a:lstStyle/>
                    <a:p>
                      <a:pPr algn="l" fontAlgn="b">
                        <a:lnSpc>
                          <a:spcPct val="115000"/>
                        </a:lnSpc>
                      </a:pPr>
                      <a:endParaRPr lang="es-CO" sz="5400" b="0" i="0" u="none" strike="noStrike">
                        <a:effectLst/>
                        <a:latin typeface="Arial" panose="020B0604020202020204" pitchFamily="34" charset="0"/>
                      </a:endParaRPr>
                    </a:p>
                  </a:txBody>
                  <a:tcPr marL="133350" marR="133350" marT="28575" marB="0" anchor="b">
                    <a:lnL>
                      <a:noFill/>
                    </a:lnL>
                    <a:lnR>
                      <a:noFill/>
                    </a:lnR>
                    <a:lnT>
                      <a:noFill/>
                    </a:lnT>
                    <a:lnB>
                      <a:noFill/>
                    </a:lnB>
                    <a:noFill/>
                  </a:tcPr>
                </a:tc>
                <a:tc>
                  <a:txBody>
                    <a:bodyPr/>
                    <a:lstStyle/>
                    <a:p>
                      <a:pPr algn="ctr" fontAlgn="b">
                        <a:lnSpc>
                          <a:spcPct val="115000"/>
                        </a:lnSpc>
                        <a:spcAft>
                          <a:spcPts val="800"/>
                        </a:spcAft>
                      </a:pPr>
                      <a:r>
                        <a:rPr lang="es-CO" sz="3300" b="0" i="0" u="none" strike="noStrike"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B’.C'</a:t>
                      </a:r>
                      <a:endParaRPr lang="es-CO" sz="5400" b="0" i="0" u="none" strike="noStrike" dirty="0">
                        <a:effectLst/>
                        <a:latin typeface="Arial" panose="020B0604020202020204" pitchFamily="34" charset="0"/>
                      </a:endParaRPr>
                    </a:p>
                  </a:txBody>
                  <a:tcPr marL="133350" marR="133350" marT="28575" marB="0" anchor="b">
                    <a:lnL>
                      <a:noFill/>
                    </a:lnL>
                    <a:lnR>
                      <a:noFill/>
                    </a:lnR>
                    <a:lnT>
                      <a:noFill/>
                    </a:lnT>
                    <a:lnB>
                      <a:noFill/>
                    </a:lnB>
                    <a:noFill/>
                  </a:tcPr>
                </a:tc>
                <a:tc>
                  <a:txBody>
                    <a:bodyPr/>
                    <a:lstStyle/>
                    <a:p>
                      <a:pPr algn="ctr" fontAlgn="b">
                        <a:lnSpc>
                          <a:spcPct val="115000"/>
                        </a:lnSpc>
                        <a:spcAft>
                          <a:spcPts val="800"/>
                        </a:spcAft>
                      </a:pPr>
                      <a:r>
                        <a:rPr lang="es-CO" sz="3300" b="0" i="0" u="none" strike="noStrike"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B’.C</a:t>
                      </a:r>
                      <a:endParaRPr lang="es-CO" sz="5400" b="0" i="0" u="none" strike="noStrike" dirty="0">
                        <a:effectLst/>
                        <a:latin typeface="Arial" panose="020B0604020202020204" pitchFamily="34" charset="0"/>
                      </a:endParaRPr>
                    </a:p>
                  </a:txBody>
                  <a:tcPr marL="133350" marR="133350" marT="28575" marB="0" anchor="b">
                    <a:lnL>
                      <a:noFill/>
                    </a:lnL>
                    <a:lnR>
                      <a:noFill/>
                    </a:lnR>
                    <a:lnT>
                      <a:noFill/>
                    </a:lnT>
                    <a:lnB>
                      <a:noFill/>
                    </a:lnB>
                    <a:noFill/>
                  </a:tcPr>
                </a:tc>
                <a:tc>
                  <a:txBody>
                    <a:bodyPr/>
                    <a:lstStyle/>
                    <a:p>
                      <a:pPr algn="ctr" fontAlgn="b">
                        <a:lnSpc>
                          <a:spcPct val="115000"/>
                        </a:lnSpc>
                        <a:spcAft>
                          <a:spcPts val="800"/>
                        </a:spcAft>
                      </a:pPr>
                      <a:r>
                        <a:rPr lang="es-CO" sz="3300" b="0" i="0" u="none" strike="noStrike"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B.C</a:t>
                      </a:r>
                      <a:endParaRPr lang="es-CO" sz="5400" b="0" i="0" u="none" strike="noStrike" dirty="0">
                        <a:effectLst/>
                        <a:latin typeface="Arial" panose="020B0604020202020204" pitchFamily="34" charset="0"/>
                      </a:endParaRPr>
                    </a:p>
                  </a:txBody>
                  <a:tcPr marL="133350" marR="133350" marT="28575" marB="0" anchor="b">
                    <a:lnL>
                      <a:noFill/>
                    </a:lnL>
                    <a:lnR>
                      <a:noFill/>
                    </a:lnR>
                    <a:lnT>
                      <a:noFill/>
                    </a:lnT>
                    <a:lnB>
                      <a:noFill/>
                    </a:lnB>
                    <a:noFill/>
                  </a:tcPr>
                </a:tc>
                <a:tc>
                  <a:txBody>
                    <a:bodyPr/>
                    <a:lstStyle/>
                    <a:p>
                      <a:pPr algn="ctr" fontAlgn="b">
                        <a:lnSpc>
                          <a:spcPct val="115000"/>
                        </a:lnSpc>
                        <a:spcAft>
                          <a:spcPts val="800"/>
                        </a:spcAft>
                      </a:pPr>
                      <a:r>
                        <a:rPr lang="es-CO" sz="3300" b="0" i="0" u="none" strike="noStrike"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B.C' </a:t>
                      </a:r>
                      <a:endParaRPr lang="es-CO" sz="5400" b="0" i="0" u="none" strike="noStrike" dirty="0">
                        <a:effectLst/>
                        <a:latin typeface="Arial" panose="020B0604020202020204" pitchFamily="34" charset="0"/>
                      </a:endParaRPr>
                    </a:p>
                  </a:txBody>
                  <a:tcPr marL="133350" marR="133350" marT="28575" marB="0" anchor="b">
                    <a:lnL>
                      <a:noFill/>
                    </a:lnL>
                    <a:lnR>
                      <a:noFill/>
                    </a:lnR>
                    <a:lnT>
                      <a:noFill/>
                    </a:lnT>
                    <a:lnB>
                      <a:noFill/>
                    </a:lnB>
                    <a:noFill/>
                  </a:tcPr>
                </a:tc>
                <a:extLst>
                  <a:ext uri="{0D108BD9-81ED-4DB2-BD59-A6C34878D82A}">
                    <a16:rowId xmlns:a16="http://schemas.microsoft.com/office/drawing/2014/main" val="2113544876"/>
                  </a:ext>
                </a:extLst>
              </a:tr>
              <a:tr h="629412">
                <a:tc>
                  <a:txBody>
                    <a:bodyPr/>
                    <a:lstStyle/>
                    <a:p>
                      <a:pPr indent="137160" algn="r" fontAlgn="b">
                        <a:lnSpc>
                          <a:spcPct val="115000"/>
                        </a:lnSpc>
                        <a:spcAft>
                          <a:spcPts val="800"/>
                        </a:spcAft>
                      </a:pPr>
                      <a:r>
                        <a:rPr lang="es-CO" sz="3300" b="0" i="0" u="none" strike="noStrike"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A\BC</a:t>
                      </a:r>
                      <a:endParaRPr lang="es-CO" sz="5400" b="0" i="0" u="none" strike="noStrike" dirty="0">
                        <a:effectLst/>
                        <a:latin typeface="Arial" panose="020B0604020202020204" pitchFamily="34" charset="0"/>
                      </a:endParaRPr>
                    </a:p>
                  </a:txBody>
                  <a:tcPr marL="133350" marR="133350" marT="28575" marB="0" anchor="b">
                    <a:lnL>
                      <a:noFill/>
                    </a:lnL>
                    <a:lnR>
                      <a:noFill/>
                    </a:lnR>
                    <a:lnT>
                      <a:noFill/>
                    </a:lnT>
                    <a:lnB>
                      <a:noFill/>
                    </a:lnB>
                    <a:noFill/>
                  </a:tcPr>
                </a:tc>
                <a:tc>
                  <a:txBody>
                    <a:bodyPr/>
                    <a:lstStyle/>
                    <a:p>
                      <a:pPr algn="ctr" fontAlgn="b">
                        <a:lnSpc>
                          <a:spcPct val="115000"/>
                        </a:lnSpc>
                        <a:spcAft>
                          <a:spcPts val="800"/>
                        </a:spcAft>
                      </a:pPr>
                      <a:r>
                        <a:rPr lang="es-CO" sz="3300" b="0" i="0" u="none" strike="noStrike">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00</a:t>
                      </a:r>
                      <a:endParaRPr lang="es-CO" sz="5400" b="0" i="0" u="none" strike="noStrike">
                        <a:effectLst/>
                        <a:latin typeface="Arial" panose="020B0604020202020204" pitchFamily="34" charset="0"/>
                      </a:endParaRPr>
                    </a:p>
                  </a:txBody>
                  <a:tcPr marL="133350" marR="133350" marT="28575"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b">
                        <a:lnSpc>
                          <a:spcPct val="115000"/>
                        </a:lnSpc>
                        <a:spcAft>
                          <a:spcPts val="800"/>
                        </a:spcAft>
                      </a:pPr>
                      <a:r>
                        <a:rPr lang="es-CO" sz="3300" b="0" i="0" u="none" strike="noStrike">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01</a:t>
                      </a:r>
                      <a:endParaRPr lang="es-CO" sz="5400" b="0" i="0" u="none" strike="noStrike">
                        <a:effectLst/>
                        <a:latin typeface="Arial" panose="020B0604020202020204" pitchFamily="34" charset="0"/>
                      </a:endParaRPr>
                    </a:p>
                  </a:txBody>
                  <a:tcPr marL="133350" marR="133350" marT="28575"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b">
                        <a:lnSpc>
                          <a:spcPct val="115000"/>
                        </a:lnSpc>
                        <a:spcAft>
                          <a:spcPts val="800"/>
                        </a:spcAft>
                      </a:pPr>
                      <a:r>
                        <a:rPr lang="es-CO" sz="3300" b="0" i="0" u="none" strike="noStrike">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11</a:t>
                      </a:r>
                      <a:endParaRPr lang="es-CO" sz="5400" b="0" i="0" u="none" strike="noStrike">
                        <a:effectLst/>
                        <a:latin typeface="Arial" panose="020B0604020202020204" pitchFamily="34" charset="0"/>
                      </a:endParaRPr>
                    </a:p>
                  </a:txBody>
                  <a:tcPr marL="133350" marR="133350" marT="28575"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b">
                        <a:lnSpc>
                          <a:spcPct val="115000"/>
                        </a:lnSpc>
                        <a:spcAft>
                          <a:spcPts val="800"/>
                        </a:spcAft>
                      </a:pPr>
                      <a:r>
                        <a:rPr lang="es-CO" sz="3300" b="0" i="0" u="none" strike="noStrike"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10</a:t>
                      </a:r>
                      <a:endParaRPr lang="es-CO" sz="5400" b="0" i="0" u="none" strike="noStrike" dirty="0">
                        <a:effectLst/>
                        <a:latin typeface="Arial" panose="020B0604020202020204" pitchFamily="34" charset="0"/>
                      </a:endParaRPr>
                    </a:p>
                  </a:txBody>
                  <a:tcPr marL="133350" marR="133350" marT="28575" marB="0" anchor="b">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36858114"/>
                  </a:ext>
                </a:extLst>
              </a:tr>
              <a:tr h="1142971">
                <a:tc>
                  <a:txBody>
                    <a:bodyPr/>
                    <a:lstStyle/>
                    <a:p>
                      <a:pPr indent="137160" algn="r" fontAlgn="b">
                        <a:lnSpc>
                          <a:spcPct val="115000"/>
                        </a:lnSpc>
                        <a:spcAft>
                          <a:spcPts val="800"/>
                        </a:spcAft>
                      </a:pPr>
                      <a:r>
                        <a:rPr lang="es-CO" sz="3300" b="0" i="0" u="none" strike="noStrike"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A'        0</a:t>
                      </a:r>
                      <a:endParaRPr lang="es-CO" sz="5400" b="0" i="0" u="none" strike="noStrike" dirty="0">
                        <a:effectLst/>
                        <a:latin typeface="Arial" panose="020B0604020202020204" pitchFamily="34" charset="0"/>
                      </a:endParaRPr>
                    </a:p>
                  </a:txBody>
                  <a:tcPr marL="133350" marR="133350" marT="28575"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l" fontAlgn="b">
                        <a:lnSpc>
                          <a:spcPct val="115000"/>
                        </a:lnSpc>
                        <a:spcAft>
                          <a:spcPts val="800"/>
                        </a:spcAft>
                      </a:pPr>
                      <a:r>
                        <a:rPr lang="es-CO" sz="3300" b="0" i="0" u="none" strike="noStrike">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a:t>
                      </a:r>
                      <a:endParaRPr lang="es-CO" sz="5400" b="0" i="0" u="none" strike="noStrike">
                        <a:effectLst/>
                        <a:latin typeface="Arial" panose="020B0604020202020204" pitchFamily="34" charset="0"/>
                      </a:endParaRPr>
                    </a:p>
                  </a:txBody>
                  <a:tcPr marL="133350" marR="133350" marT="285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lnSpc>
                          <a:spcPct val="115000"/>
                        </a:lnSpc>
                        <a:spcAft>
                          <a:spcPts val="800"/>
                        </a:spcAft>
                      </a:pPr>
                      <a:r>
                        <a:rPr lang="es-CO" sz="3300" b="0" i="0" u="none" strike="noStrike">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a:t>
                      </a:r>
                      <a:endParaRPr lang="es-CO" sz="5400" b="0" i="0" u="none" strike="noStrike">
                        <a:effectLst/>
                        <a:latin typeface="Arial" panose="020B0604020202020204" pitchFamily="34" charset="0"/>
                      </a:endParaRPr>
                    </a:p>
                  </a:txBody>
                  <a:tcPr marL="133350" marR="133350" marT="285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lnSpc>
                          <a:spcPct val="115000"/>
                        </a:lnSpc>
                        <a:spcAft>
                          <a:spcPts val="800"/>
                        </a:spcAft>
                      </a:pPr>
                      <a:r>
                        <a:rPr lang="es-CO" sz="3300" b="0" i="0" u="none" strike="noStrike">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a:t>
                      </a:r>
                      <a:endParaRPr lang="es-CO" sz="5400" b="0" i="0" u="none" strike="noStrike">
                        <a:effectLst/>
                        <a:latin typeface="Arial" panose="020B0604020202020204" pitchFamily="34" charset="0"/>
                      </a:endParaRPr>
                    </a:p>
                  </a:txBody>
                  <a:tcPr marL="133350" marR="133350" marT="285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lnSpc>
                          <a:spcPct val="115000"/>
                        </a:lnSpc>
                        <a:spcAft>
                          <a:spcPts val="800"/>
                        </a:spcAft>
                      </a:pPr>
                      <a:r>
                        <a:rPr lang="es-CO" sz="3300" b="0" i="0" u="none" strike="noStrike"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a:t>
                      </a:r>
                      <a:endParaRPr lang="es-CO" sz="5400" b="0" i="0" u="none" strike="noStrike" dirty="0">
                        <a:effectLst/>
                        <a:latin typeface="Arial" panose="020B0604020202020204" pitchFamily="34" charset="0"/>
                      </a:endParaRPr>
                    </a:p>
                  </a:txBody>
                  <a:tcPr marL="133350" marR="133350" marT="285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87864925"/>
                  </a:ext>
                </a:extLst>
              </a:tr>
              <a:tr h="1207770">
                <a:tc>
                  <a:txBody>
                    <a:bodyPr/>
                    <a:lstStyle/>
                    <a:p>
                      <a:pPr indent="137160" algn="r" fontAlgn="b">
                        <a:lnSpc>
                          <a:spcPct val="115000"/>
                        </a:lnSpc>
                        <a:spcAft>
                          <a:spcPts val="800"/>
                        </a:spcAft>
                      </a:pPr>
                      <a:r>
                        <a:rPr lang="es-CO" sz="3300" b="0" i="0" u="none" strike="noStrike"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A        1</a:t>
                      </a:r>
                      <a:endParaRPr lang="es-CO" sz="5400" b="0" i="0" u="none" strike="noStrike" dirty="0">
                        <a:effectLst/>
                        <a:latin typeface="Arial" panose="020B0604020202020204" pitchFamily="34" charset="0"/>
                      </a:endParaRPr>
                    </a:p>
                  </a:txBody>
                  <a:tcPr marL="133350" marR="133350" marT="28575"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l" fontAlgn="b">
                        <a:lnSpc>
                          <a:spcPct val="115000"/>
                        </a:lnSpc>
                        <a:spcAft>
                          <a:spcPts val="800"/>
                        </a:spcAft>
                      </a:pPr>
                      <a:r>
                        <a:rPr lang="es-CO" sz="3300" b="0" i="0" u="none" strike="noStrike"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a:t>
                      </a:r>
                      <a:endParaRPr lang="es-CO" sz="5400" b="0" i="0" u="none" strike="noStrike" dirty="0">
                        <a:effectLst/>
                        <a:latin typeface="Arial" panose="020B0604020202020204" pitchFamily="34" charset="0"/>
                      </a:endParaRPr>
                    </a:p>
                  </a:txBody>
                  <a:tcPr marL="133350" marR="133350" marT="285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lnSpc>
                          <a:spcPct val="115000"/>
                        </a:lnSpc>
                        <a:spcAft>
                          <a:spcPts val="800"/>
                        </a:spcAft>
                      </a:pPr>
                      <a:r>
                        <a:rPr lang="es-CO" sz="3300" b="0" i="0" u="none" strike="noStrike">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a:t>
                      </a:r>
                      <a:endParaRPr lang="es-CO" sz="5400" b="0" i="0" u="none" strike="noStrike">
                        <a:effectLst/>
                        <a:latin typeface="Arial" panose="020B0604020202020204" pitchFamily="34" charset="0"/>
                      </a:endParaRPr>
                    </a:p>
                  </a:txBody>
                  <a:tcPr marL="133350" marR="133350" marT="285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lnSpc>
                          <a:spcPct val="115000"/>
                        </a:lnSpc>
                        <a:spcAft>
                          <a:spcPts val="800"/>
                        </a:spcAft>
                      </a:pPr>
                      <a:r>
                        <a:rPr lang="es-CO" sz="3300" b="0" i="0" u="none" strike="noStrike">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a:t>
                      </a:r>
                      <a:endParaRPr lang="es-CO" sz="5400" b="0" i="0" u="none" strike="noStrike">
                        <a:effectLst/>
                        <a:latin typeface="Arial" panose="020B0604020202020204" pitchFamily="34" charset="0"/>
                      </a:endParaRPr>
                    </a:p>
                  </a:txBody>
                  <a:tcPr marL="133350" marR="133350" marT="285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lnSpc>
                          <a:spcPct val="115000"/>
                        </a:lnSpc>
                        <a:spcAft>
                          <a:spcPts val="800"/>
                        </a:spcAft>
                      </a:pPr>
                      <a:r>
                        <a:rPr lang="es-CO" sz="3300" b="0" i="0" u="none" strike="noStrike"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a:t>
                      </a:r>
                      <a:endParaRPr lang="es-CO" sz="5400" b="0" i="0" u="none" strike="noStrike" dirty="0">
                        <a:effectLst/>
                        <a:latin typeface="Arial" panose="020B0604020202020204" pitchFamily="34" charset="0"/>
                      </a:endParaRPr>
                    </a:p>
                  </a:txBody>
                  <a:tcPr marL="133350" marR="133350" marT="285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80257204"/>
                  </a:ext>
                </a:extLst>
              </a:tr>
            </a:tbl>
          </a:graphicData>
        </a:graphic>
      </p:graphicFrame>
    </p:spTree>
    <p:extLst>
      <p:ext uri="{BB962C8B-B14F-4D97-AF65-F5344CB8AC3E}">
        <p14:creationId xmlns:p14="http://schemas.microsoft.com/office/powerpoint/2010/main" val="3449277953"/>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550BE34-C2B8-49B8-8519-67A8CAD51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A7457DD9-5A45-400A-AB4B-4B4EDECA25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812" y="365125"/>
            <a:ext cx="8375585"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027CF0FA-50A0-2737-119C-1519F1FCA23B}"/>
              </a:ext>
            </a:extLst>
          </p:cNvPr>
          <p:cNvSpPr>
            <a:spLocks noGrp="1"/>
          </p:cNvSpPr>
          <p:nvPr>
            <p:ph type="title"/>
          </p:nvPr>
        </p:nvSpPr>
        <p:spPr>
          <a:xfrm>
            <a:off x="785059" y="586822"/>
            <a:ext cx="2670189" cy="1645920"/>
          </a:xfrm>
        </p:spPr>
        <p:txBody>
          <a:bodyPr>
            <a:normAutofit/>
          </a:bodyPr>
          <a:lstStyle/>
          <a:p>
            <a:r>
              <a:rPr lang="es-CO" sz="2800"/>
              <a:t>Ejemplos</a:t>
            </a:r>
          </a:p>
        </p:txBody>
      </p:sp>
      <p:sp>
        <p:nvSpPr>
          <p:cNvPr id="13" name="Rectangle 12">
            <a:extLst>
              <a:ext uri="{FF2B5EF4-FFF2-40B4-BE49-F238E27FC236}">
                <a16:creationId xmlns:a16="http://schemas.microsoft.com/office/drawing/2014/main" id="{441CF7D6-A660-431A-B0BB-140A0D555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806" y="1057739"/>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5" name="Rectangle 14">
            <a:extLst>
              <a:ext uri="{FF2B5EF4-FFF2-40B4-BE49-F238E27FC236}">
                <a16:creationId xmlns:a16="http://schemas.microsoft.com/office/drawing/2014/main" id="{0570A85B-3810-4F95-97B0-CBF4CCDB3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999776" y="1402924"/>
            <a:ext cx="1463040" cy="1371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Marcador de contenido 2">
            <a:extLst>
              <a:ext uri="{FF2B5EF4-FFF2-40B4-BE49-F238E27FC236}">
                <a16:creationId xmlns:a16="http://schemas.microsoft.com/office/drawing/2014/main" id="{7219D04D-0384-E339-B2B0-F7DB9FD2390D}"/>
              </a:ext>
            </a:extLst>
          </p:cNvPr>
          <p:cNvSpPr>
            <a:spLocks noGrp="1"/>
          </p:cNvSpPr>
          <p:nvPr>
            <p:ph idx="1"/>
          </p:nvPr>
        </p:nvSpPr>
        <p:spPr>
          <a:xfrm>
            <a:off x="3738155" y="586822"/>
            <a:ext cx="4777196" cy="1645920"/>
          </a:xfrm>
        </p:spPr>
        <p:txBody>
          <a:bodyPr anchor="ctr">
            <a:normAutofit/>
          </a:bodyPr>
          <a:lstStyle/>
          <a:p>
            <a:r>
              <a:rPr lang="es-CO" sz="1600" dirty="0"/>
              <a:t>Simplificar la función </a:t>
            </a:r>
            <a:r>
              <a:rPr lang="es-CO" sz="1600" dirty="0" err="1"/>
              <a:t>boolena</a:t>
            </a:r>
            <a:r>
              <a:rPr lang="es-CO" sz="1600" dirty="0"/>
              <a:t> f=</a:t>
            </a:r>
            <a:r>
              <a:rPr lang="es-CO" sz="1600" dirty="0">
                <a:solidFill>
                  <a:srgbClr val="FF0000"/>
                </a:solidFill>
              </a:rPr>
              <a:t>A.B.C</a:t>
            </a:r>
            <a:r>
              <a:rPr lang="es-CO" sz="1600" dirty="0"/>
              <a:t>+A'.B’.C+</a:t>
            </a:r>
            <a:r>
              <a:rPr lang="es-CO" sz="1600" dirty="0">
                <a:solidFill>
                  <a:srgbClr val="FF0000"/>
                </a:solidFill>
              </a:rPr>
              <a:t>A’.B.C</a:t>
            </a:r>
            <a:r>
              <a:rPr lang="es-CO" sz="1600" dirty="0"/>
              <a:t>+A.B’.C=(ABC+A´BC)+(A’B’C+AB’C)=BC(A+C’)+B’C(A’+A)=BC+B’CB=C(B+B’)=C</a:t>
            </a:r>
          </a:p>
        </p:txBody>
      </p:sp>
      <p:graphicFrame>
        <p:nvGraphicFramePr>
          <p:cNvPr id="4" name="Tabla 3">
            <a:extLst>
              <a:ext uri="{FF2B5EF4-FFF2-40B4-BE49-F238E27FC236}">
                <a16:creationId xmlns:a16="http://schemas.microsoft.com/office/drawing/2014/main" id="{2AE5DE60-7572-1C13-DF03-479D3E51FFE2}"/>
              </a:ext>
            </a:extLst>
          </p:cNvPr>
          <p:cNvGraphicFramePr>
            <a:graphicFrameLocks noGrp="1"/>
          </p:cNvGraphicFramePr>
          <p:nvPr>
            <p:extLst>
              <p:ext uri="{D42A27DB-BD31-4B8C-83A1-F6EECF244321}">
                <p14:modId xmlns:p14="http://schemas.microsoft.com/office/powerpoint/2010/main" val="57737223"/>
              </p:ext>
            </p:extLst>
          </p:nvPr>
        </p:nvGraphicFramePr>
        <p:xfrm>
          <a:off x="1660968" y="3204972"/>
          <a:ext cx="5888358" cy="2752344"/>
        </p:xfrm>
        <a:graphic>
          <a:graphicData uri="http://schemas.openxmlformats.org/drawingml/2006/table">
            <a:tbl>
              <a:tblPr/>
              <a:tblGrid>
                <a:gridCol w="1867854">
                  <a:extLst>
                    <a:ext uri="{9D8B030D-6E8A-4147-A177-3AD203B41FA5}">
                      <a16:colId xmlns:a16="http://schemas.microsoft.com/office/drawing/2014/main" val="1795643424"/>
                    </a:ext>
                  </a:extLst>
                </a:gridCol>
                <a:gridCol w="1094421">
                  <a:extLst>
                    <a:ext uri="{9D8B030D-6E8A-4147-A177-3AD203B41FA5}">
                      <a16:colId xmlns:a16="http://schemas.microsoft.com/office/drawing/2014/main" val="291739007"/>
                    </a:ext>
                  </a:extLst>
                </a:gridCol>
                <a:gridCol w="1013460">
                  <a:extLst>
                    <a:ext uri="{9D8B030D-6E8A-4147-A177-3AD203B41FA5}">
                      <a16:colId xmlns:a16="http://schemas.microsoft.com/office/drawing/2014/main" val="184250484"/>
                    </a:ext>
                  </a:extLst>
                </a:gridCol>
                <a:gridCol w="932499">
                  <a:extLst>
                    <a:ext uri="{9D8B030D-6E8A-4147-A177-3AD203B41FA5}">
                      <a16:colId xmlns:a16="http://schemas.microsoft.com/office/drawing/2014/main" val="1318761106"/>
                    </a:ext>
                  </a:extLst>
                </a:gridCol>
                <a:gridCol w="980124">
                  <a:extLst>
                    <a:ext uri="{9D8B030D-6E8A-4147-A177-3AD203B41FA5}">
                      <a16:colId xmlns:a16="http://schemas.microsoft.com/office/drawing/2014/main" val="1260135797"/>
                    </a:ext>
                  </a:extLst>
                </a:gridCol>
              </a:tblGrid>
              <a:tr h="635508">
                <a:tc>
                  <a:txBody>
                    <a:bodyPr/>
                    <a:lstStyle/>
                    <a:p>
                      <a:pPr algn="l" fontAlgn="b"/>
                      <a:endParaRPr lang="es-CO" sz="5400" b="0" i="0" u="none" strike="noStrike">
                        <a:effectLst/>
                        <a:latin typeface="Arial" panose="020B0604020202020204" pitchFamily="34" charset="0"/>
                      </a:endParaRPr>
                    </a:p>
                  </a:txBody>
                  <a:tcPr marL="22860" marR="22860" marT="22860" marB="0" anchor="b">
                    <a:lnL>
                      <a:noFill/>
                    </a:lnL>
                    <a:lnR>
                      <a:noFill/>
                    </a:lnR>
                    <a:lnT>
                      <a:noFill/>
                    </a:lnT>
                    <a:lnB>
                      <a:noFill/>
                    </a:lnB>
                    <a:noFill/>
                  </a:tcPr>
                </a:tc>
                <a:tc>
                  <a:txBody>
                    <a:bodyPr/>
                    <a:lstStyle/>
                    <a:p>
                      <a:pPr algn="ctr" fontAlgn="b"/>
                      <a:r>
                        <a:rPr lang="es-CO" sz="3300" b="0" i="0" u="none" strike="noStrike" dirty="0">
                          <a:solidFill>
                            <a:srgbClr val="000000"/>
                          </a:solidFill>
                          <a:effectLst/>
                          <a:latin typeface="Aptos Narrow" panose="020B0004020202020204" pitchFamily="34" charset="0"/>
                        </a:rPr>
                        <a:t>B’.C'</a:t>
                      </a:r>
                      <a:endParaRPr lang="es-CO" sz="5400" b="0" i="0" u="none" strike="noStrike" dirty="0">
                        <a:effectLst/>
                        <a:latin typeface="Arial" panose="020B0604020202020204" pitchFamily="34" charset="0"/>
                      </a:endParaRPr>
                    </a:p>
                  </a:txBody>
                  <a:tcPr marL="22860" marR="22860" marT="22860" marB="0" anchor="b">
                    <a:lnL>
                      <a:noFill/>
                    </a:lnL>
                    <a:lnR>
                      <a:noFill/>
                    </a:lnR>
                    <a:lnT>
                      <a:noFill/>
                    </a:lnT>
                    <a:lnB>
                      <a:noFill/>
                    </a:lnB>
                    <a:noFill/>
                  </a:tcPr>
                </a:tc>
                <a:tc>
                  <a:txBody>
                    <a:bodyPr/>
                    <a:lstStyle/>
                    <a:p>
                      <a:pPr algn="ctr" fontAlgn="b"/>
                      <a:r>
                        <a:rPr lang="es-CO" sz="3300" b="0" i="0" u="none" strike="noStrike" dirty="0">
                          <a:solidFill>
                            <a:srgbClr val="000000"/>
                          </a:solidFill>
                          <a:effectLst/>
                          <a:latin typeface="Aptos Narrow" panose="020B0004020202020204" pitchFamily="34" charset="0"/>
                        </a:rPr>
                        <a:t>B’.C</a:t>
                      </a:r>
                      <a:endParaRPr lang="es-CO" sz="5400" b="0" i="0" u="none" strike="noStrike" dirty="0">
                        <a:effectLst/>
                        <a:latin typeface="Arial" panose="020B0604020202020204" pitchFamily="34" charset="0"/>
                      </a:endParaRPr>
                    </a:p>
                  </a:txBody>
                  <a:tcPr marL="22860" marR="22860" marT="22860" marB="0" anchor="b">
                    <a:lnL>
                      <a:noFill/>
                    </a:lnL>
                    <a:lnR>
                      <a:noFill/>
                    </a:lnR>
                    <a:lnT>
                      <a:noFill/>
                    </a:lnT>
                    <a:lnB>
                      <a:noFill/>
                    </a:lnB>
                    <a:noFill/>
                  </a:tcPr>
                </a:tc>
                <a:tc>
                  <a:txBody>
                    <a:bodyPr/>
                    <a:lstStyle/>
                    <a:p>
                      <a:pPr algn="ctr" fontAlgn="b"/>
                      <a:r>
                        <a:rPr lang="es-CO" sz="3300" b="0" i="0" u="none" strike="noStrike" dirty="0">
                          <a:solidFill>
                            <a:srgbClr val="000000"/>
                          </a:solidFill>
                          <a:effectLst/>
                          <a:latin typeface="Aptos Narrow" panose="020B0004020202020204" pitchFamily="34" charset="0"/>
                        </a:rPr>
                        <a:t>B.C</a:t>
                      </a:r>
                      <a:endParaRPr lang="es-CO" sz="5400" b="0" i="0" u="none" strike="noStrike" dirty="0">
                        <a:effectLst/>
                        <a:latin typeface="Arial" panose="020B0604020202020204" pitchFamily="34" charset="0"/>
                      </a:endParaRPr>
                    </a:p>
                  </a:txBody>
                  <a:tcPr marL="22860" marR="22860" marT="22860" marB="0" anchor="b">
                    <a:lnL>
                      <a:noFill/>
                    </a:lnL>
                    <a:lnR>
                      <a:noFill/>
                    </a:lnR>
                    <a:lnT>
                      <a:noFill/>
                    </a:lnT>
                    <a:lnB>
                      <a:noFill/>
                    </a:lnB>
                    <a:noFill/>
                  </a:tcPr>
                </a:tc>
                <a:tc>
                  <a:txBody>
                    <a:bodyPr/>
                    <a:lstStyle/>
                    <a:p>
                      <a:pPr algn="ctr" fontAlgn="b"/>
                      <a:r>
                        <a:rPr lang="es-CO" sz="3300" b="0" i="0" u="none" strike="noStrike" dirty="0">
                          <a:solidFill>
                            <a:srgbClr val="000000"/>
                          </a:solidFill>
                          <a:effectLst/>
                          <a:latin typeface="Aptos Narrow" panose="020B0004020202020204" pitchFamily="34" charset="0"/>
                        </a:rPr>
                        <a:t>B.C’ </a:t>
                      </a:r>
                      <a:endParaRPr lang="es-CO" sz="5400" b="0" i="0" u="none" strike="noStrike" dirty="0">
                        <a:effectLst/>
                        <a:latin typeface="Arial" panose="020B0604020202020204" pitchFamily="34" charset="0"/>
                      </a:endParaRPr>
                    </a:p>
                  </a:txBody>
                  <a:tcPr marL="22860" marR="22860" marT="22860" marB="0" anchor="b">
                    <a:lnL>
                      <a:noFill/>
                    </a:lnL>
                    <a:lnR>
                      <a:noFill/>
                    </a:lnR>
                    <a:lnT>
                      <a:noFill/>
                    </a:lnT>
                    <a:lnB>
                      <a:noFill/>
                    </a:lnB>
                    <a:noFill/>
                  </a:tcPr>
                </a:tc>
                <a:extLst>
                  <a:ext uri="{0D108BD9-81ED-4DB2-BD59-A6C34878D82A}">
                    <a16:rowId xmlns:a16="http://schemas.microsoft.com/office/drawing/2014/main" val="197625023"/>
                  </a:ext>
                </a:extLst>
              </a:tr>
              <a:tr h="635508">
                <a:tc>
                  <a:txBody>
                    <a:bodyPr/>
                    <a:lstStyle/>
                    <a:p>
                      <a:pPr algn="r" fontAlgn="b"/>
                      <a:r>
                        <a:rPr lang="es-CO" sz="3300" b="0" i="0" u="none" strike="noStrike" dirty="0">
                          <a:solidFill>
                            <a:srgbClr val="000000"/>
                          </a:solidFill>
                          <a:effectLst/>
                          <a:latin typeface="Aptos Narrow" panose="020B0004020202020204" pitchFamily="34" charset="0"/>
                        </a:rPr>
                        <a:t>A\BC</a:t>
                      </a:r>
                      <a:endParaRPr lang="es-CO" sz="5400" b="0" i="0" u="none" strike="noStrike" dirty="0">
                        <a:effectLst/>
                        <a:latin typeface="Arial" panose="020B0604020202020204" pitchFamily="34" charset="0"/>
                      </a:endParaRPr>
                    </a:p>
                  </a:txBody>
                  <a:tcPr marL="22860" marR="205740" marT="22860" marB="0" anchor="b">
                    <a:lnL>
                      <a:noFill/>
                    </a:lnL>
                    <a:lnR>
                      <a:noFill/>
                    </a:lnR>
                    <a:lnT>
                      <a:noFill/>
                    </a:lnT>
                    <a:lnB>
                      <a:noFill/>
                    </a:lnB>
                    <a:noFill/>
                  </a:tcPr>
                </a:tc>
                <a:tc>
                  <a:txBody>
                    <a:bodyPr/>
                    <a:lstStyle/>
                    <a:p>
                      <a:pPr algn="ctr" fontAlgn="b"/>
                      <a:r>
                        <a:rPr lang="es-CO" sz="3300" b="0" i="0" u="none" strike="noStrike">
                          <a:solidFill>
                            <a:srgbClr val="000000"/>
                          </a:solidFill>
                          <a:effectLst/>
                          <a:latin typeface="Aptos Narrow" panose="020B0004020202020204" pitchFamily="34" charset="0"/>
                        </a:rPr>
                        <a:t>00</a:t>
                      </a:r>
                      <a:endParaRPr lang="es-CO" sz="5400" b="0" i="0" u="none" strike="noStrike">
                        <a:effectLst/>
                        <a:latin typeface="Arial" panose="020B0604020202020204" pitchFamily="34" charset="0"/>
                      </a:endParaRPr>
                    </a:p>
                  </a:txBody>
                  <a:tcPr marL="22860" marR="22860" marT="2286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s-CO" sz="3300" b="0" i="0" u="none" strike="noStrike">
                          <a:solidFill>
                            <a:srgbClr val="000000"/>
                          </a:solidFill>
                          <a:effectLst/>
                          <a:latin typeface="Aptos Narrow" panose="020B0004020202020204" pitchFamily="34" charset="0"/>
                        </a:rPr>
                        <a:t>01</a:t>
                      </a:r>
                      <a:endParaRPr lang="es-CO" sz="5400" b="0" i="0" u="none" strike="noStrike">
                        <a:effectLst/>
                        <a:latin typeface="Arial" panose="020B0604020202020204" pitchFamily="34" charset="0"/>
                      </a:endParaRPr>
                    </a:p>
                  </a:txBody>
                  <a:tcPr marL="22860" marR="22860" marT="2286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s-CO" sz="3300" b="0" i="0" u="none" strike="noStrike">
                          <a:solidFill>
                            <a:srgbClr val="000000"/>
                          </a:solidFill>
                          <a:effectLst/>
                          <a:latin typeface="Aptos Narrow" panose="020B0004020202020204" pitchFamily="34" charset="0"/>
                        </a:rPr>
                        <a:t>11</a:t>
                      </a:r>
                      <a:endParaRPr lang="es-CO" sz="5400" b="0" i="0" u="none" strike="noStrike">
                        <a:effectLst/>
                        <a:latin typeface="Arial" panose="020B0604020202020204" pitchFamily="34" charset="0"/>
                      </a:endParaRPr>
                    </a:p>
                  </a:txBody>
                  <a:tcPr marL="22860" marR="22860" marT="2286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s-CO" sz="3300" b="0" i="0" u="none" strike="noStrike">
                          <a:solidFill>
                            <a:srgbClr val="000000"/>
                          </a:solidFill>
                          <a:effectLst/>
                          <a:latin typeface="Aptos Narrow" panose="020B0004020202020204" pitchFamily="34" charset="0"/>
                        </a:rPr>
                        <a:t>10</a:t>
                      </a:r>
                      <a:endParaRPr lang="es-CO" sz="5400" b="0" i="0" u="none" strike="noStrike">
                        <a:effectLst/>
                        <a:latin typeface="Arial" panose="020B0604020202020204" pitchFamily="34" charset="0"/>
                      </a:endParaRPr>
                    </a:p>
                  </a:txBody>
                  <a:tcPr marL="22860" marR="22860" marT="22860"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6021573"/>
                  </a:ext>
                </a:extLst>
              </a:tr>
              <a:tr h="635508">
                <a:tc>
                  <a:txBody>
                    <a:bodyPr/>
                    <a:lstStyle/>
                    <a:p>
                      <a:pPr algn="r" fontAlgn="b"/>
                      <a:r>
                        <a:rPr lang="es-CO" sz="3300" b="0" i="0" u="none" strike="noStrike" dirty="0">
                          <a:solidFill>
                            <a:srgbClr val="000000"/>
                          </a:solidFill>
                          <a:effectLst/>
                          <a:latin typeface="Aptos Narrow" panose="020B0004020202020204" pitchFamily="34" charset="0"/>
                        </a:rPr>
                        <a:t>A’        0</a:t>
                      </a:r>
                      <a:endParaRPr lang="es-CO" sz="5400" b="0" i="0" u="none" strike="noStrike" dirty="0">
                        <a:effectLst/>
                        <a:latin typeface="Arial" panose="020B0604020202020204" pitchFamily="34" charset="0"/>
                      </a:endParaRPr>
                    </a:p>
                  </a:txBody>
                  <a:tcPr marL="22860" marR="205740" marT="2286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es-CO" sz="3300" b="0" i="0" u="none" strike="noStrike">
                          <a:solidFill>
                            <a:srgbClr val="000000"/>
                          </a:solidFill>
                          <a:effectLst/>
                          <a:latin typeface="Aptos Narrow" panose="020B0004020202020204" pitchFamily="34" charset="0"/>
                        </a:rPr>
                        <a:t> </a:t>
                      </a:r>
                      <a:endParaRPr lang="es-CO" sz="5400" b="0" i="0" u="none" strike="noStrike">
                        <a:effectLst/>
                        <a:latin typeface="Arial" panose="020B0604020202020204" pitchFamily="34" charset="0"/>
                      </a:endParaRPr>
                    </a:p>
                  </a:txBody>
                  <a:tcPr marL="22860" marR="22860" marT="228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s-CO" sz="3300" b="0" i="0" u="none" strike="noStrike" dirty="0">
                          <a:solidFill>
                            <a:srgbClr val="000000"/>
                          </a:solidFill>
                          <a:effectLst/>
                          <a:latin typeface="Aptos Narrow" panose="020B0004020202020204" pitchFamily="34" charset="0"/>
                        </a:rPr>
                        <a:t>1</a:t>
                      </a:r>
                      <a:endParaRPr lang="es-CO" sz="5400" b="0" i="0" u="none" strike="noStrike" dirty="0">
                        <a:effectLst/>
                        <a:latin typeface="Arial" panose="020B0604020202020204" pitchFamily="34" charset="0"/>
                      </a:endParaRPr>
                    </a:p>
                  </a:txBody>
                  <a:tcPr marL="22860" marR="22860" marT="228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s-CO" sz="3300" b="0" i="0" u="none" strike="noStrike" dirty="0">
                          <a:solidFill>
                            <a:srgbClr val="000000"/>
                          </a:solidFill>
                          <a:effectLst/>
                          <a:latin typeface="Aptos Narrow" panose="020B0004020202020204" pitchFamily="34" charset="0"/>
                        </a:rPr>
                        <a:t>1</a:t>
                      </a:r>
                      <a:endParaRPr lang="es-CO" sz="5400" b="0" i="0" u="none" strike="noStrike" dirty="0">
                        <a:effectLst/>
                        <a:latin typeface="Arial" panose="020B0604020202020204" pitchFamily="34" charset="0"/>
                      </a:endParaRPr>
                    </a:p>
                  </a:txBody>
                  <a:tcPr marL="22860" marR="22860" marT="228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CO" sz="3300" b="0" i="0" u="none" strike="noStrike">
                          <a:solidFill>
                            <a:srgbClr val="000000"/>
                          </a:solidFill>
                          <a:effectLst/>
                          <a:latin typeface="Aptos Narrow" panose="020B0004020202020204" pitchFamily="34" charset="0"/>
                        </a:rPr>
                        <a:t> </a:t>
                      </a:r>
                      <a:endParaRPr lang="es-CO" sz="5400" b="0" i="0" u="none" strike="noStrike">
                        <a:effectLst/>
                        <a:latin typeface="Arial" panose="020B0604020202020204" pitchFamily="34" charset="0"/>
                      </a:endParaRPr>
                    </a:p>
                  </a:txBody>
                  <a:tcPr marL="22860" marR="22860" marT="228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38258469"/>
                  </a:ext>
                </a:extLst>
              </a:tr>
              <a:tr h="635508">
                <a:tc>
                  <a:txBody>
                    <a:bodyPr/>
                    <a:lstStyle/>
                    <a:p>
                      <a:pPr algn="r" fontAlgn="b"/>
                      <a:r>
                        <a:rPr lang="es-CO" sz="3300" b="0" i="0" u="none" strike="noStrike" dirty="0">
                          <a:solidFill>
                            <a:srgbClr val="000000"/>
                          </a:solidFill>
                          <a:effectLst/>
                          <a:latin typeface="Aptos Narrow" panose="020B0004020202020204" pitchFamily="34" charset="0"/>
                        </a:rPr>
                        <a:t>    A         1</a:t>
                      </a:r>
                      <a:endParaRPr lang="es-CO" sz="5400" b="0" i="0" u="none" strike="noStrike" dirty="0">
                        <a:effectLst/>
                        <a:latin typeface="Arial" panose="020B0604020202020204" pitchFamily="34" charset="0"/>
                      </a:endParaRPr>
                    </a:p>
                  </a:txBody>
                  <a:tcPr marL="22860" marR="205740" marT="2286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es-CO" sz="3300" b="0" i="0" u="none" strike="noStrike">
                          <a:solidFill>
                            <a:srgbClr val="000000"/>
                          </a:solidFill>
                          <a:effectLst/>
                          <a:latin typeface="Aptos Narrow" panose="020B0004020202020204" pitchFamily="34" charset="0"/>
                        </a:rPr>
                        <a:t> </a:t>
                      </a:r>
                      <a:endParaRPr lang="es-CO" sz="5400" b="0" i="0" u="none" strike="noStrike">
                        <a:effectLst/>
                        <a:latin typeface="Arial" panose="020B0604020202020204" pitchFamily="34" charset="0"/>
                      </a:endParaRPr>
                    </a:p>
                  </a:txBody>
                  <a:tcPr marL="22860" marR="22860" marT="228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s-CO" sz="3300" b="0" i="0" u="none" strike="noStrike">
                          <a:solidFill>
                            <a:srgbClr val="000000"/>
                          </a:solidFill>
                          <a:effectLst/>
                          <a:latin typeface="Aptos Narrow" panose="020B0004020202020204" pitchFamily="34" charset="0"/>
                        </a:rPr>
                        <a:t>1</a:t>
                      </a:r>
                      <a:endParaRPr lang="es-CO" sz="5400" b="0" i="0" u="none" strike="noStrike">
                        <a:effectLst/>
                        <a:latin typeface="Arial" panose="020B0604020202020204" pitchFamily="34" charset="0"/>
                      </a:endParaRPr>
                    </a:p>
                  </a:txBody>
                  <a:tcPr marL="22860" marR="22860" marT="228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s-CO" sz="3300" b="0" i="0" u="none" strike="noStrike" dirty="0">
                          <a:solidFill>
                            <a:srgbClr val="000000"/>
                          </a:solidFill>
                          <a:effectLst/>
                          <a:latin typeface="Aptos Narrow" panose="020B0004020202020204" pitchFamily="34" charset="0"/>
                        </a:rPr>
                        <a:t>1</a:t>
                      </a:r>
                      <a:endParaRPr lang="es-CO" sz="5400" b="0" i="0" u="none" strike="noStrike" dirty="0">
                        <a:effectLst/>
                        <a:latin typeface="Arial" panose="020B0604020202020204" pitchFamily="34" charset="0"/>
                      </a:endParaRPr>
                    </a:p>
                  </a:txBody>
                  <a:tcPr marL="22860" marR="22860" marT="228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CO" sz="3300" b="0" i="0" u="none" strike="noStrike" dirty="0">
                          <a:solidFill>
                            <a:srgbClr val="000000"/>
                          </a:solidFill>
                          <a:effectLst/>
                          <a:latin typeface="Aptos Narrow" panose="020B0004020202020204" pitchFamily="34" charset="0"/>
                        </a:rPr>
                        <a:t> </a:t>
                      </a:r>
                      <a:endParaRPr lang="es-CO" sz="5400" b="0" i="0" u="none" strike="noStrike" dirty="0">
                        <a:effectLst/>
                        <a:latin typeface="Arial" panose="020B0604020202020204" pitchFamily="34" charset="0"/>
                      </a:endParaRPr>
                    </a:p>
                  </a:txBody>
                  <a:tcPr marL="22860" marR="22860" marT="228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84679193"/>
                  </a:ext>
                </a:extLst>
              </a:tr>
            </a:tbl>
          </a:graphicData>
        </a:graphic>
      </p:graphicFrame>
    </p:spTree>
    <p:extLst>
      <p:ext uri="{BB962C8B-B14F-4D97-AF65-F5344CB8AC3E}">
        <p14:creationId xmlns:p14="http://schemas.microsoft.com/office/powerpoint/2010/main" val="1000005832"/>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C8985B3-48B1-3D51-9C1B-8E5C99FE01B7}"/>
              </a:ext>
            </a:extLst>
          </p:cNvPr>
          <p:cNvSpPr>
            <a:spLocks noGrp="1"/>
          </p:cNvSpPr>
          <p:nvPr>
            <p:ph type="title"/>
          </p:nvPr>
        </p:nvSpPr>
        <p:spPr>
          <a:xfrm>
            <a:off x="473202" y="639520"/>
            <a:ext cx="2571750" cy="1719072"/>
          </a:xfrm>
        </p:spPr>
        <p:txBody>
          <a:bodyPr anchor="b">
            <a:normAutofit/>
          </a:bodyPr>
          <a:lstStyle/>
          <a:p>
            <a:r>
              <a:rPr lang="es-CO" sz="4700"/>
              <a:t>Otro ejemplo</a:t>
            </a:r>
          </a:p>
        </p:txBody>
      </p:sp>
      <p:sp>
        <p:nvSpPr>
          <p:cNvPr id="11"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58" y="2573756"/>
            <a:ext cx="2441321" cy="18288"/>
          </a:xfrm>
          <a:custGeom>
            <a:avLst/>
            <a:gdLst>
              <a:gd name="csX0" fmla="*/ 0 w 2441321"/>
              <a:gd name="csY0" fmla="*/ 0 h 18288"/>
              <a:gd name="csX1" fmla="*/ 585917 w 2441321"/>
              <a:gd name="csY1" fmla="*/ 0 h 18288"/>
              <a:gd name="csX2" fmla="*/ 1196247 w 2441321"/>
              <a:gd name="csY2" fmla="*/ 0 h 18288"/>
              <a:gd name="csX3" fmla="*/ 1806578 w 2441321"/>
              <a:gd name="csY3" fmla="*/ 0 h 18288"/>
              <a:gd name="csX4" fmla="*/ 2441321 w 2441321"/>
              <a:gd name="csY4" fmla="*/ 0 h 18288"/>
              <a:gd name="csX5" fmla="*/ 2441321 w 2441321"/>
              <a:gd name="csY5" fmla="*/ 18288 h 18288"/>
              <a:gd name="csX6" fmla="*/ 1830991 w 2441321"/>
              <a:gd name="csY6" fmla="*/ 18288 h 18288"/>
              <a:gd name="csX7" fmla="*/ 1269487 w 2441321"/>
              <a:gd name="csY7" fmla="*/ 18288 h 18288"/>
              <a:gd name="csX8" fmla="*/ 707983 w 2441321"/>
              <a:gd name="csY8" fmla="*/ 18288 h 18288"/>
              <a:gd name="csX9" fmla="*/ 0 w 2441321"/>
              <a:gd name="csY9" fmla="*/ 18288 h 18288"/>
              <a:gd name="csX10" fmla="*/ 0 w 2441321"/>
              <a:gd name="csY10"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2441321" h="18288" fill="none" extrusionOk="0">
                <a:moveTo>
                  <a:pt x="0" y="0"/>
                </a:moveTo>
                <a:cubicBezTo>
                  <a:pt x="273217" y="-17533"/>
                  <a:pt x="355785" y="-4171"/>
                  <a:pt x="585917" y="0"/>
                </a:cubicBezTo>
                <a:cubicBezTo>
                  <a:pt x="816049" y="4171"/>
                  <a:pt x="991446" y="-9419"/>
                  <a:pt x="1196247" y="0"/>
                </a:cubicBezTo>
                <a:cubicBezTo>
                  <a:pt x="1401048" y="9419"/>
                  <a:pt x="1589984" y="-731"/>
                  <a:pt x="1806578" y="0"/>
                </a:cubicBezTo>
                <a:cubicBezTo>
                  <a:pt x="2023172" y="731"/>
                  <a:pt x="2247754" y="8393"/>
                  <a:pt x="2441321" y="0"/>
                </a:cubicBezTo>
                <a:cubicBezTo>
                  <a:pt x="2441167" y="8655"/>
                  <a:pt x="2440437" y="9975"/>
                  <a:pt x="2441321" y="18288"/>
                </a:cubicBezTo>
                <a:cubicBezTo>
                  <a:pt x="2169723" y="30506"/>
                  <a:pt x="2045712" y="39140"/>
                  <a:pt x="1830991" y="18288"/>
                </a:cubicBezTo>
                <a:cubicBezTo>
                  <a:pt x="1616270" y="-2564"/>
                  <a:pt x="1505876" y="3949"/>
                  <a:pt x="1269487" y="18288"/>
                </a:cubicBezTo>
                <a:cubicBezTo>
                  <a:pt x="1033098" y="32627"/>
                  <a:pt x="908661" y="41191"/>
                  <a:pt x="707983" y="18288"/>
                </a:cubicBezTo>
                <a:cubicBezTo>
                  <a:pt x="507305" y="-4615"/>
                  <a:pt x="333592" y="20759"/>
                  <a:pt x="0" y="18288"/>
                </a:cubicBezTo>
                <a:cubicBezTo>
                  <a:pt x="-688" y="11716"/>
                  <a:pt x="875" y="6357"/>
                  <a:pt x="0" y="0"/>
                </a:cubicBezTo>
                <a:close/>
              </a:path>
              <a:path w="2441321" h="18288" stroke="0" extrusionOk="0">
                <a:moveTo>
                  <a:pt x="0" y="0"/>
                </a:moveTo>
                <a:cubicBezTo>
                  <a:pt x="207071" y="-14617"/>
                  <a:pt x="444194" y="-15606"/>
                  <a:pt x="585917" y="0"/>
                </a:cubicBezTo>
                <a:cubicBezTo>
                  <a:pt x="727640" y="15606"/>
                  <a:pt x="904326" y="-79"/>
                  <a:pt x="1123008" y="0"/>
                </a:cubicBezTo>
                <a:cubicBezTo>
                  <a:pt x="1341690" y="79"/>
                  <a:pt x="1600014" y="10401"/>
                  <a:pt x="1782164" y="0"/>
                </a:cubicBezTo>
                <a:cubicBezTo>
                  <a:pt x="1964314" y="-10401"/>
                  <a:pt x="2143537" y="-21488"/>
                  <a:pt x="2441321" y="0"/>
                </a:cubicBezTo>
                <a:cubicBezTo>
                  <a:pt x="2441735" y="5928"/>
                  <a:pt x="2441551" y="11133"/>
                  <a:pt x="2441321" y="18288"/>
                </a:cubicBezTo>
                <a:cubicBezTo>
                  <a:pt x="2166745" y="28773"/>
                  <a:pt x="2078726" y="15476"/>
                  <a:pt x="1879817" y="18288"/>
                </a:cubicBezTo>
                <a:cubicBezTo>
                  <a:pt x="1680908" y="21100"/>
                  <a:pt x="1548770" y="-4127"/>
                  <a:pt x="1318313" y="18288"/>
                </a:cubicBezTo>
                <a:cubicBezTo>
                  <a:pt x="1087856" y="40703"/>
                  <a:pt x="894613" y="3927"/>
                  <a:pt x="659157" y="18288"/>
                </a:cubicBezTo>
                <a:cubicBezTo>
                  <a:pt x="423701" y="32649"/>
                  <a:pt x="246611" y="33975"/>
                  <a:pt x="0" y="18288"/>
                </a:cubicBezTo>
                <a:cubicBezTo>
                  <a:pt x="-348" y="10388"/>
                  <a:pt x="-12" y="3969"/>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BD0BDBB5-E19C-D2F4-F017-8CDD60FDF63D}"/>
              </a:ext>
            </a:extLst>
          </p:cNvPr>
          <p:cNvSpPr>
            <a:spLocks noGrp="1"/>
          </p:cNvSpPr>
          <p:nvPr>
            <p:ph idx="1"/>
          </p:nvPr>
        </p:nvSpPr>
        <p:spPr>
          <a:xfrm>
            <a:off x="473202" y="2807208"/>
            <a:ext cx="2571750" cy="3410712"/>
          </a:xfrm>
        </p:spPr>
        <p:txBody>
          <a:bodyPr anchor="t">
            <a:normAutofit/>
          </a:bodyPr>
          <a:lstStyle/>
          <a:p>
            <a:r>
              <a:rPr lang="es-CO" sz="1900" dirty="0"/>
              <a:t>Ejemplo F(A,B,C)=m0+m3+m4+m5+m7</a:t>
            </a:r>
          </a:p>
          <a:p>
            <a:pPr lvl="1"/>
            <a:r>
              <a:rPr lang="es-CO" sz="1900" dirty="0"/>
              <a:t>F=</a:t>
            </a:r>
            <a:r>
              <a:rPr lang="es-CO" sz="1900" dirty="0">
                <a:solidFill>
                  <a:srgbClr val="FF0000"/>
                </a:solidFill>
              </a:rPr>
              <a:t>A’.B’.C’+</a:t>
            </a:r>
            <a:r>
              <a:rPr lang="es-CO" sz="1900" dirty="0"/>
              <a:t>A’.B.C+</a:t>
            </a:r>
            <a:r>
              <a:rPr lang="es-CO" sz="1900" dirty="0">
                <a:solidFill>
                  <a:srgbClr val="FF0000"/>
                </a:solidFill>
              </a:rPr>
              <a:t>A.B.C’</a:t>
            </a:r>
            <a:r>
              <a:rPr lang="es-CO" sz="1900" dirty="0"/>
              <a:t>+A.B’.C+A.B.C=</a:t>
            </a:r>
          </a:p>
        </p:txBody>
      </p:sp>
      <p:graphicFrame>
        <p:nvGraphicFramePr>
          <p:cNvPr id="4" name="Tabla 3">
            <a:extLst>
              <a:ext uri="{FF2B5EF4-FFF2-40B4-BE49-F238E27FC236}">
                <a16:creationId xmlns:a16="http://schemas.microsoft.com/office/drawing/2014/main" id="{9C53611B-ED46-2A23-10CE-0E8B83460D8F}"/>
              </a:ext>
            </a:extLst>
          </p:cNvPr>
          <p:cNvGraphicFramePr>
            <a:graphicFrameLocks noGrp="1"/>
          </p:cNvGraphicFramePr>
          <p:nvPr>
            <p:extLst>
              <p:ext uri="{D42A27DB-BD31-4B8C-83A1-F6EECF244321}">
                <p14:modId xmlns:p14="http://schemas.microsoft.com/office/powerpoint/2010/main" val="2969562832"/>
              </p:ext>
            </p:extLst>
          </p:nvPr>
        </p:nvGraphicFramePr>
        <p:xfrm>
          <a:off x="3490722" y="2011118"/>
          <a:ext cx="5177793" cy="3218648"/>
        </p:xfrm>
        <a:graphic>
          <a:graphicData uri="http://schemas.openxmlformats.org/drawingml/2006/table">
            <a:tbl>
              <a:tblPr/>
              <a:tblGrid>
                <a:gridCol w="1433495">
                  <a:extLst>
                    <a:ext uri="{9D8B030D-6E8A-4147-A177-3AD203B41FA5}">
                      <a16:colId xmlns:a16="http://schemas.microsoft.com/office/drawing/2014/main" val="2955712151"/>
                    </a:ext>
                  </a:extLst>
                </a:gridCol>
                <a:gridCol w="1019238">
                  <a:extLst>
                    <a:ext uri="{9D8B030D-6E8A-4147-A177-3AD203B41FA5}">
                      <a16:colId xmlns:a16="http://schemas.microsoft.com/office/drawing/2014/main" val="750493135"/>
                    </a:ext>
                  </a:extLst>
                </a:gridCol>
                <a:gridCol w="943836">
                  <a:extLst>
                    <a:ext uri="{9D8B030D-6E8A-4147-A177-3AD203B41FA5}">
                      <a16:colId xmlns:a16="http://schemas.microsoft.com/office/drawing/2014/main" val="2111934779"/>
                    </a:ext>
                  </a:extLst>
                </a:gridCol>
                <a:gridCol w="868437">
                  <a:extLst>
                    <a:ext uri="{9D8B030D-6E8A-4147-A177-3AD203B41FA5}">
                      <a16:colId xmlns:a16="http://schemas.microsoft.com/office/drawing/2014/main" val="207976965"/>
                    </a:ext>
                  </a:extLst>
                </a:gridCol>
                <a:gridCol w="912787">
                  <a:extLst>
                    <a:ext uri="{9D8B030D-6E8A-4147-A177-3AD203B41FA5}">
                      <a16:colId xmlns:a16="http://schemas.microsoft.com/office/drawing/2014/main" val="4124608744"/>
                    </a:ext>
                  </a:extLst>
                </a:gridCol>
              </a:tblGrid>
              <a:tr h="591849">
                <a:tc>
                  <a:txBody>
                    <a:bodyPr/>
                    <a:lstStyle/>
                    <a:p>
                      <a:pPr algn="l" fontAlgn="b"/>
                      <a:endParaRPr lang="es-CO" sz="5000" b="0" i="0" u="none" strike="noStrike">
                        <a:effectLst/>
                        <a:latin typeface="Arial" panose="020B0604020202020204" pitchFamily="34" charset="0"/>
                      </a:endParaRPr>
                    </a:p>
                  </a:txBody>
                  <a:tcPr marL="21290" marR="21290" marT="21290" marB="0" anchor="b">
                    <a:lnL>
                      <a:noFill/>
                    </a:lnL>
                    <a:lnR>
                      <a:noFill/>
                    </a:lnR>
                    <a:lnT>
                      <a:noFill/>
                    </a:lnT>
                    <a:lnB>
                      <a:noFill/>
                    </a:lnB>
                    <a:noFill/>
                  </a:tcPr>
                </a:tc>
                <a:tc>
                  <a:txBody>
                    <a:bodyPr/>
                    <a:lstStyle/>
                    <a:p>
                      <a:pPr algn="ctr" fontAlgn="b"/>
                      <a:r>
                        <a:rPr lang="es-CO" sz="3100" b="0" i="0" u="none" strike="noStrike" dirty="0">
                          <a:solidFill>
                            <a:srgbClr val="000000"/>
                          </a:solidFill>
                          <a:effectLst/>
                          <a:latin typeface="Aptos Narrow" panose="020B0004020202020204" pitchFamily="34" charset="0"/>
                        </a:rPr>
                        <a:t>B’.C'</a:t>
                      </a:r>
                      <a:endParaRPr lang="es-CO" sz="5000" b="0" i="0" u="none" strike="noStrike" dirty="0">
                        <a:effectLst/>
                        <a:latin typeface="Arial" panose="020B0604020202020204" pitchFamily="34" charset="0"/>
                      </a:endParaRPr>
                    </a:p>
                  </a:txBody>
                  <a:tcPr marL="21290" marR="21290" marT="21290" marB="0" anchor="b">
                    <a:lnL>
                      <a:noFill/>
                    </a:lnL>
                    <a:lnR>
                      <a:noFill/>
                    </a:lnR>
                    <a:lnT>
                      <a:noFill/>
                    </a:lnT>
                    <a:lnB>
                      <a:noFill/>
                    </a:lnB>
                    <a:noFill/>
                  </a:tcPr>
                </a:tc>
                <a:tc>
                  <a:txBody>
                    <a:bodyPr/>
                    <a:lstStyle/>
                    <a:p>
                      <a:pPr algn="ctr" fontAlgn="b"/>
                      <a:r>
                        <a:rPr lang="es-CO" sz="3100" b="0" i="0" u="none" strike="noStrike" dirty="0">
                          <a:solidFill>
                            <a:srgbClr val="000000"/>
                          </a:solidFill>
                          <a:effectLst/>
                          <a:latin typeface="Aptos Narrow" panose="020B0004020202020204" pitchFamily="34" charset="0"/>
                        </a:rPr>
                        <a:t>B’.C</a:t>
                      </a:r>
                      <a:endParaRPr lang="es-CO" sz="5000" b="0" i="0" u="none" strike="noStrike" dirty="0">
                        <a:effectLst/>
                        <a:latin typeface="Arial" panose="020B0604020202020204" pitchFamily="34" charset="0"/>
                      </a:endParaRPr>
                    </a:p>
                  </a:txBody>
                  <a:tcPr marL="21290" marR="21290" marT="21290" marB="0" anchor="b">
                    <a:lnL>
                      <a:noFill/>
                    </a:lnL>
                    <a:lnR>
                      <a:noFill/>
                    </a:lnR>
                    <a:lnT>
                      <a:noFill/>
                    </a:lnT>
                    <a:lnB>
                      <a:noFill/>
                    </a:lnB>
                    <a:noFill/>
                  </a:tcPr>
                </a:tc>
                <a:tc>
                  <a:txBody>
                    <a:bodyPr/>
                    <a:lstStyle/>
                    <a:p>
                      <a:pPr algn="ctr" fontAlgn="b"/>
                      <a:r>
                        <a:rPr lang="es-CO" sz="3100" b="0" i="0" u="none" strike="noStrike" dirty="0">
                          <a:solidFill>
                            <a:srgbClr val="000000"/>
                          </a:solidFill>
                          <a:effectLst/>
                          <a:latin typeface="Aptos Narrow" panose="020B0004020202020204" pitchFamily="34" charset="0"/>
                        </a:rPr>
                        <a:t>B.C</a:t>
                      </a:r>
                      <a:endParaRPr lang="es-CO" sz="5000" b="0" i="0" u="none" strike="noStrike" dirty="0">
                        <a:effectLst/>
                        <a:latin typeface="Arial" panose="020B0604020202020204" pitchFamily="34" charset="0"/>
                      </a:endParaRPr>
                    </a:p>
                  </a:txBody>
                  <a:tcPr marL="21290" marR="21290" marT="21290" marB="0" anchor="b">
                    <a:lnL>
                      <a:noFill/>
                    </a:lnL>
                    <a:lnR>
                      <a:noFill/>
                    </a:lnR>
                    <a:lnT>
                      <a:noFill/>
                    </a:lnT>
                    <a:lnB>
                      <a:noFill/>
                    </a:lnB>
                    <a:noFill/>
                  </a:tcPr>
                </a:tc>
                <a:tc>
                  <a:txBody>
                    <a:bodyPr/>
                    <a:lstStyle/>
                    <a:p>
                      <a:pPr algn="ctr" fontAlgn="b"/>
                      <a:r>
                        <a:rPr lang="es-CO" sz="3100" b="0" i="0" u="none" strike="noStrike" dirty="0">
                          <a:solidFill>
                            <a:srgbClr val="000000"/>
                          </a:solidFill>
                          <a:effectLst/>
                          <a:latin typeface="Aptos Narrow" panose="020B0004020202020204" pitchFamily="34" charset="0"/>
                        </a:rPr>
                        <a:t>B.C' </a:t>
                      </a:r>
                      <a:endParaRPr lang="es-CO" sz="5000" b="0" i="0" u="none" strike="noStrike" dirty="0">
                        <a:effectLst/>
                        <a:latin typeface="Arial" panose="020B0604020202020204" pitchFamily="34" charset="0"/>
                      </a:endParaRPr>
                    </a:p>
                  </a:txBody>
                  <a:tcPr marL="21290" marR="21290" marT="21290" marB="0" anchor="b">
                    <a:lnL>
                      <a:noFill/>
                    </a:lnL>
                    <a:lnR>
                      <a:noFill/>
                    </a:lnR>
                    <a:lnT>
                      <a:noFill/>
                    </a:lnT>
                    <a:lnB>
                      <a:noFill/>
                    </a:lnB>
                    <a:noFill/>
                  </a:tcPr>
                </a:tc>
                <a:extLst>
                  <a:ext uri="{0D108BD9-81ED-4DB2-BD59-A6C34878D82A}">
                    <a16:rowId xmlns:a16="http://schemas.microsoft.com/office/drawing/2014/main" val="580639800"/>
                  </a:ext>
                </a:extLst>
              </a:tr>
              <a:tr h="591849">
                <a:tc>
                  <a:txBody>
                    <a:bodyPr/>
                    <a:lstStyle/>
                    <a:p>
                      <a:pPr algn="r" fontAlgn="b"/>
                      <a:r>
                        <a:rPr lang="es-CO" sz="3100" b="0" i="0" u="none" strike="noStrike" dirty="0">
                          <a:solidFill>
                            <a:srgbClr val="000000"/>
                          </a:solidFill>
                          <a:effectLst/>
                          <a:latin typeface="Aptos Narrow" panose="020B0004020202020204" pitchFamily="34" charset="0"/>
                        </a:rPr>
                        <a:t>A\BC</a:t>
                      </a:r>
                      <a:endParaRPr lang="es-CO" sz="5000" b="0" i="0" u="none" strike="noStrike" dirty="0">
                        <a:effectLst/>
                        <a:latin typeface="Arial" panose="020B0604020202020204" pitchFamily="34" charset="0"/>
                      </a:endParaRPr>
                    </a:p>
                  </a:txBody>
                  <a:tcPr marL="21290" marR="191606" marT="21290" marB="0" anchor="b">
                    <a:lnL>
                      <a:noFill/>
                    </a:lnL>
                    <a:lnR>
                      <a:noFill/>
                    </a:lnR>
                    <a:lnT>
                      <a:noFill/>
                    </a:lnT>
                    <a:lnB>
                      <a:noFill/>
                    </a:lnB>
                    <a:noFill/>
                  </a:tcPr>
                </a:tc>
                <a:tc>
                  <a:txBody>
                    <a:bodyPr/>
                    <a:lstStyle/>
                    <a:p>
                      <a:pPr algn="ctr" fontAlgn="b"/>
                      <a:r>
                        <a:rPr lang="es-CO" sz="3100" b="0" i="0" u="none" strike="noStrike">
                          <a:solidFill>
                            <a:srgbClr val="000000"/>
                          </a:solidFill>
                          <a:effectLst/>
                          <a:latin typeface="Aptos Narrow" panose="020B0004020202020204" pitchFamily="34" charset="0"/>
                        </a:rPr>
                        <a:t>00</a:t>
                      </a:r>
                      <a:endParaRPr lang="es-CO" sz="5000" b="0" i="0" u="none" strike="noStrike">
                        <a:effectLst/>
                        <a:latin typeface="Arial" panose="020B0604020202020204" pitchFamily="34" charset="0"/>
                      </a:endParaRPr>
                    </a:p>
                  </a:txBody>
                  <a:tcPr marL="21290" marR="21290" marT="2129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s-CO" sz="3100" b="0" i="0" u="none" strike="noStrike">
                          <a:solidFill>
                            <a:srgbClr val="000000"/>
                          </a:solidFill>
                          <a:effectLst/>
                          <a:latin typeface="Aptos Narrow" panose="020B0004020202020204" pitchFamily="34" charset="0"/>
                        </a:rPr>
                        <a:t>01</a:t>
                      </a:r>
                      <a:endParaRPr lang="es-CO" sz="5000" b="0" i="0" u="none" strike="noStrike">
                        <a:effectLst/>
                        <a:latin typeface="Arial" panose="020B0604020202020204" pitchFamily="34" charset="0"/>
                      </a:endParaRPr>
                    </a:p>
                  </a:txBody>
                  <a:tcPr marL="21290" marR="21290" marT="2129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s-CO" sz="3100" b="0" i="0" u="none" strike="noStrike">
                          <a:solidFill>
                            <a:srgbClr val="000000"/>
                          </a:solidFill>
                          <a:effectLst/>
                          <a:latin typeface="Aptos Narrow" panose="020B0004020202020204" pitchFamily="34" charset="0"/>
                        </a:rPr>
                        <a:t>11</a:t>
                      </a:r>
                      <a:endParaRPr lang="es-CO" sz="5000" b="0" i="0" u="none" strike="noStrike">
                        <a:effectLst/>
                        <a:latin typeface="Arial" panose="020B0604020202020204" pitchFamily="34" charset="0"/>
                      </a:endParaRPr>
                    </a:p>
                  </a:txBody>
                  <a:tcPr marL="21290" marR="21290" marT="2129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s-CO" sz="3100" b="0" i="0" u="none" strike="noStrike">
                          <a:solidFill>
                            <a:srgbClr val="000000"/>
                          </a:solidFill>
                          <a:effectLst/>
                          <a:latin typeface="Aptos Narrow" panose="020B0004020202020204" pitchFamily="34" charset="0"/>
                        </a:rPr>
                        <a:t>10</a:t>
                      </a:r>
                      <a:endParaRPr lang="es-CO" sz="5000" b="0" i="0" u="none" strike="noStrike">
                        <a:effectLst/>
                        <a:latin typeface="Arial" panose="020B0604020202020204" pitchFamily="34" charset="0"/>
                      </a:endParaRPr>
                    </a:p>
                  </a:txBody>
                  <a:tcPr marL="21290" marR="21290" marT="21290"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0520925"/>
                  </a:ext>
                </a:extLst>
              </a:tr>
              <a:tr h="591849">
                <a:tc>
                  <a:txBody>
                    <a:bodyPr/>
                    <a:lstStyle/>
                    <a:p>
                      <a:pPr algn="r" fontAlgn="b"/>
                      <a:r>
                        <a:rPr lang="es-CO" sz="3100" b="0" i="0" u="none" strike="noStrike" dirty="0">
                          <a:solidFill>
                            <a:srgbClr val="000000"/>
                          </a:solidFill>
                          <a:effectLst/>
                          <a:latin typeface="Aptos Narrow" panose="020B0004020202020204" pitchFamily="34" charset="0"/>
                        </a:rPr>
                        <a:t>A'        0</a:t>
                      </a:r>
                      <a:endParaRPr lang="es-CO" sz="5000" b="0" i="0" u="none" strike="noStrike" dirty="0">
                        <a:effectLst/>
                        <a:latin typeface="Arial" panose="020B0604020202020204" pitchFamily="34" charset="0"/>
                      </a:endParaRPr>
                    </a:p>
                  </a:txBody>
                  <a:tcPr marL="21290" marR="191606" marT="2129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s-CO" sz="3100" b="0" i="0" u="none" strike="noStrike">
                          <a:solidFill>
                            <a:srgbClr val="000000"/>
                          </a:solidFill>
                          <a:effectLst/>
                          <a:latin typeface="Aptos Narrow" panose="020B0004020202020204" pitchFamily="34" charset="0"/>
                        </a:rPr>
                        <a:t>1</a:t>
                      </a:r>
                      <a:endParaRPr lang="es-CO" sz="5000" b="0" i="0" u="none" strike="noStrike">
                        <a:effectLst/>
                        <a:latin typeface="Arial" panose="020B0604020202020204" pitchFamily="34" charset="0"/>
                      </a:endParaRPr>
                    </a:p>
                  </a:txBody>
                  <a:tcPr marL="21290" marR="21290" marT="212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CO" sz="3100" b="0" i="0" u="none" strike="noStrike">
                          <a:solidFill>
                            <a:srgbClr val="000000"/>
                          </a:solidFill>
                          <a:effectLst/>
                          <a:latin typeface="Aptos Narrow" panose="020B0004020202020204" pitchFamily="34" charset="0"/>
                        </a:rPr>
                        <a:t> </a:t>
                      </a:r>
                      <a:endParaRPr lang="es-CO" sz="5000" b="0" i="0" u="none" strike="noStrike">
                        <a:effectLst/>
                        <a:latin typeface="Arial" panose="020B0604020202020204" pitchFamily="34" charset="0"/>
                      </a:endParaRPr>
                    </a:p>
                  </a:txBody>
                  <a:tcPr marL="21290" marR="21290" marT="212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s-CO" sz="3100" b="0" i="0" u="none" strike="noStrike">
                          <a:solidFill>
                            <a:srgbClr val="000000"/>
                          </a:solidFill>
                          <a:effectLst/>
                          <a:latin typeface="Aptos Narrow" panose="020B0004020202020204" pitchFamily="34" charset="0"/>
                        </a:rPr>
                        <a:t>1</a:t>
                      </a:r>
                      <a:endParaRPr lang="es-CO" sz="5000" b="0" i="0" u="none" strike="noStrike">
                        <a:effectLst/>
                        <a:latin typeface="Arial" panose="020B0604020202020204" pitchFamily="34" charset="0"/>
                      </a:endParaRPr>
                    </a:p>
                  </a:txBody>
                  <a:tcPr marL="21290" marR="21290" marT="212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endParaRPr lang="es-CO" sz="5000" b="0" i="0" u="none" strike="noStrike" dirty="0">
                        <a:effectLst/>
                        <a:latin typeface="Arial" panose="020B0604020202020204" pitchFamily="34" charset="0"/>
                      </a:endParaRPr>
                    </a:p>
                  </a:txBody>
                  <a:tcPr marL="21290" marR="21290" marT="212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13599743"/>
                  </a:ext>
                </a:extLst>
              </a:tr>
              <a:tr h="1060219">
                <a:tc>
                  <a:txBody>
                    <a:bodyPr/>
                    <a:lstStyle/>
                    <a:p>
                      <a:pPr algn="r" fontAlgn="b"/>
                      <a:r>
                        <a:rPr lang="es-CO" sz="3100" b="0" i="0" u="none" strike="noStrike" dirty="0">
                          <a:solidFill>
                            <a:srgbClr val="000000"/>
                          </a:solidFill>
                          <a:effectLst/>
                          <a:latin typeface="Aptos Narrow" panose="020B0004020202020204" pitchFamily="34" charset="0"/>
                        </a:rPr>
                        <a:t>A         1</a:t>
                      </a:r>
                      <a:endParaRPr lang="es-CO" sz="5000" b="0" i="0" u="none" strike="noStrike" dirty="0">
                        <a:effectLst/>
                        <a:latin typeface="Arial" panose="020B0604020202020204" pitchFamily="34" charset="0"/>
                      </a:endParaRPr>
                    </a:p>
                  </a:txBody>
                  <a:tcPr marL="21290" marR="191606" marT="2129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es-CO" sz="3100" b="0" i="0" u="none" strike="noStrike">
                          <a:solidFill>
                            <a:srgbClr val="000000"/>
                          </a:solidFill>
                          <a:effectLst/>
                          <a:latin typeface="Aptos Narrow" panose="020B0004020202020204" pitchFamily="34" charset="0"/>
                        </a:rPr>
                        <a:t>          1</a:t>
                      </a:r>
                      <a:endParaRPr lang="es-CO" sz="5000" b="0" i="0" u="none" strike="noStrike" dirty="0">
                        <a:effectLst/>
                        <a:latin typeface="Arial" panose="020B0604020202020204" pitchFamily="34" charset="0"/>
                      </a:endParaRPr>
                    </a:p>
                  </a:txBody>
                  <a:tcPr marL="21290" marR="21290" marT="212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s-CO" sz="3100" b="0" i="0" u="none" strike="noStrike">
                          <a:solidFill>
                            <a:srgbClr val="000000"/>
                          </a:solidFill>
                          <a:effectLst/>
                          <a:latin typeface="Aptos Narrow" panose="020B0004020202020204" pitchFamily="34" charset="0"/>
                        </a:rPr>
                        <a:t>1</a:t>
                      </a:r>
                      <a:endParaRPr lang="es-CO" sz="5000" b="0" i="0" u="none" strike="noStrike">
                        <a:effectLst/>
                        <a:latin typeface="Arial" panose="020B0604020202020204" pitchFamily="34" charset="0"/>
                      </a:endParaRPr>
                    </a:p>
                  </a:txBody>
                  <a:tcPr marL="21290" marR="21290" marT="212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s-CO" sz="3100" b="0" i="0" u="none" strike="noStrike">
                          <a:solidFill>
                            <a:srgbClr val="000000"/>
                          </a:solidFill>
                          <a:effectLst/>
                          <a:latin typeface="Aptos Narrow" panose="020B0004020202020204" pitchFamily="34" charset="0"/>
                        </a:rPr>
                        <a:t>1</a:t>
                      </a:r>
                      <a:endParaRPr lang="es-CO" sz="5000" b="0" i="0" u="none" strike="noStrike">
                        <a:effectLst/>
                        <a:latin typeface="Arial" panose="020B0604020202020204" pitchFamily="34" charset="0"/>
                      </a:endParaRPr>
                    </a:p>
                  </a:txBody>
                  <a:tcPr marL="21290" marR="21290" marT="212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CO" sz="3100" b="0" i="0" u="none" strike="noStrike" dirty="0">
                          <a:solidFill>
                            <a:srgbClr val="000000"/>
                          </a:solidFill>
                          <a:effectLst/>
                          <a:latin typeface="Aptos Narrow" panose="020B0004020202020204" pitchFamily="34" charset="0"/>
                        </a:rPr>
                        <a:t> </a:t>
                      </a:r>
                      <a:endParaRPr lang="es-CO" sz="5000" b="0" i="0" u="none" strike="noStrike" dirty="0">
                        <a:effectLst/>
                        <a:latin typeface="Arial" panose="020B0604020202020204" pitchFamily="34" charset="0"/>
                      </a:endParaRPr>
                    </a:p>
                  </a:txBody>
                  <a:tcPr marL="21290" marR="21290" marT="212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38385929"/>
                  </a:ext>
                </a:extLst>
              </a:tr>
            </a:tbl>
          </a:graphicData>
        </a:graphic>
      </p:graphicFrame>
    </p:spTree>
    <p:extLst>
      <p:ext uri="{BB962C8B-B14F-4D97-AF65-F5344CB8AC3E}">
        <p14:creationId xmlns:p14="http://schemas.microsoft.com/office/powerpoint/2010/main" val="367368653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3FF90AFC-96CC-E270-39A5-2FBB7B6FD863}"/>
              </a:ext>
            </a:extLst>
          </p:cNvPr>
          <p:cNvSpPr>
            <a:spLocks noGrp="1"/>
          </p:cNvSpPr>
          <p:nvPr>
            <p:ph type="title"/>
          </p:nvPr>
        </p:nvSpPr>
        <p:spPr>
          <a:xfrm>
            <a:off x="473202" y="639520"/>
            <a:ext cx="2571750" cy="1719072"/>
          </a:xfrm>
        </p:spPr>
        <p:txBody>
          <a:bodyPr anchor="b">
            <a:normAutofit/>
          </a:bodyPr>
          <a:lstStyle/>
          <a:p>
            <a:r>
              <a:rPr lang="es-CO" sz="4300"/>
              <a:t>Mapa de 4 Variable</a:t>
            </a:r>
          </a:p>
        </p:txBody>
      </p:sp>
      <p:sp>
        <p:nvSpPr>
          <p:cNvPr id="14"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58" y="2573756"/>
            <a:ext cx="2441321" cy="18288"/>
          </a:xfrm>
          <a:custGeom>
            <a:avLst/>
            <a:gdLst>
              <a:gd name="csX0" fmla="*/ 0 w 2441321"/>
              <a:gd name="csY0" fmla="*/ 0 h 18288"/>
              <a:gd name="csX1" fmla="*/ 585917 w 2441321"/>
              <a:gd name="csY1" fmla="*/ 0 h 18288"/>
              <a:gd name="csX2" fmla="*/ 1196247 w 2441321"/>
              <a:gd name="csY2" fmla="*/ 0 h 18288"/>
              <a:gd name="csX3" fmla="*/ 1806578 w 2441321"/>
              <a:gd name="csY3" fmla="*/ 0 h 18288"/>
              <a:gd name="csX4" fmla="*/ 2441321 w 2441321"/>
              <a:gd name="csY4" fmla="*/ 0 h 18288"/>
              <a:gd name="csX5" fmla="*/ 2441321 w 2441321"/>
              <a:gd name="csY5" fmla="*/ 18288 h 18288"/>
              <a:gd name="csX6" fmla="*/ 1830991 w 2441321"/>
              <a:gd name="csY6" fmla="*/ 18288 h 18288"/>
              <a:gd name="csX7" fmla="*/ 1269487 w 2441321"/>
              <a:gd name="csY7" fmla="*/ 18288 h 18288"/>
              <a:gd name="csX8" fmla="*/ 707983 w 2441321"/>
              <a:gd name="csY8" fmla="*/ 18288 h 18288"/>
              <a:gd name="csX9" fmla="*/ 0 w 2441321"/>
              <a:gd name="csY9" fmla="*/ 18288 h 18288"/>
              <a:gd name="csX10" fmla="*/ 0 w 2441321"/>
              <a:gd name="csY10"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2441321" h="18288" fill="none" extrusionOk="0">
                <a:moveTo>
                  <a:pt x="0" y="0"/>
                </a:moveTo>
                <a:cubicBezTo>
                  <a:pt x="273217" y="-17533"/>
                  <a:pt x="355785" y="-4171"/>
                  <a:pt x="585917" y="0"/>
                </a:cubicBezTo>
                <a:cubicBezTo>
                  <a:pt x="816049" y="4171"/>
                  <a:pt x="991446" y="-9419"/>
                  <a:pt x="1196247" y="0"/>
                </a:cubicBezTo>
                <a:cubicBezTo>
                  <a:pt x="1401048" y="9419"/>
                  <a:pt x="1589984" y="-731"/>
                  <a:pt x="1806578" y="0"/>
                </a:cubicBezTo>
                <a:cubicBezTo>
                  <a:pt x="2023172" y="731"/>
                  <a:pt x="2247754" y="8393"/>
                  <a:pt x="2441321" y="0"/>
                </a:cubicBezTo>
                <a:cubicBezTo>
                  <a:pt x="2441167" y="8655"/>
                  <a:pt x="2440437" y="9975"/>
                  <a:pt x="2441321" y="18288"/>
                </a:cubicBezTo>
                <a:cubicBezTo>
                  <a:pt x="2169723" y="30506"/>
                  <a:pt x="2045712" y="39140"/>
                  <a:pt x="1830991" y="18288"/>
                </a:cubicBezTo>
                <a:cubicBezTo>
                  <a:pt x="1616270" y="-2564"/>
                  <a:pt x="1505876" y="3949"/>
                  <a:pt x="1269487" y="18288"/>
                </a:cubicBezTo>
                <a:cubicBezTo>
                  <a:pt x="1033098" y="32627"/>
                  <a:pt x="908661" y="41191"/>
                  <a:pt x="707983" y="18288"/>
                </a:cubicBezTo>
                <a:cubicBezTo>
                  <a:pt x="507305" y="-4615"/>
                  <a:pt x="333592" y="20759"/>
                  <a:pt x="0" y="18288"/>
                </a:cubicBezTo>
                <a:cubicBezTo>
                  <a:pt x="-688" y="11716"/>
                  <a:pt x="875" y="6357"/>
                  <a:pt x="0" y="0"/>
                </a:cubicBezTo>
                <a:close/>
              </a:path>
              <a:path w="2441321" h="18288" stroke="0" extrusionOk="0">
                <a:moveTo>
                  <a:pt x="0" y="0"/>
                </a:moveTo>
                <a:cubicBezTo>
                  <a:pt x="207071" y="-14617"/>
                  <a:pt x="444194" y="-15606"/>
                  <a:pt x="585917" y="0"/>
                </a:cubicBezTo>
                <a:cubicBezTo>
                  <a:pt x="727640" y="15606"/>
                  <a:pt x="904326" y="-79"/>
                  <a:pt x="1123008" y="0"/>
                </a:cubicBezTo>
                <a:cubicBezTo>
                  <a:pt x="1341690" y="79"/>
                  <a:pt x="1600014" y="10401"/>
                  <a:pt x="1782164" y="0"/>
                </a:cubicBezTo>
                <a:cubicBezTo>
                  <a:pt x="1964314" y="-10401"/>
                  <a:pt x="2143537" y="-21488"/>
                  <a:pt x="2441321" y="0"/>
                </a:cubicBezTo>
                <a:cubicBezTo>
                  <a:pt x="2441735" y="5928"/>
                  <a:pt x="2441551" y="11133"/>
                  <a:pt x="2441321" y="18288"/>
                </a:cubicBezTo>
                <a:cubicBezTo>
                  <a:pt x="2166745" y="28773"/>
                  <a:pt x="2078726" y="15476"/>
                  <a:pt x="1879817" y="18288"/>
                </a:cubicBezTo>
                <a:cubicBezTo>
                  <a:pt x="1680908" y="21100"/>
                  <a:pt x="1548770" y="-4127"/>
                  <a:pt x="1318313" y="18288"/>
                </a:cubicBezTo>
                <a:cubicBezTo>
                  <a:pt x="1087856" y="40703"/>
                  <a:pt x="894613" y="3927"/>
                  <a:pt x="659157" y="18288"/>
                </a:cubicBezTo>
                <a:cubicBezTo>
                  <a:pt x="423701" y="32649"/>
                  <a:pt x="246611" y="33975"/>
                  <a:pt x="0" y="18288"/>
                </a:cubicBezTo>
                <a:cubicBezTo>
                  <a:pt x="-348" y="10388"/>
                  <a:pt x="-12" y="3969"/>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AEC254CF-AB72-D098-58E2-2B999EECA4AC}"/>
              </a:ext>
            </a:extLst>
          </p:cNvPr>
          <p:cNvSpPr>
            <a:spLocks noGrp="1"/>
          </p:cNvSpPr>
          <p:nvPr>
            <p:ph idx="1"/>
          </p:nvPr>
        </p:nvSpPr>
        <p:spPr>
          <a:xfrm>
            <a:off x="473202" y="2807208"/>
            <a:ext cx="2571750" cy="3410712"/>
          </a:xfrm>
        </p:spPr>
        <p:txBody>
          <a:bodyPr anchor="t">
            <a:normAutofit/>
          </a:bodyPr>
          <a:lstStyle/>
          <a:p>
            <a:endParaRPr lang="en-US" sz="1900"/>
          </a:p>
        </p:txBody>
      </p:sp>
      <p:graphicFrame>
        <p:nvGraphicFramePr>
          <p:cNvPr id="7" name="Marcador de contenido 3">
            <a:extLst>
              <a:ext uri="{FF2B5EF4-FFF2-40B4-BE49-F238E27FC236}">
                <a16:creationId xmlns:a16="http://schemas.microsoft.com/office/drawing/2014/main" id="{3DF9217B-C007-E666-8D03-E9BC535ACCBE}"/>
              </a:ext>
            </a:extLst>
          </p:cNvPr>
          <p:cNvGraphicFramePr>
            <a:graphicFrameLocks/>
          </p:cNvGraphicFramePr>
          <p:nvPr/>
        </p:nvGraphicFramePr>
        <p:xfrm>
          <a:off x="3547396" y="1840230"/>
          <a:ext cx="5064441" cy="3177540"/>
        </p:xfrm>
        <a:graphic>
          <a:graphicData uri="http://schemas.openxmlformats.org/drawingml/2006/table">
            <a:tbl>
              <a:tblPr/>
              <a:tblGrid>
                <a:gridCol w="1886901">
                  <a:extLst>
                    <a:ext uri="{9D8B030D-6E8A-4147-A177-3AD203B41FA5}">
                      <a16:colId xmlns:a16="http://schemas.microsoft.com/office/drawing/2014/main" val="1815082004"/>
                    </a:ext>
                  </a:extLst>
                </a:gridCol>
                <a:gridCol w="794385">
                  <a:extLst>
                    <a:ext uri="{9D8B030D-6E8A-4147-A177-3AD203B41FA5}">
                      <a16:colId xmlns:a16="http://schemas.microsoft.com/office/drawing/2014/main" val="815148989"/>
                    </a:ext>
                  </a:extLst>
                </a:gridCol>
                <a:gridCol w="794385">
                  <a:extLst>
                    <a:ext uri="{9D8B030D-6E8A-4147-A177-3AD203B41FA5}">
                      <a16:colId xmlns:a16="http://schemas.microsoft.com/office/drawing/2014/main" val="37320367"/>
                    </a:ext>
                  </a:extLst>
                </a:gridCol>
                <a:gridCol w="794385">
                  <a:extLst>
                    <a:ext uri="{9D8B030D-6E8A-4147-A177-3AD203B41FA5}">
                      <a16:colId xmlns:a16="http://schemas.microsoft.com/office/drawing/2014/main" val="3670961686"/>
                    </a:ext>
                  </a:extLst>
                </a:gridCol>
                <a:gridCol w="794385">
                  <a:extLst>
                    <a:ext uri="{9D8B030D-6E8A-4147-A177-3AD203B41FA5}">
                      <a16:colId xmlns:a16="http://schemas.microsoft.com/office/drawing/2014/main" val="2327234136"/>
                    </a:ext>
                  </a:extLst>
                </a:gridCol>
              </a:tblGrid>
              <a:tr h="635508">
                <a:tc>
                  <a:txBody>
                    <a:bodyPr/>
                    <a:lstStyle/>
                    <a:p>
                      <a:pPr algn="r" fontAlgn="b"/>
                      <a:r>
                        <a:rPr lang="es-CO" sz="3300" b="0" i="0" u="none" strike="noStrike">
                          <a:solidFill>
                            <a:srgbClr val="000000"/>
                          </a:solidFill>
                          <a:effectLst/>
                          <a:latin typeface="Aptos Narrow" panose="020B0004020202020204" pitchFamily="34" charset="0"/>
                        </a:rPr>
                        <a:t>A.B\C.D</a:t>
                      </a:r>
                      <a:endParaRPr lang="es-CO" sz="5400" b="0" i="0" u="none" strike="noStrike">
                        <a:effectLst/>
                        <a:latin typeface="Arial" panose="020B0604020202020204" pitchFamily="34" charset="0"/>
                      </a:endParaRPr>
                    </a:p>
                  </a:txBody>
                  <a:tcPr marL="22860" marR="205740" marT="22860" marB="0" anchor="b">
                    <a:lnL>
                      <a:noFill/>
                    </a:lnL>
                    <a:lnR>
                      <a:noFill/>
                    </a:lnR>
                    <a:lnT>
                      <a:noFill/>
                    </a:lnT>
                    <a:lnB>
                      <a:noFill/>
                    </a:lnB>
                    <a:noFill/>
                  </a:tcPr>
                </a:tc>
                <a:tc>
                  <a:txBody>
                    <a:bodyPr/>
                    <a:lstStyle/>
                    <a:p>
                      <a:pPr algn="ctr" fontAlgn="b"/>
                      <a:r>
                        <a:rPr lang="es-CO" sz="3300" b="0" i="0" u="none" strike="noStrike">
                          <a:solidFill>
                            <a:srgbClr val="000000"/>
                          </a:solidFill>
                          <a:effectLst/>
                          <a:latin typeface="Aptos Narrow" panose="020B0004020202020204" pitchFamily="34" charset="0"/>
                        </a:rPr>
                        <a:t>00</a:t>
                      </a:r>
                      <a:endParaRPr lang="es-CO" sz="5400" b="0" i="0" u="none" strike="noStrike">
                        <a:effectLst/>
                        <a:latin typeface="Arial" panose="020B0604020202020204" pitchFamily="34" charset="0"/>
                      </a:endParaRPr>
                    </a:p>
                  </a:txBody>
                  <a:tcPr marL="22860" marR="22860" marT="2286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s-CO" sz="3300" b="0" i="0" u="none" strike="noStrike">
                          <a:solidFill>
                            <a:srgbClr val="000000"/>
                          </a:solidFill>
                          <a:effectLst/>
                          <a:latin typeface="Aptos Narrow" panose="020B0004020202020204" pitchFamily="34" charset="0"/>
                        </a:rPr>
                        <a:t>01</a:t>
                      </a:r>
                      <a:endParaRPr lang="es-CO" sz="5400" b="0" i="0" u="none" strike="noStrike">
                        <a:effectLst/>
                        <a:latin typeface="Arial" panose="020B0604020202020204" pitchFamily="34" charset="0"/>
                      </a:endParaRPr>
                    </a:p>
                  </a:txBody>
                  <a:tcPr marL="22860" marR="22860" marT="2286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s-CO" sz="3300" b="0" i="0" u="none" strike="noStrike">
                          <a:solidFill>
                            <a:srgbClr val="000000"/>
                          </a:solidFill>
                          <a:effectLst/>
                          <a:latin typeface="Aptos Narrow" panose="020B0004020202020204" pitchFamily="34" charset="0"/>
                        </a:rPr>
                        <a:t>11</a:t>
                      </a:r>
                      <a:endParaRPr lang="es-CO" sz="5400" b="0" i="0" u="none" strike="noStrike">
                        <a:effectLst/>
                        <a:latin typeface="Arial" panose="020B0604020202020204" pitchFamily="34" charset="0"/>
                      </a:endParaRPr>
                    </a:p>
                  </a:txBody>
                  <a:tcPr marL="22860" marR="22860" marT="2286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s-CO" sz="3300" b="0" i="0" u="none" strike="noStrike">
                          <a:solidFill>
                            <a:srgbClr val="000000"/>
                          </a:solidFill>
                          <a:effectLst/>
                          <a:latin typeface="Aptos Narrow" panose="020B0004020202020204" pitchFamily="34" charset="0"/>
                        </a:rPr>
                        <a:t>10</a:t>
                      </a:r>
                      <a:endParaRPr lang="es-CO" sz="5400" b="0" i="0" u="none" strike="noStrike">
                        <a:effectLst/>
                        <a:latin typeface="Arial" panose="020B0604020202020204" pitchFamily="34" charset="0"/>
                      </a:endParaRPr>
                    </a:p>
                  </a:txBody>
                  <a:tcPr marL="22860" marR="22860" marT="22860"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21162754"/>
                  </a:ext>
                </a:extLst>
              </a:tr>
              <a:tr h="635508">
                <a:tc>
                  <a:txBody>
                    <a:bodyPr/>
                    <a:lstStyle/>
                    <a:p>
                      <a:pPr algn="r" fontAlgn="b"/>
                      <a:r>
                        <a:rPr lang="es-CO" sz="3300" b="0" i="0" u="none" strike="noStrike">
                          <a:solidFill>
                            <a:srgbClr val="000000"/>
                          </a:solidFill>
                          <a:effectLst/>
                          <a:latin typeface="Aptos Narrow" panose="020B0004020202020204" pitchFamily="34" charset="0"/>
                        </a:rPr>
                        <a:t>00</a:t>
                      </a:r>
                      <a:endParaRPr lang="es-CO" sz="5400" b="0" i="0" u="none" strike="noStrike">
                        <a:effectLst/>
                        <a:latin typeface="Arial" panose="020B0604020202020204" pitchFamily="34" charset="0"/>
                      </a:endParaRPr>
                    </a:p>
                  </a:txBody>
                  <a:tcPr marL="22860" marR="205740" marT="2286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es-CO" sz="3300" b="0" i="0" u="none" strike="noStrike">
                          <a:solidFill>
                            <a:srgbClr val="000000"/>
                          </a:solidFill>
                          <a:effectLst/>
                          <a:latin typeface="Aptos Narrow" panose="020B0004020202020204" pitchFamily="34" charset="0"/>
                        </a:rPr>
                        <a:t> </a:t>
                      </a:r>
                      <a:endParaRPr lang="es-CO" sz="5400" b="0" i="0" u="none" strike="noStrike">
                        <a:effectLst/>
                        <a:latin typeface="Arial" panose="020B0604020202020204" pitchFamily="34" charset="0"/>
                      </a:endParaRPr>
                    </a:p>
                  </a:txBody>
                  <a:tcPr marL="22860" marR="22860" marT="228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CO" sz="3300" b="0" i="0" u="none" strike="noStrike">
                          <a:solidFill>
                            <a:srgbClr val="000000"/>
                          </a:solidFill>
                          <a:effectLst/>
                          <a:latin typeface="Aptos Narrow" panose="020B0004020202020204" pitchFamily="34" charset="0"/>
                        </a:rPr>
                        <a:t> </a:t>
                      </a:r>
                      <a:endParaRPr lang="es-CO" sz="5400" b="0" i="0" u="none" strike="noStrike">
                        <a:effectLst/>
                        <a:latin typeface="Arial" panose="020B0604020202020204" pitchFamily="34" charset="0"/>
                      </a:endParaRPr>
                    </a:p>
                  </a:txBody>
                  <a:tcPr marL="22860" marR="22860" marT="228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CO" sz="3300" b="0" i="0" u="none" strike="noStrike">
                          <a:solidFill>
                            <a:srgbClr val="000000"/>
                          </a:solidFill>
                          <a:effectLst/>
                          <a:latin typeface="Aptos Narrow" panose="020B0004020202020204" pitchFamily="34" charset="0"/>
                        </a:rPr>
                        <a:t> </a:t>
                      </a:r>
                      <a:endParaRPr lang="es-CO" sz="5400" b="0" i="0" u="none" strike="noStrike">
                        <a:effectLst/>
                        <a:latin typeface="Arial" panose="020B0604020202020204" pitchFamily="34" charset="0"/>
                      </a:endParaRPr>
                    </a:p>
                  </a:txBody>
                  <a:tcPr marL="22860" marR="22860" marT="228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CO" sz="3300" b="0" i="0" u="none" strike="noStrike">
                          <a:solidFill>
                            <a:srgbClr val="000000"/>
                          </a:solidFill>
                          <a:effectLst/>
                          <a:latin typeface="Aptos Narrow" panose="020B0004020202020204" pitchFamily="34" charset="0"/>
                        </a:rPr>
                        <a:t> </a:t>
                      </a:r>
                      <a:endParaRPr lang="es-CO" sz="5400" b="0" i="0" u="none" strike="noStrike">
                        <a:effectLst/>
                        <a:latin typeface="Arial" panose="020B0604020202020204" pitchFamily="34" charset="0"/>
                      </a:endParaRPr>
                    </a:p>
                  </a:txBody>
                  <a:tcPr marL="22860" marR="22860" marT="228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33983857"/>
                  </a:ext>
                </a:extLst>
              </a:tr>
              <a:tr h="635508">
                <a:tc>
                  <a:txBody>
                    <a:bodyPr/>
                    <a:lstStyle/>
                    <a:p>
                      <a:pPr algn="r" fontAlgn="b"/>
                      <a:r>
                        <a:rPr lang="es-CO" sz="3300" b="0" i="0" u="none" strike="noStrike">
                          <a:solidFill>
                            <a:srgbClr val="000000"/>
                          </a:solidFill>
                          <a:effectLst/>
                          <a:latin typeface="Aptos Narrow" panose="020B0004020202020204" pitchFamily="34" charset="0"/>
                        </a:rPr>
                        <a:t>01</a:t>
                      </a:r>
                      <a:endParaRPr lang="es-CO" sz="5400" b="0" i="0" u="none" strike="noStrike">
                        <a:effectLst/>
                        <a:latin typeface="Arial" panose="020B0604020202020204" pitchFamily="34" charset="0"/>
                      </a:endParaRPr>
                    </a:p>
                  </a:txBody>
                  <a:tcPr marL="22860" marR="205740" marT="2286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es-CO" sz="3300" b="0" i="0" u="none" strike="noStrike">
                          <a:solidFill>
                            <a:srgbClr val="000000"/>
                          </a:solidFill>
                          <a:effectLst/>
                          <a:latin typeface="Aptos Narrow" panose="020B0004020202020204" pitchFamily="34" charset="0"/>
                        </a:rPr>
                        <a:t> </a:t>
                      </a:r>
                      <a:endParaRPr lang="es-CO" sz="5400" b="0" i="0" u="none" strike="noStrike">
                        <a:effectLst/>
                        <a:latin typeface="Arial" panose="020B0604020202020204" pitchFamily="34" charset="0"/>
                      </a:endParaRPr>
                    </a:p>
                  </a:txBody>
                  <a:tcPr marL="22860" marR="22860" marT="228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CO" sz="3300" b="0" i="0" u="none" strike="noStrike">
                          <a:solidFill>
                            <a:srgbClr val="000000"/>
                          </a:solidFill>
                          <a:effectLst/>
                          <a:latin typeface="Aptos Narrow" panose="020B0004020202020204" pitchFamily="34" charset="0"/>
                        </a:rPr>
                        <a:t> </a:t>
                      </a:r>
                      <a:endParaRPr lang="es-CO" sz="5400" b="0" i="0" u="none" strike="noStrike">
                        <a:effectLst/>
                        <a:latin typeface="Arial" panose="020B0604020202020204" pitchFamily="34" charset="0"/>
                      </a:endParaRPr>
                    </a:p>
                  </a:txBody>
                  <a:tcPr marL="22860" marR="22860" marT="228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CO" sz="3300" b="0" i="0" u="none" strike="noStrike">
                          <a:solidFill>
                            <a:srgbClr val="000000"/>
                          </a:solidFill>
                          <a:effectLst/>
                          <a:latin typeface="Aptos Narrow" panose="020B0004020202020204" pitchFamily="34" charset="0"/>
                        </a:rPr>
                        <a:t> </a:t>
                      </a:r>
                      <a:endParaRPr lang="es-CO" sz="5400" b="0" i="0" u="none" strike="noStrike">
                        <a:effectLst/>
                        <a:latin typeface="Arial" panose="020B0604020202020204" pitchFamily="34" charset="0"/>
                      </a:endParaRPr>
                    </a:p>
                  </a:txBody>
                  <a:tcPr marL="22860" marR="22860" marT="228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CO" sz="3300" b="0" i="0" u="none" strike="noStrike">
                          <a:solidFill>
                            <a:srgbClr val="000000"/>
                          </a:solidFill>
                          <a:effectLst/>
                          <a:latin typeface="Aptos Narrow" panose="020B0004020202020204" pitchFamily="34" charset="0"/>
                        </a:rPr>
                        <a:t> </a:t>
                      </a:r>
                      <a:endParaRPr lang="es-CO" sz="5400" b="0" i="0" u="none" strike="noStrike">
                        <a:effectLst/>
                        <a:latin typeface="Arial" panose="020B0604020202020204" pitchFamily="34" charset="0"/>
                      </a:endParaRPr>
                    </a:p>
                  </a:txBody>
                  <a:tcPr marL="22860" marR="22860" marT="228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70679118"/>
                  </a:ext>
                </a:extLst>
              </a:tr>
              <a:tr h="635508">
                <a:tc>
                  <a:txBody>
                    <a:bodyPr/>
                    <a:lstStyle/>
                    <a:p>
                      <a:pPr algn="r" fontAlgn="b"/>
                      <a:r>
                        <a:rPr lang="es-CO" sz="3300" b="0" i="0" u="none" strike="noStrike">
                          <a:solidFill>
                            <a:srgbClr val="000000"/>
                          </a:solidFill>
                          <a:effectLst/>
                          <a:latin typeface="Aptos Narrow" panose="020B0004020202020204" pitchFamily="34" charset="0"/>
                        </a:rPr>
                        <a:t>11</a:t>
                      </a:r>
                      <a:endParaRPr lang="es-CO" sz="5400" b="0" i="0" u="none" strike="noStrike">
                        <a:effectLst/>
                        <a:latin typeface="Arial" panose="020B0604020202020204" pitchFamily="34" charset="0"/>
                      </a:endParaRPr>
                    </a:p>
                  </a:txBody>
                  <a:tcPr marL="22860" marR="205740" marT="2286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es-CO" sz="3300" b="0" i="0" u="none" strike="noStrike">
                          <a:solidFill>
                            <a:srgbClr val="000000"/>
                          </a:solidFill>
                          <a:effectLst/>
                          <a:latin typeface="Aptos Narrow" panose="020B0004020202020204" pitchFamily="34" charset="0"/>
                        </a:rPr>
                        <a:t> </a:t>
                      </a:r>
                      <a:endParaRPr lang="es-CO" sz="5400" b="0" i="0" u="none" strike="noStrike">
                        <a:effectLst/>
                        <a:latin typeface="Arial" panose="020B0604020202020204" pitchFamily="34" charset="0"/>
                      </a:endParaRPr>
                    </a:p>
                  </a:txBody>
                  <a:tcPr marL="22860" marR="22860" marT="228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CO" sz="3300" b="0" i="0" u="none" strike="noStrike">
                          <a:solidFill>
                            <a:srgbClr val="000000"/>
                          </a:solidFill>
                          <a:effectLst/>
                          <a:latin typeface="Aptos Narrow" panose="020B0004020202020204" pitchFamily="34" charset="0"/>
                        </a:rPr>
                        <a:t> </a:t>
                      </a:r>
                      <a:endParaRPr lang="es-CO" sz="5400" b="0" i="0" u="none" strike="noStrike">
                        <a:effectLst/>
                        <a:latin typeface="Arial" panose="020B0604020202020204" pitchFamily="34" charset="0"/>
                      </a:endParaRPr>
                    </a:p>
                  </a:txBody>
                  <a:tcPr marL="22860" marR="22860" marT="228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CO" sz="3300" b="0" i="0" u="none" strike="noStrike">
                          <a:solidFill>
                            <a:srgbClr val="000000"/>
                          </a:solidFill>
                          <a:effectLst/>
                          <a:latin typeface="Aptos Narrow" panose="020B0004020202020204" pitchFamily="34" charset="0"/>
                        </a:rPr>
                        <a:t> </a:t>
                      </a:r>
                      <a:endParaRPr lang="es-CO" sz="5400" b="0" i="0" u="none" strike="noStrike">
                        <a:effectLst/>
                        <a:latin typeface="Arial" panose="020B0604020202020204" pitchFamily="34" charset="0"/>
                      </a:endParaRPr>
                    </a:p>
                  </a:txBody>
                  <a:tcPr marL="22860" marR="22860" marT="228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CO" sz="3300" b="0" i="0" u="none" strike="noStrike">
                          <a:solidFill>
                            <a:srgbClr val="000000"/>
                          </a:solidFill>
                          <a:effectLst/>
                          <a:latin typeface="Aptos Narrow" panose="020B0004020202020204" pitchFamily="34" charset="0"/>
                        </a:rPr>
                        <a:t> </a:t>
                      </a:r>
                      <a:endParaRPr lang="es-CO" sz="5400" b="0" i="0" u="none" strike="noStrike">
                        <a:effectLst/>
                        <a:latin typeface="Arial" panose="020B0604020202020204" pitchFamily="34" charset="0"/>
                      </a:endParaRPr>
                    </a:p>
                  </a:txBody>
                  <a:tcPr marL="22860" marR="22860" marT="228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3477611"/>
                  </a:ext>
                </a:extLst>
              </a:tr>
              <a:tr h="635508">
                <a:tc>
                  <a:txBody>
                    <a:bodyPr/>
                    <a:lstStyle/>
                    <a:p>
                      <a:pPr algn="r" fontAlgn="b"/>
                      <a:r>
                        <a:rPr lang="es-CO" sz="3300" b="0" i="0" u="none" strike="noStrike">
                          <a:solidFill>
                            <a:srgbClr val="000000"/>
                          </a:solidFill>
                          <a:effectLst/>
                          <a:latin typeface="Aptos Narrow" panose="020B0004020202020204" pitchFamily="34" charset="0"/>
                        </a:rPr>
                        <a:t>10</a:t>
                      </a:r>
                      <a:endParaRPr lang="es-CO" sz="5400" b="0" i="0" u="none" strike="noStrike">
                        <a:effectLst/>
                        <a:latin typeface="Arial" panose="020B0604020202020204" pitchFamily="34" charset="0"/>
                      </a:endParaRPr>
                    </a:p>
                  </a:txBody>
                  <a:tcPr marL="22860" marR="205740" marT="2286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es-CO" sz="3300" b="0" i="0" u="none" strike="noStrike">
                          <a:solidFill>
                            <a:srgbClr val="000000"/>
                          </a:solidFill>
                          <a:effectLst/>
                          <a:latin typeface="Aptos Narrow" panose="020B0004020202020204" pitchFamily="34" charset="0"/>
                        </a:rPr>
                        <a:t> </a:t>
                      </a:r>
                      <a:endParaRPr lang="es-CO" sz="5400" b="0" i="0" u="none" strike="noStrike">
                        <a:effectLst/>
                        <a:latin typeface="Arial" panose="020B0604020202020204" pitchFamily="34" charset="0"/>
                      </a:endParaRPr>
                    </a:p>
                  </a:txBody>
                  <a:tcPr marL="22860" marR="22860" marT="228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CO" sz="3300" b="0" i="0" u="none" strike="noStrike">
                          <a:solidFill>
                            <a:srgbClr val="000000"/>
                          </a:solidFill>
                          <a:effectLst/>
                          <a:latin typeface="Aptos Narrow" panose="020B0004020202020204" pitchFamily="34" charset="0"/>
                        </a:rPr>
                        <a:t> </a:t>
                      </a:r>
                      <a:endParaRPr lang="es-CO" sz="5400" b="0" i="0" u="none" strike="noStrike">
                        <a:effectLst/>
                        <a:latin typeface="Arial" panose="020B0604020202020204" pitchFamily="34" charset="0"/>
                      </a:endParaRPr>
                    </a:p>
                  </a:txBody>
                  <a:tcPr marL="22860" marR="22860" marT="228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CO" sz="3300" b="0" i="0" u="none" strike="noStrike">
                          <a:solidFill>
                            <a:srgbClr val="000000"/>
                          </a:solidFill>
                          <a:effectLst/>
                          <a:latin typeface="Aptos Narrow" panose="020B0004020202020204" pitchFamily="34" charset="0"/>
                        </a:rPr>
                        <a:t> </a:t>
                      </a:r>
                      <a:endParaRPr lang="es-CO" sz="5400" b="0" i="0" u="none" strike="noStrike">
                        <a:effectLst/>
                        <a:latin typeface="Arial" panose="020B0604020202020204" pitchFamily="34" charset="0"/>
                      </a:endParaRPr>
                    </a:p>
                  </a:txBody>
                  <a:tcPr marL="22860" marR="22860" marT="228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CO" sz="3300" b="0" i="0" u="none" strike="noStrike">
                          <a:solidFill>
                            <a:srgbClr val="000000"/>
                          </a:solidFill>
                          <a:effectLst/>
                          <a:latin typeface="Aptos Narrow" panose="020B0004020202020204" pitchFamily="34" charset="0"/>
                        </a:rPr>
                        <a:t> </a:t>
                      </a:r>
                      <a:endParaRPr lang="es-CO" sz="5400" b="0" i="0" u="none" strike="noStrike">
                        <a:effectLst/>
                        <a:latin typeface="Arial" panose="020B0604020202020204" pitchFamily="34" charset="0"/>
                      </a:endParaRPr>
                    </a:p>
                  </a:txBody>
                  <a:tcPr marL="22860" marR="22860" marT="228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89213543"/>
                  </a:ext>
                </a:extLst>
              </a:tr>
            </a:tbl>
          </a:graphicData>
        </a:graphic>
      </p:graphicFrame>
    </p:spTree>
    <p:extLst>
      <p:ext uri="{BB962C8B-B14F-4D97-AF65-F5344CB8AC3E}">
        <p14:creationId xmlns:p14="http://schemas.microsoft.com/office/powerpoint/2010/main" val="2241117860"/>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449E5C-18E1-4561-9EB3-7BD06125E5E3}"/>
              </a:ext>
            </a:extLst>
          </p:cNvPr>
          <p:cNvSpPr>
            <a:spLocks noGrp="1"/>
          </p:cNvSpPr>
          <p:nvPr>
            <p:ph type="title"/>
          </p:nvPr>
        </p:nvSpPr>
        <p:spPr/>
        <p:txBody>
          <a:bodyPr/>
          <a:lstStyle/>
          <a:p>
            <a:r>
              <a:rPr lang="es-CO" dirty="0"/>
              <a:t>Circuitos secuenciales</a:t>
            </a:r>
          </a:p>
        </p:txBody>
      </p:sp>
      <p:pic>
        <p:nvPicPr>
          <p:cNvPr id="14338" name="Picture 2" descr="Circuito secuencial - EcuRed">
            <a:extLst>
              <a:ext uri="{FF2B5EF4-FFF2-40B4-BE49-F238E27FC236}">
                <a16:creationId xmlns:a16="http://schemas.microsoft.com/office/drawing/2014/main" id="{FDA7F1F4-0798-47B4-80E8-DAD5DAAB574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79712" y="1824125"/>
            <a:ext cx="5152838" cy="4053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1406862"/>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A14AF8-328B-44DA-BBCC-A80A5D400BBA}"/>
              </a:ext>
            </a:extLst>
          </p:cNvPr>
          <p:cNvSpPr>
            <a:spLocks noGrp="1"/>
          </p:cNvSpPr>
          <p:nvPr>
            <p:ph type="title"/>
          </p:nvPr>
        </p:nvSpPr>
        <p:spPr/>
        <p:txBody>
          <a:bodyPr/>
          <a:lstStyle/>
          <a:p>
            <a:r>
              <a:rPr lang="es-CO" dirty="0" err="1"/>
              <a:t>Flip-flop</a:t>
            </a:r>
            <a:endParaRPr lang="es-CO" dirty="0"/>
          </a:p>
        </p:txBody>
      </p:sp>
      <p:pic>
        <p:nvPicPr>
          <p:cNvPr id="16386" name="Picture 2" descr="Introducción a los circuitos secuenciales">
            <a:extLst>
              <a:ext uri="{FF2B5EF4-FFF2-40B4-BE49-F238E27FC236}">
                <a16:creationId xmlns:a16="http://schemas.microsoft.com/office/drawing/2014/main" id="{271BE037-444B-4044-92E5-06D1163D451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90750" y="2196306"/>
            <a:ext cx="4762500"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4269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a:t>Voltaje y corriente en la bobina</a:t>
            </a:r>
          </a:p>
        </p:txBody>
      </p:sp>
      <p:sp>
        <p:nvSpPr>
          <p:cNvPr id="3" name="2 Marcador de contenido"/>
          <p:cNvSpPr>
            <a:spLocks noGrp="1"/>
          </p:cNvSpPr>
          <p:nvPr>
            <p:ph idx="1"/>
          </p:nvPr>
        </p:nvSpPr>
        <p:spPr/>
        <p:txBody>
          <a:bodyPr/>
          <a:lstStyle/>
          <a:p>
            <a:pPr algn="just"/>
            <a:r>
              <a:rPr lang="es-ES" dirty="0"/>
              <a:t>Según Faraday, el flujo cambiante crea un voltaje inducido en cada vuelta, igual a la derivada del flujo o, de forma que el voltaje total v a través N vueltas es</a:t>
            </a:r>
            <a:endParaRPr lang="es-CO" dirty="0"/>
          </a:p>
          <a:p>
            <a:pPr algn="just"/>
            <a:endParaRPr lang="es-CO" dirty="0"/>
          </a:p>
        </p:txBody>
      </p:sp>
      <p:pic>
        <p:nvPicPr>
          <p:cNvPr id="2050"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85507" y="3212976"/>
            <a:ext cx="1406773" cy="815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11760" y="3789040"/>
            <a:ext cx="1395249"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23368" y="4437112"/>
            <a:ext cx="1212528" cy="803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42792" y="4324201"/>
            <a:ext cx="3463368" cy="106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47275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a:t>Definición de inductancia</a:t>
            </a:r>
          </a:p>
        </p:txBody>
      </p:sp>
      <p:sp>
        <p:nvSpPr>
          <p:cNvPr id="3" name="2 Marcador de contenido"/>
          <p:cNvSpPr>
            <a:spLocks noGrp="1"/>
          </p:cNvSpPr>
          <p:nvPr>
            <p:ph idx="1"/>
          </p:nvPr>
        </p:nvSpPr>
        <p:spPr/>
        <p:txBody>
          <a:bodyPr/>
          <a:lstStyle/>
          <a:p>
            <a:r>
              <a:rPr lang="es-ES" dirty="0"/>
              <a:t>La inductancia es una medida de la capacidad de un dispositivo para almacenar energía en forma de un campo magnético</a:t>
            </a:r>
          </a:p>
          <a:p>
            <a:r>
              <a:rPr lang="es-ES" dirty="0"/>
              <a:t>La corriente es un inductor no puede cambiar instantáneamente (cambiar  discontinuamente).</a:t>
            </a:r>
            <a:endParaRPr lang="es-CO" dirty="0"/>
          </a:p>
        </p:txBody>
      </p:sp>
    </p:spTree>
    <p:extLst>
      <p:ext uri="{BB962C8B-B14F-4D97-AF65-F5344CB8AC3E}">
        <p14:creationId xmlns:p14="http://schemas.microsoft.com/office/powerpoint/2010/main" val="36907573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a:t>Potencia y energía en una bobina</a:t>
            </a:r>
          </a:p>
        </p:txBody>
      </p:sp>
      <p:pic>
        <p:nvPicPr>
          <p:cNvPr id="3074"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9500" y="1702197"/>
            <a:ext cx="2340372" cy="828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9500" y="2924945"/>
            <a:ext cx="5483587"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9500" y="4395832"/>
            <a:ext cx="4012492"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32129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a:t>Serie y paralelo</a:t>
            </a:r>
          </a:p>
        </p:txBody>
      </p:sp>
      <p:pic>
        <p:nvPicPr>
          <p:cNvPr id="4098" name="Imagen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1" y="1484784"/>
            <a:ext cx="7098472" cy="1822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74813" y="3068960"/>
            <a:ext cx="421163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Imagen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500" y="4356769"/>
            <a:ext cx="5392738" cy="11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95058" y="5085184"/>
            <a:ext cx="11493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6"/>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98084" y="3184326"/>
            <a:ext cx="1130300"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54732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Reactancia Inductiva</a:t>
            </a:r>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457200" y="1600200"/>
                <a:ext cx="8229600" cy="4565104"/>
              </a:xfrm>
            </p:spPr>
            <p:txBody>
              <a:bodyPr/>
              <a:lstStyle/>
              <a:p>
                <a:r>
                  <a:rPr lang="es-ES" i="1" dirty="0">
                    <a:latin typeface="Cambria Math"/>
                  </a:rPr>
                  <a:t>Impedancia general:  </a:t>
                </a:r>
                <a14:m>
                  <m:oMath xmlns:m="http://schemas.openxmlformats.org/officeDocument/2006/math">
                    <m:r>
                      <a:rPr lang="es-ES" b="0" i="1" smtClean="0">
                        <a:latin typeface="Cambria Math"/>
                      </a:rPr>
                      <m:t>𝑍</m:t>
                    </m:r>
                    <m:r>
                      <a:rPr lang="es-ES" b="0" i="1" smtClean="0">
                        <a:latin typeface="Cambria Math"/>
                      </a:rPr>
                      <m:t>=</m:t>
                    </m:r>
                    <m:rad>
                      <m:radPr>
                        <m:degHide m:val="on"/>
                        <m:ctrlPr>
                          <a:rPr lang="es-ES" b="0" i="1" smtClean="0">
                            <a:latin typeface="Cambria Math" panose="02040503050406030204" pitchFamily="18" charset="0"/>
                          </a:rPr>
                        </m:ctrlPr>
                      </m:radPr>
                      <m:deg/>
                      <m:e>
                        <m:r>
                          <a:rPr lang="es-ES" b="0" i="1" smtClean="0">
                            <a:latin typeface="Cambria Math"/>
                          </a:rPr>
                          <m:t>𝑅</m:t>
                        </m:r>
                        <m:r>
                          <a:rPr lang="es-ES" b="0" i="1" smtClean="0">
                            <a:latin typeface="Cambria Math"/>
                          </a:rPr>
                          <m:t>+</m:t>
                        </m:r>
                        <m:r>
                          <a:rPr lang="es-ES" b="0" i="1" smtClean="0">
                            <a:latin typeface="Cambria Math"/>
                          </a:rPr>
                          <m:t>𝑋</m:t>
                        </m:r>
                      </m:e>
                    </m:rad>
                  </m:oMath>
                </a14:m>
                <a:endParaRPr lang="es-ES" i="1" dirty="0">
                  <a:latin typeface="Cambria Math"/>
                </a:endParaRPr>
              </a:p>
              <a:p>
                <a:r>
                  <a:rPr lang="es-ES" dirty="0"/>
                  <a:t>Reactancia general </a:t>
                </a:r>
                <a14:m>
                  <m:oMath xmlns:m="http://schemas.openxmlformats.org/officeDocument/2006/math">
                    <m:r>
                      <a:rPr lang="es-ES" i="1">
                        <a:latin typeface="Cambria Math"/>
                      </a:rPr>
                      <m:t>𝑋</m:t>
                    </m:r>
                    <m:r>
                      <a:rPr lang="es-ES" i="1">
                        <a:latin typeface="Cambria Math"/>
                      </a:rPr>
                      <m:t>=</m:t>
                    </m:r>
                    <m:sSub>
                      <m:sSubPr>
                        <m:ctrlPr>
                          <a:rPr lang="es-ES" i="1">
                            <a:latin typeface="Cambria Math" panose="02040503050406030204" pitchFamily="18" charset="0"/>
                          </a:rPr>
                        </m:ctrlPr>
                      </m:sSubPr>
                      <m:e>
                        <m:r>
                          <a:rPr lang="es-ES" i="1">
                            <a:latin typeface="Cambria Math"/>
                          </a:rPr>
                          <m:t>𝑋</m:t>
                        </m:r>
                      </m:e>
                      <m:sub>
                        <m:r>
                          <a:rPr lang="es-ES" b="0" i="1" smtClean="0">
                            <a:latin typeface="Cambria Math"/>
                          </a:rPr>
                          <m:t>𝐿</m:t>
                        </m:r>
                      </m:sub>
                    </m:sSub>
                    <m:r>
                      <a:rPr lang="es-ES" i="1">
                        <a:latin typeface="Cambria Math"/>
                      </a:rPr>
                      <m:t>−</m:t>
                    </m:r>
                    <m:sSub>
                      <m:sSubPr>
                        <m:ctrlPr>
                          <a:rPr lang="es-ES" i="1">
                            <a:latin typeface="Cambria Math" panose="02040503050406030204" pitchFamily="18" charset="0"/>
                          </a:rPr>
                        </m:ctrlPr>
                      </m:sSubPr>
                      <m:e>
                        <m:r>
                          <a:rPr lang="es-ES" i="1">
                            <a:latin typeface="Cambria Math"/>
                          </a:rPr>
                          <m:t>𝑋</m:t>
                        </m:r>
                      </m:e>
                      <m:sub>
                        <m:r>
                          <a:rPr lang="es-ES" b="0" i="1" smtClean="0">
                            <a:latin typeface="Cambria Math"/>
                          </a:rPr>
                          <m:t>𝐶</m:t>
                        </m:r>
                      </m:sub>
                    </m:sSub>
                  </m:oMath>
                </a14:m>
                <a:endParaRPr lang="es-ES" dirty="0"/>
              </a:p>
              <a:p>
                <a:r>
                  <a:rPr lang="es-ES" i="1" dirty="0">
                    <a:latin typeface="Cambria Math"/>
                  </a:rPr>
                  <a:t>Reactancia Inductiva</a:t>
                </a:r>
              </a:p>
              <a:p>
                <a14:m>
                  <m:oMath xmlns:m="http://schemas.openxmlformats.org/officeDocument/2006/math">
                    <m:sSub>
                      <m:sSubPr>
                        <m:ctrlPr>
                          <a:rPr lang="es-ES" i="1" smtClean="0">
                            <a:latin typeface="Cambria Math" panose="02040503050406030204" pitchFamily="18" charset="0"/>
                          </a:rPr>
                        </m:ctrlPr>
                      </m:sSubPr>
                      <m:e>
                        <m:r>
                          <a:rPr lang="es-ES" b="0" i="1" smtClean="0">
                            <a:latin typeface="Cambria Math"/>
                          </a:rPr>
                          <m:t>𝑋</m:t>
                        </m:r>
                      </m:e>
                      <m:sub>
                        <m:r>
                          <a:rPr lang="es-ES" b="0" i="1" smtClean="0">
                            <a:latin typeface="Cambria Math"/>
                          </a:rPr>
                          <m:t>𝐿</m:t>
                        </m:r>
                      </m:sub>
                    </m:sSub>
                    <m:r>
                      <a:rPr lang="es-ES" i="1" smtClean="0">
                        <a:latin typeface="Cambria Math"/>
                      </a:rPr>
                      <m:t>=</m:t>
                    </m:r>
                    <m:r>
                      <a:rPr lang="es-ES" b="0" i="1" smtClean="0">
                        <a:latin typeface="Cambria Math"/>
                      </a:rPr>
                      <m:t>2</m:t>
                    </m:r>
                    <m:r>
                      <a:rPr lang="el-GR" i="1" smtClean="0">
                        <a:latin typeface="Cambria Math"/>
                      </a:rPr>
                      <m:t>𝜋</m:t>
                    </m:r>
                    <m:r>
                      <a:rPr lang="es-ES" b="0" i="1" smtClean="0">
                        <a:latin typeface="Cambria Math"/>
                      </a:rPr>
                      <m:t>𝑓𝐿</m:t>
                    </m:r>
                  </m:oMath>
                </a14:m>
                <a:endParaRPr lang="es-ES" b="0" dirty="0"/>
              </a:p>
              <a:p>
                <a:r>
                  <a:rPr lang="es-ES" dirty="0"/>
                  <a:t>X&gt;0</a:t>
                </a:r>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457200" y="1600200"/>
                <a:ext cx="8229600" cy="4565104"/>
              </a:xfrm>
              <a:blipFill rotWithShape="1">
                <a:blip r:embed="rId2"/>
                <a:stretch>
                  <a:fillRect l="-1630" t="-802"/>
                </a:stretch>
              </a:blipFill>
            </p:spPr>
            <p:txBody>
              <a:bodyPr/>
              <a:lstStyle/>
              <a:p>
                <a:r>
                  <a:rPr lang="es-ES">
                    <a:noFill/>
                  </a:rPr>
                  <a:t> </a:t>
                </a:r>
              </a:p>
            </p:txBody>
          </p:sp>
        </mc:Fallback>
      </mc:AlternateContent>
    </p:spTree>
    <p:extLst>
      <p:ext uri="{BB962C8B-B14F-4D97-AF65-F5344CB8AC3E}">
        <p14:creationId xmlns:p14="http://schemas.microsoft.com/office/powerpoint/2010/main" val="2273488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iagrama de fuente regulada simétr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599" y="44624"/>
            <a:ext cx="8448873" cy="6229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40650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602FF6-E588-429D-BA48-6B361A6DB721}"/>
              </a:ext>
            </a:extLst>
          </p:cNvPr>
          <p:cNvSpPr>
            <a:spLocks noGrp="1"/>
          </p:cNvSpPr>
          <p:nvPr>
            <p:ph type="title"/>
          </p:nvPr>
        </p:nvSpPr>
        <p:spPr/>
        <p:txBody>
          <a:bodyPr/>
          <a:lstStyle/>
          <a:p>
            <a:r>
              <a:rPr lang="es-ES" dirty="0"/>
              <a:t>Ejemplo</a:t>
            </a:r>
            <a:endParaRPr lang="es-CO" dirty="0"/>
          </a:p>
        </p:txBody>
      </p:sp>
      <mc:AlternateContent xmlns:mc="http://schemas.openxmlformats.org/markup-compatibility/2006" xmlns:a14="http://schemas.microsoft.com/office/drawing/2010/main">
        <mc:Choice Requires="a14">
          <p:sp>
            <p:nvSpPr>
              <p:cNvPr id="3" name="Marcador de contenido 2">
                <a:extLst>
                  <a:ext uri="{FF2B5EF4-FFF2-40B4-BE49-F238E27FC236}">
                    <a16:creationId xmlns:a16="http://schemas.microsoft.com/office/drawing/2014/main" id="{67E0209D-131B-4FC8-88AD-FF986BAEC937}"/>
                  </a:ext>
                </a:extLst>
              </p:cNvPr>
              <p:cNvSpPr>
                <a:spLocks noGrp="1"/>
              </p:cNvSpPr>
              <p:nvPr>
                <p:ph idx="1"/>
              </p:nvPr>
            </p:nvSpPr>
            <p:spPr/>
            <p:txBody>
              <a:bodyPr/>
              <a:lstStyle/>
              <a:p>
                <a:r>
                  <a:rPr lang="es-ES" dirty="0"/>
                  <a:t>Determinar la corriente , la potencia y la </a:t>
                </a:r>
                <a:r>
                  <a:rPr lang="es-ES" dirty="0" err="1"/>
                  <a:t>energia</a:t>
                </a:r>
                <a:r>
                  <a:rPr lang="es-ES" dirty="0"/>
                  <a:t> consumida que circula a través de una bobina de 5 H si la tensión entre sus terminales es: </a:t>
                </a:r>
              </a:p>
              <a:p>
                <a:pPr marL="0" indent="0">
                  <a:buNone/>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𝑣</m:t>
                      </m:r>
                      <m:d>
                        <m:dPr>
                          <m:ctrlPr>
                            <a:rPr lang="es-ES" b="0" i="1" smtClean="0">
                              <a:latin typeface="Cambria Math" panose="02040503050406030204" pitchFamily="18" charset="0"/>
                            </a:rPr>
                          </m:ctrlPr>
                        </m:dPr>
                        <m:e>
                          <m:r>
                            <a:rPr lang="es-ES" b="0" i="1" smtClean="0">
                              <a:latin typeface="Cambria Math" panose="02040503050406030204" pitchFamily="18" charset="0"/>
                            </a:rPr>
                            <m:t>𝑡</m:t>
                          </m:r>
                        </m:e>
                      </m:d>
                      <m:r>
                        <a:rPr lang="es-ES" b="0" i="1" smtClean="0">
                          <a:latin typeface="Cambria Math" panose="02040503050406030204" pitchFamily="18" charset="0"/>
                        </a:rPr>
                        <m:t>=30</m:t>
                      </m:r>
                      <m:sSup>
                        <m:sSupPr>
                          <m:ctrlPr>
                            <a:rPr lang="es-ES" b="0" i="1" smtClean="0">
                              <a:latin typeface="Cambria Math" panose="02040503050406030204" pitchFamily="18" charset="0"/>
                            </a:rPr>
                          </m:ctrlPr>
                        </m:sSupPr>
                        <m:e>
                          <m:r>
                            <a:rPr lang="es-ES" b="0" i="1" smtClean="0">
                              <a:latin typeface="Cambria Math" panose="02040503050406030204" pitchFamily="18" charset="0"/>
                            </a:rPr>
                            <m:t>𝑡</m:t>
                          </m:r>
                        </m:e>
                        <m:sup>
                          <m:r>
                            <a:rPr lang="es-ES" b="0" i="1" smtClean="0">
                              <a:latin typeface="Cambria Math" panose="02040503050406030204" pitchFamily="18" charset="0"/>
                            </a:rPr>
                            <m:t>2</m:t>
                          </m:r>
                        </m:sup>
                      </m:sSup>
                      <m:r>
                        <a:rPr lang="es-ES" b="0" i="1" smtClean="0">
                          <a:latin typeface="Cambria Math" panose="02040503050406030204" pitchFamily="18" charset="0"/>
                        </a:rPr>
                        <m:t> </m:t>
                      </m:r>
                      <m:r>
                        <a:rPr lang="es-ES" b="0" i="1" smtClean="0">
                          <a:latin typeface="Cambria Math" panose="02040503050406030204" pitchFamily="18" charset="0"/>
                        </a:rPr>
                        <m:t>𝑝𝑎𝑟𝑎</m:t>
                      </m:r>
                      <m:r>
                        <a:rPr lang="es-ES" b="0" i="1" smtClean="0">
                          <a:latin typeface="Cambria Math" panose="02040503050406030204" pitchFamily="18" charset="0"/>
                        </a:rPr>
                        <m:t> </m:t>
                      </m:r>
                      <m:r>
                        <a:rPr lang="es-ES" b="0" i="1" smtClean="0">
                          <a:latin typeface="Cambria Math" panose="02040503050406030204" pitchFamily="18" charset="0"/>
                        </a:rPr>
                        <m:t>𝑡𝑜𝑑𝑜</m:t>
                      </m:r>
                      <m:r>
                        <a:rPr lang="es-ES" b="0" i="1" smtClean="0">
                          <a:latin typeface="Cambria Math" panose="02040503050406030204" pitchFamily="18" charset="0"/>
                        </a:rPr>
                        <m:t> </m:t>
                      </m:r>
                      <m:r>
                        <a:rPr lang="es-ES" b="0" i="1" smtClean="0">
                          <a:latin typeface="Cambria Math" panose="02040503050406030204" pitchFamily="18" charset="0"/>
                        </a:rPr>
                        <m:t>𝑡</m:t>
                      </m:r>
                      <m:r>
                        <a:rPr lang="es-ES" b="0" i="1" smtClean="0">
                          <a:latin typeface="Cambria Math" panose="02040503050406030204" pitchFamily="18" charset="0"/>
                        </a:rPr>
                        <m:t>&gt;0 </m:t>
                      </m:r>
                      <m:r>
                        <a:rPr lang="es-ES" b="0" i="1" smtClean="0">
                          <a:latin typeface="Cambria Math" panose="02040503050406030204" pitchFamily="18" charset="0"/>
                        </a:rPr>
                        <m:t>𝑦</m:t>
                      </m:r>
                      <m:r>
                        <a:rPr lang="es-ES" b="0" i="1" smtClean="0">
                          <a:latin typeface="Cambria Math" panose="02040503050406030204" pitchFamily="18" charset="0"/>
                        </a:rPr>
                        <m:t> </m:t>
                      </m:r>
                    </m:oMath>
                  </m:oMathPara>
                </a14:m>
                <a:endParaRPr lang="es-ES" b="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𝑣</m:t>
                      </m:r>
                      <m:d>
                        <m:dPr>
                          <m:ctrlPr>
                            <a:rPr lang="es-ES" b="0" i="1" smtClean="0">
                              <a:latin typeface="Cambria Math" panose="02040503050406030204" pitchFamily="18" charset="0"/>
                            </a:rPr>
                          </m:ctrlPr>
                        </m:dPr>
                        <m:e>
                          <m:r>
                            <a:rPr lang="es-ES" b="0" i="1" smtClean="0">
                              <a:latin typeface="Cambria Math" panose="02040503050406030204" pitchFamily="18" charset="0"/>
                            </a:rPr>
                            <m:t>𝑡</m:t>
                          </m:r>
                        </m:e>
                      </m:d>
                      <m:r>
                        <a:rPr lang="es-ES" b="0" i="1" smtClean="0">
                          <a:latin typeface="Cambria Math" panose="02040503050406030204" pitchFamily="18" charset="0"/>
                        </a:rPr>
                        <m:t>=0 </m:t>
                      </m:r>
                      <m:r>
                        <a:rPr lang="es-ES" b="0" i="1" smtClean="0">
                          <a:latin typeface="Cambria Math" panose="02040503050406030204" pitchFamily="18" charset="0"/>
                        </a:rPr>
                        <m:t>𝑝𝑎𝑟𝑎</m:t>
                      </m:r>
                      <m:r>
                        <a:rPr lang="es-ES" b="0" i="1" smtClean="0">
                          <a:latin typeface="Cambria Math" panose="02040503050406030204" pitchFamily="18" charset="0"/>
                        </a:rPr>
                        <m:t> </m:t>
                      </m:r>
                      <m:r>
                        <a:rPr lang="es-ES" b="0" i="1" smtClean="0">
                          <a:latin typeface="Cambria Math" panose="02040503050406030204" pitchFamily="18" charset="0"/>
                        </a:rPr>
                        <m:t>𝑡</m:t>
                      </m:r>
                      <m:r>
                        <a:rPr lang="es-ES" b="0" i="1" smtClean="0">
                          <a:latin typeface="Cambria Math" panose="02040503050406030204" pitchFamily="18" charset="0"/>
                        </a:rPr>
                        <m:t>&lt;0</m:t>
                      </m:r>
                    </m:oMath>
                  </m:oMathPara>
                </a14:m>
                <a:endParaRPr lang="es-CO" dirty="0"/>
              </a:p>
            </p:txBody>
          </p:sp>
        </mc:Choice>
        <mc:Fallback xmlns="">
          <p:sp>
            <p:nvSpPr>
              <p:cNvPr id="3" name="Marcador de contenido 2">
                <a:extLst>
                  <a:ext uri="{FF2B5EF4-FFF2-40B4-BE49-F238E27FC236}">
                    <a16:creationId xmlns:a16="http://schemas.microsoft.com/office/drawing/2014/main" id="{67E0209D-131B-4FC8-88AD-FF986BAEC937}"/>
                  </a:ext>
                </a:extLst>
              </p:cNvPr>
              <p:cNvSpPr>
                <a:spLocks noGrp="1" noRot="1" noChangeAspect="1" noMove="1" noResize="1" noEditPoints="1" noAdjustHandles="1" noChangeArrowheads="1" noChangeShapeType="1" noTextEdit="1"/>
              </p:cNvSpPr>
              <p:nvPr>
                <p:ph idx="1"/>
              </p:nvPr>
            </p:nvSpPr>
            <p:spPr>
              <a:blipFill>
                <a:blip r:embed="rId3"/>
                <a:stretch>
                  <a:fillRect l="-1704" t="-1752" r="-1852"/>
                </a:stretch>
              </a:blipFill>
            </p:spPr>
            <p:txBody>
              <a:bodyPr/>
              <a:lstStyle/>
              <a:p>
                <a:r>
                  <a:rPr lang="es-CO">
                    <a:noFill/>
                  </a:rPr>
                  <a:t> </a:t>
                </a:r>
              </a:p>
            </p:txBody>
          </p:sp>
        </mc:Fallback>
      </mc:AlternateContent>
    </p:spTree>
    <p:extLst>
      <p:ext uri="{BB962C8B-B14F-4D97-AF65-F5344CB8AC3E}">
        <p14:creationId xmlns:p14="http://schemas.microsoft.com/office/powerpoint/2010/main" val="11141149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4C3A53-390A-4235-9403-340269702134}"/>
              </a:ext>
            </a:extLst>
          </p:cNvPr>
          <p:cNvSpPr>
            <a:spLocks noGrp="1"/>
          </p:cNvSpPr>
          <p:nvPr>
            <p:ph type="title"/>
          </p:nvPr>
        </p:nvSpPr>
        <p:spPr/>
        <p:txBody>
          <a:bodyPr/>
          <a:lstStyle/>
          <a:p>
            <a:r>
              <a:rPr lang="es-ES" dirty="0"/>
              <a:t>Solución</a:t>
            </a:r>
            <a:endParaRPr lang="es-CO" dirty="0"/>
          </a:p>
        </p:txBody>
      </p:sp>
      <mc:AlternateContent xmlns:mc="http://schemas.openxmlformats.org/markup-compatibility/2006" xmlns:a14="http://schemas.microsoft.com/office/drawing/2010/main">
        <mc:Choice Requires="a14">
          <p:sp>
            <p:nvSpPr>
              <p:cNvPr id="3" name="Marcador de contenido 2">
                <a:extLst>
                  <a:ext uri="{FF2B5EF4-FFF2-40B4-BE49-F238E27FC236}">
                    <a16:creationId xmlns:a16="http://schemas.microsoft.com/office/drawing/2014/main" id="{EF58ACEA-907A-4313-963C-AFA5AC44D941}"/>
                  </a:ext>
                </a:extLst>
              </p:cNvPr>
              <p:cNvSpPr>
                <a:spLocks noGrp="1"/>
              </p:cNvSpPr>
              <p:nvPr>
                <p:ph idx="1"/>
              </p:nvPr>
            </p:nvSpPr>
            <p:spPr/>
            <p:txBody>
              <a:bodyPr>
                <a:normAutofit fontScale="70000" lnSpcReduction="20000"/>
              </a:bodyPr>
              <a:lstStyle/>
              <a:p>
                <a:r>
                  <a:rPr lang="es-ES" dirty="0"/>
                  <a:t>L=5 H</a:t>
                </a:r>
              </a:p>
              <a:p>
                <a:r>
                  <a:rPr lang="es-ES" dirty="0"/>
                  <a:t>.i=?</a:t>
                </a:r>
              </a:p>
              <a:p>
                <a:r>
                  <a:rPr lang="es-ES" dirty="0"/>
                  <a:t>.p=?,    W=?</a:t>
                </a:r>
              </a:p>
              <a:p>
                <a:pPr marL="0" indent="0">
                  <a:buNone/>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𝑣</m:t>
                      </m:r>
                      <m:d>
                        <m:dPr>
                          <m:ctrlPr>
                            <a:rPr lang="es-ES" b="0" i="1" smtClean="0">
                              <a:latin typeface="Cambria Math" panose="02040503050406030204" pitchFamily="18" charset="0"/>
                            </a:rPr>
                          </m:ctrlPr>
                        </m:dPr>
                        <m:e>
                          <m:r>
                            <a:rPr lang="es-ES" b="0" i="1" smtClean="0">
                              <a:latin typeface="Cambria Math" panose="02040503050406030204" pitchFamily="18" charset="0"/>
                            </a:rPr>
                            <m:t>𝑡</m:t>
                          </m:r>
                        </m:e>
                      </m:d>
                      <m:r>
                        <a:rPr lang="es-ES" b="0" i="1" smtClean="0">
                          <a:latin typeface="Cambria Math" panose="02040503050406030204" pitchFamily="18" charset="0"/>
                        </a:rPr>
                        <m:t>=30</m:t>
                      </m:r>
                      <m:sSup>
                        <m:sSupPr>
                          <m:ctrlPr>
                            <a:rPr lang="es-ES" b="0" i="1" smtClean="0">
                              <a:latin typeface="Cambria Math" panose="02040503050406030204" pitchFamily="18" charset="0"/>
                            </a:rPr>
                          </m:ctrlPr>
                        </m:sSupPr>
                        <m:e>
                          <m:r>
                            <a:rPr lang="es-ES" b="0" i="1" smtClean="0">
                              <a:latin typeface="Cambria Math" panose="02040503050406030204" pitchFamily="18" charset="0"/>
                            </a:rPr>
                            <m:t>𝑡</m:t>
                          </m:r>
                        </m:e>
                        <m:sup>
                          <m:r>
                            <a:rPr lang="es-ES" b="0" i="1" smtClean="0">
                              <a:latin typeface="Cambria Math" panose="02040503050406030204" pitchFamily="18" charset="0"/>
                            </a:rPr>
                            <m:t>2</m:t>
                          </m:r>
                        </m:sup>
                      </m:sSup>
                      <m:r>
                        <a:rPr lang="es-ES" b="0" i="1" smtClean="0">
                          <a:latin typeface="Cambria Math" panose="02040503050406030204" pitchFamily="18" charset="0"/>
                        </a:rPr>
                        <m:t> </m:t>
                      </m:r>
                      <m:r>
                        <a:rPr lang="es-ES" b="0" i="1" smtClean="0">
                          <a:latin typeface="Cambria Math" panose="02040503050406030204" pitchFamily="18" charset="0"/>
                        </a:rPr>
                        <m:t>𝑝𝑎𝑟𝑎</m:t>
                      </m:r>
                      <m:r>
                        <a:rPr lang="es-ES" b="0" i="1" smtClean="0">
                          <a:latin typeface="Cambria Math" panose="02040503050406030204" pitchFamily="18" charset="0"/>
                        </a:rPr>
                        <m:t> </m:t>
                      </m:r>
                      <m:r>
                        <a:rPr lang="es-ES" b="0" i="1" smtClean="0">
                          <a:latin typeface="Cambria Math" panose="02040503050406030204" pitchFamily="18" charset="0"/>
                        </a:rPr>
                        <m:t>𝑡𝑜𝑑𝑜</m:t>
                      </m:r>
                      <m:r>
                        <a:rPr lang="es-ES" b="0" i="1" smtClean="0">
                          <a:latin typeface="Cambria Math" panose="02040503050406030204" pitchFamily="18" charset="0"/>
                        </a:rPr>
                        <m:t> </m:t>
                      </m:r>
                      <m:r>
                        <a:rPr lang="es-ES" b="0" i="1" smtClean="0">
                          <a:latin typeface="Cambria Math" panose="02040503050406030204" pitchFamily="18" charset="0"/>
                        </a:rPr>
                        <m:t>𝑡</m:t>
                      </m:r>
                      <m:r>
                        <a:rPr lang="es-ES" b="0" i="1" smtClean="0">
                          <a:latin typeface="Cambria Math" panose="02040503050406030204" pitchFamily="18" charset="0"/>
                        </a:rPr>
                        <m:t>&gt;0 </m:t>
                      </m:r>
                      <m:r>
                        <a:rPr lang="es-ES" b="0" i="1" smtClean="0">
                          <a:latin typeface="Cambria Math" panose="02040503050406030204" pitchFamily="18" charset="0"/>
                        </a:rPr>
                        <m:t>𝑦</m:t>
                      </m:r>
                      <m:r>
                        <a:rPr lang="es-ES" b="0" i="1" smtClean="0">
                          <a:latin typeface="Cambria Math" panose="02040503050406030204" pitchFamily="18" charset="0"/>
                        </a:rPr>
                        <m:t> </m:t>
                      </m:r>
                    </m:oMath>
                  </m:oMathPara>
                </a14:m>
                <a:endParaRPr lang="es-ES" b="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𝑣</m:t>
                      </m:r>
                      <m:d>
                        <m:dPr>
                          <m:ctrlPr>
                            <a:rPr lang="es-ES" b="0" i="1" smtClean="0">
                              <a:latin typeface="Cambria Math" panose="02040503050406030204" pitchFamily="18" charset="0"/>
                            </a:rPr>
                          </m:ctrlPr>
                        </m:dPr>
                        <m:e>
                          <m:r>
                            <a:rPr lang="es-ES" b="0" i="1" smtClean="0">
                              <a:latin typeface="Cambria Math" panose="02040503050406030204" pitchFamily="18" charset="0"/>
                            </a:rPr>
                            <m:t>𝑡</m:t>
                          </m:r>
                        </m:e>
                      </m:d>
                      <m:r>
                        <a:rPr lang="es-ES" b="0" i="1" smtClean="0">
                          <a:latin typeface="Cambria Math" panose="02040503050406030204" pitchFamily="18" charset="0"/>
                        </a:rPr>
                        <m:t>=0 </m:t>
                      </m:r>
                      <m:r>
                        <a:rPr lang="es-ES" b="0" i="1" smtClean="0">
                          <a:latin typeface="Cambria Math" panose="02040503050406030204" pitchFamily="18" charset="0"/>
                        </a:rPr>
                        <m:t>𝑝𝑎𝑟𝑎</m:t>
                      </m:r>
                      <m:r>
                        <a:rPr lang="es-ES" b="0" i="1" smtClean="0">
                          <a:latin typeface="Cambria Math" panose="02040503050406030204" pitchFamily="18" charset="0"/>
                        </a:rPr>
                        <m:t> </m:t>
                      </m:r>
                      <m:r>
                        <a:rPr lang="es-ES" b="0" i="1" smtClean="0">
                          <a:latin typeface="Cambria Math" panose="02040503050406030204" pitchFamily="18" charset="0"/>
                        </a:rPr>
                        <m:t>𝑡</m:t>
                      </m:r>
                      <m:r>
                        <a:rPr lang="es-ES" b="0" i="1" smtClean="0">
                          <a:latin typeface="Cambria Math" panose="02040503050406030204" pitchFamily="18" charset="0"/>
                        </a:rPr>
                        <m:t>&lt;0</m:t>
                      </m:r>
                    </m:oMath>
                  </m:oMathPara>
                </a14:m>
                <a:endParaRPr lang="es-CO" dirty="0"/>
              </a:p>
              <a:p>
                <a:endParaRPr lang="es-ES" dirty="0"/>
              </a:p>
              <a:p>
                <a:endParaRPr lang="es-ES" dirty="0"/>
              </a:p>
              <a:p>
                <a:endParaRPr lang="es-ES" dirty="0"/>
              </a:p>
              <a:p>
                <a14:m>
                  <m:oMath xmlns:m="http://schemas.openxmlformats.org/officeDocument/2006/math">
                    <m:r>
                      <a:rPr lang="es-ES" b="0" i="1" smtClean="0">
                        <a:latin typeface="Cambria Math" panose="02040503050406030204" pitchFamily="18" charset="0"/>
                      </a:rPr>
                      <m:t>𝑖</m:t>
                    </m:r>
                    <m:d>
                      <m:dPr>
                        <m:ctrlPr>
                          <a:rPr lang="es-ES" b="0" i="1" smtClean="0">
                            <a:latin typeface="Cambria Math" panose="02040503050406030204" pitchFamily="18" charset="0"/>
                          </a:rPr>
                        </m:ctrlPr>
                      </m:dPr>
                      <m:e>
                        <m:r>
                          <a:rPr lang="es-ES" b="0" i="1" smtClean="0">
                            <a:latin typeface="Cambria Math" panose="02040503050406030204" pitchFamily="18" charset="0"/>
                          </a:rPr>
                          <m:t>𝑡</m:t>
                        </m:r>
                      </m:e>
                    </m:d>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1</m:t>
                        </m:r>
                      </m:num>
                      <m:den>
                        <m:r>
                          <a:rPr lang="es-ES" b="0" i="1" smtClean="0">
                            <a:latin typeface="Cambria Math" panose="02040503050406030204" pitchFamily="18" charset="0"/>
                          </a:rPr>
                          <m:t>5</m:t>
                        </m:r>
                      </m:den>
                    </m:f>
                    <m:nary>
                      <m:naryPr>
                        <m:ctrlPr>
                          <a:rPr lang="es-ES" b="0" i="1" smtClean="0">
                            <a:latin typeface="Cambria Math" panose="02040503050406030204" pitchFamily="18" charset="0"/>
                          </a:rPr>
                        </m:ctrlPr>
                      </m:naryPr>
                      <m:sub>
                        <m:r>
                          <m:rPr>
                            <m:brk m:alnAt="23"/>
                          </m:rPr>
                          <a:rPr lang="es-ES" b="0" i="1" smtClean="0">
                            <a:latin typeface="Cambria Math" panose="02040503050406030204" pitchFamily="18" charset="0"/>
                          </a:rPr>
                          <m:t>0</m:t>
                        </m:r>
                      </m:sub>
                      <m:sup>
                        <m:r>
                          <a:rPr lang="es-ES" b="0" i="1" smtClean="0">
                            <a:latin typeface="Cambria Math" panose="02040503050406030204" pitchFamily="18" charset="0"/>
                          </a:rPr>
                          <m:t>𝑡</m:t>
                        </m:r>
                      </m:sup>
                      <m:e>
                        <m:r>
                          <a:rPr lang="es-ES" b="0" i="1" smtClean="0">
                            <a:latin typeface="Cambria Math" panose="02040503050406030204" pitchFamily="18" charset="0"/>
                          </a:rPr>
                          <m:t>30</m:t>
                        </m:r>
                        <m:sSup>
                          <m:sSupPr>
                            <m:ctrlPr>
                              <a:rPr lang="es-ES" b="0" i="1" smtClean="0">
                                <a:latin typeface="Cambria Math" panose="02040503050406030204" pitchFamily="18" charset="0"/>
                              </a:rPr>
                            </m:ctrlPr>
                          </m:sSupPr>
                          <m:e>
                            <m:r>
                              <a:rPr lang="es-ES" b="0" i="1" smtClean="0">
                                <a:latin typeface="Cambria Math" panose="02040503050406030204" pitchFamily="18" charset="0"/>
                              </a:rPr>
                              <m:t>𝑡</m:t>
                            </m:r>
                          </m:e>
                          <m:sup>
                            <m:r>
                              <a:rPr lang="es-ES" b="0" i="1" smtClean="0">
                                <a:latin typeface="Cambria Math" panose="02040503050406030204" pitchFamily="18" charset="0"/>
                              </a:rPr>
                              <m:t>2</m:t>
                            </m:r>
                          </m:sup>
                        </m:sSup>
                        <m:r>
                          <a:rPr lang="es-ES" b="0" i="1" smtClean="0">
                            <a:latin typeface="Cambria Math" panose="02040503050406030204" pitchFamily="18" charset="0"/>
                          </a:rPr>
                          <m:t>+0=</m:t>
                        </m:r>
                        <m:f>
                          <m:fPr>
                            <m:ctrlPr>
                              <a:rPr lang="es-ES" b="0" i="1" smtClean="0">
                                <a:latin typeface="Cambria Math" panose="02040503050406030204" pitchFamily="18" charset="0"/>
                              </a:rPr>
                            </m:ctrlPr>
                          </m:fPr>
                          <m:num>
                            <m:r>
                              <a:rPr lang="es-ES" b="0" i="1" smtClean="0">
                                <a:latin typeface="Cambria Math" panose="02040503050406030204" pitchFamily="18" charset="0"/>
                              </a:rPr>
                              <m:t>1</m:t>
                            </m:r>
                          </m:num>
                          <m:den>
                            <m:r>
                              <a:rPr lang="es-ES" b="0" i="1" smtClean="0">
                                <a:latin typeface="Cambria Math" panose="02040503050406030204" pitchFamily="18" charset="0"/>
                              </a:rPr>
                              <m:t>5</m:t>
                            </m:r>
                          </m:den>
                        </m:f>
                        <m:f>
                          <m:fPr>
                            <m:ctrlPr>
                              <a:rPr lang="es-ES" b="0" i="1" smtClean="0">
                                <a:latin typeface="Cambria Math" panose="02040503050406030204" pitchFamily="18" charset="0"/>
                              </a:rPr>
                            </m:ctrlPr>
                          </m:fPr>
                          <m:num>
                            <m:r>
                              <a:rPr lang="es-ES" b="0" i="1" smtClean="0">
                                <a:latin typeface="Cambria Math" panose="02040503050406030204" pitchFamily="18" charset="0"/>
                              </a:rPr>
                              <m:t>30</m:t>
                            </m:r>
                          </m:num>
                          <m:den>
                            <m:r>
                              <a:rPr lang="es-ES" b="0" i="1" smtClean="0">
                                <a:latin typeface="Cambria Math" panose="02040503050406030204" pitchFamily="18" charset="0"/>
                              </a:rPr>
                              <m:t>3</m:t>
                            </m:r>
                          </m:den>
                        </m:f>
                        <m:sSup>
                          <m:sSupPr>
                            <m:ctrlPr>
                              <a:rPr lang="es-ES" b="0" i="1" smtClean="0">
                                <a:latin typeface="Cambria Math" panose="02040503050406030204" pitchFamily="18" charset="0"/>
                              </a:rPr>
                            </m:ctrlPr>
                          </m:sSupPr>
                          <m:e>
                            <m:r>
                              <a:rPr lang="es-ES" b="0" i="1" smtClean="0">
                                <a:latin typeface="Cambria Math" panose="02040503050406030204" pitchFamily="18" charset="0"/>
                              </a:rPr>
                              <m:t>𝑡</m:t>
                            </m:r>
                          </m:e>
                          <m:sup>
                            <m:r>
                              <a:rPr lang="es-ES" b="0" i="1" smtClean="0">
                                <a:latin typeface="Cambria Math" panose="02040503050406030204" pitchFamily="18" charset="0"/>
                              </a:rPr>
                              <m:t>3</m:t>
                            </m:r>
                          </m:sup>
                        </m:sSup>
                        <m:sSubSup>
                          <m:sSubSupPr>
                            <m:ctrlPr>
                              <a:rPr lang="es-ES" b="0" i="1" smtClean="0">
                                <a:latin typeface="Cambria Math" panose="02040503050406030204" pitchFamily="18" charset="0"/>
                              </a:rPr>
                            </m:ctrlPr>
                          </m:sSubSupPr>
                          <m:e>
                            <m:r>
                              <a:rPr lang="es-ES" b="0" i="1" smtClean="0">
                                <a:latin typeface="Cambria Math" panose="02040503050406030204" pitchFamily="18" charset="0"/>
                              </a:rPr>
                              <m:t>|</m:t>
                            </m:r>
                          </m:e>
                          <m:sub>
                            <m:r>
                              <a:rPr lang="es-ES" b="0" i="1" smtClean="0">
                                <a:latin typeface="Cambria Math" panose="02040503050406030204" pitchFamily="18" charset="0"/>
                              </a:rPr>
                              <m:t>0</m:t>
                            </m:r>
                          </m:sub>
                          <m:sup>
                            <m:r>
                              <a:rPr lang="es-ES" b="0" i="1" smtClean="0">
                                <a:latin typeface="Cambria Math" panose="02040503050406030204" pitchFamily="18" charset="0"/>
                              </a:rPr>
                              <m:t>𝑡</m:t>
                            </m:r>
                          </m:sup>
                        </m:sSubSup>
                        <m:r>
                          <a:rPr lang="es-ES" b="0" i="1" smtClean="0">
                            <a:latin typeface="Cambria Math" panose="02040503050406030204" pitchFamily="18" charset="0"/>
                          </a:rPr>
                          <m:t>=2</m:t>
                        </m:r>
                        <m:d>
                          <m:dPr>
                            <m:ctrlPr>
                              <a:rPr lang="es-ES" b="0" i="1" smtClean="0">
                                <a:latin typeface="Cambria Math" panose="02040503050406030204" pitchFamily="18" charset="0"/>
                              </a:rPr>
                            </m:ctrlPr>
                          </m:dPr>
                          <m:e>
                            <m:sSup>
                              <m:sSupPr>
                                <m:ctrlPr>
                                  <a:rPr lang="es-ES" b="0" i="1" smtClean="0">
                                    <a:latin typeface="Cambria Math" panose="02040503050406030204" pitchFamily="18" charset="0"/>
                                  </a:rPr>
                                </m:ctrlPr>
                              </m:sSupPr>
                              <m:e>
                                <m:r>
                                  <a:rPr lang="es-ES" b="0" i="1" smtClean="0">
                                    <a:latin typeface="Cambria Math" panose="02040503050406030204" pitchFamily="18" charset="0"/>
                                  </a:rPr>
                                  <m:t>𝑡</m:t>
                                </m:r>
                              </m:e>
                              <m:sup>
                                <m:r>
                                  <a:rPr lang="es-ES" b="0" i="1" smtClean="0">
                                    <a:latin typeface="Cambria Math" panose="02040503050406030204" pitchFamily="18" charset="0"/>
                                  </a:rPr>
                                  <m:t>3</m:t>
                                </m:r>
                              </m:sup>
                            </m:sSup>
                            <m:r>
                              <a:rPr lang="es-ES" b="0" i="1" smtClean="0">
                                <a:latin typeface="Cambria Math" panose="02040503050406030204" pitchFamily="18" charset="0"/>
                              </a:rPr>
                              <m:t>−</m:t>
                            </m:r>
                            <m:sSup>
                              <m:sSupPr>
                                <m:ctrlPr>
                                  <a:rPr lang="es-ES" b="0" i="1" smtClean="0">
                                    <a:latin typeface="Cambria Math" panose="02040503050406030204" pitchFamily="18" charset="0"/>
                                  </a:rPr>
                                </m:ctrlPr>
                              </m:sSupPr>
                              <m:e>
                                <m:r>
                                  <a:rPr lang="es-ES" b="0" i="1" smtClean="0">
                                    <a:latin typeface="Cambria Math" panose="02040503050406030204" pitchFamily="18" charset="0"/>
                                  </a:rPr>
                                  <m:t>0</m:t>
                                </m:r>
                              </m:e>
                              <m:sup>
                                <m:r>
                                  <a:rPr lang="es-ES" b="0" i="1" smtClean="0">
                                    <a:latin typeface="Cambria Math" panose="02040503050406030204" pitchFamily="18" charset="0"/>
                                  </a:rPr>
                                  <m:t>3</m:t>
                                </m:r>
                              </m:sup>
                            </m:sSup>
                          </m:e>
                        </m:d>
                        <m:r>
                          <a:rPr lang="es-ES" b="0" i="1" smtClean="0">
                            <a:latin typeface="Cambria Math" panose="02040503050406030204" pitchFamily="18" charset="0"/>
                          </a:rPr>
                          <m:t>=2</m:t>
                        </m:r>
                        <m:sSup>
                          <m:sSupPr>
                            <m:ctrlPr>
                              <a:rPr lang="es-ES" b="0" i="1" smtClean="0">
                                <a:latin typeface="Cambria Math" panose="02040503050406030204" pitchFamily="18" charset="0"/>
                              </a:rPr>
                            </m:ctrlPr>
                          </m:sSupPr>
                          <m:e>
                            <m:r>
                              <a:rPr lang="es-ES" b="0" i="1" smtClean="0">
                                <a:latin typeface="Cambria Math" panose="02040503050406030204" pitchFamily="18" charset="0"/>
                              </a:rPr>
                              <m:t>𝑡</m:t>
                            </m:r>
                          </m:e>
                          <m:sup>
                            <m:r>
                              <a:rPr lang="es-ES" b="0" i="1" smtClean="0">
                                <a:latin typeface="Cambria Math" panose="02040503050406030204" pitchFamily="18" charset="0"/>
                              </a:rPr>
                              <m:t>3</m:t>
                            </m:r>
                          </m:sup>
                        </m:sSup>
                        <m:r>
                          <a:rPr lang="es-ES" b="0" i="1" smtClean="0">
                            <a:latin typeface="Cambria Math" panose="02040503050406030204" pitchFamily="18" charset="0"/>
                          </a:rPr>
                          <m:t>𝐴</m:t>
                        </m:r>
                      </m:e>
                    </m:nary>
                  </m:oMath>
                </a14:m>
                <a:endParaRPr lang="es-ES" dirty="0"/>
              </a:p>
              <a:p>
                <a14:m>
                  <m:oMath xmlns:m="http://schemas.openxmlformats.org/officeDocument/2006/math">
                    <m:r>
                      <a:rPr lang="es-ES" b="0" i="1" smtClean="0">
                        <a:latin typeface="Cambria Math" panose="02040503050406030204" pitchFamily="18" charset="0"/>
                      </a:rPr>
                      <m:t>𝑝</m:t>
                    </m:r>
                    <m:r>
                      <a:rPr lang="es-ES" b="0" i="1" smtClean="0">
                        <a:latin typeface="Cambria Math" panose="02040503050406030204" pitchFamily="18" charset="0"/>
                      </a:rPr>
                      <m:t>=</m:t>
                    </m:r>
                    <m:r>
                      <a:rPr lang="es-ES" b="0" i="1" smtClean="0">
                        <a:latin typeface="Cambria Math" panose="02040503050406030204" pitchFamily="18" charset="0"/>
                      </a:rPr>
                      <m:t>𝑣𝑖</m:t>
                    </m:r>
                    <m:r>
                      <a:rPr lang="es-ES" b="0" i="1" smtClean="0">
                        <a:latin typeface="Cambria Math" panose="02040503050406030204" pitchFamily="18" charset="0"/>
                      </a:rPr>
                      <m:t>=30</m:t>
                    </m:r>
                    <m:sSup>
                      <m:sSupPr>
                        <m:ctrlPr>
                          <a:rPr lang="es-ES" b="0" i="1" smtClean="0">
                            <a:latin typeface="Cambria Math" panose="02040503050406030204" pitchFamily="18" charset="0"/>
                          </a:rPr>
                        </m:ctrlPr>
                      </m:sSupPr>
                      <m:e>
                        <m:r>
                          <a:rPr lang="es-ES" b="0" i="1" smtClean="0">
                            <a:latin typeface="Cambria Math" panose="02040503050406030204" pitchFamily="18" charset="0"/>
                          </a:rPr>
                          <m:t>𝑡</m:t>
                        </m:r>
                      </m:e>
                      <m:sup>
                        <m:r>
                          <a:rPr lang="es-ES" b="0" i="1" smtClean="0">
                            <a:latin typeface="Cambria Math" panose="02040503050406030204" pitchFamily="18" charset="0"/>
                          </a:rPr>
                          <m:t>2</m:t>
                        </m:r>
                      </m:sup>
                    </m:sSup>
                    <m:r>
                      <a:rPr lang="es-ES" b="0" i="1" smtClean="0">
                        <a:latin typeface="Cambria Math" panose="02040503050406030204" pitchFamily="18" charset="0"/>
                      </a:rPr>
                      <m:t>2</m:t>
                    </m:r>
                    <m:sSup>
                      <m:sSupPr>
                        <m:ctrlPr>
                          <a:rPr lang="es-ES" b="0" i="1" smtClean="0">
                            <a:latin typeface="Cambria Math" panose="02040503050406030204" pitchFamily="18" charset="0"/>
                          </a:rPr>
                        </m:ctrlPr>
                      </m:sSupPr>
                      <m:e>
                        <m:r>
                          <a:rPr lang="es-ES" b="0" i="1" smtClean="0">
                            <a:latin typeface="Cambria Math" panose="02040503050406030204" pitchFamily="18" charset="0"/>
                          </a:rPr>
                          <m:t>𝑡</m:t>
                        </m:r>
                      </m:e>
                      <m:sup>
                        <m:r>
                          <a:rPr lang="es-ES" b="0" i="1" smtClean="0">
                            <a:latin typeface="Cambria Math" panose="02040503050406030204" pitchFamily="18" charset="0"/>
                          </a:rPr>
                          <m:t>3</m:t>
                        </m:r>
                      </m:sup>
                    </m:sSup>
                    <m:r>
                      <a:rPr lang="es-ES" b="0" i="1" smtClean="0">
                        <a:latin typeface="Cambria Math" panose="02040503050406030204" pitchFamily="18" charset="0"/>
                      </a:rPr>
                      <m:t>=60</m:t>
                    </m:r>
                    <m:sSup>
                      <m:sSupPr>
                        <m:ctrlPr>
                          <a:rPr lang="es-ES" b="0" i="1" smtClean="0">
                            <a:latin typeface="Cambria Math" panose="02040503050406030204" pitchFamily="18" charset="0"/>
                          </a:rPr>
                        </m:ctrlPr>
                      </m:sSupPr>
                      <m:e>
                        <m:r>
                          <a:rPr lang="es-ES" b="0" i="1" smtClean="0">
                            <a:latin typeface="Cambria Math" panose="02040503050406030204" pitchFamily="18" charset="0"/>
                          </a:rPr>
                          <m:t>𝑡</m:t>
                        </m:r>
                      </m:e>
                      <m:sup>
                        <m:r>
                          <a:rPr lang="es-ES" b="0" i="1" smtClean="0">
                            <a:latin typeface="Cambria Math" panose="02040503050406030204" pitchFamily="18" charset="0"/>
                          </a:rPr>
                          <m:t>5</m:t>
                        </m:r>
                      </m:sup>
                    </m:sSup>
                    <m:r>
                      <a:rPr lang="es-ES" b="0" i="1" smtClean="0">
                        <a:latin typeface="Cambria Math" panose="02040503050406030204" pitchFamily="18" charset="0"/>
                      </a:rPr>
                      <m:t>𝑊</m:t>
                    </m:r>
                  </m:oMath>
                </a14:m>
                <a:endParaRPr lang="es-ES" dirty="0"/>
              </a:p>
              <a:p>
                <a14:m>
                  <m:oMath xmlns:m="http://schemas.openxmlformats.org/officeDocument/2006/math">
                    <m:r>
                      <m:rPr>
                        <m:sty m:val="p"/>
                      </m:rPr>
                      <a:rPr lang="es-ES" b="0" i="0" smtClean="0">
                        <a:latin typeface="Cambria Math" panose="02040503050406030204" pitchFamily="18" charset="0"/>
                      </a:rPr>
                      <m:t>W</m:t>
                    </m:r>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𝐿</m:t>
                        </m:r>
                      </m:num>
                      <m:den>
                        <m:r>
                          <a:rPr lang="es-ES" b="0" i="1" smtClean="0">
                            <a:latin typeface="Cambria Math" panose="02040503050406030204" pitchFamily="18" charset="0"/>
                          </a:rPr>
                          <m:t>2</m:t>
                        </m:r>
                      </m:den>
                    </m:f>
                    <m:sSup>
                      <m:sSupPr>
                        <m:ctrlPr>
                          <a:rPr lang="es-ES" b="0" i="1" smtClean="0">
                            <a:latin typeface="Cambria Math" panose="02040503050406030204" pitchFamily="18" charset="0"/>
                          </a:rPr>
                        </m:ctrlPr>
                      </m:sSupPr>
                      <m:e>
                        <m:r>
                          <a:rPr lang="es-ES" b="0" i="1" smtClean="0">
                            <a:latin typeface="Cambria Math" panose="02040503050406030204" pitchFamily="18" charset="0"/>
                          </a:rPr>
                          <m:t>𝑖</m:t>
                        </m:r>
                      </m:e>
                      <m:sup>
                        <m:r>
                          <a:rPr lang="es-ES" b="0" i="1" smtClean="0">
                            <a:latin typeface="Cambria Math" panose="02040503050406030204" pitchFamily="18" charset="0"/>
                          </a:rPr>
                          <m:t>2</m:t>
                        </m:r>
                      </m:sup>
                    </m:sSup>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5</m:t>
                        </m:r>
                      </m:num>
                      <m:den>
                        <m:r>
                          <a:rPr lang="es-ES" b="0" i="1" smtClean="0">
                            <a:latin typeface="Cambria Math" panose="02040503050406030204" pitchFamily="18" charset="0"/>
                          </a:rPr>
                          <m:t>2</m:t>
                        </m:r>
                      </m:den>
                    </m:f>
                    <m:d>
                      <m:dPr>
                        <m:ctrlPr>
                          <a:rPr lang="es-ES" b="0" i="1" smtClean="0">
                            <a:latin typeface="Cambria Math" panose="02040503050406030204" pitchFamily="18" charset="0"/>
                          </a:rPr>
                        </m:ctrlPr>
                      </m:dPr>
                      <m:e>
                        <m:r>
                          <a:rPr lang="es-ES" b="0" i="1" smtClean="0">
                            <a:latin typeface="Cambria Math" panose="02040503050406030204" pitchFamily="18" charset="0"/>
                          </a:rPr>
                          <m:t>2</m:t>
                        </m:r>
                        <m:sSup>
                          <m:sSupPr>
                            <m:ctrlPr>
                              <a:rPr lang="es-ES" b="0" i="1" smtClean="0">
                                <a:latin typeface="Cambria Math" panose="02040503050406030204" pitchFamily="18" charset="0"/>
                              </a:rPr>
                            </m:ctrlPr>
                          </m:sSupPr>
                          <m:e>
                            <m:r>
                              <a:rPr lang="es-ES" b="0" i="1" smtClean="0">
                                <a:latin typeface="Cambria Math" panose="02040503050406030204" pitchFamily="18" charset="0"/>
                              </a:rPr>
                              <m:t>𝑡</m:t>
                            </m:r>
                          </m:e>
                          <m:sup>
                            <m:r>
                              <a:rPr lang="es-CO" b="0" i="1" smtClean="0">
                                <a:latin typeface="Cambria Math" panose="02040503050406030204" pitchFamily="18" charset="0"/>
                              </a:rPr>
                              <m:t>3</m:t>
                            </m:r>
                          </m:sup>
                        </m:sSup>
                      </m:e>
                    </m:d>
                    <m:r>
                      <a:rPr lang="es-CO" b="0" i="1" smtClean="0">
                        <a:latin typeface="Cambria Math" panose="02040503050406030204" pitchFamily="18" charset="0"/>
                      </a:rPr>
                      <m:t>^2</m:t>
                    </m:r>
                    <m:r>
                      <a:rPr lang="es-ES" b="0" i="1" smtClean="0">
                        <a:latin typeface="Cambria Math" panose="02040503050406030204" pitchFamily="18" charset="0"/>
                      </a:rPr>
                      <m:t>=</m:t>
                    </m:r>
                    <m:r>
                      <a:rPr lang="es-CO" b="0" i="1" smtClean="0">
                        <a:latin typeface="Cambria Math" panose="02040503050406030204" pitchFamily="18" charset="0"/>
                      </a:rPr>
                      <m:t>10</m:t>
                    </m:r>
                    <m:sSup>
                      <m:sSupPr>
                        <m:ctrlPr>
                          <a:rPr lang="es-ES" b="0" i="1" smtClean="0">
                            <a:latin typeface="Cambria Math" panose="02040503050406030204" pitchFamily="18" charset="0"/>
                          </a:rPr>
                        </m:ctrlPr>
                      </m:sSupPr>
                      <m:e>
                        <m:r>
                          <a:rPr lang="es-ES" b="0" i="1" smtClean="0">
                            <a:latin typeface="Cambria Math" panose="02040503050406030204" pitchFamily="18" charset="0"/>
                          </a:rPr>
                          <m:t>𝑡</m:t>
                        </m:r>
                      </m:e>
                      <m:sup>
                        <m:r>
                          <a:rPr lang="es-CO" b="0" i="1" smtClean="0">
                            <a:latin typeface="Cambria Math" panose="02040503050406030204" pitchFamily="18" charset="0"/>
                          </a:rPr>
                          <m:t>6</m:t>
                        </m:r>
                      </m:sup>
                    </m:sSup>
                    <m:r>
                      <a:rPr lang="es-ES" b="0" i="1" smtClean="0">
                        <a:latin typeface="Cambria Math" panose="02040503050406030204" pitchFamily="18" charset="0"/>
                      </a:rPr>
                      <m:t>𝐽</m:t>
                    </m:r>
                  </m:oMath>
                </a14:m>
                <a:endParaRPr lang="es-ES" dirty="0"/>
              </a:p>
              <a:p>
                <a:endParaRPr lang="es-CO" dirty="0"/>
              </a:p>
            </p:txBody>
          </p:sp>
        </mc:Choice>
        <mc:Fallback xmlns="">
          <p:sp>
            <p:nvSpPr>
              <p:cNvPr id="3" name="Marcador de contenido 2">
                <a:extLst>
                  <a:ext uri="{FF2B5EF4-FFF2-40B4-BE49-F238E27FC236}">
                    <a16:creationId xmlns:a16="http://schemas.microsoft.com/office/drawing/2014/main" id="{EF58ACEA-907A-4313-963C-AFA5AC44D941}"/>
                  </a:ext>
                </a:extLst>
              </p:cNvPr>
              <p:cNvSpPr>
                <a:spLocks noGrp="1" noRot="1" noChangeAspect="1" noMove="1" noResize="1" noEditPoints="1" noAdjustHandles="1" noChangeArrowheads="1" noChangeShapeType="1" noTextEdit="1"/>
              </p:cNvSpPr>
              <p:nvPr>
                <p:ph idx="1"/>
              </p:nvPr>
            </p:nvSpPr>
            <p:spPr>
              <a:blipFill>
                <a:blip r:embed="rId5"/>
                <a:stretch>
                  <a:fillRect l="-815" t="-2291"/>
                </a:stretch>
              </a:blipFill>
            </p:spPr>
            <p:txBody>
              <a:bodyPr/>
              <a:lstStyle/>
              <a:p>
                <a:r>
                  <a:rPr lang="es-CO">
                    <a:noFill/>
                  </a:rPr>
                  <a:t> </a:t>
                </a:r>
              </a:p>
            </p:txBody>
          </p:sp>
        </mc:Fallback>
      </mc:AlternateContent>
      <p:pic>
        <p:nvPicPr>
          <p:cNvPr id="4" name="Picture 5">
            <a:extLst>
              <a:ext uri="{FF2B5EF4-FFF2-40B4-BE49-F238E27FC236}">
                <a16:creationId xmlns:a16="http://schemas.microsoft.com/office/drawing/2014/main" id="{57BBB942-305D-460F-B883-346846EFA653}"/>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1600" y="3332799"/>
            <a:ext cx="3463368" cy="106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57675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2D0187-FD1E-404E-A700-0F6C72E080E6}"/>
              </a:ext>
            </a:extLst>
          </p:cNvPr>
          <p:cNvSpPr>
            <a:spLocks noGrp="1"/>
          </p:cNvSpPr>
          <p:nvPr>
            <p:ph type="title"/>
          </p:nvPr>
        </p:nvSpPr>
        <p:spPr/>
        <p:txBody>
          <a:bodyPr/>
          <a:lstStyle/>
          <a:p>
            <a:r>
              <a:rPr lang="es-ES" dirty="0"/>
              <a:t>Hallar la bobina equivalente</a:t>
            </a:r>
            <a:endParaRPr lang="es-CO" dirty="0"/>
          </a:p>
        </p:txBody>
      </p:sp>
      <p:sp>
        <p:nvSpPr>
          <p:cNvPr id="3" name="Marcador de contenido 2">
            <a:extLst>
              <a:ext uri="{FF2B5EF4-FFF2-40B4-BE49-F238E27FC236}">
                <a16:creationId xmlns:a16="http://schemas.microsoft.com/office/drawing/2014/main" id="{AE4FF3E5-9036-4FE9-A7B7-7BFB3F25F7C2}"/>
              </a:ext>
            </a:extLst>
          </p:cNvPr>
          <p:cNvSpPr>
            <a:spLocks noGrp="1"/>
          </p:cNvSpPr>
          <p:nvPr>
            <p:ph idx="1"/>
          </p:nvPr>
        </p:nvSpPr>
        <p:spPr>
          <a:xfrm>
            <a:off x="461392" y="3838690"/>
            <a:ext cx="4546848" cy="2744672"/>
          </a:xfrm>
        </p:spPr>
        <p:txBody>
          <a:bodyPr/>
          <a:lstStyle/>
          <a:p>
            <a:r>
              <a:rPr lang="es-ES" sz="2800" dirty="0"/>
              <a:t>Solución: L1=5mH+5mH=10mH</a:t>
            </a:r>
          </a:p>
          <a:p>
            <a:endParaRPr lang="es-ES" dirty="0"/>
          </a:p>
          <a:p>
            <a:endParaRPr lang="es-CO" dirty="0"/>
          </a:p>
          <a:p>
            <a:endParaRPr lang="es-CO" dirty="0"/>
          </a:p>
          <a:p>
            <a:endParaRPr lang="es-CO" dirty="0"/>
          </a:p>
          <a:p>
            <a:endParaRPr lang="es-CO" dirty="0"/>
          </a:p>
        </p:txBody>
      </p:sp>
      <p:graphicFrame>
        <p:nvGraphicFramePr>
          <p:cNvPr id="4" name="Objeto 3">
            <a:extLst>
              <a:ext uri="{FF2B5EF4-FFF2-40B4-BE49-F238E27FC236}">
                <a16:creationId xmlns:a16="http://schemas.microsoft.com/office/drawing/2014/main" id="{8CACCA33-F6B2-4507-9357-16A6C155FC80}"/>
              </a:ext>
            </a:extLst>
          </p:cNvPr>
          <p:cNvGraphicFramePr>
            <a:graphicFrameLocks noChangeAspect="1"/>
          </p:cNvGraphicFramePr>
          <p:nvPr>
            <p:extLst>
              <p:ext uri="{D42A27DB-BD31-4B8C-83A1-F6EECF244321}">
                <p14:modId xmlns:p14="http://schemas.microsoft.com/office/powerpoint/2010/main" val="2085735756"/>
              </p:ext>
            </p:extLst>
          </p:nvPr>
        </p:nvGraphicFramePr>
        <p:xfrm>
          <a:off x="732330" y="1099929"/>
          <a:ext cx="3510372" cy="2905135"/>
        </p:xfrm>
        <a:graphic>
          <a:graphicData uri="http://schemas.openxmlformats.org/presentationml/2006/ole">
            <mc:AlternateContent xmlns:mc="http://schemas.openxmlformats.org/markup-compatibility/2006">
              <mc:Choice xmlns:v="urn:schemas-microsoft-com:vml" Requires="v">
                <p:oleObj r:id="rId2" imgW="1933560" imgH="1600200" progId="">
                  <p:embed/>
                </p:oleObj>
              </mc:Choice>
              <mc:Fallback>
                <p:oleObj r:id="rId2" imgW="1933560" imgH="1600200" progId="">
                  <p:embed/>
                  <p:pic>
                    <p:nvPicPr>
                      <p:cNvPr id="0" name=""/>
                      <p:cNvPicPr/>
                      <p:nvPr/>
                    </p:nvPicPr>
                    <p:blipFill>
                      <a:blip r:embed="rId3"/>
                      <a:stretch>
                        <a:fillRect/>
                      </a:stretch>
                    </p:blipFill>
                    <p:spPr>
                      <a:xfrm>
                        <a:off x="732330" y="1099929"/>
                        <a:ext cx="3510372" cy="2905135"/>
                      </a:xfrm>
                      <a:prstGeom prst="rect">
                        <a:avLst/>
                      </a:prstGeom>
                    </p:spPr>
                  </p:pic>
                </p:oleObj>
              </mc:Fallback>
            </mc:AlternateContent>
          </a:graphicData>
        </a:graphic>
      </p:graphicFrame>
      <p:graphicFrame>
        <p:nvGraphicFramePr>
          <p:cNvPr id="5" name="Objeto 4">
            <a:extLst>
              <a:ext uri="{FF2B5EF4-FFF2-40B4-BE49-F238E27FC236}">
                <a16:creationId xmlns:a16="http://schemas.microsoft.com/office/drawing/2014/main" id="{8E6375E3-4CE1-4A8B-BE6E-7E363F08E54D}"/>
              </a:ext>
            </a:extLst>
          </p:cNvPr>
          <p:cNvGraphicFramePr>
            <a:graphicFrameLocks noChangeAspect="1"/>
          </p:cNvGraphicFramePr>
          <p:nvPr>
            <p:extLst>
              <p:ext uri="{D42A27DB-BD31-4B8C-83A1-F6EECF244321}">
                <p14:modId xmlns:p14="http://schemas.microsoft.com/office/powerpoint/2010/main" val="163412211"/>
              </p:ext>
            </p:extLst>
          </p:nvPr>
        </p:nvGraphicFramePr>
        <p:xfrm>
          <a:off x="1366664" y="4653136"/>
          <a:ext cx="2736304" cy="2102775"/>
        </p:xfrm>
        <a:graphic>
          <a:graphicData uri="http://schemas.openxmlformats.org/presentationml/2006/ole">
            <mc:AlternateContent xmlns:mc="http://schemas.openxmlformats.org/markup-compatibility/2006">
              <mc:Choice xmlns:v="urn:schemas-microsoft-com:vml" Requires="v">
                <p:oleObj r:id="rId4" imgW="1933560" imgH="1486080" progId="">
                  <p:embed/>
                </p:oleObj>
              </mc:Choice>
              <mc:Fallback>
                <p:oleObj r:id="rId4" imgW="1933560" imgH="1486080" progId="">
                  <p:embed/>
                  <p:pic>
                    <p:nvPicPr>
                      <p:cNvPr id="0" name=""/>
                      <p:cNvPicPr/>
                      <p:nvPr/>
                    </p:nvPicPr>
                    <p:blipFill>
                      <a:blip r:embed="rId5"/>
                      <a:stretch>
                        <a:fillRect/>
                      </a:stretch>
                    </p:blipFill>
                    <p:spPr>
                      <a:xfrm>
                        <a:off x="1366664" y="4653136"/>
                        <a:ext cx="2736304" cy="2102775"/>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7" name="Marcador de contenido 2">
                <a:extLst>
                  <a:ext uri="{FF2B5EF4-FFF2-40B4-BE49-F238E27FC236}">
                    <a16:creationId xmlns:a16="http://schemas.microsoft.com/office/drawing/2014/main" id="{A9F4F354-D562-435F-97AB-6A37D4264F94}"/>
                  </a:ext>
                </a:extLst>
              </p:cNvPr>
              <p:cNvSpPr txBox="1">
                <a:spLocks/>
              </p:cNvSpPr>
              <p:nvPr/>
            </p:nvSpPr>
            <p:spPr>
              <a:xfrm>
                <a:off x="4572000" y="1387901"/>
                <a:ext cx="4546848" cy="22782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14:m>
                  <m:oMath xmlns:m="http://schemas.openxmlformats.org/officeDocument/2006/math">
                    <m:sSub>
                      <m:sSubPr>
                        <m:ctrlPr>
                          <a:rPr lang="es-ES" i="1" smtClean="0">
                            <a:latin typeface="Cambria Math" panose="02040503050406030204" pitchFamily="18" charset="0"/>
                          </a:rPr>
                        </m:ctrlPr>
                      </m:sSubPr>
                      <m:e>
                        <m:r>
                          <a:rPr lang="es-ES" b="0" i="1" smtClean="0">
                            <a:latin typeface="Cambria Math" panose="02040503050406030204" pitchFamily="18" charset="0"/>
                          </a:rPr>
                          <m:t>𝐿</m:t>
                        </m:r>
                      </m:e>
                      <m:sub>
                        <m:r>
                          <a:rPr lang="es-ES" b="0" i="1" smtClean="0">
                            <a:latin typeface="Cambria Math" panose="02040503050406030204" pitchFamily="18" charset="0"/>
                          </a:rPr>
                          <m:t>𝑒𝑞</m:t>
                        </m:r>
                      </m:sub>
                    </m:sSub>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1</m:t>
                        </m:r>
                      </m:num>
                      <m:den>
                        <m:f>
                          <m:fPr>
                            <m:ctrlPr>
                              <a:rPr lang="es-ES" b="0" i="1" smtClean="0">
                                <a:latin typeface="Cambria Math" panose="02040503050406030204" pitchFamily="18" charset="0"/>
                              </a:rPr>
                            </m:ctrlPr>
                          </m:fPr>
                          <m:num>
                            <m:r>
                              <a:rPr lang="es-ES" b="0" i="1" smtClean="0">
                                <a:latin typeface="Cambria Math" panose="02040503050406030204" pitchFamily="18" charset="0"/>
                              </a:rPr>
                              <m:t>1</m:t>
                            </m:r>
                          </m:num>
                          <m:den>
                            <m:r>
                              <a:rPr lang="es-ES" b="0" i="1" smtClean="0">
                                <a:latin typeface="Cambria Math" panose="02040503050406030204" pitchFamily="18" charset="0"/>
                              </a:rPr>
                              <m:t>10</m:t>
                            </m:r>
                          </m:den>
                        </m:f>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1</m:t>
                            </m:r>
                          </m:num>
                          <m:den>
                            <m:r>
                              <a:rPr lang="es-ES" b="0" i="1" smtClean="0">
                                <a:latin typeface="Cambria Math" panose="02040503050406030204" pitchFamily="18" charset="0"/>
                              </a:rPr>
                              <m:t>10</m:t>
                            </m:r>
                          </m:den>
                        </m:f>
                      </m:den>
                    </m:f>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1</m:t>
                        </m:r>
                      </m:num>
                      <m:den>
                        <m:f>
                          <m:fPr>
                            <m:ctrlPr>
                              <a:rPr lang="es-ES" b="0" i="1" smtClean="0">
                                <a:latin typeface="Cambria Math" panose="02040503050406030204" pitchFamily="18" charset="0"/>
                              </a:rPr>
                            </m:ctrlPr>
                          </m:fPr>
                          <m:num>
                            <m:r>
                              <a:rPr lang="es-ES" b="0" i="1" smtClean="0">
                                <a:latin typeface="Cambria Math" panose="02040503050406030204" pitchFamily="18" charset="0"/>
                              </a:rPr>
                              <m:t>2</m:t>
                            </m:r>
                          </m:num>
                          <m:den>
                            <m:r>
                              <a:rPr lang="es-ES" b="0" i="1" smtClean="0">
                                <a:latin typeface="Cambria Math" panose="02040503050406030204" pitchFamily="18" charset="0"/>
                              </a:rPr>
                              <m:t>10</m:t>
                            </m:r>
                          </m:den>
                        </m:f>
                      </m:den>
                    </m:f>
                    <m:r>
                      <a:rPr lang="es-ES" b="0" i="1" smtClean="0">
                        <a:latin typeface="Cambria Math" panose="02040503050406030204" pitchFamily="18" charset="0"/>
                      </a:rPr>
                      <m:t>=</m:t>
                    </m:r>
                    <m:f>
                      <m:fPr>
                        <m:ctrlPr>
                          <a:rPr lang="es-ES" b="0" i="1" smtClean="0">
                            <a:latin typeface="Cambria Math" panose="02040503050406030204" pitchFamily="18" charset="0"/>
                          </a:rPr>
                        </m:ctrlPr>
                      </m:fPr>
                      <m:num>
                        <m:f>
                          <m:fPr>
                            <m:ctrlPr>
                              <a:rPr lang="es-ES" b="0" i="1" smtClean="0">
                                <a:latin typeface="Cambria Math" panose="02040503050406030204" pitchFamily="18" charset="0"/>
                              </a:rPr>
                            </m:ctrlPr>
                          </m:fPr>
                          <m:num>
                            <m:r>
                              <a:rPr lang="es-ES" b="0" i="1" smtClean="0">
                                <a:latin typeface="Cambria Math" panose="02040503050406030204" pitchFamily="18" charset="0"/>
                              </a:rPr>
                              <m:t>1</m:t>
                            </m:r>
                          </m:num>
                          <m:den>
                            <m:r>
                              <a:rPr lang="es-ES" b="0" i="1" smtClean="0">
                                <a:latin typeface="Cambria Math" panose="02040503050406030204" pitchFamily="18" charset="0"/>
                              </a:rPr>
                              <m:t>1</m:t>
                            </m:r>
                          </m:den>
                        </m:f>
                      </m:num>
                      <m:den>
                        <m:f>
                          <m:fPr>
                            <m:ctrlPr>
                              <a:rPr lang="es-ES" b="0" i="1" smtClean="0">
                                <a:latin typeface="Cambria Math" panose="02040503050406030204" pitchFamily="18" charset="0"/>
                              </a:rPr>
                            </m:ctrlPr>
                          </m:fPr>
                          <m:num>
                            <m:r>
                              <a:rPr lang="es-ES" b="0" i="1" smtClean="0">
                                <a:latin typeface="Cambria Math" panose="02040503050406030204" pitchFamily="18" charset="0"/>
                              </a:rPr>
                              <m:t>2</m:t>
                            </m:r>
                          </m:num>
                          <m:den>
                            <m:r>
                              <a:rPr lang="es-ES" b="0" i="1" smtClean="0">
                                <a:latin typeface="Cambria Math" panose="02040503050406030204" pitchFamily="18" charset="0"/>
                              </a:rPr>
                              <m:t>10</m:t>
                            </m:r>
                          </m:den>
                        </m:f>
                      </m:den>
                    </m:f>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1∗10</m:t>
                        </m:r>
                      </m:num>
                      <m:den>
                        <m:r>
                          <a:rPr lang="es-ES" b="0" i="1" smtClean="0">
                            <a:latin typeface="Cambria Math" panose="02040503050406030204" pitchFamily="18" charset="0"/>
                          </a:rPr>
                          <m:t>1∗2</m:t>
                        </m:r>
                      </m:den>
                    </m:f>
                    <m:r>
                      <a:rPr lang="es-ES" b="0" i="1" smtClean="0">
                        <a:latin typeface="Cambria Math" panose="02040503050406030204" pitchFamily="18" charset="0"/>
                      </a:rPr>
                      <m:t>=5</m:t>
                    </m:r>
                    <m:r>
                      <a:rPr lang="es-ES" b="0" i="1" smtClean="0">
                        <a:latin typeface="Cambria Math" panose="02040503050406030204" pitchFamily="18" charset="0"/>
                      </a:rPr>
                      <m:t>𝐻</m:t>
                    </m:r>
                  </m:oMath>
                </a14:m>
                <a:endParaRPr lang="es-ES" dirty="0"/>
              </a:p>
              <a:p>
                <a:endParaRPr lang="es-ES" dirty="0"/>
              </a:p>
              <a:p>
                <a:endParaRPr lang="es-CO" dirty="0"/>
              </a:p>
              <a:p>
                <a:endParaRPr lang="es-CO" dirty="0"/>
              </a:p>
              <a:p>
                <a:endParaRPr lang="es-CO" dirty="0"/>
              </a:p>
              <a:p>
                <a:endParaRPr lang="es-CO" dirty="0"/>
              </a:p>
            </p:txBody>
          </p:sp>
        </mc:Choice>
        <mc:Fallback xmlns="">
          <p:sp>
            <p:nvSpPr>
              <p:cNvPr id="7" name="Marcador de contenido 2">
                <a:extLst>
                  <a:ext uri="{FF2B5EF4-FFF2-40B4-BE49-F238E27FC236}">
                    <a16:creationId xmlns:a16="http://schemas.microsoft.com/office/drawing/2014/main" id="{A9F4F354-D562-435F-97AB-6A37D4264F94}"/>
                  </a:ext>
                </a:extLst>
              </p:cNvPr>
              <p:cNvSpPr txBox="1">
                <a:spLocks noRot="1" noChangeAspect="1" noMove="1" noResize="1" noEditPoints="1" noAdjustHandles="1" noChangeArrowheads="1" noChangeShapeType="1" noTextEdit="1"/>
              </p:cNvSpPr>
              <p:nvPr/>
            </p:nvSpPr>
            <p:spPr>
              <a:xfrm>
                <a:off x="4572000" y="1387901"/>
                <a:ext cx="4546848" cy="2278240"/>
              </a:xfrm>
              <a:prstGeom prst="rect">
                <a:avLst/>
              </a:prstGeom>
              <a:blipFill>
                <a:blip r:embed="rId7"/>
                <a:stretch>
                  <a:fillRect/>
                </a:stretch>
              </a:blipFill>
            </p:spPr>
            <p:txBody>
              <a:bodyPr/>
              <a:lstStyle/>
              <a:p>
                <a:r>
                  <a:rPr lang="es-CO">
                    <a:noFill/>
                  </a:rPr>
                  <a:t> </a:t>
                </a:r>
              </a:p>
            </p:txBody>
          </p:sp>
        </mc:Fallback>
      </mc:AlternateContent>
      <p:graphicFrame>
        <p:nvGraphicFramePr>
          <p:cNvPr id="8" name="Objeto 7">
            <a:extLst>
              <a:ext uri="{FF2B5EF4-FFF2-40B4-BE49-F238E27FC236}">
                <a16:creationId xmlns:a16="http://schemas.microsoft.com/office/drawing/2014/main" id="{C8B765B0-B1FB-4F72-87F2-939DFC1E8F12}"/>
              </a:ext>
            </a:extLst>
          </p:cNvPr>
          <p:cNvGraphicFramePr>
            <a:graphicFrameLocks noChangeAspect="1"/>
          </p:cNvGraphicFramePr>
          <p:nvPr>
            <p:extLst>
              <p:ext uri="{D42A27DB-BD31-4B8C-83A1-F6EECF244321}">
                <p14:modId xmlns:p14="http://schemas.microsoft.com/office/powerpoint/2010/main" val="2108640575"/>
              </p:ext>
            </p:extLst>
          </p:nvPr>
        </p:nvGraphicFramePr>
        <p:xfrm>
          <a:off x="6089286" y="3573016"/>
          <a:ext cx="1219018" cy="2641206"/>
        </p:xfrm>
        <a:graphic>
          <a:graphicData uri="http://schemas.openxmlformats.org/presentationml/2006/ole">
            <mc:AlternateContent xmlns:mc="http://schemas.openxmlformats.org/markup-compatibility/2006">
              <mc:Choice xmlns:v="urn:schemas-microsoft-com:vml" Requires="v">
                <p:oleObj r:id="rId8" imgW="685800" imgH="1486080" progId="">
                  <p:embed/>
                </p:oleObj>
              </mc:Choice>
              <mc:Fallback>
                <p:oleObj r:id="rId8" imgW="685800" imgH="1486080" progId="">
                  <p:embed/>
                  <p:pic>
                    <p:nvPicPr>
                      <p:cNvPr id="0" name=""/>
                      <p:cNvPicPr/>
                      <p:nvPr/>
                    </p:nvPicPr>
                    <p:blipFill>
                      <a:blip r:embed="rId9"/>
                      <a:stretch>
                        <a:fillRect/>
                      </a:stretch>
                    </p:blipFill>
                    <p:spPr>
                      <a:xfrm>
                        <a:off x="6089286" y="3573016"/>
                        <a:ext cx="1219018" cy="2641206"/>
                      </a:xfrm>
                      <a:prstGeom prst="rect">
                        <a:avLst/>
                      </a:prstGeom>
                    </p:spPr>
                  </p:pic>
                </p:oleObj>
              </mc:Fallback>
            </mc:AlternateContent>
          </a:graphicData>
        </a:graphic>
      </p:graphicFrame>
    </p:spTree>
    <p:extLst>
      <p:ext uri="{BB962C8B-B14F-4D97-AF65-F5344CB8AC3E}">
        <p14:creationId xmlns:p14="http://schemas.microsoft.com/office/powerpoint/2010/main" val="40719203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7507937-A4F9-4EC5-83F7-6CB50B4C6992}"/>
              </a:ext>
            </a:extLst>
          </p:cNvPr>
          <p:cNvSpPr>
            <a:spLocks noGrp="1"/>
          </p:cNvSpPr>
          <p:nvPr>
            <p:ph idx="1"/>
          </p:nvPr>
        </p:nvSpPr>
        <p:spPr>
          <a:xfrm>
            <a:off x="457200" y="476672"/>
            <a:ext cx="8229600" cy="5649491"/>
          </a:xfrm>
        </p:spPr>
        <p:txBody>
          <a:bodyPr/>
          <a:lstStyle/>
          <a:p>
            <a:pPr marL="342900" lvl="0" indent="-342900" algn="just">
              <a:lnSpc>
                <a:spcPct val="115000"/>
              </a:lnSpc>
              <a:spcAft>
                <a:spcPts val="0"/>
              </a:spcAft>
              <a:buFont typeface="+mj-lt"/>
              <a:buAutoNum type="arabicPeriod"/>
            </a:pPr>
            <a:r>
              <a:rPr lang="es-CO" sz="1800" dirty="0">
                <a:effectLst/>
                <a:latin typeface="Arial" panose="020B0604020202020204" pitchFamily="34" charset="0"/>
                <a:ea typeface="Calibri" panose="020F0502020204030204" pitchFamily="34" charset="0"/>
                <a:cs typeface="Times New Roman" panose="02020603050405020304" pitchFamily="18" charset="0"/>
              </a:rPr>
              <a:t>El voltaje, v(t), y la corriente i(t), de un inductor de 1H. Se apega a la condición pasiva. También v(0)= 0 e i(t)= 0A.</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spcAft>
                <a:spcPts val="0"/>
              </a:spcAft>
              <a:buFont typeface="+mj-lt"/>
              <a:buAutoNum type="alphaLcPeriod"/>
              <a:tabLst>
                <a:tab pos="914400" algn="l"/>
              </a:tabLst>
            </a:pPr>
            <a:r>
              <a:rPr lang="es-CO" sz="1800" dirty="0">
                <a:effectLst/>
                <a:latin typeface="Arial" panose="020B0604020202020204" pitchFamily="34" charset="0"/>
                <a:ea typeface="Calibri" panose="020F0502020204030204" pitchFamily="34" charset="0"/>
                <a:cs typeface="Times New Roman" panose="02020603050405020304" pitchFamily="18" charset="0"/>
              </a:rPr>
              <a:t>Determine v(t) cuando i(t)= x(t), donde x(t) se muestra en la figura.</a:t>
            </a:r>
          </a:p>
          <a:p>
            <a:pPr marL="742950" lvl="1" indent="-285750" algn="just">
              <a:lnSpc>
                <a:spcPct val="115000"/>
              </a:lnSpc>
              <a:spcAft>
                <a:spcPts val="0"/>
              </a:spcAft>
              <a:buFont typeface="+mj-lt"/>
              <a:buAutoNum type="alphaLcPeriod"/>
              <a:tabLst>
                <a:tab pos="914400" algn="l"/>
              </a:tabLst>
            </a:pPr>
            <a:endParaRPr lang="es-CO" sz="1000" dirty="0">
              <a:latin typeface="Arial" panose="020B0604020202020204" pitchFamily="34" charset="0"/>
              <a:ea typeface="Calibri" panose="020F0502020204030204" pitchFamily="34" charset="0"/>
              <a:cs typeface="Times New Roman" panose="02020603050405020304" pitchFamily="18" charset="0"/>
            </a:endParaRPr>
          </a:p>
          <a:p>
            <a:pPr marL="742950" lvl="1" indent="-285750" algn="just">
              <a:lnSpc>
                <a:spcPct val="115000"/>
              </a:lnSpc>
              <a:spcAft>
                <a:spcPts val="0"/>
              </a:spcAft>
              <a:buFont typeface="+mj-lt"/>
              <a:buAutoNum type="alphaLcPeriod"/>
              <a:tabLst>
                <a:tab pos="914400" algn="l"/>
              </a:tabLst>
            </a:pPr>
            <a:endParaRPr lang="es-CO" sz="1000" dirty="0">
              <a:effectLst/>
              <a:latin typeface="Arial" panose="020B0604020202020204" pitchFamily="34" charset="0"/>
              <a:ea typeface="Calibri" panose="020F0502020204030204" pitchFamily="34" charset="0"/>
              <a:cs typeface="Times New Roman" panose="02020603050405020304" pitchFamily="18" charset="0"/>
            </a:endParaRPr>
          </a:p>
          <a:p>
            <a:pPr marL="742950" lvl="1" indent="-285750" algn="just">
              <a:lnSpc>
                <a:spcPct val="115000"/>
              </a:lnSpc>
              <a:spcAft>
                <a:spcPts val="0"/>
              </a:spcAft>
              <a:buFont typeface="+mj-lt"/>
              <a:buAutoNum type="alphaLcPeriod"/>
              <a:tabLst>
                <a:tab pos="914400" algn="l"/>
              </a:tabLst>
            </a:pPr>
            <a:endParaRPr lang="es-CO" sz="1000" dirty="0">
              <a:latin typeface="Arial" panose="020B0604020202020204" pitchFamily="34" charset="0"/>
              <a:ea typeface="Calibri" panose="020F0502020204030204" pitchFamily="34" charset="0"/>
              <a:cs typeface="Times New Roman" panose="02020603050405020304" pitchFamily="18" charset="0"/>
            </a:endParaRPr>
          </a:p>
          <a:p>
            <a:pPr marL="742950" lvl="1" indent="-285750" algn="just">
              <a:lnSpc>
                <a:spcPct val="115000"/>
              </a:lnSpc>
              <a:spcAft>
                <a:spcPts val="0"/>
              </a:spcAft>
              <a:buFont typeface="+mj-lt"/>
              <a:buAutoNum type="alphaLcPeriod"/>
              <a:tabLst>
                <a:tab pos="914400" algn="l"/>
              </a:tabLst>
            </a:pPr>
            <a:endParaRPr lang="es-CO" sz="1000" dirty="0">
              <a:effectLst/>
              <a:latin typeface="Arial" panose="020B0604020202020204" pitchFamily="34" charset="0"/>
              <a:ea typeface="Calibri" panose="020F0502020204030204" pitchFamily="34" charset="0"/>
              <a:cs typeface="Times New Roman" panose="02020603050405020304" pitchFamily="18" charset="0"/>
            </a:endParaRPr>
          </a:p>
          <a:p>
            <a:pPr marL="742950" lvl="1" indent="-285750" algn="just">
              <a:lnSpc>
                <a:spcPct val="115000"/>
              </a:lnSpc>
              <a:spcAft>
                <a:spcPts val="0"/>
              </a:spcAft>
              <a:buFont typeface="+mj-lt"/>
              <a:buAutoNum type="alphaLcPeriod"/>
              <a:tabLst>
                <a:tab pos="914400" algn="l"/>
              </a:tabLst>
            </a:pPr>
            <a:endParaRPr lang="es-CO" sz="1000" dirty="0">
              <a:latin typeface="Arial" panose="020B0604020202020204" pitchFamily="34" charset="0"/>
              <a:ea typeface="Calibri" panose="020F0502020204030204" pitchFamily="34" charset="0"/>
              <a:cs typeface="Times New Roman" panose="02020603050405020304" pitchFamily="18" charset="0"/>
            </a:endParaRPr>
          </a:p>
          <a:p>
            <a:pPr marL="742950" lvl="1" indent="-285750" algn="just">
              <a:lnSpc>
                <a:spcPct val="115000"/>
              </a:lnSpc>
              <a:spcAft>
                <a:spcPts val="0"/>
              </a:spcAft>
              <a:buFont typeface="+mj-lt"/>
              <a:buAutoNum type="alphaLcPeriod"/>
              <a:tabLst>
                <a:tab pos="914400" algn="l"/>
              </a:tabLst>
            </a:pPr>
            <a:endParaRPr lang="es-CO" sz="1000" dirty="0">
              <a:effectLst/>
              <a:latin typeface="Arial" panose="020B0604020202020204" pitchFamily="34" charset="0"/>
              <a:ea typeface="Calibri" panose="020F0502020204030204" pitchFamily="34" charset="0"/>
              <a:cs typeface="Times New Roman" panose="02020603050405020304" pitchFamily="18" charset="0"/>
            </a:endParaRPr>
          </a:p>
          <a:p>
            <a:pPr marL="742950" lvl="1" indent="-285750" algn="just">
              <a:lnSpc>
                <a:spcPct val="115000"/>
              </a:lnSpc>
              <a:spcAft>
                <a:spcPts val="0"/>
              </a:spcAft>
              <a:buFont typeface="+mj-lt"/>
              <a:buAutoNum type="alphaLcPeriod"/>
              <a:tabLst>
                <a:tab pos="914400" algn="l"/>
              </a:tabLst>
            </a:pPr>
            <a:endParaRPr lang="es-CO" sz="1000" dirty="0">
              <a:latin typeface="Arial" panose="020B0604020202020204" pitchFamily="34" charset="0"/>
              <a:ea typeface="Calibri" panose="020F0502020204030204" pitchFamily="34" charset="0"/>
              <a:cs typeface="Times New Roman" panose="02020603050405020304" pitchFamily="18" charset="0"/>
            </a:endParaRPr>
          </a:p>
          <a:p>
            <a:pPr marL="742950" lvl="1" indent="-285750" algn="just">
              <a:lnSpc>
                <a:spcPct val="115000"/>
              </a:lnSpc>
              <a:spcAft>
                <a:spcPts val="0"/>
              </a:spcAft>
              <a:buFont typeface="+mj-lt"/>
              <a:buAutoNum type="alphaLcPeriod"/>
              <a:tabLst>
                <a:tab pos="914400" algn="l"/>
              </a:tabLst>
            </a:pPr>
            <a:endParaRPr lang="es-CO" sz="1000" dirty="0">
              <a:effectLst/>
              <a:latin typeface="Arial" panose="020B0604020202020204" pitchFamily="34" charset="0"/>
              <a:ea typeface="Calibri" panose="020F0502020204030204" pitchFamily="34" charset="0"/>
              <a:cs typeface="Times New Roman" panose="02020603050405020304" pitchFamily="18" charset="0"/>
            </a:endParaRPr>
          </a:p>
          <a:p>
            <a:pPr marL="742950" lvl="1" indent="-285750" algn="just">
              <a:lnSpc>
                <a:spcPct val="115000"/>
              </a:lnSpc>
              <a:spcAft>
                <a:spcPts val="0"/>
              </a:spcAft>
              <a:buFont typeface="+mj-lt"/>
              <a:buAutoNum type="alphaLcPeriod"/>
              <a:tabLst>
                <a:tab pos="914400" algn="l"/>
              </a:tabLst>
            </a:pPr>
            <a:endParaRPr lang="es-CO" sz="1000" dirty="0">
              <a:latin typeface="Arial" panose="020B0604020202020204" pitchFamily="34" charset="0"/>
              <a:ea typeface="Calibri" panose="020F0502020204030204" pitchFamily="34" charset="0"/>
              <a:cs typeface="Times New Roman" panose="02020603050405020304" pitchFamily="18" charset="0"/>
            </a:endParaRPr>
          </a:p>
          <a:p>
            <a:pPr marL="742950" lvl="1" indent="-285750" algn="just">
              <a:lnSpc>
                <a:spcPct val="115000"/>
              </a:lnSpc>
              <a:spcAft>
                <a:spcPts val="0"/>
              </a:spcAft>
              <a:buFont typeface="+mj-lt"/>
              <a:buAutoNum type="alphaLcPeriod"/>
              <a:tabLst>
                <a:tab pos="914400" algn="l"/>
              </a:tabLst>
            </a:pPr>
            <a:endParaRPr lang="es-CO" sz="1000" dirty="0">
              <a:effectLst/>
              <a:latin typeface="Arial" panose="020B0604020202020204" pitchFamily="34" charset="0"/>
              <a:ea typeface="Calibri" panose="020F0502020204030204" pitchFamily="34" charset="0"/>
              <a:cs typeface="Times New Roman" panose="02020603050405020304" pitchFamily="18" charset="0"/>
            </a:endParaRPr>
          </a:p>
          <a:p>
            <a:pPr marL="742950" lvl="1" indent="-285750" algn="just">
              <a:lnSpc>
                <a:spcPct val="115000"/>
              </a:lnSpc>
              <a:spcAft>
                <a:spcPts val="0"/>
              </a:spcAft>
              <a:buFont typeface="+mj-lt"/>
              <a:buAutoNum type="alphaLcPeriod"/>
              <a:tabLst>
                <a:tab pos="914400" algn="l"/>
              </a:tabLst>
            </a:pPr>
            <a:endParaRPr lang="es-CO" sz="1000" dirty="0">
              <a:latin typeface="Arial" panose="020B0604020202020204" pitchFamily="34" charset="0"/>
              <a:ea typeface="Calibri" panose="020F0502020204030204" pitchFamily="34" charset="0"/>
              <a:cs typeface="Times New Roman" panose="02020603050405020304" pitchFamily="18" charset="0"/>
            </a:endParaRPr>
          </a:p>
          <a:p>
            <a:pPr marL="742950" lvl="1" indent="-285750" algn="just">
              <a:lnSpc>
                <a:spcPct val="115000"/>
              </a:lnSpc>
              <a:spcAft>
                <a:spcPts val="0"/>
              </a:spcAft>
              <a:buFont typeface="+mj-lt"/>
              <a:buAutoNum type="alphaLcPeriod"/>
              <a:tabLst>
                <a:tab pos="914400" algn="l"/>
              </a:tabLst>
            </a:pPr>
            <a:endParaRPr lang="es-CO" sz="1000" dirty="0">
              <a:effectLst/>
              <a:latin typeface="Arial" panose="020B0604020202020204" pitchFamily="34" charset="0"/>
              <a:ea typeface="Calibri" panose="020F0502020204030204" pitchFamily="34" charset="0"/>
              <a:cs typeface="Times New Roman" panose="02020603050405020304" pitchFamily="18" charset="0"/>
            </a:endParaRPr>
          </a:p>
          <a:p>
            <a:pPr marL="742950" lvl="1" indent="-285750" algn="just">
              <a:lnSpc>
                <a:spcPct val="115000"/>
              </a:lnSpc>
              <a:spcAft>
                <a:spcPts val="0"/>
              </a:spcAft>
              <a:buFont typeface="+mj-lt"/>
              <a:buAutoNum type="alphaLcPeriod"/>
              <a:tabLst>
                <a:tab pos="914400" algn="l"/>
              </a:tabLst>
            </a:pPr>
            <a:endParaRPr lang="es-CO" sz="1000" dirty="0">
              <a:latin typeface="Arial" panose="020B0604020202020204" pitchFamily="34" charset="0"/>
              <a:ea typeface="Calibri" panose="020F0502020204030204" pitchFamily="34" charset="0"/>
              <a:cs typeface="Times New Roman" panose="02020603050405020304" pitchFamily="18" charset="0"/>
            </a:endParaRPr>
          </a:p>
          <a:p>
            <a:pPr marL="742950" lvl="1" indent="-285750" algn="just">
              <a:lnSpc>
                <a:spcPct val="115000"/>
              </a:lnSpc>
              <a:spcAft>
                <a:spcPts val="0"/>
              </a:spcAft>
              <a:buFont typeface="+mj-lt"/>
              <a:buAutoNum type="alphaLcPeriod"/>
              <a:tabLst>
                <a:tab pos="914400" algn="l"/>
              </a:tabLst>
            </a:pPr>
            <a:endParaRPr lang="es-CO" sz="10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alphaLcPeriod" startAt="2"/>
              <a:tabLst>
                <a:tab pos="914400" algn="l"/>
              </a:tabLst>
            </a:pPr>
            <a:r>
              <a:rPr lang="es-CO" sz="1800" dirty="0">
                <a:effectLst/>
                <a:latin typeface="Arial" panose="020B0604020202020204" pitchFamily="34" charset="0"/>
                <a:ea typeface="Calibri" panose="020F0502020204030204" pitchFamily="34" charset="0"/>
                <a:cs typeface="Times New Roman" panose="02020603050405020304" pitchFamily="18" charset="0"/>
              </a:rPr>
              <a:t>Determine i(t) cuando v(t)= x(t) (figura anterior)</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alphaLcPeriod" startAt="2"/>
              <a:tabLst>
                <a:tab pos="914400" algn="l"/>
              </a:tabLst>
            </a:pPr>
            <a:r>
              <a:rPr lang="es-CO" sz="1800" dirty="0">
                <a:effectLst/>
                <a:latin typeface="Arial" panose="020B0604020202020204" pitchFamily="34" charset="0"/>
                <a:ea typeface="Calibri" panose="020F0502020204030204" pitchFamily="34" charset="0"/>
                <a:cs typeface="Times New Roman" panose="02020603050405020304" pitchFamily="18" charset="0"/>
              </a:rPr>
              <a:t>Determine en cada caso la potencia y la energía acumulada.</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spcAft>
                <a:spcPts val="0"/>
              </a:spcAft>
              <a:buFont typeface="+mj-lt"/>
              <a:buAutoNum type="alphaLcPeriod"/>
              <a:tabLst>
                <a:tab pos="914400" algn="l"/>
              </a:tabLst>
            </a:pP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s-CO" dirty="0"/>
          </a:p>
        </p:txBody>
      </p:sp>
      <p:pic>
        <p:nvPicPr>
          <p:cNvPr id="4" name="Imagen 3">
            <a:extLst>
              <a:ext uri="{FF2B5EF4-FFF2-40B4-BE49-F238E27FC236}">
                <a16:creationId xmlns:a16="http://schemas.microsoft.com/office/drawing/2014/main" id="{5A656373-B594-4FA7-A4E6-5241F4C4E5FD}"/>
              </a:ext>
            </a:extLst>
          </p:cNvPr>
          <p:cNvPicPr/>
          <p:nvPr/>
        </p:nvPicPr>
        <p:blipFill>
          <a:blip r:embed="rId2" cstate="print"/>
          <a:srcRect/>
          <a:stretch>
            <a:fillRect/>
          </a:stretch>
        </p:blipFill>
        <p:spPr bwMode="auto">
          <a:xfrm>
            <a:off x="899592" y="2060848"/>
            <a:ext cx="3024336" cy="2160240"/>
          </a:xfrm>
          <a:prstGeom prst="rect">
            <a:avLst/>
          </a:prstGeom>
          <a:noFill/>
          <a:ln w="9525">
            <a:noFill/>
            <a:miter lim="800000"/>
            <a:headEnd/>
            <a:tailEnd/>
          </a:ln>
        </p:spPr>
      </p:pic>
    </p:spTree>
    <p:extLst>
      <p:ext uri="{BB962C8B-B14F-4D97-AF65-F5344CB8AC3E}">
        <p14:creationId xmlns:p14="http://schemas.microsoft.com/office/powerpoint/2010/main" val="31247700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1D4CD4-91B0-4EC0-8719-9FD110079264}"/>
              </a:ext>
            </a:extLst>
          </p:cNvPr>
          <p:cNvSpPr>
            <a:spLocks noGrp="1"/>
          </p:cNvSpPr>
          <p:nvPr>
            <p:ph type="title"/>
          </p:nvPr>
        </p:nvSpPr>
        <p:spPr/>
        <p:txBody>
          <a:bodyPr>
            <a:normAutofit/>
          </a:bodyPr>
          <a:lstStyle/>
          <a:p>
            <a:r>
              <a:rPr lang="es-CO" dirty="0"/>
              <a:t>Solución</a:t>
            </a:r>
          </a:p>
        </p:txBody>
      </p:sp>
      <p:sp>
        <p:nvSpPr>
          <p:cNvPr id="3" name="Marcador de contenido 2">
            <a:extLst>
              <a:ext uri="{FF2B5EF4-FFF2-40B4-BE49-F238E27FC236}">
                <a16:creationId xmlns:a16="http://schemas.microsoft.com/office/drawing/2014/main" id="{AC16B787-A0F0-4CD9-AF46-5D6BDEDAF192}"/>
              </a:ext>
            </a:extLst>
          </p:cNvPr>
          <p:cNvSpPr>
            <a:spLocks noGrp="1"/>
          </p:cNvSpPr>
          <p:nvPr>
            <p:ph idx="1"/>
          </p:nvPr>
        </p:nvSpPr>
        <p:spPr/>
        <p:txBody>
          <a:bodyPr>
            <a:normAutofit/>
          </a:bodyPr>
          <a:lstStyle/>
          <a:p>
            <a:r>
              <a:rPr lang="es-CO" sz="2400" dirty="0"/>
              <a:t>a. voltaje</a:t>
            </a:r>
          </a:p>
          <a:p>
            <a:r>
              <a:rPr lang="es-CO" sz="2400" dirty="0"/>
              <a:t>Entre 1 y 2</a:t>
            </a:r>
          </a:p>
          <a:p>
            <a:endParaRPr lang="es-CO" sz="2400" dirty="0"/>
          </a:p>
          <a:p>
            <a:endParaRPr lang="es-CO" sz="2400" dirty="0"/>
          </a:p>
          <a:p>
            <a:endParaRPr lang="es-CO" sz="2400" dirty="0"/>
          </a:p>
          <a:p>
            <a:endParaRPr lang="es-CO" sz="2400" dirty="0"/>
          </a:p>
          <a:p>
            <a:endParaRPr lang="es-CO" sz="2400" dirty="0"/>
          </a:p>
          <a:p>
            <a:endParaRPr lang="es-CO" sz="2400" dirty="0"/>
          </a:p>
          <a:p>
            <a:r>
              <a:rPr lang="es-CO" sz="2400" dirty="0"/>
              <a:t>Entre 2 y 4</a:t>
            </a:r>
          </a:p>
        </p:txBody>
      </p:sp>
      <p:pic>
        <p:nvPicPr>
          <p:cNvPr id="4" name="Picture 4">
            <a:extLst>
              <a:ext uri="{FF2B5EF4-FFF2-40B4-BE49-F238E27FC236}">
                <a16:creationId xmlns:a16="http://schemas.microsoft.com/office/drawing/2014/main" id="{4B2C7751-60A4-40F7-8B14-690D96A59D0C}"/>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63888" y="1600200"/>
            <a:ext cx="1212528" cy="803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a:extLst>
              <a:ext uri="{FF2B5EF4-FFF2-40B4-BE49-F238E27FC236}">
                <a16:creationId xmlns:a16="http://schemas.microsoft.com/office/drawing/2014/main" id="{F8A7B1B0-4927-4285-9AFD-95E3FC2FF6AC}"/>
              </a:ext>
            </a:extLst>
          </p:cNvPr>
          <p:cNvPicPr/>
          <p:nvPr/>
        </p:nvPicPr>
        <p:blipFill>
          <a:blip r:embed="rId3" cstate="print"/>
          <a:srcRect/>
          <a:stretch>
            <a:fillRect/>
          </a:stretch>
        </p:blipFill>
        <p:spPr bwMode="auto">
          <a:xfrm>
            <a:off x="1206849" y="2636912"/>
            <a:ext cx="3024336" cy="2160240"/>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6" name="CuadroTexto 5">
                <a:extLst>
                  <a:ext uri="{FF2B5EF4-FFF2-40B4-BE49-F238E27FC236}">
                    <a16:creationId xmlns:a16="http://schemas.microsoft.com/office/drawing/2014/main" id="{93AB9D66-7D54-4378-91B7-29FC915070A7}"/>
                  </a:ext>
                </a:extLst>
              </p:cNvPr>
              <p:cNvSpPr txBox="1"/>
              <p:nvPr/>
            </p:nvSpPr>
            <p:spPr>
              <a:xfrm>
                <a:off x="6195788" y="1754830"/>
                <a:ext cx="1071640" cy="276999"/>
              </a:xfrm>
              <a:prstGeom prst="rect">
                <a:avLst/>
              </a:prstGeom>
              <a:noFill/>
            </p:spPr>
            <p:txBody>
              <a:bodyPr wrap="none" lIns="0" tIns="0" rIns="0" bIns="0" rtlCol="0">
                <a:spAutoFit/>
              </a:bodyPr>
              <a:lstStyle/>
              <a:p>
                <a:r>
                  <a:rPr lang="es-CO" dirty="0"/>
                  <a:t>y</a:t>
                </a:r>
                <a14:m>
                  <m:oMath xmlns:m="http://schemas.openxmlformats.org/officeDocument/2006/math">
                    <m:r>
                      <a:rPr lang="es-CO" i="1" smtClean="0">
                        <a:latin typeface="Cambria Math" panose="02040503050406030204" pitchFamily="18" charset="0"/>
                      </a:rPr>
                      <m:t>=</m:t>
                    </m:r>
                    <m:r>
                      <a:rPr lang="es-CO" b="0" i="1" smtClean="0">
                        <a:latin typeface="Cambria Math" panose="02040503050406030204" pitchFamily="18" charset="0"/>
                      </a:rPr>
                      <m:t>𝑚𝑥</m:t>
                    </m:r>
                    <m:r>
                      <a:rPr lang="es-CO" b="0" i="1" smtClean="0">
                        <a:latin typeface="Cambria Math" panose="02040503050406030204" pitchFamily="18" charset="0"/>
                      </a:rPr>
                      <m:t>+</m:t>
                    </m:r>
                    <m:r>
                      <a:rPr lang="es-CO" b="0" i="1" smtClean="0">
                        <a:latin typeface="Cambria Math" panose="02040503050406030204" pitchFamily="18" charset="0"/>
                      </a:rPr>
                      <m:t>𝑏</m:t>
                    </m:r>
                  </m:oMath>
                </a14:m>
                <a:endParaRPr lang="es-CO" dirty="0"/>
              </a:p>
            </p:txBody>
          </p:sp>
        </mc:Choice>
        <mc:Fallback xmlns="">
          <p:sp>
            <p:nvSpPr>
              <p:cNvPr id="6" name="CuadroTexto 5">
                <a:extLst>
                  <a:ext uri="{FF2B5EF4-FFF2-40B4-BE49-F238E27FC236}">
                    <a16:creationId xmlns:a16="http://schemas.microsoft.com/office/drawing/2014/main" id="{93AB9D66-7D54-4378-91B7-29FC915070A7}"/>
                  </a:ext>
                </a:extLst>
              </p:cNvPr>
              <p:cNvSpPr txBox="1">
                <a:spLocks noRot="1" noChangeAspect="1" noMove="1" noResize="1" noEditPoints="1" noAdjustHandles="1" noChangeArrowheads="1" noChangeShapeType="1" noTextEdit="1"/>
              </p:cNvSpPr>
              <p:nvPr/>
            </p:nvSpPr>
            <p:spPr>
              <a:xfrm>
                <a:off x="6195788" y="1754830"/>
                <a:ext cx="1071640" cy="276999"/>
              </a:xfrm>
              <a:prstGeom prst="rect">
                <a:avLst/>
              </a:prstGeom>
              <a:blipFill>
                <a:blip r:embed="rId8"/>
                <a:stretch>
                  <a:fillRect l="-13068" t="-28889" r="-6250" b="-51111"/>
                </a:stretch>
              </a:blipFill>
            </p:spPr>
            <p:txBody>
              <a:bodyPr/>
              <a:lstStyle/>
              <a:p>
                <a:r>
                  <a:rPr lang="es-CO">
                    <a:noFill/>
                  </a:rPr>
                  <a:t> </a:t>
                </a:r>
              </a:p>
            </p:txBody>
          </p:sp>
        </mc:Fallback>
      </mc:AlternateContent>
      <mc:AlternateContent xmlns:mc="http://schemas.openxmlformats.org/markup-compatibility/2006" xmlns:a14="http://schemas.microsoft.com/office/drawing/2010/main">
        <mc:Choice Requires="a14">
          <p:sp>
            <p:nvSpPr>
              <p:cNvPr id="7" name="CuadroTexto 6">
                <a:extLst>
                  <a:ext uri="{FF2B5EF4-FFF2-40B4-BE49-F238E27FC236}">
                    <a16:creationId xmlns:a16="http://schemas.microsoft.com/office/drawing/2014/main" id="{913ECEE1-8FD0-4D21-B259-A8D025DB8FDC}"/>
                  </a:ext>
                </a:extLst>
              </p:cNvPr>
              <p:cNvSpPr txBox="1"/>
              <p:nvPr/>
            </p:nvSpPr>
            <p:spPr>
              <a:xfrm>
                <a:off x="4149971" y="2508173"/>
                <a:ext cx="4091633" cy="2353721"/>
              </a:xfrm>
              <a:prstGeom prst="rect">
                <a:avLst/>
              </a:prstGeom>
              <a:noFill/>
            </p:spPr>
            <p:txBody>
              <a:bodyPr wrap="none" lIns="0" tIns="0" rIns="0" bIns="0" rtlCol="0">
                <a:spAutoFit/>
              </a:bodyPr>
              <a:lstStyle/>
              <a:p>
                <a:r>
                  <a:rPr lang="es-CO" dirty="0"/>
                  <a:t>i(t)</a:t>
                </a:r>
                <a14:m>
                  <m:oMath xmlns:m="http://schemas.openxmlformats.org/officeDocument/2006/math">
                    <m:r>
                      <a:rPr lang="es-CO" i="1" smtClean="0">
                        <a:latin typeface="Cambria Math" panose="02040503050406030204" pitchFamily="18" charset="0"/>
                      </a:rPr>
                      <m:t>=</m:t>
                    </m:r>
                    <m:r>
                      <a:rPr lang="es-CO" b="0" i="1" smtClean="0">
                        <a:latin typeface="Cambria Math" panose="02040503050406030204" pitchFamily="18" charset="0"/>
                      </a:rPr>
                      <m:t>𝑚𝑡</m:t>
                    </m:r>
                    <m:r>
                      <a:rPr lang="es-CO" b="0" i="1" smtClean="0">
                        <a:latin typeface="Cambria Math" panose="02040503050406030204" pitchFamily="18" charset="0"/>
                      </a:rPr>
                      <m:t>+</m:t>
                    </m:r>
                    <m:r>
                      <a:rPr lang="es-CO" b="0" i="1" smtClean="0">
                        <a:latin typeface="Cambria Math" panose="02040503050406030204" pitchFamily="18" charset="0"/>
                      </a:rPr>
                      <m:t>𝑏</m:t>
                    </m:r>
                  </m:oMath>
                </a14:m>
                <a:endParaRPr lang="es-CO" b="0" dirty="0"/>
              </a:p>
              <a:p>
                <a14:m>
                  <m:oMath xmlns:m="http://schemas.openxmlformats.org/officeDocument/2006/math">
                    <m:r>
                      <a:rPr lang="es-CO" b="0" i="1" smtClean="0">
                        <a:latin typeface="Cambria Math" panose="02040503050406030204" pitchFamily="18" charset="0"/>
                      </a:rPr>
                      <m:t>𝑚</m:t>
                    </m:r>
                    <m:r>
                      <a:rPr lang="es-CO" b="0" i="1" smtClean="0">
                        <a:latin typeface="Cambria Math" panose="02040503050406030204" pitchFamily="18" charset="0"/>
                      </a:rPr>
                      <m:t>=</m:t>
                    </m:r>
                    <m:f>
                      <m:fPr>
                        <m:ctrlPr>
                          <a:rPr lang="es-CO" b="0" i="1" smtClean="0">
                            <a:latin typeface="Cambria Math" panose="02040503050406030204" pitchFamily="18" charset="0"/>
                          </a:rPr>
                        </m:ctrlPr>
                      </m:fPr>
                      <m:num>
                        <m:sSub>
                          <m:sSubPr>
                            <m:ctrlPr>
                              <a:rPr lang="es-CO" b="0" i="1" smtClean="0">
                                <a:latin typeface="Cambria Math" panose="02040503050406030204" pitchFamily="18" charset="0"/>
                              </a:rPr>
                            </m:ctrlPr>
                          </m:sSubPr>
                          <m:e>
                            <m:r>
                              <a:rPr lang="es-CO" b="0" i="1" smtClean="0">
                                <a:latin typeface="Cambria Math" panose="02040503050406030204" pitchFamily="18" charset="0"/>
                              </a:rPr>
                              <m:t>𝑖</m:t>
                            </m:r>
                          </m:e>
                          <m:sub>
                            <m:r>
                              <a:rPr lang="es-CO" b="0" i="1" smtClean="0">
                                <a:latin typeface="Cambria Math" panose="02040503050406030204" pitchFamily="18" charset="0"/>
                              </a:rPr>
                              <m:t>1</m:t>
                            </m:r>
                          </m:sub>
                        </m:sSub>
                        <m:r>
                          <a:rPr lang="es-CO" b="0" i="1" smtClean="0">
                            <a:latin typeface="Cambria Math" panose="02040503050406030204" pitchFamily="18" charset="0"/>
                          </a:rPr>
                          <m:t>−</m:t>
                        </m:r>
                        <m:sSub>
                          <m:sSubPr>
                            <m:ctrlPr>
                              <a:rPr lang="es-CO" b="0" i="1" smtClean="0">
                                <a:latin typeface="Cambria Math" panose="02040503050406030204" pitchFamily="18" charset="0"/>
                              </a:rPr>
                            </m:ctrlPr>
                          </m:sSubPr>
                          <m:e>
                            <m:r>
                              <a:rPr lang="es-CO" b="0" i="1" smtClean="0">
                                <a:latin typeface="Cambria Math" panose="02040503050406030204" pitchFamily="18" charset="0"/>
                              </a:rPr>
                              <m:t>𝑖</m:t>
                            </m:r>
                          </m:e>
                          <m:sub>
                            <m:r>
                              <a:rPr lang="es-CO" b="0" i="1" smtClean="0">
                                <a:latin typeface="Cambria Math" panose="02040503050406030204" pitchFamily="18" charset="0"/>
                              </a:rPr>
                              <m:t>0</m:t>
                            </m:r>
                          </m:sub>
                        </m:sSub>
                      </m:num>
                      <m:den>
                        <m:sSub>
                          <m:sSubPr>
                            <m:ctrlPr>
                              <a:rPr lang="es-CO" b="0" i="1" smtClean="0">
                                <a:latin typeface="Cambria Math" panose="02040503050406030204" pitchFamily="18" charset="0"/>
                              </a:rPr>
                            </m:ctrlPr>
                          </m:sSubPr>
                          <m:e>
                            <m:r>
                              <a:rPr lang="es-CO" b="0" i="1" smtClean="0">
                                <a:latin typeface="Cambria Math" panose="02040503050406030204" pitchFamily="18" charset="0"/>
                              </a:rPr>
                              <m:t>𝑡</m:t>
                            </m:r>
                          </m:e>
                          <m:sub>
                            <m:r>
                              <a:rPr lang="es-CO" b="0" i="1" smtClean="0">
                                <a:latin typeface="Cambria Math" panose="02040503050406030204" pitchFamily="18" charset="0"/>
                              </a:rPr>
                              <m:t>1</m:t>
                            </m:r>
                          </m:sub>
                        </m:sSub>
                        <m:r>
                          <a:rPr lang="es-CO" b="0" i="1" smtClean="0">
                            <a:latin typeface="Cambria Math" panose="02040503050406030204" pitchFamily="18" charset="0"/>
                          </a:rPr>
                          <m:t>−</m:t>
                        </m:r>
                        <m:sSub>
                          <m:sSubPr>
                            <m:ctrlPr>
                              <a:rPr lang="es-CO" b="0" i="1" smtClean="0">
                                <a:latin typeface="Cambria Math" panose="02040503050406030204" pitchFamily="18" charset="0"/>
                              </a:rPr>
                            </m:ctrlPr>
                          </m:sSubPr>
                          <m:e>
                            <m:r>
                              <a:rPr lang="es-CO" b="0" i="1" smtClean="0">
                                <a:latin typeface="Cambria Math" panose="02040503050406030204" pitchFamily="18" charset="0"/>
                              </a:rPr>
                              <m:t>𝑡</m:t>
                            </m:r>
                          </m:e>
                          <m:sub>
                            <m:r>
                              <a:rPr lang="es-CO" b="0" i="1" smtClean="0">
                                <a:latin typeface="Cambria Math" panose="02040503050406030204" pitchFamily="18" charset="0"/>
                              </a:rPr>
                              <m:t>0</m:t>
                            </m:r>
                          </m:sub>
                        </m:sSub>
                      </m:den>
                    </m:f>
                    <m:r>
                      <a:rPr lang="es-CO" b="0" i="1" smtClean="0">
                        <a:latin typeface="Cambria Math" panose="02040503050406030204" pitchFamily="18" charset="0"/>
                      </a:rPr>
                      <m:t>=</m:t>
                    </m:r>
                    <m:f>
                      <m:fPr>
                        <m:ctrlPr>
                          <a:rPr lang="es-CO" b="0" i="1" smtClean="0">
                            <a:latin typeface="Cambria Math" panose="02040503050406030204" pitchFamily="18" charset="0"/>
                          </a:rPr>
                        </m:ctrlPr>
                      </m:fPr>
                      <m:num>
                        <m:r>
                          <a:rPr lang="es-CO" b="0" i="1" smtClean="0">
                            <a:latin typeface="Cambria Math" panose="02040503050406030204" pitchFamily="18" charset="0"/>
                          </a:rPr>
                          <m:t>0−4</m:t>
                        </m:r>
                      </m:num>
                      <m:den>
                        <m:r>
                          <a:rPr lang="es-CO" b="0" i="1" smtClean="0">
                            <a:latin typeface="Cambria Math" panose="02040503050406030204" pitchFamily="18" charset="0"/>
                          </a:rPr>
                          <m:t>1−2</m:t>
                        </m:r>
                      </m:den>
                    </m:f>
                    <m:r>
                      <a:rPr lang="es-CO" b="0" i="1" smtClean="0">
                        <a:latin typeface="Cambria Math" panose="02040503050406030204" pitchFamily="18" charset="0"/>
                      </a:rPr>
                      <m:t>=</m:t>
                    </m:r>
                    <m:f>
                      <m:fPr>
                        <m:ctrlPr>
                          <a:rPr lang="es-CO" b="0" i="1" smtClean="0">
                            <a:latin typeface="Cambria Math" panose="02040503050406030204" pitchFamily="18" charset="0"/>
                          </a:rPr>
                        </m:ctrlPr>
                      </m:fPr>
                      <m:num>
                        <m:r>
                          <a:rPr lang="es-CO" b="0" i="1" smtClean="0">
                            <a:latin typeface="Cambria Math" panose="02040503050406030204" pitchFamily="18" charset="0"/>
                          </a:rPr>
                          <m:t>−4</m:t>
                        </m:r>
                      </m:num>
                      <m:den>
                        <m:r>
                          <a:rPr lang="es-CO" b="0" i="1" smtClean="0">
                            <a:latin typeface="Cambria Math" panose="02040503050406030204" pitchFamily="18" charset="0"/>
                          </a:rPr>
                          <m:t>−1</m:t>
                        </m:r>
                      </m:den>
                    </m:f>
                  </m:oMath>
                </a14:m>
                <a:r>
                  <a:rPr lang="es-CO" dirty="0"/>
                  <a:t>=4</a:t>
                </a:r>
              </a:p>
              <a:p>
                <a:r>
                  <a:rPr lang="es-CO" dirty="0"/>
                  <a:t>4=</a:t>
                </a:r>
                <a:r>
                  <a:rPr lang="es-CO" b="0" dirty="0"/>
                  <a:t> </a:t>
                </a:r>
                <a14:m>
                  <m:oMath xmlns:m="http://schemas.openxmlformats.org/officeDocument/2006/math">
                    <m:f>
                      <m:fPr>
                        <m:ctrlPr>
                          <a:rPr lang="es-CO" b="0" i="1" smtClean="0">
                            <a:latin typeface="Cambria Math" panose="02040503050406030204" pitchFamily="18" charset="0"/>
                          </a:rPr>
                        </m:ctrlPr>
                      </m:fPr>
                      <m:num>
                        <m:r>
                          <a:rPr lang="es-CO" b="0" i="1" smtClean="0">
                            <a:latin typeface="Cambria Math" panose="02040503050406030204" pitchFamily="18" charset="0"/>
                          </a:rPr>
                          <m:t>𝑖</m:t>
                        </m:r>
                        <m:r>
                          <a:rPr lang="es-CO" b="0" i="1" smtClean="0">
                            <a:latin typeface="Cambria Math" panose="02040503050406030204" pitchFamily="18" charset="0"/>
                          </a:rPr>
                          <m:t>−4</m:t>
                        </m:r>
                      </m:num>
                      <m:den>
                        <m:r>
                          <a:rPr lang="es-CO" b="0" i="1" smtClean="0">
                            <a:latin typeface="Cambria Math" panose="02040503050406030204" pitchFamily="18" charset="0"/>
                          </a:rPr>
                          <m:t>𝑡</m:t>
                        </m:r>
                        <m:r>
                          <a:rPr lang="es-CO" b="0" i="1" smtClean="0">
                            <a:latin typeface="Cambria Math" panose="02040503050406030204" pitchFamily="18" charset="0"/>
                          </a:rPr>
                          <m:t>−2</m:t>
                        </m:r>
                      </m:den>
                    </m:f>
                  </m:oMath>
                </a14:m>
                <a:endParaRPr lang="es-CO" b="0" dirty="0"/>
              </a:p>
              <a:p>
                <a:r>
                  <a:rPr lang="es-CO" dirty="0"/>
                  <a:t>4(t-2)=i-4</a:t>
                </a:r>
              </a:p>
              <a:p>
                <a:r>
                  <a:rPr lang="es-CO" dirty="0"/>
                  <a:t>i=4t-8+4</a:t>
                </a:r>
              </a:p>
              <a:p>
                <a:r>
                  <a:rPr lang="es-CO" dirty="0"/>
                  <a:t>i=4t-4 entonces </a:t>
                </a:r>
                <a14:m>
                  <m:oMath xmlns:m="http://schemas.openxmlformats.org/officeDocument/2006/math">
                    <m:r>
                      <a:rPr lang="es-CO" b="0" i="1" smtClean="0">
                        <a:latin typeface="Cambria Math" panose="02040503050406030204" pitchFamily="18" charset="0"/>
                      </a:rPr>
                      <m:t>𝑣</m:t>
                    </m:r>
                    <m:r>
                      <a:rPr lang="es-CO" b="0" i="1" smtClean="0">
                        <a:latin typeface="Cambria Math" panose="02040503050406030204" pitchFamily="18" charset="0"/>
                      </a:rPr>
                      <m:t>=</m:t>
                    </m:r>
                    <m:r>
                      <a:rPr lang="es-CO" b="0" i="1" smtClean="0">
                        <a:latin typeface="Cambria Math" panose="02040503050406030204" pitchFamily="18" charset="0"/>
                      </a:rPr>
                      <m:t>𝐿</m:t>
                    </m:r>
                    <m:f>
                      <m:fPr>
                        <m:ctrlPr>
                          <a:rPr lang="es-CO" b="0" i="1" smtClean="0">
                            <a:latin typeface="Cambria Math" panose="02040503050406030204" pitchFamily="18" charset="0"/>
                          </a:rPr>
                        </m:ctrlPr>
                      </m:fPr>
                      <m:num>
                        <m:r>
                          <a:rPr lang="es-CO" b="0" i="1" smtClean="0">
                            <a:latin typeface="Cambria Math" panose="02040503050406030204" pitchFamily="18" charset="0"/>
                          </a:rPr>
                          <m:t>𝑑</m:t>
                        </m:r>
                        <m:r>
                          <a:rPr lang="es-CO" b="0" i="1" smtClean="0">
                            <a:latin typeface="Cambria Math" panose="02040503050406030204" pitchFamily="18" charset="0"/>
                          </a:rPr>
                          <m:t>(4</m:t>
                        </m:r>
                        <m:r>
                          <a:rPr lang="es-CO" b="0" i="1" smtClean="0">
                            <a:latin typeface="Cambria Math" panose="02040503050406030204" pitchFamily="18" charset="0"/>
                          </a:rPr>
                          <m:t>𝑡</m:t>
                        </m:r>
                        <m:r>
                          <a:rPr lang="es-CO" b="0" i="1" smtClean="0">
                            <a:latin typeface="Cambria Math" panose="02040503050406030204" pitchFamily="18" charset="0"/>
                          </a:rPr>
                          <m:t>−4)</m:t>
                        </m:r>
                      </m:num>
                      <m:den>
                        <m:r>
                          <a:rPr lang="es-CO" b="0" i="1" smtClean="0">
                            <a:latin typeface="Cambria Math" panose="02040503050406030204" pitchFamily="18" charset="0"/>
                          </a:rPr>
                          <m:t>𝑑𝑡</m:t>
                        </m:r>
                      </m:den>
                    </m:f>
                    <m:r>
                      <a:rPr lang="es-CO" b="0" i="1" smtClean="0">
                        <a:latin typeface="Cambria Math" panose="02040503050406030204" pitchFamily="18" charset="0"/>
                      </a:rPr>
                      <m:t>=</m:t>
                    </m:r>
                    <m:r>
                      <a:rPr lang="es-CO" b="0" i="1" smtClean="0">
                        <a:latin typeface="Cambria Math" panose="02040503050406030204" pitchFamily="18" charset="0"/>
                      </a:rPr>
                      <m:t>𝐿</m:t>
                    </m:r>
                    <m:r>
                      <a:rPr lang="es-CO" b="0" i="1" smtClean="0">
                        <a:latin typeface="Cambria Math" panose="02040503050406030204" pitchFamily="18" charset="0"/>
                      </a:rPr>
                      <m:t>∗4=4</m:t>
                    </m:r>
                    <m:r>
                      <a:rPr lang="es-CO" b="0" i="1" smtClean="0">
                        <a:latin typeface="Cambria Math" panose="02040503050406030204" pitchFamily="18" charset="0"/>
                      </a:rPr>
                      <m:t>𝐿</m:t>
                    </m:r>
                  </m:oMath>
                </a14:m>
                <a:endParaRPr lang="es-CO" b="0" i="1" dirty="0">
                  <a:latin typeface="Cambria Math" panose="02040503050406030204" pitchFamily="18" charset="0"/>
                </a:endParaRPr>
              </a:p>
              <a:p>
                <a:r>
                  <a:rPr lang="es-CO" dirty="0"/>
                  <a:t>v</a:t>
                </a:r>
                <a14:m>
                  <m:oMath xmlns:m="http://schemas.openxmlformats.org/officeDocument/2006/math">
                    <m:r>
                      <a:rPr lang="es-CO" b="0" i="1" smtClean="0">
                        <a:latin typeface="Cambria Math" panose="02040503050406030204" pitchFamily="18" charset="0"/>
                      </a:rPr>
                      <m:t>=4∗1</m:t>
                    </m:r>
                    <m:r>
                      <a:rPr lang="es-CO" b="0" i="1" smtClean="0">
                        <a:latin typeface="Cambria Math" panose="02040503050406030204" pitchFamily="18" charset="0"/>
                      </a:rPr>
                      <m:t>𝑚𝐻</m:t>
                    </m:r>
                  </m:oMath>
                </a14:m>
                <a:r>
                  <a:rPr lang="es-CO" dirty="0"/>
                  <a:t>=4mV</a:t>
                </a:r>
              </a:p>
            </p:txBody>
          </p:sp>
        </mc:Choice>
        <mc:Fallback xmlns="">
          <p:sp>
            <p:nvSpPr>
              <p:cNvPr id="7" name="CuadroTexto 6">
                <a:extLst>
                  <a:ext uri="{FF2B5EF4-FFF2-40B4-BE49-F238E27FC236}">
                    <a16:creationId xmlns:a16="http://schemas.microsoft.com/office/drawing/2014/main" id="{913ECEE1-8FD0-4D21-B259-A8D025DB8FDC}"/>
                  </a:ext>
                </a:extLst>
              </p:cNvPr>
              <p:cNvSpPr txBox="1">
                <a:spLocks noRot="1" noChangeAspect="1" noMove="1" noResize="1" noEditPoints="1" noAdjustHandles="1" noChangeArrowheads="1" noChangeShapeType="1" noTextEdit="1"/>
              </p:cNvSpPr>
              <p:nvPr/>
            </p:nvSpPr>
            <p:spPr>
              <a:xfrm>
                <a:off x="4149971" y="2508173"/>
                <a:ext cx="4091633" cy="2353721"/>
              </a:xfrm>
              <a:prstGeom prst="rect">
                <a:avLst/>
              </a:prstGeom>
              <a:blipFill>
                <a:blip r:embed="rId9"/>
                <a:stretch>
                  <a:fillRect l="-3577" t="-3359" r="-894" b="-5168"/>
                </a:stretch>
              </a:blipFill>
            </p:spPr>
            <p:txBody>
              <a:bodyPr/>
              <a:lstStyle/>
              <a:p>
                <a:r>
                  <a:rPr lang="es-CO">
                    <a:noFill/>
                  </a:rPr>
                  <a:t> </a:t>
                </a:r>
              </a:p>
            </p:txBody>
          </p:sp>
        </mc:Fallback>
      </mc:AlternateContent>
      <mc:AlternateContent xmlns:mc="http://schemas.openxmlformats.org/markup-compatibility/2006" xmlns:a14="http://schemas.microsoft.com/office/drawing/2010/main">
        <mc:Choice Requires="a14">
          <p:sp>
            <p:nvSpPr>
              <p:cNvPr id="8" name="CuadroTexto 7">
                <a:extLst>
                  <a:ext uri="{FF2B5EF4-FFF2-40B4-BE49-F238E27FC236}">
                    <a16:creationId xmlns:a16="http://schemas.microsoft.com/office/drawing/2014/main" id="{020569D8-E475-40E6-B2AC-92E72FA8B84F}"/>
                  </a:ext>
                </a:extLst>
              </p:cNvPr>
              <p:cNvSpPr txBox="1"/>
              <p:nvPr/>
            </p:nvSpPr>
            <p:spPr>
              <a:xfrm>
                <a:off x="2719017" y="4925891"/>
                <a:ext cx="4661295" cy="2076722"/>
              </a:xfrm>
              <a:prstGeom prst="rect">
                <a:avLst/>
              </a:prstGeom>
              <a:noFill/>
            </p:spPr>
            <p:txBody>
              <a:bodyPr wrap="square" lIns="0" tIns="0" rIns="0" bIns="0" rtlCol="0">
                <a:spAutoFit/>
              </a:bodyPr>
              <a:lstStyle/>
              <a:p>
                <a:r>
                  <a:rPr lang="es-CO" dirty="0"/>
                  <a:t>i(t)</a:t>
                </a:r>
                <a14:m>
                  <m:oMath xmlns:m="http://schemas.openxmlformats.org/officeDocument/2006/math">
                    <m:r>
                      <a:rPr lang="es-CO" i="1" smtClean="0">
                        <a:latin typeface="Cambria Math" panose="02040503050406030204" pitchFamily="18" charset="0"/>
                      </a:rPr>
                      <m:t>=</m:t>
                    </m:r>
                    <m:r>
                      <a:rPr lang="es-CO" b="0" i="1" smtClean="0">
                        <a:latin typeface="Cambria Math" panose="02040503050406030204" pitchFamily="18" charset="0"/>
                      </a:rPr>
                      <m:t>𝑚𝑡</m:t>
                    </m:r>
                    <m:r>
                      <a:rPr lang="es-CO" b="0" i="1" smtClean="0">
                        <a:latin typeface="Cambria Math" panose="02040503050406030204" pitchFamily="18" charset="0"/>
                      </a:rPr>
                      <m:t>+</m:t>
                    </m:r>
                    <m:r>
                      <a:rPr lang="es-CO" b="0" i="1" smtClean="0">
                        <a:latin typeface="Cambria Math" panose="02040503050406030204" pitchFamily="18" charset="0"/>
                      </a:rPr>
                      <m:t>𝑏</m:t>
                    </m:r>
                  </m:oMath>
                </a14:m>
                <a:endParaRPr lang="es-CO" b="0" dirty="0"/>
              </a:p>
              <a:p>
                <a14:m>
                  <m:oMath xmlns:m="http://schemas.openxmlformats.org/officeDocument/2006/math">
                    <m:r>
                      <a:rPr lang="es-CO" b="0" i="1" smtClean="0">
                        <a:latin typeface="Cambria Math" panose="02040503050406030204" pitchFamily="18" charset="0"/>
                      </a:rPr>
                      <m:t>𝑚</m:t>
                    </m:r>
                    <m:r>
                      <a:rPr lang="es-CO" b="0" i="1" smtClean="0">
                        <a:latin typeface="Cambria Math" panose="02040503050406030204" pitchFamily="18" charset="0"/>
                      </a:rPr>
                      <m:t>=</m:t>
                    </m:r>
                    <m:f>
                      <m:fPr>
                        <m:ctrlPr>
                          <a:rPr lang="es-CO" b="0" i="1" smtClean="0">
                            <a:latin typeface="Cambria Math" panose="02040503050406030204" pitchFamily="18" charset="0"/>
                          </a:rPr>
                        </m:ctrlPr>
                      </m:fPr>
                      <m:num>
                        <m:sSub>
                          <m:sSubPr>
                            <m:ctrlPr>
                              <a:rPr lang="es-CO" b="0" i="1" smtClean="0">
                                <a:latin typeface="Cambria Math" panose="02040503050406030204" pitchFamily="18" charset="0"/>
                              </a:rPr>
                            </m:ctrlPr>
                          </m:sSubPr>
                          <m:e>
                            <m:r>
                              <a:rPr lang="es-CO" b="0" i="1" smtClean="0">
                                <a:latin typeface="Cambria Math" panose="02040503050406030204" pitchFamily="18" charset="0"/>
                              </a:rPr>
                              <m:t>𝑖</m:t>
                            </m:r>
                          </m:e>
                          <m:sub>
                            <m:r>
                              <a:rPr lang="es-CO" b="0" i="1" smtClean="0">
                                <a:latin typeface="Cambria Math" panose="02040503050406030204" pitchFamily="18" charset="0"/>
                              </a:rPr>
                              <m:t>1</m:t>
                            </m:r>
                          </m:sub>
                        </m:sSub>
                        <m:r>
                          <a:rPr lang="es-CO" b="0" i="1" smtClean="0">
                            <a:latin typeface="Cambria Math" panose="02040503050406030204" pitchFamily="18" charset="0"/>
                          </a:rPr>
                          <m:t>−</m:t>
                        </m:r>
                        <m:sSub>
                          <m:sSubPr>
                            <m:ctrlPr>
                              <a:rPr lang="es-CO" b="0" i="1" smtClean="0">
                                <a:latin typeface="Cambria Math" panose="02040503050406030204" pitchFamily="18" charset="0"/>
                              </a:rPr>
                            </m:ctrlPr>
                          </m:sSubPr>
                          <m:e>
                            <m:r>
                              <a:rPr lang="es-CO" b="0" i="1" smtClean="0">
                                <a:latin typeface="Cambria Math" panose="02040503050406030204" pitchFamily="18" charset="0"/>
                              </a:rPr>
                              <m:t>𝑖</m:t>
                            </m:r>
                          </m:e>
                          <m:sub>
                            <m:r>
                              <a:rPr lang="es-CO" b="0" i="1" smtClean="0">
                                <a:latin typeface="Cambria Math" panose="02040503050406030204" pitchFamily="18" charset="0"/>
                              </a:rPr>
                              <m:t>0</m:t>
                            </m:r>
                          </m:sub>
                        </m:sSub>
                      </m:num>
                      <m:den>
                        <m:sSub>
                          <m:sSubPr>
                            <m:ctrlPr>
                              <a:rPr lang="es-CO" b="0" i="1" smtClean="0">
                                <a:latin typeface="Cambria Math" panose="02040503050406030204" pitchFamily="18" charset="0"/>
                              </a:rPr>
                            </m:ctrlPr>
                          </m:sSubPr>
                          <m:e>
                            <m:r>
                              <a:rPr lang="es-CO" b="0" i="1" smtClean="0">
                                <a:latin typeface="Cambria Math" panose="02040503050406030204" pitchFamily="18" charset="0"/>
                              </a:rPr>
                              <m:t>𝑡</m:t>
                            </m:r>
                          </m:e>
                          <m:sub>
                            <m:r>
                              <a:rPr lang="es-CO" b="0" i="1" smtClean="0">
                                <a:latin typeface="Cambria Math" panose="02040503050406030204" pitchFamily="18" charset="0"/>
                              </a:rPr>
                              <m:t>1</m:t>
                            </m:r>
                          </m:sub>
                        </m:sSub>
                        <m:r>
                          <a:rPr lang="es-CO" b="0" i="1" smtClean="0">
                            <a:latin typeface="Cambria Math" panose="02040503050406030204" pitchFamily="18" charset="0"/>
                          </a:rPr>
                          <m:t>−</m:t>
                        </m:r>
                        <m:sSub>
                          <m:sSubPr>
                            <m:ctrlPr>
                              <a:rPr lang="es-CO" b="0" i="1" smtClean="0">
                                <a:latin typeface="Cambria Math" panose="02040503050406030204" pitchFamily="18" charset="0"/>
                              </a:rPr>
                            </m:ctrlPr>
                          </m:sSubPr>
                          <m:e>
                            <m:r>
                              <a:rPr lang="es-CO" b="0" i="1" smtClean="0">
                                <a:latin typeface="Cambria Math" panose="02040503050406030204" pitchFamily="18" charset="0"/>
                              </a:rPr>
                              <m:t>𝑡</m:t>
                            </m:r>
                          </m:e>
                          <m:sub>
                            <m:r>
                              <a:rPr lang="es-CO" b="0" i="1" smtClean="0">
                                <a:latin typeface="Cambria Math" panose="02040503050406030204" pitchFamily="18" charset="0"/>
                              </a:rPr>
                              <m:t>0</m:t>
                            </m:r>
                          </m:sub>
                        </m:sSub>
                      </m:den>
                    </m:f>
                    <m:r>
                      <a:rPr lang="es-CO" b="0" i="1" smtClean="0">
                        <a:latin typeface="Cambria Math" panose="02040503050406030204" pitchFamily="18" charset="0"/>
                      </a:rPr>
                      <m:t>=</m:t>
                    </m:r>
                    <m:f>
                      <m:fPr>
                        <m:ctrlPr>
                          <a:rPr lang="es-CO" b="0" i="1" smtClean="0">
                            <a:latin typeface="Cambria Math" panose="02040503050406030204" pitchFamily="18" charset="0"/>
                          </a:rPr>
                        </m:ctrlPr>
                      </m:fPr>
                      <m:num>
                        <m:r>
                          <a:rPr lang="es-CO" b="0" i="1" smtClean="0">
                            <a:latin typeface="Cambria Math" panose="02040503050406030204" pitchFamily="18" charset="0"/>
                          </a:rPr>
                          <m:t>4−0</m:t>
                        </m:r>
                      </m:num>
                      <m:den>
                        <m:r>
                          <a:rPr lang="es-CO" b="0" i="1" smtClean="0">
                            <a:latin typeface="Cambria Math" panose="02040503050406030204" pitchFamily="18" charset="0"/>
                          </a:rPr>
                          <m:t>2−3</m:t>
                        </m:r>
                      </m:den>
                    </m:f>
                    <m:r>
                      <a:rPr lang="es-CO" b="0" i="1" smtClean="0">
                        <a:latin typeface="Cambria Math" panose="02040503050406030204" pitchFamily="18" charset="0"/>
                      </a:rPr>
                      <m:t>=</m:t>
                    </m:r>
                    <m:f>
                      <m:fPr>
                        <m:ctrlPr>
                          <a:rPr lang="es-CO" b="0" i="1" smtClean="0">
                            <a:latin typeface="Cambria Math" panose="02040503050406030204" pitchFamily="18" charset="0"/>
                          </a:rPr>
                        </m:ctrlPr>
                      </m:fPr>
                      <m:num>
                        <m:r>
                          <a:rPr lang="es-CO" b="0" i="1" smtClean="0">
                            <a:latin typeface="Cambria Math" panose="02040503050406030204" pitchFamily="18" charset="0"/>
                          </a:rPr>
                          <m:t>4</m:t>
                        </m:r>
                      </m:num>
                      <m:den>
                        <m:r>
                          <a:rPr lang="es-CO" b="0" i="1" smtClean="0">
                            <a:latin typeface="Cambria Math" panose="02040503050406030204" pitchFamily="18" charset="0"/>
                          </a:rPr>
                          <m:t>−1</m:t>
                        </m:r>
                      </m:den>
                    </m:f>
                  </m:oMath>
                </a14:m>
                <a:r>
                  <a:rPr lang="es-CO" dirty="0"/>
                  <a:t>=-4</a:t>
                </a:r>
              </a:p>
              <a:p>
                <a:r>
                  <a:rPr lang="es-CO" dirty="0"/>
                  <a:t>-4=</a:t>
                </a:r>
                <a:r>
                  <a:rPr lang="es-CO" b="0" dirty="0"/>
                  <a:t> </a:t>
                </a:r>
                <a14:m>
                  <m:oMath xmlns:m="http://schemas.openxmlformats.org/officeDocument/2006/math">
                    <m:f>
                      <m:fPr>
                        <m:ctrlPr>
                          <a:rPr lang="es-CO" b="0" i="1" smtClean="0">
                            <a:latin typeface="Cambria Math" panose="02040503050406030204" pitchFamily="18" charset="0"/>
                          </a:rPr>
                        </m:ctrlPr>
                      </m:fPr>
                      <m:num>
                        <m:r>
                          <a:rPr lang="es-CO" b="0" i="1" smtClean="0">
                            <a:latin typeface="Cambria Math" panose="02040503050406030204" pitchFamily="18" charset="0"/>
                          </a:rPr>
                          <m:t>𝑖</m:t>
                        </m:r>
                        <m:r>
                          <a:rPr lang="es-CO" b="0" i="1" smtClean="0">
                            <a:latin typeface="Cambria Math" panose="02040503050406030204" pitchFamily="18" charset="0"/>
                          </a:rPr>
                          <m:t>−0</m:t>
                        </m:r>
                      </m:num>
                      <m:den>
                        <m:r>
                          <a:rPr lang="es-CO" b="0" i="1" smtClean="0">
                            <a:latin typeface="Cambria Math" panose="02040503050406030204" pitchFamily="18" charset="0"/>
                          </a:rPr>
                          <m:t>𝑡</m:t>
                        </m:r>
                        <m:r>
                          <a:rPr lang="es-CO" b="0" i="1" smtClean="0">
                            <a:latin typeface="Cambria Math" panose="02040503050406030204" pitchFamily="18" charset="0"/>
                          </a:rPr>
                          <m:t>−3</m:t>
                        </m:r>
                      </m:den>
                    </m:f>
                  </m:oMath>
                </a14:m>
                <a:r>
                  <a:rPr lang="es-CO" b="0" dirty="0"/>
                  <a:t>  -</a:t>
                </a:r>
                <a:r>
                  <a:rPr lang="es-CO" b="0" dirty="0">
                    <a:sym typeface="Wingdings" panose="05000000000000000000" pitchFamily="2" charset="2"/>
                  </a:rPr>
                  <a:t> -</a:t>
                </a:r>
                <a:r>
                  <a:rPr lang="es-CO" dirty="0"/>
                  <a:t>4(t-3)=i  .-</a:t>
                </a:r>
                <a:r>
                  <a:rPr lang="es-CO" dirty="0">
                    <a:sym typeface="Wingdings" panose="05000000000000000000" pitchFamily="2" charset="2"/>
                  </a:rPr>
                  <a:t> </a:t>
                </a:r>
                <a:r>
                  <a:rPr lang="es-CO" dirty="0"/>
                  <a:t>i=-4t+12 entonces </a:t>
                </a:r>
                <a14:m>
                  <m:oMath xmlns:m="http://schemas.openxmlformats.org/officeDocument/2006/math">
                    <m:r>
                      <a:rPr lang="es-CO" i="1">
                        <a:latin typeface="Cambria Math" panose="02040503050406030204" pitchFamily="18" charset="0"/>
                      </a:rPr>
                      <m:t>𝑣</m:t>
                    </m:r>
                    <m:r>
                      <a:rPr lang="es-CO" i="1">
                        <a:latin typeface="Cambria Math" panose="02040503050406030204" pitchFamily="18" charset="0"/>
                      </a:rPr>
                      <m:t>=</m:t>
                    </m:r>
                    <m:r>
                      <a:rPr lang="es-CO" i="1">
                        <a:latin typeface="Cambria Math" panose="02040503050406030204" pitchFamily="18" charset="0"/>
                      </a:rPr>
                      <m:t>𝐿</m:t>
                    </m:r>
                    <m:f>
                      <m:fPr>
                        <m:ctrlPr>
                          <a:rPr lang="es-CO" i="1">
                            <a:latin typeface="Cambria Math" panose="02040503050406030204" pitchFamily="18" charset="0"/>
                          </a:rPr>
                        </m:ctrlPr>
                      </m:fPr>
                      <m:num>
                        <m:r>
                          <a:rPr lang="es-CO" i="1">
                            <a:latin typeface="Cambria Math" panose="02040503050406030204" pitchFamily="18" charset="0"/>
                          </a:rPr>
                          <m:t>𝑑</m:t>
                        </m:r>
                        <m:r>
                          <a:rPr lang="es-CO" i="1">
                            <a:latin typeface="Cambria Math" panose="02040503050406030204" pitchFamily="18" charset="0"/>
                          </a:rPr>
                          <m:t>(4</m:t>
                        </m:r>
                        <m:r>
                          <a:rPr lang="es-CO" i="1">
                            <a:latin typeface="Cambria Math" panose="02040503050406030204" pitchFamily="18" charset="0"/>
                          </a:rPr>
                          <m:t>𝑡</m:t>
                        </m:r>
                        <m:r>
                          <a:rPr lang="es-CO" b="0" i="1" smtClean="0">
                            <a:latin typeface="Cambria Math" panose="02040503050406030204" pitchFamily="18" charset="0"/>
                          </a:rPr>
                          <m:t>+12</m:t>
                        </m:r>
                        <m:r>
                          <a:rPr lang="es-CO" i="1">
                            <a:latin typeface="Cambria Math" panose="02040503050406030204" pitchFamily="18" charset="0"/>
                          </a:rPr>
                          <m:t>)</m:t>
                        </m:r>
                      </m:num>
                      <m:den>
                        <m:r>
                          <a:rPr lang="es-CO" i="1">
                            <a:latin typeface="Cambria Math" panose="02040503050406030204" pitchFamily="18" charset="0"/>
                          </a:rPr>
                          <m:t>𝑑𝑡</m:t>
                        </m:r>
                      </m:den>
                    </m:f>
                  </m:oMath>
                </a14:m>
                <a:r>
                  <a:rPr lang="es-CO" dirty="0"/>
                  <a:t>=4L=4*1mH=4mV</a:t>
                </a:r>
              </a:p>
              <a:p>
                <a:r>
                  <a:rPr lang="es-CO" dirty="0"/>
                  <a:t>EN TODO EL PERIODO 8mV</a:t>
                </a:r>
              </a:p>
              <a:p>
                <a:endParaRPr lang="es-CO" dirty="0"/>
              </a:p>
            </p:txBody>
          </p:sp>
        </mc:Choice>
        <mc:Fallback xmlns="">
          <p:sp>
            <p:nvSpPr>
              <p:cNvPr id="8" name="CuadroTexto 7">
                <a:extLst>
                  <a:ext uri="{FF2B5EF4-FFF2-40B4-BE49-F238E27FC236}">
                    <a16:creationId xmlns:a16="http://schemas.microsoft.com/office/drawing/2014/main" id="{020569D8-E475-40E6-B2AC-92E72FA8B84F}"/>
                  </a:ext>
                </a:extLst>
              </p:cNvPr>
              <p:cNvSpPr txBox="1">
                <a:spLocks noRot="1" noChangeAspect="1" noMove="1" noResize="1" noEditPoints="1" noAdjustHandles="1" noChangeArrowheads="1" noChangeShapeType="1" noTextEdit="1"/>
              </p:cNvSpPr>
              <p:nvPr/>
            </p:nvSpPr>
            <p:spPr>
              <a:xfrm>
                <a:off x="2719017" y="4925891"/>
                <a:ext cx="4661295" cy="2076722"/>
              </a:xfrm>
              <a:prstGeom prst="rect">
                <a:avLst/>
              </a:prstGeom>
              <a:blipFill>
                <a:blip r:embed="rId10"/>
                <a:stretch>
                  <a:fillRect l="-3007" t="-3812"/>
                </a:stretch>
              </a:blipFill>
            </p:spPr>
            <p:txBody>
              <a:bodyPr/>
              <a:lstStyle/>
              <a:p>
                <a:r>
                  <a:rPr lang="es-CO">
                    <a:noFill/>
                  </a:rPr>
                  <a:t> </a:t>
                </a:r>
              </a:p>
            </p:txBody>
          </p:sp>
        </mc:Fallback>
      </mc:AlternateContent>
    </p:spTree>
    <p:extLst>
      <p:ext uri="{BB962C8B-B14F-4D97-AF65-F5344CB8AC3E}">
        <p14:creationId xmlns:p14="http://schemas.microsoft.com/office/powerpoint/2010/main" val="20467376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a:hlinkClick r:id="rId2" action="ppaction://hlinkpres?slideindex=1&amp;slidetitle="/>
              </a:rPr>
              <a:t>Transformador</a:t>
            </a:r>
            <a:endParaRPr lang="es-CO" dirty="0"/>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457200" y="1600201"/>
                <a:ext cx="3898776" cy="2980928"/>
              </a:xfrm>
            </p:spPr>
            <p:txBody>
              <a:bodyPr/>
              <a:lstStyle/>
              <a:p>
                <a14:m>
                  <m:oMath xmlns:m="http://schemas.openxmlformats.org/officeDocument/2006/math">
                    <m:sSub>
                      <m:sSubPr>
                        <m:ctrlPr>
                          <a:rPr lang="es-CO" i="1" smtClean="0">
                            <a:latin typeface="Cambria Math" panose="02040503050406030204" pitchFamily="18" charset="0"/>
                          </a:rPr>
                        </m:ctrlPr>
                      </m:sSubPr>
                      <m:e>
                        <m:r>
                          <a:rPr lang="es-CO" b="0" i="1" smtClean="0">
                            <a:latin typeface="Cambria Math"/>
                          </a:rPr>
                          <m:t>𝑝</m:t>
                        </m:r>
                      </m:e>
                      <m:sub>
                        <m:r>
                          <a:rPr lang="es-CO" b="0" i="1" smtClean="0">
                            <a:latin typeface="Cambria Math"/>
                          </a:rPr>
                          <m:t>𝑝</m:t>
                        </m:r>
                        <m:r>
                          <a:rPr lang="es-CO" b="0" i="1" smtClean="0">
                            <a:latin typeface="Cambria Math"/>
                          </a:rPr>
                          <m:t>=</m:t>
                        </m:r>
                      </m:sub>
                    </m:sSub>
                    <m:sSub>
                      <m:sSubPr>
                        <m:ctrlPr>
                          <a:rPr lang="es-CO" i="1" dirty="0" smtClean="0">
                            <a:latin typeface="Cambria Math" panose="02040503050406030204" pitchFamily="18" charset="0"/>
                          </a:rPr>
                        </m:ctrlPr>
                      </m:sSubPr>
                      <m:e>
                        <m:r>
                          <a:rPr lang="es-CO" b="0" i="1" dirty="0" smtClean="0">
                            <a:latin typeface="Cambria Math"/>
                          </a:rPr>
                          <m:t>𝑝</m:t>
                        </m:r>
                      </m:e>
                      <m:sub>
                        <m:r>
                          <a:rPr lang="es-CO" b="0" i="1" dirty="0" smtClean="0">
                            <a:latin typeface="Cambria Math"/>
                          </a:rPr>
                          <m:t>𝑠</m:t>
                        </m:r>
                      </m:sub>
                    </m:sSub>
                  </m:oMath>
                </a14:m>
                <a:endParaRPr lang="es-CO" dirty="0"/>
              </a:p>
              <a:p>
                <a14:m>
                  <m:oMath xmlns:m="http://schemas.openxmlformats.org/officeDocument/2006/math">
                    <m:sSub>
                      <m:sSubPr>
                        <m:ctrlPr>
                          <a:rPr lang="es-CO" i="1" smtClean="0">
                            <a:latin typeface="Cambria Math" panose="02040503050406030204" pitchFamily="18" charset="0"/>
                          </a:rPr>
                        </m:ctrlPr>
                      </m:sSubPr>
                      <m:e>
                        <m:r>
                          <a:rPr lang="es-CO" b="0" i="1" smtClean="0">
                            <a:latin typeface="Cambria Math"/>
                          </a:rPr>
                          <m:t>𝑣</m:t>
                        </m:r>
                      </m:e>
                      <m:sub>
                        <m:r>
                          <a:rPr lang="es-CO" b="0" i="1" smtClean="0">
                            <a:latin typeface="Cambria Math"/>
                          </a:rPr>
                          <m:t>𝑝</m:t>
                        </m:r>
                      </m:sub>
                    </m:sSub>
                    <m:sSub>
                      <m:sSubPr>
                        <m:ctrlPr>
                          <a:rPr lang="es-CO" i="1" smtClean="0">
                            <a:latin typeface="Cambria Math" panose="02040503050406030204" pitchFamily="18" charset="0"/>
                          </a:rPr>
                        </m:ctrlPr>
                      </m:sSubPr>
                      <m:e>
                        <m:r>
                          <a:rPr lang="es-CO" b="0" i="1" smtClean="0">
                            <a:latin typeface="Cambria Math"/>
                          </a:rPr>
                          <m:t>𝑖</m:t>
                        </m:r>
                      </m:e>
                      <m:sub>
                        <m:r>
                          <a:rPr lang="es-CO" b="0" i="1" smtClean="0">
                            <a:latin typeface="Cambria Math"/>
                          </a:rPr>
                          <m:t>𝑝</m:t>
                        </m:r>
                      </m:sub>
                    </m:sSub>
                    <m:r>
                      <a:rPr lang="es-CO" b="0" i="1" smtClean="0">
                        <a:latin typeface="Cambria Math"/>
                      </a:rPr>
                      <m:t>=</m:t>
                    </m:r>
                    <m:sSub>
                      <m:sSubPr>
                        <m:ctrlPr>
                          <a:rPr lang="es-CO" i="1">
                            <a:latin typeface="Cambria Math" panose="02040503050406030204" pitchFamily="18" charset="0"/>
                          </a:rPr>
                        </m:ctrlPr>
                      </m:sSubPr>
                      <m:e>
                        <m:r>
                          <a:rPr lang="es-CO" i="1">
                            <a:latin typeface="Cambria Math"/>
                          </a:rPr>
                          <m:t>𝑣</m:t>
                        </m:r>
                      </m:e>
                      <m:sub>
                        <m:r>
                          <a:rPr lang="es-CO" b="0" i="1" smtClean="0">
                            <a:latin typeface="Cambria Math"/>
                          </a:rPr>
                          <m:t>𝑠</m:t>
                        </m:r>
                      </m:sub>
                    </m:sSub>
                    <m:sSub>
                      <m:sSubPr>
                        <m:ctrlPr>
                          <a:rPr lang="es-CO" i="1">
                            <a:latin typeface="Cambria Math" panose="02040503050406030204" pitchFamily="18" charset="0"/>
                          </a:rPr>
                        </m:ctrlPr>
                      </m:sSubPr>
                      <m:e>
                        <m:r>
                          <a:rPr lang="es-CO" i="1">
                            <a:latin typeface="Cambria Math"/>
                          </a:rPr>
                          <m:t>𝑖</m:t>
                        </m:r>
                      </m:e>
                      <m:sub>
                        <m:r>
                          <a:rPr lang="es-CO" b="0" i="1" smtClean="0">
                            <a:latin typeface="Cambria Math"/>
                          </a:rPr>
                          <m:t>𝑠</m:t>
                        </m:r>
                      </m:sub>
                    </m:sSub>
                  </m:oMath>
                </a14:m>
                <a:endParaRPr lang="es-CO"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457200" y="1600201"/>
                <a:ext cx="3898776" cy="2980928"/>
              </a:xfrm>
              <a:blipFill rotWithShape="1">
                <a:blip r:embed="rId3"/>
                <a:stretch>
                  <a:fillRect/>
                </a:stretch>
              </a:blipFill>
            </p:spPr>
            <p:txBody>
              <a:bodyPr/>
              <a:lstStyle/>
              <a:p>
                <a:r>
                  <a:rPr lang="es-ES">
                    <a:noFill/>
                  </a:rPr>
                  <a:t> </a:t>
                </a:r>
              </a:p>
            </p:txBody>
          </p:sp>
        </mc:Fallback>
      </mc:AlternateContent>
      <p:pic>
        <p:nvPicPr>
          <p:cNvPr id="2050" name="Picture 2" descr="El transformador ideal - Electrónica Unicro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984" y="2204864"/>
            <a:ext cx="4292782" cy="295232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467545" y="4562033"/>
            <a:ext cx="3960440" cy="614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39675" bIns="44436" numCol="1" anchor="ctr" anchorCtr="0" compatLnSpc="1">
            <a:prstTxWarp prst="textNoShape">
              <a:avLst/>
            </a:prstTxWarp>
            <a:spAutoFit/>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O" sz="1800" b="0" i="0" u="none" strike="noStrike" cap="none" normalizeH="0" baseline="0" dirty="0">
                <a:ln>
                  <a:noFill/>
                </a:ln>
                <a:solidFill>
                  <a:schemeClr val="tx1"/>
                </a:solidFill>
                <a:effectLst/>
                <a:latin typeface="Arial" charset="0"/>
                <a:cs typeface="Arial" charset="0"/>
              </a:rPr>
              <a:t>  </a:t>
            </a:r>
            <a:r>
              <a:rPr kumimoji="0" lang="es-CO" sz="1900" b="0" i="0" u="none" strike="noStrike" cap="none" normalizeH="0" baseline="0" dirty="0">
                <a:ln>
                  <a:noFill/>
                </a:ln>
                <a:solidFill>
                  <a:schemeClr val="tx1"/>
                </a:solidFill>
                <a:effectLst/>
                <a:latin typeface="Arial" charset="0"/>
                <a:cs typeface="Arial" charset="0"/>
              </a:rPr>
              <a:t> </a:t>
            </a:r>
            <a:r>
              <a:rPr kumimoji="0" lang="es-CO" sz="1800" b="0" i="0" u="none" strike="noStrike" cap="none" normalizeH="0" baseline="0" dirty="0">
                <a:ln>
                  <a:noFill/>
                </a:ln>
                <a:solidFill>
                  <a:schemeClr val="tx1"/>
                </a:solidFill>
                <a:effectLst/>
                <a:latin typeface="Arial" charset="0"/>
                <a:cs typeface="Arial"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s-CO" sz="1800" b="0" i="0" u="none" strike="noStrike" cap="none" normalizeH="0" baseline="0" dirty="0">
                <a:ln>
                  <a:noFill/>
                </a:ln>
                <a:solidFill>
                  <a:schemeClr val="tx1"/>
                </a:solidFill>
                <a:effectLst/>
                <a:latin typeface="Arial" charset="0"/>
                <a:cs typeface="Arial" charset="0"/>
              </a:rPr>
              <a:t>Entonces: Vs = </a:t>
            </a:r>
            <a:r>
              <a:rPr kumimoji="0" lang="es-CO" sz="1800" b="0" i="0" u="none" strike="noStrike" cap="none" normalizeH="0" baseline="0" dirty="0" err="1">
                <a:ln>
                  <a:noFill/>
                </a:ln>
                <a:solidFill>
                  <a:schemeClr val="tx1"/>
                </a:solidFill>
                <a:effectLst/>
                <a:latin typeface="Arial" charset="0"/>
                <a:cs typeface="Arial" charset="0"/>
              </a:rPr>
              <a:t>Ns</a:t>
            </a:r>
            <a:r>
              <a:rPr kumimoji="0" lang="es-CO" sz="1800" b="0" i="0" u="none" strike="noStrike" cap="none" normalizeH="0" baseline="0" dirty="0">
                <a:ln>
                  <a:noFill/>
                </a:ln>
                <a:solidFill>
                  <a:schemeClr val="tx1"/>
                </a:solidFill>
                <a:effectLst/>
                <a:latin typeface="Arial" charset="0"/>
                <a:cs typeface="Arial" charset="0"/>
              </a:rPr>
              <a:t> x </a:t>
            </a:r>
            <a:r>
              <a:rPr kumimoji="0" lang="es-CO" sz="1800" b="0" i="0" u="none" strike="noStrike" cap="none" normalizeH="0" baseline="0" dirty="0" err="1">
                <a:ln>
                  <a:noFill/>
                </a:ln>
                <a:solidFill>
                  <a:schemeClr val="tx1"/>
                </a:solidFill>
                <a:effectLst/>
                <a:latin typeface="Arial" charset="0"/>
                <a:cs typeface="Arial" charset="0"/>
              </a:rPr>
              <a:t>Vp</a:t>
            </a:r>
            <a:r>
              <a:rPr kumimoji="0" lang="es-CO" sz="1800" b="0" i="0" u="none" strike="noStrike" cap="none" normalizeH="0" baseline="0" dirty="0">
                <a:ln>
                  <a:noFill/>
                </a:ln>
                <a:solidFill>
                  <a:schemeClr val="tx1"/>
                </a:solidFill>
                <a:effectLst/>
                <a:latin typeface="Arial" charset="0"/>
                <a:cs typeface="Arial" charset="0"/>
              </a:rPr>
              <a:t> / Np</a:t>
            </a:r>
          </a:p>
        </p:txBody>
      </p:sp>
      <p:pic>
        <p:nvPicPr>
          <p:cNvPr id="2052" name="Picture 4" descr="Relación entre tensiones en un transformador - Electrónica Unicro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567" y="5375497"/>
            <a:ext cx="8017709" cy="789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41097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a:t>Definición</a:t>
            </a:r>
          </a:p>
        </p:txBody>
      </p:sp>
      <p:sp>
        <p:nvSpPr>
          <p:cNvPr id="3" name="2 Marcador de contenido"/>
          <p:cNvSpPr>
            <a:spLocks noGrp="1"/>
          </p:cNvSpPr>
          <p:nvPr>
            <p:ph idx="1"/>
          </p:nvPr>
        </p:nvSpPr>
        <p:spPr/>
        <p:txBody>
          <a:bodyPr>
            <a:normAutofit/>
          </a:bodyPr>
          <a:lstStyle/>
          <a:p>
            <a:pPr algn="just"/>
            <a:r>
              <a:rPr lang="es-CO" dirty="0"/>
              <a:t>Es uno de los componentes usados en electricidad y electrónica, para transformar, o cambiar -elevar o reducir- tensiones de C.A., para producir una elevada corriente alterna de baja tensión a partir de una fuente de alta tensión y baja corriente, o para cambiar la impedancia de un circuito en otra impedancia que resulte la mejor para transferir energía de un circuito a otro.</a:t>
            </a:r>
          </a:p>
        </p:txBody>
      </p:sp>
    </p:spTree>
    <p:extLst>
      <p:ext uri="{BB962C8B-B14F-4D97-AF65-F5344CB8AC3E}">
        <p14:creationId xmlns:p14="http://schemas.microsoft.com/office/powerpoint/2010/main" val="25606144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a:t>Clasificación</a:t>
            </a:r>
          </a:p>
        </p:txBody>
      </p:sp>
      <p:sp>
        <p:nvSpPr>
          <p:cNvPr id="3" name="2 Marcador de contenido"/>
          <p:cNvSpPr>
            <a:spLocks noGrp="1"/>
          </p:cNvSpPr>
          <p:nvPr>
            <p:ph idx="1"/>
          </p:nvPr>
        </p:nvSpPr>
        <p:spPr/>
        <p:txBody>
          <a:bodyPr>
            <a:normAutofit fontScale="92500" lnSpcReduction="10000"/>
          </a:bodyPr>
          <a:lstStyle/>
          <a:p>
            <a:pPr marL="0" indent="0">
              <a:buNone/>
            </a:pPr>
            <a:r>
              <a:rPr lang="es-CO" dirty="0"/>
              <a:t>Según su aplicación, los principales tipos de transformadores son:</a:t>
            </a:r>
          </a:p>
          <a:p>
            <a:r>
              <a:rPr lang="pt-BR" dirty="0"/>
              <a:t>Transformador de poder o potencia.</a:t>
            </a:r>
          </a:p>
          <a:p>
            <a:r>
              <a:rPr lang="es-CO" dirty="0"/>
              <a:t>Transformadores para audiofrecuencia.</a:t>
            </a:r>
          </a:p>
          <a:p>
            <a:r>
              <a:rPr lang="es-CO" dirty="0"/>
              <a:t>Transformadores para radiofrecuencia.</a:t>
            </a:r>
          </a:p>
          <a:p>
            <a:r>
              <a:rPr lang="es-CO" dirty="0"/>
              <a:t>Transformadores para instrumentos.</a:t>
            </a:r>
          </a:p>
          <a:p>
            <a:r>
              <a:rPr lang="es-CO" dirty="0"/>
              <a:t>Autotransformadores.</a:t>
            </a:r>
          </a:p>
          <a:p>
            <a:r>
              <a:rPr lang="es-CO" dirty="0"/>
              <a:t>Transformadores de pulsos.</a:t>
            </a:r>
          </a:p>
          <a:p>
            <a:r>
              <a:rPr lang="es-CO" dirty="0"/>
              <a:t>Transformadores de corriente.</a:t>
            </a:r>
          </a:p>
        </p:txBody>
      </p:sp>
    </p:spTree>
    <p:extLst>
      <p:ext uri="{BB962C8B-B14F-4D97-AF65-F5344CB8AC3E}">
        <p14:creationId xmlns:p14="http://schemas.microsoft.com/office/powerpoint/2010/main" val="10998796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a:t>Clasificación</a:t>
            </a:r>
          </a:p>
        </p:txBody>
      </p:sp>
      <p:sp>
        <p:nvSpPr>
          <p:cNvPr id="3" name="2 Marcador de contenido"/>
          <p:cNvSpPr>
            <a:spLocks noGrp="1"/>
          </p:cNvSpPr>
          <p:nvPr>
            <p:ph idx="1"/>
          </p:nvPr>
        </p:nvSpPr>
        <p:spPr>
          <a:xfrm>
            <a:off x="457200" y="1600201"/>
            <a:ext cx="8229600" cy="2548879"/>
          </a:xfrm>
        </p:spPr>
        <p:txBody>
          <a:bodyPr>
            <a:normAutofit/>
          </a:bodyPr>
          <a:lstStyle/>
          <a:p>
            <a:pPr marL="0" indent="0" algn="just">
              <a:buNone/>
            </a:pPr>
            <a:r>
              <a:rPr lang="es-CO" sz="2800" dirty="0"/>
              <a:t>Según el material del núcleo, los transformadores se dividen en tres grupos:</a:t>
            </a:r>
          </a:p>
          <a:p>
            <a:r>
              <a:rPr lang="es-CO" sz="2800" dirty="0"/>
              <a:t>Transformadores con núcleo de aire.</a:t>
            </a:r>
          </a:p>
          <a:p>
            <a:r>
              <a:rPr lang="es-CO" sz="2800" dirty="0"/>
              <a:t>Transformadores con núcleo de hierro.</a:t>
            </a:r>
          </a:p>
          <a:p>
            <a:r>
              <a:rPr lang="es-CO" sz="2800" dirty="0"/>
              <a:t>Transformadores con núcleo de ferrita.</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149080"/>
            <a:ext cx="8604956"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4466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O" b="1" dirty="0"/>
              <a:t>Razón de voltajes del transformador</a:t>
            </a:r>
            <a:endParaRPr lang="es-CO" dirty="0"/>
          </a:p>
        </p:txBody>
      </p:sp>
      <p:sp>
        <p:nvSpPr>
          <p:cNvPr id="3" name="2 Marcador de contenido"/>
          <p:cNvSpPr>
            <a:spLocks noGrp="1"/>
          </p:cNvSpPr>
          <p:nvPr>
            <p:ph idx="1"/>
          </p:nvPr>
        </p:nvSpPr>
        <p:spPr>
          <a:xfrm>
            <a:off x="457200" y="1412776"/>
            <a:ext cx="8229600" cy="3816424"/>
          </a:xfrm>
        </p:spPr>
        <p:txBody>
          <a:bodyPr>
            <a:normAutofit fontScale="77500" lnSpcReduction="20000"/>
          </a:bodyPr>
          <a:lstStyle/>
          <a:p>
            <a:pPr algn="just"/>
            <a:r>
              <a:rPr lang="es-CO" dirty="0"/>
              <a:t>Una de las principales aplicaciones de los transformadores es elevar y bajar la tensión, esto se consigue con relación al número de vueltas en el devanado primario y en el secundario.</a:t>
            </a:r>
          </a:p>
          <a:p>
            <a:pPr algn="just"/>
            <a:r>
              <a:rPr lang="es-CO" dirty="0"/>
              <a:t>El hecho de que la razón de tensiones sea igual a la razón de vueltas, puede expresarse por la siguiente de abajo</a:t>
            </a:r>
          </a:p>
          <a:p>
            <a:pPr algn="just"/>
            <a:r>
              <a:rPr lang="es-CO" dirty="0"/>
              <a:t>donde:</a:t>
            </a:r>
          </a:p>
          <a:p>
            <a:pPr lvl="1" algn="just"/>
            <a:r>
              <a:rPr lang="es-CO" dirty="0"/>
              <a:t>N</a:t>
            </a:r>
            <a:r>
              <a:rPr lang="es-CO" baseline="-25000" dirty="0"/>
              <a:t>P</a:t>
            </a:r>
            <a:r>
              <a:rPr lang="es-CO" dirty="0"/>
              <a:t> = Número de vueltas en el devanado primario.</a:t>
            </a:r>
          </a:p>
          <a:p>
            <a:pPr lvl="1" algn="just"/>
            <a:r>
              <a:rPr lang="es-CO" dirty="0"/>
              <a:t>N</a:t>
            </a:r>
            <a:r>
              <a:rPr lang="es-CO" baseline="-25000" dirty="0"/>
              <a:t>S</a:t>
            </a:r>
            <a:r>
              <a:rPr lang="es-CO" dirty="0"/>
              <a:t> = Número de vueltas en el devanado secundario.</a:t>
            </a:r>
          </a:p>
          <a:p>
            <a:pPr lvl="1" algn="just"/>
            <a:r>
              <a:rPr lang="es-CO" dirty="0"/>
              <a:t>V</a:t>
            </a:r>
            <a:r>
              <a:rPr lang="es-CO" baseline="-25000" dirty="0"/>
              <a:t>P</a:t>
            </a:r>
            <a:r>
              <a:rPr lang="es-CO" dirty="0"/>
              <a:t> = Voltaje en el devanado primario.</a:t>
            </a:r>
          </a:p>
          <a:p>
            <a:pPr lvl="1" algn="just"/>
            <a:r>
              <a:rPr lang="es-CO" dirty="0"/>
              <a:t>V</a:t>
            </a:r>
            <a:r>
              <a:rPr lang="es-CO" baseline="-25000" dirty="0"/>
              <a:t>S</a:t>
            </a:r>
            <a:r>
              <a:rPr lang="es-CO" dirty="0"/>
              <a:t> = Voltaje en el devanado secundario.</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7379" y="5076031"/>
            <a:ext cx="1493232" cy="945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8097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a:t>Etapas</a:t>
            </a:r>
          </a:p>
        </p:txBody>
      </p:sp>
      <p:sp>
        <p:nvSpPr>
          <p:cNvPr id="3" name="2 Marcador de contenido"/>
          <p:cNvSpPr>
            <a:spLocks noGrp="1"/>
          </p:cNvSpPr>
          <p:nvPr>
            <p:ph idx="1"/>
          </p:nvPr>
        </p:nvSpPr>
        <p:spPr/>
        <p:txBody>
          <a:bodyPr>
            <a:normAutofit fontScale="70000" lnSpcReduction="20000"/>
          </a:bodyPr>
          <a:lstStyle/>
          <a:p>
            <a:pPr lvl="0" algn="just"/>
            <a:r>
              <a:rPr lang="es-MX" b="1" dirty="0"/>
              <a:t>Etapa de entrada</a:t>
            </a:r>
            <a:r>
              <a:rPr lang="es-MX" dirty="0"/>
              <a:t>: corresponde al voltaje que ingresa en la fuente de voltaje, en el caso nuestro es de 120 </a:t>
            </a:r>
            <a:r>
              <a:rPr lang="es-MX" dirty="0" err="1"/>
              <a:t>Vrms</a:t>
            </a:r>
            <a:r>
              <a:rPr lang="es-MX" dirty="0"/>
              <a:t>.</a:t>
            </a:r>
            <a:endParaRPr lang="es-CO" dirty="0"/>
          </a:p>
          <a:p>
            <a:pPr lvl="0" algn="just"/>
            <a:r>
              <a:rPr lang="es-MX" b="1" dirty="0"/>
              <a:t>Etapa de transformación: </a:t>
            </a:r>
            <a:r>
              <a:rPr lang="es-MX" dirty="0"/>
              <a:t>en esta etapa se reduce el V120 </a:t>
            </a:r>
            <a:r>
              <a:rPr lang="es-MX" dirty="0" err="1"/>
              <a:t>Vrms</a:t>
            </a:r>
            <a:r>
              <a:rPr lang="es-MX" dirty="0"/>
              <a:t> a un voltaje por ejemplo de 18 </a:t>
            </a:r>
            <a:r>
              <a:rPr lang="es-MX" dirty="0" err="1"/>
              <a:t>Vrms</a:t>
            </a:r>
            <a:r>
              <a:rPr lang="es-MX" dirty="0"/>
              <a:t>. El elemento que ejecuta esta función es un transformador reductor de voltaje</a:t>
            </a:r>
            <a:endParaRPr lang="es-CO" dirty="0"/>
          </a:p>
          <a:p>
            <a:pPr lvl="0" algn="just"/>
            <a:r>
              <a:rPr lang="es-MX" b="1" dirty="0"/>
              <a:t>Etapa de rectificación: </a:t>
            </a:r>
            <a:r>
              <a:rPr lang="es-MX" dirty="0"/>
              <a:t>en esta etapa el voltaje producido por el transformador es rectificado y convertido a un voltaje de corriente continua pulsante (</a:t>
            </a:r>
            <a:r>
              <a:rPr lang="es-MX" dirty="0" err="1"/>
              <a:t>Vccp</a:t>
            </a:r>
            <a:r>
              <a:rPr lang="es-MX" dirty="0"/>
              <a:t>). El elemento que cumple esta función es el puente rectificador de voltaje.</a:t>
            </a:r>
            <a:endParaRPr lang="es-CO" dirty="0"/>
          </a:p>
          <a:p>
            <a:pPr lvl="0" algn="just"/>
            <a:r>
              <a:rPr lang="es-MX" b="1" dirty="0"/>
              <a:t>Etapa de filtro o filtraje:</a:t>
            </a:r>
            <a:r>
              <a:rPr lang="es-MX" dirty="0"/>
              <a:t> en esta etapa el voltaje de corriente continua pulsante es filtrado y se produce un voltaje de rizo o rizado. El elemento que cumple esta función puede ser uno o más condensadores polarizados.</a:t>
            </a:r>
            <a:endParaRPr lang="es-CO" dirty="0"/>
          </a:p>
          <a:p>
            <a:pPr lvl="0" algn="just"/>
            <a:r>
              <a:rPr lang="es-MX" b="1" dirty="0"/>
              <a:t>Etapa de regulación:</a:t>
            </a:r>
            <a:r>
              <a:rPr lang="es-MX" dirty="0"/>
              <a:t> aquí el voltaje rizado es regulado produciendo un VDC a la salida.</a:t>
            </a:r>
            <a:endParaRPr lang="es-CO" dirty="0"/>
          </a:p>
          <a:p>
            <a:pPr algn="just"/>
            <a:endParaRPr lang="es-CO" dirty="0"/>
          </a:p>
        </p:txBody>
      </p:sp>
    </p:spTree>
    <p:extLst>
      <p:ext uri="{BB962C8B-B14F-4D97-AF65-F5344CB8AC3E}">
        <p14:creationId xmlns:p14="http://schemas.microsoft.com/office/powerpoint/2010/main" val="963094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a:t>Ejemplo</a:t>
            </a:r>
          </a:p>
        </p:txBody>
      </p:sp>
      <p:sp>
        <p:nvSpPr>
          <p:cNvPr id="3" name="2 Marcador de contenido"/>
          <p:cNvSpPr>
            <a:spLocks noGrp="1"/>
          </p:cNvSpPr>
          <p:nvPr>
            <p:ph idx="1"/>
          </p:nvPr>
        </p:nvSpPr>
        <p:spPr/>
        <p:txBody>
          <a:bodyPr>
            <a:normAutofit fontScale="85000" lnSpcReduction="10000"/>
          </a:bodyPr>
          <a:lstStyle/>
          <a:p>
            <a:pPr marL="0" indent="0" algn="just">
              <a:buNone/>
            </a:pPr>
            <a:r>
              <a:rPr lang="es-CO" dirty="0"/>
              <a:t>Si un transformador tiene 20,000 vueltas en el devanado primario y 5,000 vueltas en el secundario, y se le aplica un voltaje de CA de 120 Volts en el primario ¿Cuál es el voltaje obtenido en el secundario?</a:t>
            </a:r>
          </a:p>
          <a:p>
            <a:pPr marL="0" indent="0" algn="just">
              <a:buNone/>
            </a:pPr>
            <a:r>
              <a:rPr lang="es-CO" dirty="0"/>
              <a:t>Solución:</a:t>
            </a:r>
          </a:p>
          <a:p>
            <a:pPr marL="0" indent="0" algn="just">
              <a:buNone/>
            </a:pPr>
            <a:r>
              <a:rPr lang="es-CO" dirty="0"/>
              <a:t>Datos:</a:t>
            </a:r>
          </a:p>
          <a:p>
            <a:pPr algn="just"/>
            <a:r>
              <a:rPr lang="es-CO" dirty="0"/>
              <a:t>N</a:t>
            </a:r>
            <a:r>
              <a:rPr lang="es-CO" baseline="-25000" dirty="0"/>
              <a:t>P</a:t>
            </a:r>
            <a:r>
              <a:rPr lang="es-CO" dirty="0"/>
              <a:t> = 20,000</a:t>
            </a:r>
          </a:p>
          <a:p>
            <a:pPr algn="just"/>
            <a:r>
              <a:rPr lang="es-CO" dirty="0"/>
              <a:t>N</a:t>
            </a:r>
            <a:r>
              <a:rPr lang="es-CO" baseline="-25000" dirty="0"/>
              <a:t>S</a:t>
            </a:r>
            <a:r>
              <a:rPr lang="es-CO" dirty="0"/>
              <a:t> = 5,000</a:t>
            </a:r>
          </a:p>
          <a:p>
            <a:pPr algn="just"/>
            <a:r>
              <a:rPr lang="es-CO" dirty="0"/>
              <a:t>V</a:t>
            </a:r>
            <a:r>
              <a:rPr lang="es-CO" baseline="30000" dirty="0"/>
              <a:t>P</a:t>
            </a:r>
            <a:r>
              <a:rPr lang="es-CO" dirty="0"/>
              <a:t> = 120 VCA</a:t>
            </a:r>
          </a:p>
          <a:p>
            <a:pPr algn="just"/>
            <a:r>
              <a:rPr lang="es-CO" dirty="0"/>
              <a:t>V</a:t>
            </a:r>
            <a:r>
              <a:rPr lang="es-CO" baseline="-25000" dirty="0"/>
              <a:t>S</a:t>
            </a:r>
            <a:r>
              <a:rPr lang="es-CO" dirty="0"/>
              <a:t> = ?</a:t>
            </a:r>
          </a:p>
        </p:txBody>
      </p:sp>
    </p:spTree>
    <p:extLst>
      <p:ext uri="{BB962C8B-B14F-4D97-AF65-F5344CB8AC3E}">
        <p14:creationId xmlns:p14="http://schemas.microsoft.com/office/powerpoint/2010/main" val="2050905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a:t>Solución</a:t>
            </a:r>
          </a:p>
        </p:txBody>
      </p:sp>
      <p:sp>
        <p:nvSpPr>
          <p:cNvPr id="3" name="2 Marcador de contenido"/>
          <p:cNvSpPr>
            <a:spLocks noGrp="1"/>
          </p:cNvSpPr>
          <p:nvPr>
            <p:ph idx="1"/>
          </p:nvPr>
        </p:nvSpPr>
        <p:spPr/>
        <p:txBody>
          <a:bodyPr>
            <a:normAutofit lnSpcReduction="10000"/>
          </a:bodyPr>
          <a:lstStyle/>
          <a:p>
            <a:r>
              <a:rPr lang="es-CO" dirty="0"/>
              <a:t>Formula:</a:t>
            </a:r>
          </a:p>
          <a:p>
            <a:endParaRPr lang="es-CO" dirty="0"/>
          </a:p>
          <a:p>
            <a:r>
              <a:rPr lang="es-CO" dirty="0"/>
              <a:t>Despeje de V</a:t>
            </a:r>
            <a:r>
              <a:rPr lang="es-CO" baseline="-25000" dirty="0"/>
              <a:t>S</a:t>
            </a:r>
          </a:p>
          <a:p>
            <a:endParaRPr lang="es-CO" dirty="0"/>
          </a:p>
          <a:p>
            <a:r>
              <a:rPr lang="es-CO" dirty="0"/>
              <a:t>Sustitución:</a:t>
            </a:r>
          </a:p>
          <a:p>
            <a:endParaRPr lang="es-CO" b="1" i="1" dirty="0"/>
          </a:p>
          <a:p>
            <a:r>
              <a:rPr lang="es-CO" b="1" i="1" dirty="0"/>
              <a:t>El voltaje obtenido en el secundario es de 30 VCA.</a:t>
            </a:r>
            <a:endParaRPr lang="es-CO"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1628800"/>
            <a:ext cx="1296144" cy="828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0949" y="2708920"/>
            <a:ext cx="1979097" cy="832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0131" y="3541589"/>
            <a:ext cx="4390607" cy="1183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835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O" b="1" dirty="0"/>
              <a:t>Razón de corrientes del transformador</a:t>
            </a:r>
            <a:endParaRPr lang="es-CO" dirty="0"/>
          </a:p>
        </p:txBody>
      </p:sp>
      <p:sp>
        <p:nvSpPr>
          <p:cNvPr id="3" name="2 Marcador de contenido"/>
          <p:cNvSpPr>
            <a:spLocks noGrp="1"/>
          </p:cNvSpPr>
          <p:nvPr>
            <p:ph idx="1"/>
          </p:nvPr>
        </p:nvSpPr>
        <p:spPr>
          <a:xfrm>
            <a:off x="457200" y="1600200"/>
            <a:ext cx="8229600" cy="3720450"/>
          </a:xfrm>
        </p:spPr>
        <p:txBody>
          <a:bodyPr>
            <a:normAutofit fontScale="77500" lnSpcReduction="20000"/>
          </a:bodyPr>
          <a:lstStyle/>
          <a:p>
            <a:pPr algn="just"/>
            <a:r>
              <a:rPr lang="es-CO" dirty="0"/>
              <a:t>La corriente en el secundario es inversamente proporcional a la razón de vueltas, es decir; un transformador elevador de voltaje puede ser considerado como un transformador reductor de corriente o bien un transformador reductor de voltaje puede ser considerado como un elevador de corriente, esto se puede expresar según la formula:</a:t>
            </a:r>
          </a:p>
          <a:p>
            <a:pPr algn="just"/>
            <a:r>
              <a:rPr lang="es-CO" dirty="0"/>
              <a:t>donde:</a:t>
            </a:r>
          </a:p>
          <a:p>
            <a:pPr lvl="1" algn="just"/>
            <a:r>
              <a:rPr lang="es-CO" dirty="0"/>
              <a:t>N</a:t>
            </a:r>
            <a:r>
              <a:rPr lang="es-CO" baseline="-25000" dirty="0"/>
              <a:t>P</a:t>
            </a:r>
            <a:r>
              <a:rPr lang="es-CO" dirty="0"/>
              <a:t> = Número de vueltas en el devanado primario.</a:t>
            </a:r>
          </a:p>
          <a:p>
            <a:pPr lvl="1" algn="just"/>
            <a:r>
              <a:rPr lang="es-CO" dirty="0"/>
              <a:t>N</a:t>
            </a:r>
            <a:r>
              <a:rPr lang="es-CO" baseline="-25000" dirty="0"/>
              <a:t>S</a:t>
            </a:r>
            <a:r>
              <a:rPr lang="es-CO" dirty="0"/>
              <a:t> = Número de vueltas en el devanado secundario.</a:t>
            </a:r>
          </a:p>
          <a:p>
            <a:pPr lvl="1" algn="just"/>
            <a:r>
              <a:rPr lang="es-CO" dirty="0"/>
              <a:t>I</a:t>
            </a:r>
            <a:r>
              <a:rPr lang="es-CO" baseline="-25000" dirty="0"/>
              <a:t>P</a:t>
            </a:r>
            <a:r>
              <a:rPr lang="es-CO" dirty="0"/>
              <a:t> = Corriente que circula en el devanado primario.</a:t>
            </a:r>
          </a:p>
          <a:p>
            <a:pPr lvl="1" algn="just"/>
            <a:r>
              <a:rPr lang="es-CO" dirty="0"/>
              <a:t>I</a:t>
            </a:r>
            <a:r>
              <a:rPr lang="es-CO" baseline="-25000" dirty="0"/>
              <a:t>S</a:t>
            </a:r>
            <a:r>
              <a:rPr lang="es-CO" dirty="0"/>
              <a:t> = Corriente que circula en el devanado secundario.</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5320650"/>
            <a:ext cx="1224136" cy="844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52853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a:t>Ejemplo</a:t>
            </a:r>
          </a:p>
        </p:txBody>
      </p:sp>
      <p:sp>
        <p:nvSpPr>
          <p:cNvPr id="3" name="2 Marcador de contenido"/>
          <p:cNvSpPr>
            <a:spLocks noGrp="1"/>
          </p:cNvSpPr>
          <p:nvPr>
            <p:ph idx="1"/>
          </p:nvPr>
        </p:nvSpPr>
        <p:spPr/>
        <p:txBody>
          <a:bodyPr>
            <a:normAutofit fontScale="92500" lnSpcReduction="10000"/>
          </a:bodyPr>
          <a:lstStyle/>
          <a:p>
            <a:pPr algn="just"/>
            <a:r>
              <a:rPr lang="es-CO" dirty="0"/>
              <a:t>Si por el devanado primario del transformador de 2,000 vueltas circula una corriente de 5A y el secundario consta de 10,000 vueltas ¿Qué corriente circulara por el secundario?</a:t>
            </a:r>
          </a:p>
          <a:p>
            <a:pPr marL="0" indent="0" algn="just">
              <a:buNone/>
            </a:pPr>
            <a:r>
              <a:rPr lang="es-CO" dirty="0"/>
              <a:t>Solución</a:t>
            </a:r>
          </a:p>
          <a:p>
            <a:pPr algn="just"/>
            <a:r>
              <a:rPr lang="es-CO" dirty="0"/>
              <a:t>Datos:</a:t>
            </a:r>
          </a:p>
          <a:p>
            <a:pPr lvl="1" algn="just"/>
            <a:r>
              <a:rPr lang="es-CO" dirty="0"/>
              <a:t>N</a:t>
            </a:r>
            <a:r>
              <a:rPr lang="es-CO" baseline="-25000" dirty="0"/>
              <a:t>P</a:t>
            </a:r>
            <a:r>
              <a:rPr lang="es-CO" dirty="0"/>
              <a:t> = 2,000</a:t>
            </a:r>
          </a:p>
          <a:p>
            <a:pPr lvl="1" algn="just"/>
            <a:r>
              <a:rPr lang="es-CO" dirty="0"/>
              <a:t>N</a:t>
            </a:r>
            <a:r>
              <a:rPr lang="es-CO" baseline="-25000" dirty="0"/>
              <a:t>S</a:t>
            </a:r>
            <a:r>
              <a:rPr lang="es-CO" dirty="0"/>
              <a:t> = 10,000</a:t>
            </a:r>
          </a:p>
          <a:p>
            <a:pPr lvl="1" algn="just"/>
            <a:r>
              <a:rPr lang="es-CO" dirty="0"/>
              <a:t>I</a:t>
            </a:r>
            <a:r>
              <a:rPr lang="es-CO" baseline="-25000" dirty="0"/>
              <a:t>P</a:t>
            </a:r>
            <a:r>
              <a:rPr lang="es-CO" dirty="0"/>
              <a:t> = 5 A.</a:t>
            </a:r>
          </a:p>
          <a:p>
            <a:pPr lvl="1" algn="just"/>
            <a:r>
              <a:rPr lang="es-CO" dirty="0"/>
              <a:t>I</a:t>
            </a:r>
            <a:r>
              <a:rPr lang="es-CO" baseline="-25000" dirty="0"/>
              <a:t>S</a:t>
            </a:r>
            <a:r>
              <a:rPr lang="es-CO" dirty="0"/>
              <a:t> =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4955" y="3728933"/>
            <a:ext cx="2111301" cy="1860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163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548680"/>
            <a:ext cx="8229600" cy="5577483"/>
          </a:xfrm>
        </p:spPr>
        <p:txBody>
          <a:bodyPr>
            <a:normAutofit/>
          </a:bodyPr>
          <a:lstStyle/>
          <a:p>
            <a:r>
              <a:rPr lang="es-CO" dirty="0"/>
              <a:t>Formula: </a:t>
            </a:r>
          </a:p>
          <a:p>
            <a:endParaRPr lang="es-CO" dirty="0"/>
          </a:p>
          <a:p>
            <a:r>
              <a:rPr lang="es-CO" dirty="0"/>
              <a:t>Despeje de I</a:t>
            </a:r>
            <a:r>
              <a:rPr lang="es-CO" baseline="-25000" dirty="0"/>
              <a:t>S</a:t>
            </a:r>
            <a:r>
              <a:rPr lang="es-CO" dirty="0"/>
              <a:t>:</a:t>
            </a:r>
          </a:p>
          <a:p>
            <a:endParaRPr lang="es-CO" dirty="0"/>
          </a:p>
          <a:p>
            <a:r>
              <a:rPr lang="es-CO" dirty="0"/>
              <a:t>Sustitución:</a:t>
            </a:r>
          </a:p>
          <a:p>
            <a:endParaRPr lang="es-CO" dirty="0"/>
          </a:p>
          <a:p>
            <a:endParaRPr lang="es-CO" b="1" i="1" dirty="0"/>
          </a:p>
          <a:p>
            <a:r>
              <a:rPr lang="es-CO" b="1" i="1" dirty="0"/>
              <a:t>La corriente que circula en el secundario es de 1 A.</a:t>
            </a:r>
            <a:endParaRPr lang="es-CO"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908720"/>
            <a:ext cx="1224136" cy="921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2" y="2204864"/>
            <a:ext cx="1492746" cy="882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8049" y="3356992"/>
            <a:ext cx="3070185" cy="806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43799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O" b="1" dirty="0"/>
              <a:t>Razón de potencia del transformador</a:t>
            </a:r>
            <a:endParaRPr lang="es-CO" dirty="0"/>
          </a:p>
        </p:txBody>
      </p:sp>
      <p:sp>
        <p:nvSpPr>
          <p:cNvPr id="3" name="2 Marcador de contenido"/>
          <p:cNvSpPr>
            <a:spLocks noGrp="1"/>
          </p:cNvSpPr>
          <p:nvPr>
            <p:ph idx="1"/>
          </p:nvPr>
        </p:nvSpPr>
        <p:spPr>
          <a:xfrm>
            <a:off x="457200" y="1412776"/>
            <a:ext cx="8229600" cy="4968552"/>
          </a:xfrm>
        </p:spPr>
        <p:txBody>
          <a:bodyPr>
            <a:normAutofit fontScale="70000" lnSpcReduction="20000"/>
          </a:bodyPr>
          <a:lstStyle/>
          <a:p>
            <a:pPr algn="just"/>
            <a:r>
              <a:rPr lang="es-CO" dirty="0"/>
              <a:t>En un transformador no hay aumento de potencia, es posible elevar o reducir el voltaje o la corriente, pero la razón básica de la potencia que entra en el devanado primario a la potencia que sale en el devanado secundario es 1:1, es decir, la potencia de entrada es igual a la potencia de salida.</a:t>
            </a:r>
          </a:p>
          <a:p>
            <a:pPr algn="just"/>
            <a:r>
              <a:rPr lang="es-CO" dirty="0"/>
              <a:t>Lo anterior, despreciando las pequeñas perdidas que se producen en el proceso de transferencia por el flujo magnético que se dispersa en el núcleo. En la práctica, y en transformadores de baja potencia, como los que se emplean en electrónica, no tienen en cuenta estas perdidas.</a:t>
            </a:r>
          </a:p>
          <a:p>
            <a:pPr algn="just"/>
            <a:r>
              <a:rPr lang="es-CO" dirty="0"/>
              <a:t>P</a:t>
            </a:r>
            <a:r>
              <a:rPr lang="es-CO" baseline="-25000" dirty="0"/>
              <a:t>P</a:t>
            </a:r>
            <a:r>
              <a:rPr lang="es-CO" dirty="0"/>
              <a:t> = potencia en el primario.</a:t>
            </a:r>
          </a:p>
          <a:p>
            <a:pPr algn="just"/>
            <a:r>
              <a:rPr lang="es-CO" dirty="0"/>
              <a:t>P</a:t>
            </a:r>
            <a:r>
              <a:rPr lang="es-CO" baseline="-25000" dirty="0"/>
              <a:t>S</a:t>
            </a:r>
            <a:r>
              <a:rPr lang="es-CO" dirty="0"/>
              <a:t> = potencia en el secundario.</a:t>
            </a:r>
          </a:p>
          <a:p>
            <a:pPr algn="just"/>
            <a:r>
              <a:rPr lang="es-CO" dirty="0"/>
              <a:t>V</a:t>
            </a:r>
            <a:r>
              <a:rPr lang="es-CO" baseline="-25000" dirty="0"/>
              <a:t>P</a:t>
            </a:r>
            <a:r>
              <a:rPr lang="es-CO" dirty="0"/>
              <a:t> = voltaje en el primario.</a:t>
            </a:r>
          </a:p>
          <a:p>
            <a:pPr algn="just"/>
            <a:r>
              <a:rPr lang="es-CO" dirty="0"/>
              <a:t>V</a:t>
            </a:r>
            <a:r>
              <a:rPr lang="es-CO" baseline="-25000" dirty="0"/>
              <a:t>S</a:t>
            </a:r>
            <a:r>
              <a:rPr lang="es-CO" dirty="0"/>
              <a:t> = voltaje en el secundario.</a:t>
            </a:r>
          </a:p>
          <a:p>
            <a:pPr algn="just"/>
            <a:r>
              <a:rPr lang="es-CO" dirty="0"/>
              <a:t>I</a:t>
            </a:r>
            <a:r>
              <a:rPr lang="es-CO" baseline="-25000" dirty="0"/>
              <a:t>P</a:t>
            </a:r>
            <a:r>
              <a:rPr lang="es-CO" dirty="0"/>
              <a:t> = corriente en el primario.</a:t>
            </a:r>
          </a:p>
          <a:p>
            <a:pPr algn="just"/>
            <a:r>
              <a:rPr lang="es-CO" baseline="-25000" dirty="0"/>
              <a:t>IS</a:t>
            </a:r>
            <a:r>
              <a:rPr lang="es-CO" dirty="0"/>
              <a:t> = corriente en el secundario.</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3533" y="4391156"/>
            <a:ext cx="2238747" cy="1126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87510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O" b="1" dirty="0"/>
              <a:t>Relación de voltaje y corriente en los transformadores</a:t>
            </a:r>
            <a:endParaRPr lang="es-CO" dirty="0"/>
          </a:p>
        </p:txBody>
      </p:sp>
      <p:sp>
        <p:nvSpPr>
          <p:cNvPr id="3" name="2 Marcador de contenido"/>
          <p:cNvSpPr>
            <a:spLocks noGrp="1"/>
          </p:cNvSpPr>
          <p:nvPr>
            <p:ph idx="1"/>
          </p:nvPr>
        </p:nvSpPr>
        <p:spPr>
          <a:xfrm>
            <a:off x="457200" y="1600201"/>
            <a:ext cx="8229600" cy="4061048"/>
          </a:xfrm>
        </p:spPr>
        <p:txBody>
          <a:bodyPr>
            <a:normAutofit fontScale="85000" lnSpcReduction="10000"/>
          </a:bodyPr>
          <a:lstStyle/>
          <a:p>
            <a:pPr algn="just"/>
            <a:r>
              <a:rPr lang="es-CO" dirty="0"/>
              <a:t>La relación de voltaje y corriente en un transformador es inversa; ya que si el voltaje aumenta la corriente disminuye, o bien si el voltaje baja la corriente aumenta.</a:t>
            </a:r>
          </a:p>
          <a:p>
            <a:pPr algn="just"/>
            <a:r>
              <a:rPr lang="es-CO" dirty="0"/>
              <a:t>V</a:t>
            </a:r>
            <a:r>
              <a:rPr lang="es-CO" baseline="-25000" dirty="0"/>
              <a:t>P</a:t>
            </a:r>
            <a:r>
              <a:rPr lang="es-CO" dirty="0"/>
              <a:t> = Voltaje en el devanado primario.</a:t>
            </a:r>
          </a:p>
          <a:p>
            <a:pPr algn="just"/>
            <a:r>
              <a:rPr lang="es-CO" dirty="0"/>
              <a:t>V</a:t>
            </a:r>
            <a:r>
              <a:rPr lang="es-CO" baseline="-25000" dirty="0"/>
              <a:t>S</a:t>
            </a:r>
            <a:r>
              <a:rPr lang="es-CO" dirty="0"/>
              <a:t> = Voltaje en el devanado secundario.</a:t>
            </a:r>
          </a:p>
          <a:p>
            <a:pPr algn="just"/>
            <a:r>
              <a:rPr lang="es-CO" dirty="0"/>
              <a:t>I</a:t>
            </a:r>
            <a:r>
              <a:rPr lang="es-CO" baseline="-25000" dirty="0"/>
              <a:t>P</a:t>
            </a:r>
            <a:r>
              <a:rPr lang="es-CO" dirty="0"/>
              <a:t> = Corriente que circula en el devanado primario.</a:t>
            </a:r>
          </a:p>
          <a:p>
            <a:pPr algn="just"/>
            <a:r>
              <a:rPr lang="es-CO" dirty="0"/>
              <a:t>I</a:t>
            </a:r>
            <a:r>
              <a:rPr lang="es-CO" baseline="-25000" dirty="0"/>
              <a:t>S</a:t>
            </a:r>
            <a:r>
              <a:rPr lang="es-CO" dirty="0"/>
              <a:t> = Corriente que circula en el devanado secundario.</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310" y="5008215"/>
            <a:ext cx="1486762" cy="897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94655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a:t>Ejemplo</a:t>
            </a:r>
          </a:p>
        </p:txBody>
      </p:sp>
      <p:sp>
        <p:nvSpPr>
          <p:cNvPr id="3" name="2 Marcador de contenido"/>
          <p:cNvSpPr>
            <a:spLocks noGrp="1"/>
          </p:cNvSpPr>
          <p:nvPr>
            <p:ph idx="1"/>
          </p:nvPr>
        </p:nvSpPr>
        <p:spPr/>
        <p:txBody>
          <a:bodyPr/>
          <a:lstStyle/>
          <a:p>
            <a:pPr algn="just"/>
            <a:r>
              <a:rPr lang="es-CO" dirty="0"/>
              <a:t>Si en el devanado primario de un transformador circula una corriente de 0.5 A con un voltaje de 120 VCA, que corriente nos entrega en el devanado secundario si este nos da un voltaje de 24 VCA? Cuál es la razón de potencia?</a:t>
            </a:r>
          </a:p>
        </p:txBody>
      </p:sp>
    </p:spTree>
    <p:extLst>
      <p:ext uri="{BB962C8B-B14F-4D97-AF65-F5344CB8AC3E}">
        <p14:creationId xmlns:p14="http://schemas.microsoft.com/office/powerpoint/2010/main" val="37943838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a:t>Solución</a:t>
            </a:r>
          </a:p>
        </p:txBody>
      </p:sp>
      <p:sp>
        <p:nvSpPr>
          <p:cNvPr id="3" name="2 Marcador de contenido"/>
          <p:cNvSpPr>
            <a:spLocks noGrp="1"/>
          </p:cNvSpPr>
          <p:nvPr>
            <p:ph idx="1"/>
          </p:nvPr>
        </p:nvSpPr>
        <p:spPr/>
        <p:txBody>
          <a:bodyPr>
            <a:normAutofit lnSpcReduction="10000"/>
          </a:bodyPr>
          <a:lstStyle/>
          <a:p>
            <a:r>
              <a:rPr lang="es-CO" dirty="0"/>
              <a:t>Datos: V</a:t>
            </a:r>
            <a:r>
              <a:rPr lang="es-CO" baseline="-25000" dirty="0"/>
              <a:t>P</a:t>
            </a:r>
            <a:r>
              <a:rPr lang="es-CO" dirty="0"/>
              <a:t> = 120 VCA.  I</a:t>
            </a:r>
            <a:r>
              <a:rPr lang="es-CO" baseline="-25000" dirty="0"/>
              <a:t>P</a:t>
            </a:r>
            <a:r>
              <a:rPr lang="es-CO" dirty="0"/>
              <a:t> = 0.5 A. V</a:t>
            </a:r>
            <a:r>
              <a:rPr lang="es-CO" baseline="-25000" dirty="0"/>
              <a:t>S</a:t>
            </a:r>
            <a:r>
              <a:rPr lang="es-CO" dirty="0"/>
              <a:t> = 24 VCA.</a:t>
            </a:r>
          </a:p>
          <a:p>
            <a:pPr marL="0" indent="0">
              <a:buNone/>
            </a:pPr>
            <a:r>
              <a:rPr lang="es-CO" dirty="0"/>
              <a:t>I</a:t>
            </a:r>
            <a:r>
              <a:rPr lang="es-CO" baseline="-25000" dirty="0"/>
              <a:t>S</a:t>
            </a:r>
            <a:r>
              <a:rPr lang="es-CO" dirty="0"/>
              <a:t> = ?</a:t>
            </a:r>
          </a:p>
          <a:p>
            <a:r>
              <a:rPr lang="es-CO" dirty="0"/>
              <a:t>Formula: </a:t>
            </a:r>
          </a:p>
          <a:p>
            <a:r>
              <a:rPr lang="es-CO" dirty="0"/>
              <a:t>Despeje:</a:t>
            </a:r>
          </a:p>
          <a:p>
            <a:r>
              <a:rPr lang="es-CO" dirty="0"/>
              <a:t>Sustitución:</a:t>
            </a:r>
          </a:p>
          <a:p>
            <a:endParaRPr lang="es-CO" dirty="0"/>
          </a:p>
          <a:p>
            <a:r>
              <a:rPr lang="es-CO" dirty="0"/>
              <a:t>Resultado: </a:t>
            </a:r>
            <a:r>
              <a:rPr lang="es-CO" b="1" i="1" dirty="0"/>
              <a:t>La corriente que circula en el devanado secundario es de 2.5 A.</a:t>
            </a:r>
            <a:endParaRPr lang="es-CO"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2369706"/>
            <a:ext cx="1277863" cy="814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7638" y="3114674"/>
            <a:ext cx="1458820" cy="746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8679" y="3996992"/>
            <a:ext cx="3501553" cy="72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02603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a:t>Solución</a:t>
            </a:r>
          </a:p>
        </p:txBody>
      </p:sp>
      <p:sp>
        <p:nvSpPr>
          <p:cNvPr id="3" name="2 Marcador de contenido"/>
          <p:cNvSpPr>
            <a:spLocks noGrp="1"/>
          </p:cNvSpPr>
          <p:nvPr>
            <p:ph idx="1"/>
          </p:nvPr>
        </p:nvSpPr>
        <p:spPr/>
        <p:txBody>
          <a:bodyPr/>
          <a:lstStyle/>
          <a:p>
            <a:r>
              <a:rPr lang="es-CO" dirty="0"/>
              <a:t>Razón de potencia</a:t>
            </a:r>
          </a:p>
          <a:p>
            <a:endParaRPr lang="es-CO" dirty="0"/>
          </a:p>
          <a:p>
            <a:endParaRPr lang="es-CO" dirty="0"/>
          </a:p>
          <a:p>
            <a:r>
              <a:rPr lang="es-CO"/>
              <a:t>Remplazo: </a:t>
            </a:r>
            <a:endParaRPr lang="es-CO"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7150" y="2365449"/>
            <a:ext cx="1826660" cy="703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8925" y="3469754"/>
            <a:ext cx="4888008" cy="1255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90777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Etapa de entrada</a:t>
            </a:r>
          </a:p>
        </p:txBody>
      </p:sp>
      <p:sp>
        <p:nvSpPr>
          <p:cNvPr id="3" name="2 Marcador de texto"/>
          <p:cNvSpPr>
            <a:spLocks noGrp="1"/>
          </p:cNvSpPr>
          <p:nvPr>
            <p:ph type="body" idx="1"/>
          </p:nvPr>
        </p:nvSpPr>
        <p:spPr/>
        <p:txBody>
          <a:bodyPr/>
          <a:lstStyle/>
          <a:p>
            <a:endParaRPr lang="es-ES"/>
          </a:p>
        </p:txBody>
      </p:sp>
    </p:spTree>
    <p:extLst>
      <p:ext uri="{BB962C8B-B14F-4D97-AF65-F5344CB8AC3E}">
        <p14:creationId xmlns:p14="http://schemas.microsoft.com/office/powerpoint/2010/main" val="21811494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Etapa de rectificación</a:t>
            </a:r>
          </a:p>
        </p:txBody>
      </p:sp>
      <p:sp>
        <p:nvSpPr>
          <p:cNvPr id="3" name="2 Marcador de texto"/>
          <p:cNvSpPr>
            <a:spLocks noGrp="1"/>
          </p:cNvSpPr>
          <p:nvPr>
            <p:ph type="body" idx="1"/>
          </p:nvPr>
        </p:nvSpPr>
        <p:spPr/>
        <p:txBody>
          <a:bodyPr/>
          <a:lstStyle/>
          <a:p>
            <a:endParaRPr lang="es-ES"/>
          </a:p>
        </p:txBody>
      </p:sp>
    </p:spTree>
    <p:extLst>
      <p:ext uri="{BB962C8B-B14F-4D97-AF65-F5344CB8AC3E}">
        <p14:creationId xmlns:p14="http://schemas.microsoft.com/office/powerpoint/2010/main" val="32799020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iagrama de fuente regulada simétr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8448873" cy="6229255"/>
          </a:xfrm>
          <a:prstGeom prst="rect">
            <a:avLst/>
          </a:prstGeom>
          <a:noFill/>
          <a:extLst>
            <a:ext uri="{909E8E84-426E-40DD-AFC4-6F175D3DCCD1}">
              <a14:hiddenFill xmlns:a14="http://schemas.microsoft.com/office/drawing/2010/main">
                <a:solidFill>
                  <a:srgbClr val="FFFFFF"/>
                </a:solidFill>
              </a14:hiddenFill>
            </a:ext>
          </a:extLst>
        </p:spPr>
      </p:pic>
      <p:sp>
        <p:nvSpPr>
          <p:cNvPr id="3" name="Flecha: hacia abajo 2">
            <a:extLst>
              <a:ext uri="{FF2B5EF4-FFF2-40B4-BE49-F238E27FC236}">
                <a16:creationId xmlns:a16="http://schemas.microsoft.com/office/drawing/2014/main" id="{4DFDF1FE-7DD9-4B3B-BC8A-0B3FCAB96863}"/>
              </a:ext>
            </a:extLst>
          </p:cNvPr>
          <p:cNvSpPr/>
          <p:nvPr/>
        </p:nvSpPr>
        <p:spPr>
          <a:xfrm>
            <a:off x="1619672" y="162880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7542268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El diodo</a:t>
            </a:r>
          </a:p>
        </p:txBody>
      </p:sp>
      <p:sp>
        <p:nvSpPr>
          <p:cNvPr id="3" name="2 Marcador de contenido"/>
          <p:cNvSpPr>
            <a:spLocks noGrp="1"/>
          </p:cNvSpPr>
          <p:nvPr>
            <p:ph idx="1"/>
          </p:nvPr>
        </p:nvSpPr>
        <p:spPr/>
        <p:txBody>
          <a:bodyPr/>
          <a:lstStyle/>
          <a:p>
            <a:pPr algn="just"/>
            <a:r>
              <a:rPr lang="es-ES" dirty="0"/>
              <a:t>Componente electrónico básico elaborado en sus inicios con tubos y hoy con </a:t>
            </a:r>
            <a:r>
              <a:rPr lang="es-ES" dirty="0">
                <a:hlinkClick r:id="rId2" action="ppaction://hlinkpres?slideindex=1&amp;slidetitle="/>
              </a:rPr>
              <a:t>semiconductores</a:t>
            </a:r>
            <a:r>
              <a:rPr lang="es-ES" dirty="0"/>
              <a:t> –Silicio o Germanio-</a:t>
            </a:r>
          </a:p>
          <a:p>
            <a:pPr algn="just"/>
            <a:r>
              <a:rPr lang="es-ES" dirty="0"/>
              <a:t>Su función fundamental es hacer que de una señal alterna se pueda obtener una señal continua o DC.</a:t>
            </a:r>
          </a:p>
        </p:txBody>
      </p:sp>
    </p:spTree>
    <p:extLst>
      <p:ext uri="{BB962C8B-B14F-4D97-AF65-F5344CB8AC3E}">
        <p14:creationId xmlns:p14="http://schemas.microsoft.com/office/powerpoint/2010/main" val="36121903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Título"/>
          <p:cNvSpPr>
            <a:spLocks noGrp="1"/>
          </p:cNvSpPr>
          <p:nvPr>
            <p:ph type="title"/>
          </p:nvPr>
        </p:nvSpPr>
        <p:spPr/>
        <p:txBody>
          <a:bodyPr/>
          <a:lstStyle/>
          <a:p>
            <a:r>
              <a:rPr lang="es-ES_tradnl"/>
              <a:t>Objetivos</a:t>
            </a:r>
            <a:endParaRPr lang="es-ES"/>
          </a:p>
        </p:txBody>
      </p:sp>
      <p:sp>
        <p:nvSpPr>
          <p:cNvPr id="3075" name="2 Marcador de contenido"/>
          <p:cNvSpPr>
            <a:spLocks noGrp="1"/>
          </p:cNvSpPr>
          <p:nvPr>
            <p:ph idx="1"/>
          </p:nvPr>
        </p:nvSpPr>
        <p:spPr/>
        <p:txBody>
          <a:bodyPr/>
          <a:lstStyle/>
          <a:p>
            <a:pPr algn="just"/>
            <a:r>
              <a:rPr lang="es-ES_tradnl"/>
              <a:t>Identificar las características de los semiconductores</a:t>
            </a:r>
          </a:p>
          <a:p>
            <a:pPr algn="just"/>
            <a:r>
              <a:rPr lang="es-ES_tradnl"/>
              <a:t>Identificar el funcionamiento básico de un diodo</a:t>
            </a:r>
          </a:p>
          <a:p>
            <a:pPr algn="just"/>
            <a:r>
              <a:rPr lang="es-ES_tradnl"/>
              <a:t>Identificar el funcionamiento básico de un transistor</a:t>
            </a:r>
          </a:p>
          <a:p>
            <a:pPr algn="just"/>
            <a:r>
              <a:rPr lang="es-ES_tradnl"/>
              <a:t>Identificar las diferencias entre la electrónica análoga y la electrónica digital</a:t>
            </a:r>
            <a:endParaRPr lang="es-E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a:extLst>
              <a:ext uri="{FF2B5EF4-FFF2-40B4-BE49-F238E27FC236}">
                <a16:creationId xmlns:a16="http://schemas.microsoft.com/office/drawing/2014/main" id="{D451A08B-11BB-4CF1-BA43-68F00F8C8795}"/>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74747" y="692696"/>
            <a:ext cx="7994506" cy="5433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79329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0EAD30-12C4-4C22-972E-3DC39EDF04A5}"/>
              </a:ext>
            </a:extLst>
          </p:cNvPr>
          <p:cNvSpPr>
            <a:spLocks noGrp="1"/>
          </p:cNvSpPr>
          <p:nvPr>
            <p:ph type="title"/>
          </p:nvPr>
        </p:nvSpPr>
        <p:spPr/>
        <p:txBody>
          <a:bodyPr>
            <a:normAutofit fontScale="90000"/>
          </a:bodyPr>
          <a:lstStyle/>
          <a:p>
            <a:r>
              <a:rPr lang="es-CO" dirty="0"/>
              <a:t>Conductor –aislante- semiconductor</a:t>
            </a:r>
          </a:p>
        </p:txBody>
      </p:sp>
      <p:pic>
        <p:nvPicPr>
          <p:cNvPr id="17410" name="Picture 2" descr="Clasificación de los materiales">
            <a:extLst>
              <a:ext uri="{FF2B5EF4-FFF2-40B4-BE49-F238E27FC236}">
                <a16:creationId xmlns:a16="http://schemas.microsoft.com/office/drawing/2014/main" id="{A965B7F9-211E-41FE-ABE4-CB36725246A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61926" y="2132855"/>
            <a:ext cx="4542322" cy="3402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36506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E4FFC5-7226-4B1E-8914-70B048D404D9}"/>
              </a:ext>
            </a:extLst>
          </p:cNvPr>
          <p:cNvSpPr>
            <a:spLocks noGrp="1"/>
          </p:cNvSpPr>
          <p:nvPr>
            <p:ph type="title"/>
          </p:nvPr>
        </p:nvSpPr>
        <p:spPr/>
        <p:txBody>
          <a:bodyPr/>
          <a:lstStyle/>
          <a:p>
            <a:r>
              <a:rPr lang="es-CO" dirty="0"/>
              <a:t>Cobre –buen conductor, metal</a:t>
            </a:r>
          </a:p>
        </p:txBody>
      </p:sp>
      <p:pic>
        <p:nvPicPr>
          <p:cNvPr id="16386" name="Picture 2" descr="Cobre (Cu)">
            <a:extLst>
              <a:ext uri="{FF2B5EF4-FFF2-40B4-BE49-F238E27FC236}">
                <a16:creationId xmlns:a16="http://schemas.microsoft.com/office/drawing/2014/main" id="{C0691B4F-0FEE-4FC4-92A3-46C71C8AB71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3428" y="2144134"/>
            <a:ext cx="3057143" cy="3438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82117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D687C3-8C6F-444E-AA9B-A0B0650AF0E9}"/>
              </a:ext>
            </a:extLst>
          </p:cNvPr>
          <p:cNvSpPr>
            <a:spLocks noGrp="1"/>
          </p:cNvSpPr>
          <p:nvPr>
            <p:ph type="title"/>
          </p:nvPr>
        </p:nvSpPr>
        <p:spPr/>
        <p:txBody>
          <a:bodyPr/>
          <a:lstStyle/>
          <a:p>
            <a:r>
              <a:rPr lang="es-CO" dirty="0"/>
              <a:t>Aislante</a:t>
            </a:r>
          </a:p>
        </p:txBody>
      </p:sp>
      <p:pic>
        <p:nvPicPr>
          <p:cNvPr id="18434" name="Picture 2" descr="Radón (Rn)">
            <a:extLst>
              <a:ext uri="{FF2B5EF4-FFF2-40B4-BE49-F238E27FC236}">
                <a16:creationId xmlns:a16="http://schemas.microsoft.com/office/drawing/2014/main" id="{9BA77BF5-9F2C-43A6-A0A1-8D5E02EE251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99792" y="2000619"/>
            <a:ext cx="3528392" cy="3968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53619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Título"/>
          <p:cNvSpPr>
            <a:spLocks noGrp="1"/>
          </p:cNvSpPr>
          <p:nvPr>
            <p:ph type="title"/>
          </p:nvPr>
        </p:nvSpPr>
        <p:spPr/>
        <p:txBody>
          <a:bodyPr/>
          <a:lstStyle/>
          <a:p>
            <a:r>
              <a:rPr lang="es-ES_tradnl"/>
              <a:t>El Silicio</a:t>
            </a:r>
            <a:endParaRPr lang="es-ES"/>
          </a:p>
        </p:txBody>
      </p:sp>
      <p:pic>
        <p:nvPicPr>
          <p:cNvPr id="4099" name="Picture 2"/>
          <p:cNvPicPr>
            <a:picLocks noGrp="1" noChangeAspect="1" noChangeArrowheads="1"/>
          </p:cNvPicPr>
          <p:nvPr>
            <p:ph idx="1"/>
          </p:nvPr>
        </p:nvPicPr>
        <p:blipFill>
          <a:blip r:embed="rId2"/>
          <a:srcRect/>
          <a:stretch>
            <a:fillRect/>
          </a:stretch>
        </p:blipFill>
        <p:spPr>
          <a:xfrm>
            <a:off x="2876550" y="2262188"/>
            <a:ext cx="3390900" cy="3200400"/>
          </a:xfr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DFDCBD-BD77-44C8-B4EA-D15FE7A29A35}"/>
              </a:ext>
            </a:extLst>
          </p:cNvPr>
          <p:cNvSpPr>
            <a:spLocks noGrp="1"/>
          </p:cNvSpPr>
          <p:nvPr>
            <p:ph type="title"/>
          </p:nvPr>
        </p:nvSpPr>
        <p:spPr/>
        <p:txBody>
          <a:bodyPr/>
          <a:lstStyle/>
          <a:p>
            <a:r>
              <a:rPr lang="es-CO" dirty="0"/>
              <a:t>Germanio</a:t>
            </a:r>
          </a:p>
        </p:txBody>
      </p:sp>
      <p:pic>
        <p:nvPicPr>
          <p:cNvPr id="14338" name="Picture 2" descr="Germánio (Ge)">
            <a:extLst>
              <a:ext uri="{FF2B5EF4-FFF2-40B4-BE49-F238E27FC236}">
                <a16:creationId xmlns:a16="http://schemas.microsoft.com/office/drawing/2014/main" id="{764E102C-BE47-4E93-B51C-6DDFFDEE0F9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3428" y="2144134"/>
            <a:ext cx="3057143" cy="3438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3238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iagrama de fuente regulada simétr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4" y="476672"/>
            <a:ext cx="8448873" cy="6229255"/>
          </a:xfrm>
          <a:prstGeom prst="rect">
            <a:avLst/>
          </a:prstGeom>
          <a:noFill/>
          <a:extLst>
            <a:ext uri="{909E8E84-426E-40DD-AFC4-6F175D3DCCD1}">
              <a14:hiddenFill xmlns:a14="http://schemas.microsoft.com/office/drawing/2010/main">
                <a:solidFill>
                  <a:srgbClr val="FFFFFF"/>
                </a:solidFill>
              </a14:hiddenFill>
            </a:ext>
          </a:extLst>
        </p:spPr>
      </p:pic>
      <p:cxnSp>
        <p:nvCxnSpPr>
          <p:cNvPr id="4" name="Conector recto de flecha 3">
            <a:extLst>
              <a:ext uri="{FF2B5EF4-FFF2-40B4-BE49-F238E27FC236}">
                <a16:creationId xmlns:a16="http://schemas.microsoft.com/office/drawing/2014/main" id="{AB327429-29B4-4267-9216-AED1A2E6BE0B}"/>
              </a:ext>
            </a:extLst>
          </p:cNvPr>
          <p:cNvCxnSpPr/>
          <p:nvPr/>
        </p:nvCxnSpPr>
        <p:spPr>
          <a:xfrm>
            <a:off x="155574" y="1340768"/>
            <a:ext cx="0" cy="17281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54974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Título"/>
          <p:cNvSpPr>
            <a:spLocks noGrp="1"/>
          </p:cNvSpPr>
          <p:nvPr>
            <p:ph type="title"/>
          </p:nvPr>
        </p:nvSpPr>
        <p:spPr/>
        <p:txBody>
          <a:bodyPr/>
          <a:lstStyle/>
          <a:p>
            <a:r>
              <a:rPr lang="es-ES_tradnl"/>
              <a:t>Cristal de silicio</a:t>
            </a:r>
            <a:endParaRPr lang="es-ES"/>
          </a:p>
        </p:txBody>
      </p:sp>
      <p:sp>
        <p:nvSpPr>
          <p:cNvPr id="5123" name="2 Marcador de contenido"/>
          <p:cNvSpPr>
            <a:spLocks noGrp="1"/>
          </p:cNvSpPr>
          <p:nvPr>
            <p:ph idx="1"/>
          </p:nvPr>
        </p:nvSpPr>
        <p:spPr>
          <a:xfrm>
            <a:off x="457200" y="4572000"/>
            <a:ext cx="8229600" cy="1554163"/>
          </a:xfrm>
        </p:spPr>
        <p:txBody>
          <a:bodyPr/>
          <a:lstStyle/>
          <a:p>
            <a:pPr>
              <a:buFont typeface="Arial" charset="0"/>
              <a:buNone/>
            </a:pPr>
            <a:r>
              <a:rPr lang="es-ES_tradnl"/>
              <a:t>A. cristal de átomo con 4 vecinos</a:t>
            </a:r>
          </a:p>
          <a:p>
            <a:pPr>
              <a:buFont typeface="Arial" charset="0"/>
              <a:buNone/>
            </a:pPr>
            <a:r>
              <a:rPr lang="es-ES_tradnl"/>
              <a:t>B. Enlace covalente</a:t>
            </a:r>
            <a:endParaRPr lang="es-ES"/>
          </a:p>
        </p:txBody>
      </p:sp>
      <p:pic>
        <p:nvPicPr>
          <p:cNvPr id="5124" name="Picture 3"/>
          <p:cNvPicPr>
            <a:picLocks noChangeAspect="1" noChangeArrowheads="1"/>
          </p:cNvPicPr>
          <p:nvPr/>
        </p:nvPicPr>
        <p:blipFill>
          <a:blip r:embed="rId2"/>
          <a:srcRect/>
          <a:stretch>
            <a:fillRect/>
          </a:stretch>
        </p:blipFill>
        <p:spPr bwMode="auto">
          <a:xfrm>
            <a:off x="1928813" y="1357313"/>
            <a:ext cx="5219700" cy="3184525"/>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Título"/>
          <p:cNvSpPr>
            <a:spLocks noGrp="1"/>
          </p:cNvSpPr>
          <p:nvPr>
            <p:ph type="title"/>
          </p:nvPr>
        </p:nvSpPr>
        <p:spPr/>
        <p:txBody>
          <a:bodyPr/>
          <a:lstStyle/>
          <a:p>
            <a:r>
              <a:rPr lang="es-ES_tradnl"/>
              <a:t>Enlace covalente</a:t>
            </a:r>
            <a:endParaRPr lang="es-ES"/>
          </a:p>
        </p:txBody>
      </p:sp>
      <p:sp>
        <p:nvSpPr>
          <p:cNvPr id="6147" name="2 Marcador de contenido"/>
          <p:cNvSpPr>
            <a:spLocks noGrp="1"/>
          </p:cNvSpPr>
          <p:nvPr>
            <p:ph idx="1"/>
          </p:nvPr>
        </p:nvSpPr>
        <p:spPr/>
        <p:txBody>
          <a:bodyPr/>
          <a:lstStyle/>
          <a:p>
            <a:pPr algn="just"/>
            <a:r>
              <a:rPr lang="es-ES_tradnl"/>
              <a:t>Átomo central parece con 4 electrones adicionales</a:t>
            </a:r>
          </a:p>
          <a:p>
            <a:pPr algn="just"/>
            <a:r>
              <a:rPr lang="es-ES_tradnl"/>
              <a:t>Con estos 8 electrones se logra la saturación del enlace y a temperatura ambiente es imposible que salten electrones</a:t>
            </a:r>
          </a:p>
          <a:p>
            <a:pPr algn="just"/>
            <a:endParaRPr lang="es-E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Título"/>
          <p:cNvSpPr>
            <a:spLocks noGrp="1"/>
          </p:cNvSpPr>
          <p:nvPr>
            <p:ph type="title"/>
          </p:nvPr>
        </p:nvSpPr>
        <p:spPr/>
        <p:txBody>
          <a:bodyPr/>
          <a:lstStyle/>
          <a:p>
            <a:r>
              <a:rPr lang="es-ES_tradnl"/>
              <a:t>El hueco o carga +</a:t>
            </a:r>
            <a:endParaRPr lang="es-ES"/>
          </a:p>
        </p:txBody>
      </p:sp>
      <p:pic>
        <p:nvPicPr>
          <p:cNvPr id="7171" name="Picture 2"/>
          <p:cNvPicPr>
            <a:picLocks noGrp="1" noChangeAspect="1" noChangeArrowheads="1"/>
          </p:cNvPicPr>
          <p:nvPr>
            <p:ph idx="1"/>
          </p:nvPr>
        </p:nvPicPr>
        <p:blipFill>
          <a:blip r:embed="rId2"/>
          <a:srcRect/>
          <a:stretch>
            <a:fillRect/>
          </a:stretch>
        </p:blipFill>
        <p:spPr>
          <a:xfrm>
            <a:off x="2643188" y="1693863"/>
            <a:ext cx="3652837" cy="3816350"/>
          </a:xfr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Título"/>
          <p:cNvSpPr>
            <a:spLocks noGrp="1"/>
          </p:cNvSpPr>
          <p:nvPr>
            <p:ph type="title"/>
          </p:nvPr>
        </p:nvSpPr>
        <p:spPr/>
        <p:txBody>
          <a:bodyPr/>
          <a:lstStyle/>
          <a:p>
            <a:r>
              <a:rPr lang="es-ES_tradnl"/>
              <a:t>Recombinación</a:t>
            </a:r>
            <a:endParaRPr lang="es-ES"/>
          </a:p>
        </p:txBody>
      </p:sp>
      <p:sp>
        <p:nvSpPr>
          <p:cNvPr id="8195" name="2 Marcador de contenido"/>
          <p:cNvSpPr>
            <a:spLocks noGrp="1"/>
          </p:cNvSpPr>
          <p:nvPr>
            <p:ph idx="1"/>
          </p:nvPr>
        </p:nvSpPr>
        <p:spPr>
          <a:xfrm>
            <a:off x="457200" y="1600200"/>
            <a:ext cx="8229600" cy="757238"/>
          </a:xfrm>
        </p:spPr>
        <p:txBody>
          <a:bodyPr/>
          <a:lstStyle/>
          <a:p>
            <a:r>
              <a:rPr lang="es-ES_tradnl"/>
              <a:t>Unión de un electrón libre y un hueco</a:t>
            </a:r>
            <a:endParaRPr lang="es-ES"/>
          </a:p>
        </p:txBody>
      </p:sp>
      <p:pic>
        <p:nvPicPr>
          <p:cNvPr id="8196" name="Picture 2"/>
          <p:cNvPicPr>
            <a:picLocks noChangeAspect="1" noChangeArrowheads="1"/>
          </p:cNvPicPr>
          <p:nvPr/>
        </p:nvPicPr>
        <p:blipFill>
          <a:blip r:embed="rId2"/>
          <a:srcRect/>
          <a:stretch>
            <a:fillRect/>
          </a:stretch>
        </p:blipFill>
        <p:spPr bwMode="auto">
          <a:xfrm>
            <a:off x="2870200" y="2362200"/>
            <a:ext cx="3176588" cy="3067050"/>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Título"/>
          <p:cNvSpPr>
            <a:spLocks noGrp="1"/>
          </p:cNvSpPr>
          <p:nvPr>
            <p:ph type="title"/>
          </p:nvPr>
        </p:nvSpPr>
        <p:spPr/>
        <p:txBody>
          <a:bodyPr/>
          <a:lstStyle/>
          <a:p>
            <a:r>
              <a:rPr lang="es-ES_tradnl"/>
              <a:t>¿Qué pasa en un cristal de silicio?</a:t>
            </a:r>
            <a:endParaRPr lang="es-ES"/>
          </a:p>
        </p:txBody>
      </p:sp>
      <p:sp>
        <p:nvSpPr>
          <p:cNvPr id="9219" name="2 Marcador de contenido"/>
          <p:cNvSpPr>
            <a:spLocks noGrp="1"/>
          </p:cNvSpPr>
          <p:nvPr>
            <p:ph idx="1"/>
          </p:nvPr>
        </p:nvSpPr>
        <p:spPr/>
        <p:txBody>
          <a:bodyPr/>
          <a:lstStyle/>
          <a:p>
            <a:pPr algn="just"/>
            <a:r>
              <a:rPr lang="es-ES_tradnl" dirty="0"/>
              <a:t>Se crean permanentemente huecos y electrones libres por la acción de la energía térmica</a:t>
            </a:r>
          </a:p>
          <a:p>
            <a:pPr algn="just"/>
            <a:r>
              <a:rPr lang="es-ES_tradnl" dirty="0"/>
              <a:t>Otros electrones libres y huecos se están recombinando</a:t>
            </a:r>
          </a:p>
          <a:p>
            <a:pPr algn="just"/>
            <a:r>
              <a:rPr lang="es-ES_tradnl" dirty="0"/>
              <a:t>Algunos otros electrones libres y huecos están  a la espera de recombinarse</a:t>
            </a:r>
          </a:p>
          <a:p>
            <a:pPr algn="just"/>
            <a:endParaRPr lang="es-E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Título"/>
          <p:cNvSpPr>
            <a:spLocks noGrp="1"/>
          </p:cNvSpPr>
          <p:nvPr>
            <p:ph type="title"/>
          </p:nvPr>
        </p:nvSpPr>
        <p:spPr/>
        <p:txBody>
          <a:bodyPr/>
          <a:lstStyle/>
          <a:p>
            <a:r>
              <a:rPr lang="es-ES_tradnl"/>
              <a:t>Semiconductor intrínseco o puro</a:t>
            </a:r>
            <a:endParaRPr lang="es-ES"/>
          </a:p>
        </p:txBody>
      </p:sp>
      <p:sp>
        <p:nvSpPr>
          <p:cNvPr id="10243" name="2 Marcador de contenido"/>
          <p:cNvSpPr>
            <a:spLocks noGrp="1"/>
          </p:cNvSpPr>
          <p:nvPr>
            <p:ph idx="1"/>
          </p:nvPr>
        </p:nvSpPr>
        <p:spPr/>
        <p:txBody>
          <a:bodyPr/>
          <a:lstStyle/>
          <a:p>
            <a:r>
              <a:rPr lang="es-ES_tradnl" dirty="0"/>
              <a:t>Hay dos tipos de semiconductores puros: El Silicio y el Germanio</a:t>
            </a:r>
          </a:p>
          <a:p>
            <a:pPr lvl="1"/>
            <a:r>
              <a:rPr lang="es-ES_tradnl" dirty="0"/>
              <a:t>Flujo de electrones libres</a:t>
            </a:r>
          </a:p>
          <a:p>
            <a:pPr lvl="1"/>
            <a:r>
              <a:rPr lang="es-ES_tradnl" dirty="0"/>
              <a:t>Flujo de </a:t>
            </a:r>
            <a:r>
              <a:rPr lang="es-ES_tradnl"/>
              <a:t>huecos </a:t>
            </a:r>
            <a:endParaRPr lang="es-E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Título"/>
          <p:cNvSpPr>
            <a:spLocks noGrp="1"/>
          </p:cNvSpPr>
          <p:nvPr>
            <p:ph type="title"/>
          </p:nvPr>
        </p:nvSpPr>
        <p:spPr/>
        <p:txBody>
          <a:bodyPr/>
          <a:lstStyle/>
          <a:p>
            <a:r>
              <a:rPr lang="es-ES_tradnl"/>
              <a:t>Flujo de electrones libres y huecos</a:t>
            </a:r>
            <a:endParaRPr lang="es-ES"/>
          </a:p>
        </p:txBody>
      </p:sp>
      <p:pic>
        <p:nvPicPr>
          <p:cNvPr id="11267" name="Picture 2"/>
          <p:cNvPicPr>
            <a:picLocks noGrp="1" noChangeAspect="1" noChangeArrowheads="1"/>
          </p:cNvPicPr>
          <p:nvPr>
            <p:ph idx="1"/>
          </p:nvPr>
        </p:nvPicPr>
        <p:blipFill>
          <a:blip r:embed="rId2"/>
          <a:srcRect/>
          <a:stretch>
            <a:fillRect/>
          </a:stretch>
        </p:blipFill>
        <p:spPr>
          <a:xfrm>
            <a:off x="1000125" y="1727200"/>
            <a:ext cx="6215063" cy="3844925"/>
          </a:xfrm>
          <a:noFill/>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Título"/>
          <p:cNvSpPr>
            <a:spLocks noGrp="1"/>
          </p:cNvSpPr>
          <p:nvPr>
            <p:ph type="title"/>
          </p:nvPr>
        </p:nvSpPr>
        <p:spPr/>
        <p:txBody>
          <a:bodyPr/>
          <a:lstStyle/>
          <a:p>
            <a:r>
              <a:rPr lang="es-ES_tradnl"/>
              <a:t>Flujo de huecos y electrones libres</a:t>
            </a:r>
            <a:endParaRPr lang="es-ES"/>
          </a:p>
        </p:txBody>
      </p:sp>
      <p:sp>
        <p:nvSpPr>
          <p:cNvPr id="12291" name="2 Marcador de contenido"/>
          <p:cNvSpPr>
            <a:spLocks noGrp="1"/>
          </p:cNvSpPr>
          <p:nvPr>
            <p:ph idx="1"/>
          </p:nvPr>
        </p:nvSpPr>
        <p:spPr>
          <a:xfrm>
            <a:off x="428625" y="4572000"/>
            <a:ext cx="8229600" cy="1339850"/>
          </a:xfrm>
        </p:spPr>
        <p:txBody>
          <a:bodyPr/>
          <a:lstStyle/>
          <a:p>
            <a:r>
              <a:rPr lang="es-ES_tradnl"/>
              <a:t>Electrones libres de  derecha a izquierda</a:t>
            </a:r>
          </a:p>
          <a:p>
            <a:r>
              <a:rPr lang="es-ES_tradnl"/>
              <a:t>Huecos de izquierda a derecha</a:t>
            </a:r>
            <a:endParaRPr lang="es-ES"/>
          </a:p>
        </p:txBody>
      </p:sp>
      <p:pic>
        <p:nvPicPr>
          <p:cNvPr id="12292" name="Picture 2"/>
          <p:cNvPicPr>
            <a:picLocks noChangeAspect="1" noChangeArrowheads="1"/>
          </p:cNvPicPr>
          <p:nvPr/>
        </p:nvPicPr>
        <p:blipFill>
          <a:blip r:embed="rId2"/>
          <a:srcRect/>
          <a:stretch>
            <a:fillRect/>
          </a:stretch>
        </p:blipFill>
        <p:spPr bwMode="auto">
          <a:xfrm>
            <a:off x="2714625" y="1500188"/>
            <a:ext cx="3513138" cy="2576512"/>
          </a:xfrm>
          <a:prstGeom prst="rect">
            <a:avLst/>
          </a:prstGeom>
          <a:noFill/>
          <a:ln w="9525">
            <a:noFill/>
            <a:miter lim="800000"/>
            <a:headEnd/>
            <a:tailEn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Título"/>
          <p:cNvSpPr>
            <a:spLocks noGrp="1"/>
          </p:cNvSpPr>
          <p:nvPr>
            <p:ph type="title"/>
          </p:nvPr>
        </p:nvSpPr>
        <p:spPr/>
        <p:txBody>
          <a:bodyPr/>
          <a:lstStyle/>
          <a:p>
            <a:r>
              <a:rPr lang="es-ES_tradnl"/>
              <a:t>Dopaje de un semiconductor</a:t>
            </a:r>
            <a:endParaRPr lang="es-ES"/>
          </a:p>
        </p:txBody>
      </p:sp>
      <p:sp>
        <p:nvSpPr>
          <p:cNvPr id="13315" name="2 Marcador de contenido"/>
          <p:cNvSpPr>
            <a:spLocks noGrp="1"/>
          </p:cNvSpPr>
          <p:nvPr>
            <p:ph idx="1"/>
          </p:nvPr>
        </p:nvSpPr>
        <p:spPr/>
        <p:txBody>
          <a:bodyPr/>
          <a:lstStyle/>
          <a:p>
            <a:r>
              <a:rPr lang="es-ES_tradnl"/>
              <a:t>Es el cristal intrínseco al que se le añade una impureza .</a:t>
            </a:r>
          </a:p>
          <a:p>
            <a:pPr lvl="1"/>
            <a:r>
              <a:rPr lang="es-ES_tradnl"/>
              <a:t>Aumenta # electrones libres (tipo n)</a:t>
            </a:r>
          </a:p>
          <a:p>
            <a:pPr lvl="1"/>
            <a:r>
              <a:rPr lang="es-ES_tradnl"/>
              <a:t>Aumenta # de huecos (tipo p)</a:t>
            </a:r>
            <a:endParaRPr lang="es-E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2 Marcador de contenido"/>
          <p:cNvSpPr>
            <a:spLocks noGrp="1"/>
          </p:cNvSpPr>
          <p:nvPr>
            <p:ph idx="1"/>
          </p:nvPr>
        </p:nvSpPr>
        <p:spPr>
          <a:xfrm>
            <a:off x="571500" y="1000125"/>
            <a:ext cx="4071938" cy="4525963"/>
          </a:xfrm>
        </p:spPr>
        <p:txBody>
          <a:bodyPr/>
          <a:lstStyle/>
          <a:p>
            <a:pPr algn="just">
              <a:buFont typeface="Arial" charset="0"/>
              <a:buNone/>
            </a:pPr>
            <a:r>
              <a:rPr lang="es-ES_tradnl" sz="2600"/>
              <a:t>A. Dopaje para aumentar electrones libres (con impureza de fosforo, Arsenico o Antimonio (5 electrones de valencia))</a:t>
            </a:r>
          </a:p>
          <a:p>
            <a:pPr algn="just">
              <a:buFont typeface="Arial" charset="0"/>
              <a:buNone/>
            </a:pPr>
            <a:r>
              <a:rPr lang="es-ES_tradnl" sz="2600"/>
              <a:t>B. Dopaje para aumentar huecos (con aluminio, boro o galo (3 electrones de valencia))</a:t>
            </a:r>
          </a:p>
          <a:p>
            <a:pPr algn="just">
              <a:buFont typeface="Arial" charset="0"/>
              <a:buNone/>
            </a:pPr>
            <a:endParaRPr lang="es-ES_tradnl"/>
          </a:p>
        </p:txBody>
      </p:sp>
      <p:pic>
        <p:nvPicPr>
          <p:cNvPr id="14339" name="Picture 2"/>
          <p:cNvPicPr>
            <a:picLocks noChangeAspect="1" noChangeArrowheads="1"/>
          </p:cNvPicPr>
          <p:nvPr/>
        </p:nvPicPr>
        <p:blipFill>
          <a:blip r:embed="rId2"/>
          <a:srcRect/>
          <a:stretch>
            <a:fillRect/>
          </a:stretch>
        </p:blipFill>
        <p:spPr bwMode="auto">
          <a:xfrm>
            <a:off x="4857750" y="357188"/>
            <a:ext cx="3071813" cy="60198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538139"/>
            <a:ext cx="7560840" cy="4392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4911777"/>
            <a:ext cx="7272807" cy="1757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507769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Título"/>
          <p:cNvSpPr>
            <a:spLocks noGrp="1"/>
          </p:cNvSpPr>
          <p:nvPr>
            <p:ph type="title"/>
          </p:nvPr>
        </p:nvSpPr>
        <p:spPr/>
        <p:txBody>
          <a:bodyPr/>
          <a:lstStyle/>
          <a:p>
            <a:r>
              <a:rPr lang="es-ES_tradnl"/>
              <a:t>Semiconductor tipo n</a:t>
            </a:r>
            <a:endParaRPr lang="es-ES"/>
          </a:p>
        </p:txBody>
      </p:sp>
      <p:pic>
        <p:nvPicPr>
          <p:cNvPr id="15363" name="Picture 2"/>
          <p:cNvPicPr>
            <a:picLocks noGrp="1" noChangeAspect="1" noChangeArrowheads="1"/>
          </p:cNvPicPr>
          <p:nvPr>
            <p:ph idx="1"/>
          </p:nvPr>
        </p:nvPicPr>
        <p:blipFill>
          <a:blip r:embed="rId2"/>
          <a:srcRect/>
          <a:stretch>
            <a:fillRect/>
          </a:stretch>
        </p:blipFill>
        <p:spPr>
          <a:xfrm>
            <a:off x="2928938" y="2078038"/>
            <a:ext cx="3357562" cy="3495675"/>
          </a:xfrm>
          <a:noFill/>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Título"/>
          <p:cNvSpPr>
            <a:spLocks noGrp="1"/>
          </p:cNvSpPr>
          <p:nvPr>
            <p:ph type="title"/>
          </p:nvPr>
        </p:nvSpPr>
        <p:spPr/>
        <p:txBody>
          <a:bodyPr/>
          <a:lstStyle/>
          <a:p>
            <a:r>
              <a:rPr lang="es-ES_tradnl"/>
              <a:t>Semiconductor tipo p</a:t>
            </a:r>
            <a:endParaRPr lang="es-ES"/>
          </a:p>
        </p:txBody>
      </p:sp>
      <p:pic>
        <p:nvPicPr>
          <p:cNvPr id="16387" name="Picture 2"/>
          <p:cNvPicPr>
            <a:picLocks noGrp="1" noChangeAspect="1" noChangeArrowheads="1"/>
          </p:cNvPicPr>
          <p:nvPr>
            <p:ph idx="1"/>
          </p:nvPr>
        </p:nvPicPr>
        <p:blipFill>
          <a:blip r:embed="rId2"/>
          <a:srcRect/>
          <a:stretch>
            <a:fillRect/>
          </a:stretch>
        </p:blipFill>
        <p:spPr>
          <a:xfrm>
            <a:off x="3071813" y="2030413"/>
            <a:ext cx="3429000" cy="3259137"/>
          </a:xfrm>
          <a:noFill/>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Título"/>
          <p:cNvSpPr>
            <a:spLocks noGrp="1"/>
          </p:cNvSpPr>
          <p:nvPr>
            <p:ph type="title"/>
          </p:nvPr>
        </p:nvSpPr>
        <p:spPr/>
        <p:txBody>
          <a:bodyPr/>
          <a:lstStyle/>
          <a:p>
            <a:r>
              <a:rPr lang="es-ES_tradnl"/>
              <a:t>El diodo</a:t>
            </a:r>
            <a:endParaRPr lang="es-ES"/>
          </a:p>
        </p:txBody>
      </p:sp>
      <p:sp>
        <p:nvSpPr>
          <p:cNvPr id="17411" name="2 Marcador de contenido"/>
          <p:cNvSpPr>
            <a:spLocks noGrp="1"/>
          </p:cNvSpPr>
          <p:nvPr>
            <p:ph idx="1"/>
          </p:nvPr>
        </p:nvSpPr>
        <p:spPr>
          <a:xfrm>
            <a:off x="457200" y="1600200"/>
            <a:ext cx="8229600" cy="757238"/>
          </a:xfrm>
        </p:spPr>
        <p:txBody>
          <a:bodyPr/>
          <a:lstStyle/>
          <a:p>
            <a:r>
              <a:rPr lang="es-ES_tradnl"/>
              <a:t>Unión básica PN o NP</a:t>
            </a:r>
            <a:endParaRPr lang="es-ES"/>
          </a:p>
        </p:txBody>
      </p:sp>
      <p:pic>
        <p:nvPicPr>
          <p:cNvPr id="17412" name="Picture 2"/>
          <p:cNvPicPr>
            <a:picLocks noChangeAspect="1" noChangeArrowheads="1"/>
          </p:cNvPicPr>
          <p:nvPr/>
        </p:nvPicPr>
        <p:blipFill>
          <a:blip r:embed="rId2"/>
          <a:srcRect/>
          <a:stretch>
            <a:fillRect/>
          </a:stretch>
        </p:blipFill>
        <p:spPr bwMode="auto">
          <a:xfrm>
            <a:off x="2214563" y="2490788"/>
            <a:ext cx="4929187" cy="2898775"/>
          </a:xfrm>
          <a:prstGeom prst="rect">
            <a:avLst/>
          </a:prstGeom>
          <a:noFill/>
          <a:ln w="9525">
            <a:noFill/>
            <a:miter lim="800000"/>
            <a:headEnd/>
            <a:tailEnd/>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Título"/>
          <p:cNvSpPr>
            <a:spLocks noGrp="1"/>
          </p:cNvSpPr>
          <p:nvPr>
            <p:ph type="title"/>
          </p:nvPr>
        </p:nvSpPr>
        <p:spPr/>
        <p:txBody>
          <a:bodyPr/>
          <a:lstStyle/>
          <a:p>
            <a:r>
              <a:rPr lang="es-ES_tradnl"/>
              <a:t>Barrera de potencial</a:t>
            </a:r>
            <a:endParaRPr lang="es-ES"/>
          </a:p>
        </p:txBody>
      </p:sp>
      <p:sp>
        <p:nvSpPr>
          <p:cNvPr id="3" name="2 Marcador de contenido"/>
          <p:cNvSpPr>
            <a:spLocks noGrp="1"/>
          </p:cNvSpPr>
          <p:nvPr>
            <p:ph idx="1"/>
          </p:nvPr>
        </p:nvSpPr>
        <p:spPr>
          <a:xfrm>
            <a:off x="457200" y="1600200"/>
            <a:ext cx="8229600" cy="828675"/>
          </a:xfrm>
        </p:spPr>
        <p:txBody>
          <a:bodyPr rtlCol="0">
            <a:normAutofit fontScale="77500" lnSpcReduction="20000"/>
          </a:bodyPr>
          <a:lstStyle/>
          <a:p>
            <a:pPr fontAlgn="auto">
              <a:spcAft>
                <a:spcPts val="0"/>
              </a:spcAft>
              <a:buFont typeface="Arial" pitchFamily="34" charset="0"/>
              <a:buChar char="•"/>
              <a:defRPr/>
            </a:pPr>
            <a:r>
              <a:rPr lang="es-ES_tradnl" dirty="0"/>
              <a:t>A. Creación de iones en la unión</a:t>
            </a:r>
          </a:p>
          <a:p>
            <a:pPr fontAlgn="auto">
              <a:spcAft>
                <a:spcPts val="0"/>
              </a:spcAft>
              <a:buFont typeface="Arial" pitchFamily="34" charset="0"/>
              <a:buChar char="•"/>
              <a:defRPr/>
            </a:pPr>
            <a:r>
              <a:rPr lang="es-ES_tradnl" dirty="0"/>
              <a:t>B. Zona de </a:t>
            </a:r>
            <a:r>
              <a:rPr lang="es-ES_tradnl" dirty="0" err="1"/>
              <a:t>deplexión</a:t>
            </a:r>
            <a:endParaRPr lang="es-ES" dirty="0"/>
          </a:p>
        </p:txBody>
      </p:sp>
      <p:pic>
        <p:nvPicPr>
          <p:cNvPr id="18436" name="Picture 2"/>
          <p:cNvPicPr>
            <a:picLocks noChangeAspect="1" noChangeArrowheads="1"/>
          </p:cNvPicPr>
          <p:nvPr/>
        </p:nvPicPr>
        <p:blipFill>
          <a:blip r:embed="rId2"/>
          <a:srcRect/>
          <a:stretch>
            <a:fillRect/>
          </a:stretch>
        </p:blipFill>
        <p:spPr bwMode="auto">
          <a:xfrm>
            <a:off x="1475656" y="2304697"/>
            <a:ext cx="6419850" cy="2438400"/>
          </a:xfrm>
          <a:prstGeom prst="rect">
            <a:avLst/>
          </a:prstGeom>
          <a:noFill/>
          <a:ln w="9525">
            <a:noFill/>
            <a:miter lim="800000"/>
            <a:headEnd/>
            <a:tailEnd/>
          </a:ln>
        </p:spPr>
      </p:pic>
      <p:pic>
        <p:nvPicPr>
          <p:cNvPr id="19458" name="Picture 2">
            <a:extLst>
              <a:ext uri="{FF2B5EF4-FFF2-40B4-BE49-F238E27FC236}">
                <a16:creationId xmlns:a16="http://schemas.microsoft.com/office/drawing/2014/main" id="{FA5152B5-A88A-44A1-AC40-F526F64536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7025" y="4743450"/>
            <a:ext cx="3409950" cy="19240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Título"/>
          <p:cNvSpPr>
            <a:spLocks noGrp="1"/>
          </p:cNvSpPr>
          <p:nvPr>
            <p:ph type="title"/>
          </p:nvPr>
        </p:nvSpPr>
        <p:spPr/>
        <p:txBody>
          <a:bodyPr/>
          <a:lstStyle/>
          <a:p>
            <a:r>
              <a:rPr lang="es-ES_tradnl"/>
              <a:t>Polarización directa</a:t>
            </a:r>
            <a:endParaRPr lang="es-ES"/>
          </a:p>
        </p:txBody>
      </p:sp>
      <p:pic>
        <p:nvPicPr>
          <p:cNvPr id="19459" name="Picture 2"/>
          <p:cNvPicPr>
            <a:picLocks noGrp="1" noChangeAspect="1" noChangeArrowheads="1"/>
          </p:cNvPicPr>
          <p:nvPr>
            <p:ph idx="1"/>
          </p:nvPr>
        </p:nvPicPr>
        <p:blipFill>
          <a:blip r:embed="rId2"/>
          <a:srcRect/>
          <a:stretch>
            <a:fillRect/>
          </a:stretch>
        </p:blipFill>
        <p:spPr>
          <a:xfrm>
            <a:off x="1928813" y="1955800"/>
            <a:ext cx="5143500" cy="3433763"/>
          </a:xfrm>
          <a:noFill/>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Título"/>
          <p:cNvSpPr>
            <a:spLocks noGrp="1"/>
          </p:cNvSpPr>
          <p:nvPr>
            <p:ph type="title"/>
          </p:nvPr>
        </p:nvSpPr>
        <p:spPr/>
        <p:txBody>
          <a:bodyPr/>
          <a:lstStyle/>
          <a:p>
            <a:r>
              <a:rPr lang="es-ES_tradnl"/>
              <a:t>Polarización Inversa</a:t>
            </a:r>
            <a:endParaRPr lang="es-ES"/>
          </a:p>
        </p:txBody>
      </p:sp>
      <p:pic>
        <p:nvPicPr>
          <p:cNvPr id="20483" name="Picture 3"/>
          <p:cNvPicPr>
            <a:picLocks noGrp="1" noChangeAspect="1" noChangeArrowheads="1"/>
          </p:cNvPicPr>
          <p:nvPr>
            <p:ph idx="1"/>
          </p:nvPr>
        </p:nvPicPr>
        <p:blipFill>
          <a:blip r:embed="rId2"/>
          <a:srcRect/>
          <a:stretch>
            <a:fillRect/>
          </a:stretch>
        </p:blipFill>
        <p:spPr>
          <a:xfrm>
            <a:off x="971600" y="2420888"/>
            <a:ext cx="7969972" cy="2512293"/>
          </a:xfrm>
          <a:noFill/>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Título"/>
          <p:cNvSpPr>
            <a:spLocks noGrp="1"/>
          </p:cNvSpPr>
          <p:nvPr>
            <p:ph type="title"/>
          </p:nvPr>
        </p:nvSpPr>
        <p:spPr/>
        <p:txBody>
          <a:bodyPr/>
          <a:lstStyle/>
          <a:p>
            <a:r>
              <a:rPr lang="es-ES_tradnl"/>
              <a:t>Circuito del diodo</a:t>
            </a:r>
            <a:endParaRPr lang="es-ES"/>
          </a:p>
        </p:txBody>
      </p:sp>
      <p:pic>
        <p:nvPicPr>
          <p:cNvPr id="21507" name="Picture 2"/>
          <p:cNvPicPr>
            <a:picLocks noGrp="1" noChangeAspect="1" noChangeArrowheads="1"/>
          </p:cNvPicPr>
          <p:nvPr>
            <p:ph idx="1"/>
          </p:nvPr>
        </p:nvPicPr>
        <p:blipFill>
          <a:blip r:embed="rId2"/>
          <a:srcRect/>
          <a:stretch>
            <a:fillRect/>
          </a:stretch>
        </p:blipFill>
        <p:spPr>
          <a:xfrm>
            <a:off x="5889328" y="1392238"/>
            <a:ext cx="2797472" cy="5141724"/>
          </a:xfrm>
          <a:noFill/>
        </p:spPr>
      </p:pic>
      <p:pic>
        <p:nvPicPr>
          <p:cNvPr id="20482" name="Picture 2" descr="Conceptos básicos de electrónica: El diodo | Panama Hitek">
            <a:extLst>
              <a:ext uri="{FF2B5EF4-FFF2-40B4-BE49-F238E27FC236}">
                <a16:creationId xmlns:a16="http://schemas.microsoft.com/office/drawing/2014/main" id="{67C3D49A-0780-40DE-9C5C-51C350D22B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436" y="1268760"/>
            <a:ext cx="4876800" cy="3276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Título"/>
          <p:cNvSpPr>
            <a:spLocks noGrp="1"/>
          </p:cNvSpPr>
          <p:nvPr>
            <p:ph type="title"/>
          </p:nvPr>
        </p:nvSpPr>
        <p:spPr/>
        <p:txBody>
          <a:bodyPr/>
          <a:lstStyle/>
          <a:p>
            <a:r>
              <a:rPr lang="es-ES_tradnl"/>
              <a:t>Curva del diodo</a:t>
            </a:r>
            <a:endParaRPr lang="es-ES"/>
          </a:p>
        </p:txBody>
      </p:sp>
      <p:pic>
        <p:nvPicPr>
          <p:cNvPr id="22531" name="Picture 2"/>
          <p:cNvPicPr>
            <a:picLocks noGrp="1" noChangeAspect="1" noChangeArrowheads="1"/>
          </p:cNvPicPr>
          <p:nvPr>
            <p:ph idx="1"/>
          </p:nvPr>
        </p:nvPicPr>
        <p:blipFill>
          <a:blip r:embed="rId2"/>
          <a:srcRect/>
          <a:stretch>
            <a:fillRect/>
          </a:stretch>
        </p:blipFill>
        <p:spPr>
          <a:xfrm>
            <a:off x="684213" y="1916832"/>
            <a:ext cx="8002587" cy="4256088"/>
          </a:xfrm>
          <a:noFill/>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Título"/>
          <p:cNvSpPr>
            <a:spLocks noGrp="1"/>
          </p:cNvSpPr>
          <p:nvPr>
            <p:ph type="title"/>
          </p:nvPr>
        </p:nvSpPr>
        <p:spPr/>
        <p:txBody>
          <a:bodyPr/>
          <a:lstStyle/>
          <a:p>
            <a:r>
              <a:rPr lang="es-ES_tradnl"/>
              <a:t>Diodo ideal</a:t>
            </a:r>
            <a:endParaRPr lang="es-ES"/>
          </a:p>
        </p:txBody>
      </p:sp>
      <p:pic>
        <p:nvPicPr>
          <p:cNvPr id="23555" name="Picture 2"/>
          <p:cNvPicPr>
            <a:picLocks noGrp="1" noChangeAspect="1" noChangeArrowheads="1"/>
          </p:cNvPicPr>
          <p:nvPr>
            <p:ph idx="1"/>
          </p:nvPr>
        </p:nvPicPr>
        <p:blipFill>
          <a:blip r:embed="rId2"/>
          <a:srcRect/>
          <a:stretch>
            <a:fillRect/>
          </a:stretch>
        </p:blipFill>
        <p:spPr>
          <a:xfrm>
            <a:off x="788988" y="1824038"/>
            <a:ext cx="7069137" cy="3605212"/>
          </a:xfrm>
          <a:noFill/>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Título"/>
          <p:cNvSpPr>
            <a:spLocks noGrp="1"/>
          </p:cNvSpPr>
          <p:nvPr>
            <p:ph type="title"/>
          </p:nvPr>
        </p:nvSpPr>
        <p:spPr/>
        <p:txBody>
          <a:bodyPr/>
          <a:lstStyle/>
          <a:p>
            <a:r>
              <a:rPr lang="es-ES_tradnl"/>
              <a:t>Diodo con barrea </a:t>
            </a:r>
            <a:endParaRPr lang="es-ES"/>
          </a:p>
        </p:txBody>
      </p:sp>
      <p:pic>
        <p:nvPicPr>
          <p:cNvPr id="24579" name="Picture 2"/>
          <p:cNvPicPr>
            <a:picLocks noGrp="1" noChangeAspect="1" noChangeArrowheads="1"/>
          </p:cNvPicPr>
          <p:nvPr>
            <p:ph idx="1"/>
          </p:nvPr>
        </p:nvPicPr>
        <p:blipFill>
          <a:blip r:embed="rId2"/>
          <a:srcRect/>
          <a:stretch>
            <a:fillRect/>
          </a:stretch>
        </p:blipFill>
        <p:spPr>
          <a:xfrm>
            <a:off x="785813" y="1643063"/>
            <a:ext cx="7631112" cy="3914775"/>
          </a:xfr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Etapa de transformación</a:t>
            </a:r>
          </a:p>
        </p:txBody>
      </p:sp>
      <p:sp>
        <p:nvSpPr>
          <p:cNvPr id="3" name="2 Marcador de texto"/>
          <p:cNvSpPr>
            <a:spLocks noGrp="1"/>
          </p:cNvSpPr>
          <p:nvPr>
            <p:ph type="body" idx="1"/>
          </p:nvPr>
        </p:nvSpPr>
        <p:spPr/>
        <p:txBody>
          <a:bodyPr/>
          <a:lstStyle/>
          <a:p>
            <a:endParaRPr lang="es-ES"/>
          </a:p>
        </p:txBody>
      </p:sp>
    </p:spTree>
    <p:extLst>
      <p:ext uri="{BB962C8B-B14F-4D97-AF65-F5344CB8AC3E}">
        <p14:creationId xmlns:p14="http://schemas.microsoft.com/office/powerpoint/2010/main" val="410753991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Título"/>
          <p:cNvSpPr>
            <a:spLocks noGrp="1"/>
          </p:cNvSpPr>
          <p:nvPr>
            <p:ph type="title"/>
          </p:nvPr>
        </p:nvSpPr>
        <p:spPr/>
        <p:txBody>
          <a:bodyPr/>
          <a:lstStyle/>
          <a:p>
            <a:r>
              <a:rPr lang="es-ES_tradnl"/>
              <a:t>Con resistencia interna</a:t>
            </a:r>
            <a:endParaRPr lang="es-ES"/>
          </a:p>
        </p:txBody>
      </p:sp>
      <p:pic>
        <p:nvPicPr>
          <p:cNvPr id="25603" name="Picture 2"/>
          <p:cNvPicPr>
            <a:picLocks noGrp="1" noChangeAspect="1" noChangeArrowheads="1"/>
          </p:cNvPicPr>
          <p:nvPr>
            <p:ph idx="1"/>
          </p:nvPr>
        </p:nvPicPr>
        <p:blipFill>
          <a:blip r:embed="rId2"/>
          <a:srcRect/>
          <a:stretch>
            <a:fillRect/>
          </a:stretch>
        </p:blipFill>
        <p:spPr>
          <a:xfrm>
            <a:off x="819150" y="2000250"/>
            <a:ext cx="7680325" cy="3643313"/>
          </a:xfrm>
          <a:noFill/>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Título"/>
          <p:cNvSpPr>
            <a:spLocks noGrp="1"/>
          </p:cNvSpPr>
          <p:nvPr>
            <p:ph type="title"/>
          </p:nvPr>
        </p:nvSpPr>
        <p:spPr/>
        <p:txBody>
          <a:bodyPr/>
          <a:lstStyle/>
          <a:p>
            <a:r>
              <a:rPr lang="es-ES_tradnl"/>
              <a:t>Ecuación para la recta de carga</a:t>
            </a:r>
            <a:endParaRPr lang="es-ES"/>
          </a:p>
        </p:txBody>
      </p:sp>
      <p:pic>
        <p:nvPicPr>
          <p:cNvPr id="26627" name="Picture 2"/>
          <p:cNvPicPr>
            <a:picLocks noChangeAspect="1" noChangeArrowheads="1"/>
          </p:cNvPicPr>
          <p:nvPr/>
        </p:nvPicPr>
        <p:blipFill>
          <a:blip r:embed="rId2"/>
          <a:srcRect/>
          <a:stretch>
            <a:fillRect/>
          </a:stretch>
        </p:blipFill>
        <p:spPr bwMode="auto">
          <a:xfrm>
            <a:off x="1143000" y="1879600"/>
            <a:ext cx="1714500" cy="930275"/>
          </a:xfrm>
          <a:prstGeom prst="rect">
            <a:avLst/>
          </a:prstGeom>
          <a:noFill/>
          <a:ln w="9525">
            <a:noFill/>
            <a:miter lim="800000"/>
            <a:headEnd/>
            <a:tailEnd/>
          </a:ln>
        </p:spPr>
      </p:pic>
      <p:pic>
        <p:nvPicPr>
          <p:cNvPr id="26628" name="Picture 3"/>
          <p:cNvPicPr>
            <a:picLocks noChangeAspect="1" noChangeArrowheads="1"/>
          </p:cNvPicPr>
          <p:nvPr/>
        </p:nvPicPr>
        <p:blipFill>
          <a:blip r:embed="rId3"/>
          <a:srcRect/>
          <a:stretch>
            <a:fillRect/>
          </a:stretch>
        </p:blipFill>
        <p:spPr bwMode="auto">
          <a:xfrm>
            <a:off x="4643438" y="1643063"/>
            <a:ext cx="1914525" cy="1419225"/>
          </a:xfrm>
          <a:prstGeom prst="rect">
            <a:avLst/>
          </a:prstGeom>
          <a:noFill/>
          <a:ln w="9525">
            <a:noFill/>
            <a:miter lim="800000"/>
            <a:headEnd/>
            <a:tailEnd/>
          </a:ln>
        </p:spPr>
      </p:pic>
      <p:pic>
        <p:nvPicPr>
          <p:cNvPr id="26629" name="Picture 4"/>
          <p:cNvPicPr>
            <a:picLocks noChangeAspect="1" noChangeArrowheads="1"/>
          </p:cNvPicPr>
          <p:nvPr/>
        </p:nvPicPr>
        <p:blipFill>
          <a:blip r:embed="rId4"/>
          <a:srcRect/>
          <a:stretch>
            <a:fillRect/>
          </a:stretch>
        </p:blipFill>
        <p:spPr bwMode="auto">
          <a:xfrm>
            <a:off x="5000625" y="3571875"/>
            <a:ext cx="1924050" cy="1381125"/>
          </a:xfrm>
          <a:prstGeom prst="rect">
            <a:avLst/>
          </a:prstGeom>
          <a:noFill/>
          <a:ln w="9525">
            <a:noFill/>
            <a:miter lim="800000"/>
            <a:headEnd/>
            <a:tailEnd/>
          </a:ln>
        </p:spPr>
      </p:pic>
      <p:pic>
        <p:nvPicPr>
          <p:cNvPr id="26630" name="Picture 6"/>
          <p:cNvPicPr>
            <a:picLocks noChangeAspect="1" noChangeArrowheads="1"/>
          </p:cNvPicPr>
          <p:nvPr/>
        </p:nvPicPr>
        <p:blipFill>
          <a:blip r:embed="rId5"/>
          <a:srcRect/>
          <a:stretch>
            <a:fillRect/>
          </a:stretch>
        </p:blipFill>
        <p:spPr bwMode="auto">
          <a:xfrm>
            <a:off x="1500188" y="3786188"/>
            <a:ext cx="1643062" cy="908050"/>
          </a:xfrm>
          <a:prstGeom prst="rect">
            <a:avLst/>
          </a:prstGeom>
          <a:noFill/>
          <a:ln w="9525">
            <a:noFill/>
            <a:miter lim="800000"/>
            <a:headEnd/>
            <a:tailEnd/>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srcRect/>
          <a:stretch>
            <a:fillRect/>
          </a:stretch>
        </p:blipFill>
        <p:spPr bwMode="auto">
          <a:xfrm>
            <a:off x="1847850" y="1304925"/>
            <a:ext cx="5448300" cy="4248150"/>
          </a:xfrm>
          <a:prstGeom prst="rect">
            <a:avLst/>
          </a:prstGeom>
          <a:noFill/>
          <a:ln w="9525">
            <a:noFill/>
            <a:miter lim="800000"/>
            <a:headEnd/>
            <a:tailEnd/>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normAutofit/>
          </a:bodyPr>
          <a:lstStyle/>
          <a:p>
            <a:pPr fontAlgn="auto">
              <a:spcAft>
                <a:spcPts val="0"/>
              </a:spcAft>
              <a:defRPr/>
            </a:pPr>
            <a:r>
              <a:rPr lang="es-ES_tradnl" dirty="0"/>
              <a:t>Circuitos de aplicación con diodos</a:t>
            </a:r>
            <a:endParaRPr lang="es-ES" dirty="0"/>
          </a:p>
        </p:txBody>
      </p:sp>
      <p:sp>
        <p:nvSpPr>
          <p:cNvPr id="3" name="2 Marcador de texto"/>
          <p:cNvSpPr>
            <a:spLocks noGrp="1"/>
          </p:cNvSpPr>
          <p:nvPr>
            <p:ph type="body" idx="1"/>
          </p:nvPr>
        </p:nvSpPr>
        <p:spPr/>
        <p:txBody>
          <a:bodyPr rtlCol="0">
            <a:normAutofit/>
          </a:bodyPr>
          <a:lstStyle/>
          <a:p>
            <a:pPr fontAlgn="auto">
              <a:spcAft>
                <a:spcPts val="0"/>
              </a:spcAft>
              <a:buFont typeface="Arial" pitchFamily="34" charset="0"/>
              <a:buNone/>
              <a:defRPr/>
            </a:pPr>
            <a:endParaRPr lang="es-ES"/>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Título"/>
          <p:cNvSpPr>
            <a:spLocks noGrp="1"/>
          </p:cNvSpPr>
          <p:nvPr>
            <p:ph type="title"/>
          </p:nvPr>
        </p:nvSpPr>
        <p:spPr/>
        <p:txBody>
          <a:bodyPr/>
          <a:lstStyle/>
          <a:p>
            <a:r>
              <a:rPr lang="es-ES_tradnl"/>
              <a:t>Rectificador de media onda</a:t>
            </a:r>
            <a:endParaRPr lang="es-ES"/>
          </a:p>
        </p:txBody>
      </p:sp>
      <p:pic>
        <p:nvPicPr>
          <p:cNvPr id="29699" name="Picture 2"/>
          <p:cNvPicPr>
            <a:picLocks noGrp="1" noChangeAspect="1" noChangeArrowheads="1"/>
          </p:cNvPicPr>
          <p:nvPr>
            <p:ph idx="1"/>
          </p:nvPr>
        </p:nvPicPr>
        <p:blipFill>
          <a:blip r:embed="rId2"/>
          <a:srcRect/>
          <a:stretch>
            <a:fillRect/>
          </a:stretch>
        </p:blipFill>
        <p:spPr>
          <a:xfrm>
            <a:off x="1619672" y="1140249"/>
            <a:ext cx="4929187" cy="5103813"/>
          </a:xfrm>
          <a:noFill/>
        </p:spPr>
      </p:pic>
      <p:pic>
        <p:nvPicPr>
          <p:cNvPr id="29700" name="Picture 3"/>
          <p:cNvPicPr>
            <a:picLocks noChangeAspect="1" noChangeArrowheads="1"/>
          </p:cNvPicPr>
          <p:nvPr/>
        </p:nvPicPr>
        <p:blipFill>
          <a:blip r:embed="rId3"/>
          <a:srcRect/>
          <a:stretch>
            <a:fillRect/>
          </a:stretch>
        </p:blipFill>
        <p:spPr bwMode="auto">
          <a:xfrm>
            <a:off x="6075363" y="4786313"/>
            <a:ext cx="2363787" cy="952500"/>
          </a:xfrm>
          <a:prstGeom prst="rect">
            <a:avLst/>
          </a:prstGeom>
          <a:noFill/>
          <a:ln w="9525">
            <a:noFill/>
            <a:miter lim="800000"/>
            <a:headEnd/>
            <a:tailEnd/>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normAutofit fontScale="90000"/>
          </a:bodyPr>
          <a:lstStyle/>
          <a:p>
            <a:pPr fontAlgn="auto">
              <a:spcAft>
                <a:spcPts val="0"/>
              </a:spcAft>
              <a:defRPr/>
            </a:pPr>
            <a:r>
              <a:rPr lang="es-ES_tradnl" dirty="0"/>
              <a:t>Rectificador de media onda con transformador</a:t>
            </a:r>
            <a:endParaRPr lang="es-ES" dirty="0"/>
          </a:p>
        </p:txBody>
      </p:sp>
      <p:pic>
        <p:nvPicPr>
          <p:cNvPr id="30723" name="Picture 2"/>
          <p:cNvPicPr>
            <a:picLocks noGrp="1" noChangeAspect="1" noChangeArrowheads="1"/>
          </p:cNvPicPr>
          <p:nvPr>
            <p:ph idx="1"/>
          </p:nvPr>
        </p:nvPicPr>
        <p:blipFill>
          <a:blip r:embed="rId2"/>
          <a:srcRect/>
          <a:stretch>
            <a:fillRect/>
          </a:stretch>
        </p:blipFill>
        <p:spPr>
          <a:xfrm>
            <a:off x="1428750" y="2214563"/>
            <a:ext cx="5807075" cy="3065462"/>
          </a:xfrm>
          <a:noFill/>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Título"/>
          <p:cNvSpPr>
            <a:spLocks noGrp="1"/>
          </p:cNvSpPr>
          <p:nvPr>
            <p:ph type="title"/>
          </p:nvPr>
        </p:nvSpPr>
        <p:spPr/>
        <p:txBody>
          <a:bodyPr/>
          <a:lstStyle/>
          <a:p>
            <a:r>
              <a:rPr lang="es-ES_tradnl"/>
              <a:t>Rectificación de onda completa</a:t>
            </a:r>
            <a:endParaRPr lang="es-ES"/>
          </a:p>
        </p:txBody>
      </p:sp>
      <p:pic>
        <p:nvPicPr>
          <p:cNvPr id="31747" name="Picture 2"/>
          <p:cNvPicPr>
            <a:picLocks noGrp="1" noChangeAspect="1" noChangeArrowheads="1"/>
          </p:cNvPicPr>
          <p:nvPr>
            <p:ph idx="1"/>
          </p:nvPr>
        </p:nvPicPr>
        <p:blipFill>
          <a:blip r:embed="rId2"/>
          <a:srcRect/>
          <a:stretch>
            <a:fillRect/>
          </a:stretch>
        </p:blipFill>
        <p:spPr>
          <a:xfrm>
            <a:off x="2071688" y="2000250"/>
            <a:ext cx="5305425" cy="2286000"/>
          </a:xfrm>
          <a:noFill/>
        </p:spPr>
      </p:pic>
      <p:pic>
        <p:nvPicPr>
          <p:cNvPr id="31748" name="Picture 4"/>
          <p:cNvPicPr>
            <a:picLocks noChangeAspect="1" noChangeArrowheads="1"/>
          </p:cNvPicPr>
          <p:nvPr/>
        </p:nvPicPr>
        <p:blipFill>
          <a:blip r:embed="rId3"/>
          <a:srcRect/>
          <a:stretch>
            <a:fillRect/>
          </a:stretch>
        </p:blipFill>
        <p:spPr bwMode="auto">
          <a:xfrm>
            <a:off x="2571750" y="4500563"/>
            <a:ext cx="3819525" cy="1228725"/>
          </a:xfrm>
          <a:prstGeom prst="rect">
            <a:avLst/>
          </a:prstGeom>
          <a:noFill/>
          <a:ln w="9525">
            <a:noFill/>
            <a:miter lim="800000"/>
            <a:headEnd/>
            <a:tailEnd/>
          </a:ln>
        </p:spPr>
      </p:pic>
      <p:pic>
        <p:nvPicPr>
          <p:cNvPr id="31749" name="Picture 3"/>
          <p:cNvPicPr>
            <a:picLocks noChangeAspect="1" noChangeArrowheads="1"/>
          </p:cNvPicPr>
          <p:nvPr/>
        </p:nvPicPr>
        <p:blipFill>
          <a:blip r:embed="rId4"/>
          <a:srcRect/>
          <a:stretch>
            <a:fillRect/>
          </a:stretch>
        </p:blipFill>
        <p:spPr bwMode="auto">
          <a:xfrm>
            <a:off x="6500813" y="4357688"/>
            <a:ext cx="2076450" cy="447675"/>
          </a:xfrm>
          <a:prstGeom prst="rect">
            <a:avLst/>
          </a:prstGeom>
          <a:noFill/>
          <a:ln w="9525">
            <a:noFill/>
            <a:miter lim="800000"/>
            <a:headEnd/>
            <a:tailEnd/>
          </a:ln>
        </p:spPr>
      </p:pic>
      <p:pic>
        <p:nvPicPr>
          <p:cNvPr id="31750" name="Picture 5"/>
          <p:cNvPicPr>
            <a:picLocks noChangeAspect="1" noChangeArrowheads="1"/>
          </p:cNvPicPr>
          <p:nvPr/>
        </p:nvPicPr>
        <p:blipFill>
          <a:blip r:embed="rId5"/>
          <a:srcRect/>
          <a:stretch>
            <a:fillRect/>
          </a:stretch>
        </p:blipFill>
        <p:spPr bwMode="auto">
          <a:xfrm>
            <a:off x="6786563" y="4981575"/>
            <a:ext cx="1214437" cy="763588"/>
          </a:xfrm>
          <a:prstGeom prst="rect">
            <a:avLst/>
          </a:prstGeom>
          <a:noFill/>
          <a:ln w="9525">
            <a:noFill/>
            <a:miter lim="800000"/>
            <a:headEnd/>
            <a:tailEnd/>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Grp="1" noChangeAspect="1" noChangeArrowheads="1"/>
          </p:cNvPicPr>
          <p:nvPr>
            <p:ph idx="1"/>
          </p:nvPr>
        </p:nvPicPr>
        <p:blipFill>
          <a:blip r:embed="rId2"/>
          <a:srcRect/>
          <a:stretch>
            <a:fillRect/>
          </a:stretch>
        </p:blipFill>
        <p:spPr>
          <a:xfrm>
            <a:off x="571500" y="857250"/>
            <a:ext cx="6229350" cy="4972050"/>
          </a:xfrm>
          <a:noFill/>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Título"/>
          <p:cNvSpPr>
            <a:spLocks noGrp="1"/>
          </p:cNvSpPr>
          <p:nvPr>
            <p:ph type="title"/>
          </p:nvPr>
        </p:nvSpPr>
        <p:spPr/>
        <p:txBody>
          <a:bodyPr/>
          <a:lstStyle/>
          <a:p>
            <a:r>
              <a:rPr lang="es-ES_tradnl"/>
              <a:t>Rectificador de puente</a:t>
            </a:r>
            <a:endParaRPr lang="es-ES"/>
          </a:p>
        </p:txBody>
      </p:sp>
      <p:pic>
        <p:nvPicPr>
          <p:cNvPr id="33795" name="Picture 2"/>
          <p:cNvPicPr>
            <a:picLocks noGrp="1" noChangeAspect="1" noChangeArrowheads="1"/>
          </p:cNvPicPr>
          <p:nvPr>
            <p:ph idx="1"/>
          </p:nvPr>
        </p:nvPicPr>
        <p:blipFill>
          <a:blip r:embed="rId2"/>
          <a:srcRect/>
          <a:stretch>
            <a:fillRect/>
          </a:stretch>
        </p:blipFill>
        <p:spPr>
          <a:xfrm>
            <a:off x="1357313" y="1714500"/>
            <a:ext cx="6426200" cy="2824163"/>
          </a:xfrm>
          <a:noFill/>
        </p:spPr>
      </p:pic>
      <p:pic>
        <p:nvPicPr>
          <p:cNvPr id="33796" name="Picture 3"/>
          <p:cNvPicPr>
            <a:picLocks noChangeAspect="1" noChangeArrowheads="1"/>
          </p:cNvPicPr>
          <p:nvPr/>
        </p:nvPicPr>
        <p:blipFill>
          <a:blip r:embed="rId3"/>
          <a:srcRect/>
          <a:stretch>
            <a:fillRect/>
          </a:stretch>
        </p:blipFill>
        <p:spPr bwMode="auto">
          <a:xfrm>
            <a:off x="2357438" y="5214938"/>
            <a:ext cx="3781425" cy="1419225"/>
          </a:xfrm>
          <a:prstGeom prst="rect">
            <a:avLst/>
          </a:prstGeom>
          <a:noFill/>
          <a:ln w="9525">
            <a:noFill/>
            <a:miter lim="800000"/>
            <a:headEnd/>
            <a:tailEnd/>
          </a:ln>
        </p:spPr>
      </p:pic>
      <p:pic>
        <p:nvPicPr>
          <p:cNvPr id="33797" name="Picture 4"/>
          <p:cNvPicPr>
            <a:picLocks noChangeAspect="1" noChangeArrowheads="1"/>
          </p:cNvPicPr>
          <p:nvPr/>
        </p:nvPicPr>
        <p:blipFill>
          <a:blip r:embed="rId4"/>
          <a:srcRect/>
          <a:stretch>
            <a:fillRect/>
          </a:stretch>
        </p:blipFill>
        <p:spPr bwMode="auto">
          <a:xfrm>
            <a:off x="6572250" y="4572000"/>
            <a:ext cx="1643063" cy="1917700"/>
          </a:xfrm>
          <a:prstGeom prst="rect">
            <a:avLst/>
          </a:prstGeom>
          <a:noFill/>
          <a:ln w="9525">
            <a:noFill/>
            <a:miter lim="800000"/>
            <a:headEnd/>
            <a:tailEnd/>
          </a:ln>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Título"/>
          <p:cNvSpPr>
            <a:spLocks noGrp="1"/>
          </p:cNvSpPr>
          <p:nvPr>
            <p:ph type="title"/>
          </p:nvPr>
        </p:nvSpPr>
        <p:spPr/>
        <p:txBody>
          <a:bodyPr/>
          <a:lstStyle/>
          <a:p>
            <a:endParaRPr lang="es-ES"/>
          </a:p>
        </p:txBody>
      </p:sp>
      <p:pic>
        <p:nvPicPr>
          <p:cNvPr id="34819" name="Picture 2"/>
          <p:cNvPicPr>
            <a:picLocks noGrp="1" noChangeAspect="1" noChangeArrowheads="1"/>
          </p:cNvPicPr>
          <p:nvPr>
            <p:ph idx="1"/>
          </p:nvPr>
        </p:nvPicPr>
        <p:blipFill>
          <a:blip r:embed="rId2"/>
          <a:srcRect/>
          <a:stretch>
            <a:fillRect/>
          </a:stretch>
        </p:blipFill>
        <p:spPr>
          <a:xfrm>
            <a:off x="2357438" y="1600200"/>
            <a:ext cx="4429125" cy="4525963"/>
          </a:xfr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iagrama de fuente regulada simétr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4" y="476672"/>
            <a:ext cx="8448873" cy="6229255"/>
          </a:xfrm>
          <a:prstGeom prst="rect">
            <a:avLst/>
          </a:prstGeom>
          <a:noFill/>
          <a:extLst>
            <a:ext uri="{909E8E84-426E-40DD-AFC4-6F175D3DCCD1}">
              <a14:hiddenFill xmlns:a14="http://schemas.microsoft.com/office/drawing/2010/main">
                <a:solidFill>
                  <a:srgbClr val="FFFFFF"/>
                </a:solidFill>
              </a14:hiddenFill>
            </a:ext>
          </a:extLst>
        </p:spPr>
      </p:pic>
      <p:sp>
        <p:nvSpPr>
          <p:cNvPr id="3" name="Flecha: hacia abajo 2">
            <a:extLst>
              <a:ext uri="{FF2B5EF4-FFF2-40B4-BE49-F238E27FC236}">
                <a16:creationId xmlns:a16="http://schemas.microsoft.com/office/drawing/2014/main" id="{DF945DB8-BA74-4E15-B980-F4DBCFF979C0}"/>
              </a:ext>
            </a:extLst>
          </p:cNvPr>
          <p:cNvSpPr/>
          <p:nvPr/>
        </p:nvSpPr>
        <p:spPr>
          <a:xfrm>
            <a:off x="395536" y="1556792"/>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13830958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a:t>El filtro de choque</a:t>
            </a:r>
          </a:p>
        </p:txBody>
      </p:sp>
      <p:sp>
        <p:nvSpPr>
          <p:cNvPr id="3" name="2 Marcador de contenido"/>
          <p:cNvSpPr>
            <a:spLocks noGrp="1"/>
          </p:cNvSpPr>
          <p:nvPr>
            <p:ph idx="1"/>
          </p:nvPr>
        </p:nvSpPr>
        <p:spPr/>
        <p:txBody>
          <a:bodyPr/>
          <a:lstStyle/>
          <a:p>
            <a:r>
              <a:rPr lang="es-CO" dirty="0"/>
              <a:t>Reactancia bobina</a:t>
            </a:r>
          </a:p>
          <a:p>
            <a:r>
              <a:rPr lang="es-CO" dirty="0"/>
              <a:t>Reactancia condensador </a:t>
            </a:r>
          </a:p>
        </p:txBody>
      </p:sp>
      <p:pic>
        <p:nvPicPr>
          <p:cNvPr id="1027" name="Picture 3"/>
          <p:cNvPicPr>
            <a:picLocks noChangeAspect="1" noChangeArrowheads="1"/>
          </p:cNvPicPr>
          <p:nvPr/>
        </p:nvPicPr>
        <p:blipFill>
          <a:blip r:embed="rId2"/>
          <a:srcRect/>
          <a:stretch>
            <a:fillRect/>
          </a:stretch>
        </p:blipFill>
        <p:spPr bwMode="auto">
          <a:xfrm>
            <a:off x="5214942" y="1643050"/>
            <a:ext cx="1577506" cy="661989"/>
          </a:xfrm>
          <a:prstGeom prst="rect">
            <a:avLst/>
          </a:prstGeom>
          <a:noFill/>
          <a:ln w="9525">
            <a:noFill/>
            <a:miter lim="800000"/>
            <a:headEnd/>
            <a:tailEnd/>
          </a:ln>
          <a:effectLst/>
        </p:spPr>
      </p:pic>
      <p:pic>
        <p:nvPicPr>
          <p:cNvPr id="1028" name="Picture 4"/>
          <p:cNvPicPr>
            <a:picLocks noChangeAspect="1" noChangeArrowheads="1"/>
          </p:cNvPicPr>
          <p:nvPr/>
        </p:nvPicPr>
        <p:blipFill>
          <a:blip r:embed="rId3"/>
          <a:srcRect/>
          <a:stretch>
            <a:fillRect/>
          </a:stretch>
        </p:blipFill>
        <p:spPr bwMode="auto">
          <a:xfrm>
            <a:off x="5572131" y="2357430"/>
            <a:ext cx="1151165" cy="671513"/>
          </a:xfrm>
          <a:prstGeom prst="rect">
            <a:avLst/>
          </a:prstGeom>
          <a:noFill/>
          <a:ln w="9525">
            <a:noFill/>
            <a:miter lim="800000"/>
            <a:headEnd/>
            <a:tailEnd/>
          </a:ln>
          <a:effectLst/>
        </p:spPr>
      </p:pic>
      <p:pic>
        <p:nvPicPr>
          <p:cNvPr id="1029" name="Picture 5"/>
          <p:cNvPicPr>
            <a:picLocks noChangeAspect="1" noChangeArrowheads="1"/>
          </p:cNvPicPr>
          <p:nvPr/>
        </p:nvPicPr>
        <p:blipFill>
          <a:blip r:embed="rId4"/>
          <a:srcRect/>
          <a:stretch>
            <a:fillRect/>
          </a:stretch>
        </p:blipFill>
        <p:spPr bwMode="auto">
          <a:xfrm>
            <a:off x="1428728" y="3429000"/>
            <a:ext cx="6553200" cy="1905000"/>
          </a:xfrm>
          <a:prstGeom prst="rect">
            <a:avLst/>
          </a:prstGeom>
          <a:noFill/>
          <a:ln w="9525">
            <a:noFill/>
            <a:miter lim="800000"/>
            <a:headEnd/>
            <a:tailEnd/>
          </a:ln>
          <a:effectLst/>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a:t>Puente de choque</a:t>
            </a:r>
          </a:p>
        </p:txBody>
      </p:sp>
      <p:sp>
        <p:nvSpPr>
          <p:cNvPr id="3" name="2 Marcador de contenido"/>
          <p:cNvSpPr>
            <a:spLocks noGrp="1"/>
          </p:cNvSpPr>
          <p:nvPr>
            <p:ph idx="1"/>
          </p:nvPr>
        </p:nvSpPr>
        <p:spPr/>
        <p:txBody>
          <a:bodyPr>
            <a:normAutofit lnSpcReduction="10000"/>
          </a:bodyPr>
          <a:lstStyle/>
          <a:p>
            <a:r>
              <a:rPr lang="es-CO" dirty="0"/>
              <a:t>Suele ser la salida de un puente rectificador</a:t>
            </a:r>
          </a:p>
          <a:p>
            <a:r>
              <a:rPr lang="es-CO" dirty="0"/>
              <a:t>X</a:t>
            </a:r>
            <a:r>
              <a:rPr lang="es-CO" baseline="-25000" dirty="0"/>
              <a:t>C</a:t>
            </a:r>
            <a:r>
              <a:rPr lang="es-CO" dirty="0"/>
              <a:t> &gt;R</a:t>
            </a:r>
            <a:r>
              <a:rPr lang="es-CO" baseline="-25000" dirty="0"/>
              <a:t>L</a:t>
            </a:r>
            <a:r>
              <a:rPr lang="es-CO" dirty="0"/>
              <a:t> y  XL&gt;XC</a:t>
            </a:r>
          </a:p>
          <a:p>
            <a:r>
              <a:rPr lang="es-CO" dirty="0"/>
              <a:t>El divisor de voltaje se tiene</a:t>
            </a:r>
          </a:p>
          <a:p>
            <a:endParaRPr lang="es-CO" dirty="0"/>
          </a:p>
          <a:p>
            <a:endParaRPr lang="es-CO" dirty="0"/>
          </a:p>
          <a:p>
            <a:endParaRPr lang="es-CO" dirty="0"/>
          </a:p>
          <a:p>
            <a:endParaRPr lang="es-CO" dirty="0"/>
          </a:p>
          <a:p>
            <a:r>
              <a:rPr lang="es-CO" dirty="0"/>
              <a:t>Factor de 100</a:t>
            </a:r>
          </a:p>
        </p:txBody>
      </p:sp>
      <p:pic>
        <p:nvPicPr>
          <p:cNvPr id="2050" name="Picture 2"/>
          <p:cNvPicPr>
            <a:picLocks noChangeAspect="1" noChangeArrowheads="1"/>
          </p:cNvPicPr>
          <p:nvPr/>
        </p:nvPicPr>
        <p:blipFill>
          <a:blip r:embed="rId2"/>
          <a:srcRect/>
          <a:stretch>
            <a:fillRect/>
          </a:stretch>
        </p:blipFill>
        <p:spPr bwMode="auto">
          <a:xfrm>
            <a:off x="5719779" y="2643182"/>
            <a:ext cx="1709741" cy="915452"/>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368104" y="3786190"/>
            <a:ext cx="8430184" cy="1785950"/>
          </a:xfrm>
          <a:prstGeom prst="rect">
            <a:avLst/>
          </a:prstGeom>
          <a:noFill/>
          <a:ln w="9525">
            <a:noFill/>
            <a:miter lim="800000"/>
            <a:headEnd/>
            <a:tailEnd/>
          </a:ln>
          <a:effectLst/>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26F003-CE42-442C-85D4-4565AED8FD5F}"/>
              </a:ext>
            </a:extLst>
          </p:cNvPr>
          <p:cNvSpPr>
            <a:spLocks noGrp="1"/>
          </p:cNvSpPr>
          <p:nvPr>
            <p:ph type="title"/>
          </p:nvPr>
        </p:nvSpPr>
        <p:spPr/>
        <p:txBody>
          <a:bodyPr/>
          <a:lstStyle/>
          <a:p>
            <a:r>
              <a:rPr lang="es-CO" dirty="0"/>
              <a:t>Etapa de filtrado</a:t>
            </a:r>
          </a:p>
        </p:txBody>
      </p:sp>
      <p:sp>
        <p:nvSpPr>
          <p:cNvPr id="3" name="Marcador de texto 2">
            <a:extLst>
              <a:ext uri="{FF2B5EF4-FFF2-40B4-BE49-F238E27FC236}">
                <a16:creationId xmlns:a16="http://schemas.microsoft.com/office/drawing/2014/main" id="{1DFAF99B-9267-4E45-B583-BBDCAEE29130}"/>
              </a:ext>
            </a:extLst>
          </p:cNvPr>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143343297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iagrama de fuente regulada simétr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4" y="476672"/>
            <a:ext cx="8448873" cy="6229255"/>
          </a:xfrm>
          <a:prstGeom prst="rect">
            <a:avLst/>
          </a:prstGeom>
          <a:noFill/>
          <a:extLst>
            <a:ext uri="{909E8E84-426E-40DD-AFC4-6F175D3DCCD1}">
              <a14:hiddenFill xmlns:a14="http://schemas.microsoft.com/office/drawing/2010/main">
                <a:solidFill>
                  <a:srgbClr val="FFFFFF"/>
                </a:solidFill>
              </a14:hiddenFill>
            </a:ext>
          </a:extLst>
        </p:spPr>
      </p:pic>
      <p:sp>
        <p:nvSpPr>
          <p:cNvPr id="3" name="Flecha: hacia abajo 2">
            <a:extLst>
              <a:ext uri="{FF2B5EF4-FFF2-40B4-BE49-F238E27FC236}">
                <a16:creationId xmlns:a16="http://schemas.microsoft.com/office/drawing/2014/main" id="{4DFDF1FE-7DD9-4B3B-BC8A-0B3FCAB96863}"/>
              </a:ext>
            </a:extLst>
          </p:cNvPr>
          <p:cNvSpPr/>
          <p:nvPr/>
        </p:nvSpPr>
        <p:spPr>
          <a:xfrm>
            <a:off x="3059832" y="980728"/>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73225813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a:t>Filtraje</a:t>
            </a:r>
          </a:p>
        </p:txBody>
      </p:sp>
      <p:sp>
        <p:nvSpPr>
          <p:cNvPr id="3" name="2 Marcador de contenido"/>
          <p:cNvSpPr>
            <a:spLocks noGrp="1"/>
          </p:cNvSpPr>
          <p:nvPr>
            <p:ph idx="1"/>
          </p:nvPr>
        </p:nvSpPr>
        <p:spPr>
          <a:xfrm>
            <a:off x="457200" y="1600201"/>
            <a:ext cx="3682752" cy="3506070"/>
          </a:xfrm>
        </p:spPr>
        <p:txBody>
          <a:bodyPr>
            <a:normAutofit fontScale="85000" lnSpcReduction="10000"/>
          </a:bodyPr>
          <a:lstStyle/>
          <a:p>
            <a:pPr marL="0" indent="0" algn="just">
              <a:buNone/>
            </a:pPr>
            <a:r>
              <a:rPr lang="es-CO" dirty="0"/>
              <a:t>Condensador: </a:t>
            </a:r>
            <a:r>
              <a:rPr lang="es-ES" dirty="0"/>
              <a:t>Elemento de dos terminales  formado por dos placas conductoras separadas por un material no conductor. La carga eléctrica se almacena en las placas</a:t>
            </a:r>
            <a:endParaRPr lang="es-CO" dirty="0"/>
          </a:p>
        </p:txBody>
      </p:sp>
      <p:pic>
        <p:nvPicPr>
          <p:cNvPr id="3074" name="Imagen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9145" y="1392659"/>
            <a:ext cx="3407271" cy="3724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a:hlinkClick r:id="rId3" action="ppaction://hlinkfile"/>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43524" y="5249752"/>
            <a:ext cx="924620" cy="627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5"/>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99479" y="5249752"/>
            <a:ext cx="976977" cy="42826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04769" y="5106270"/>
            <a:ext cx="875544" cy="77100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5" name="Rectangle 7"/>
          <p:cNvSpPr>
            <a:spLocks noChangeArrowheads="1"/>
          </p:cNvSpPr>
          <p:nvPr/>
        </p:nvSpPr>
        <p:spPr bwMode="auto">
          <a:xfrm>
            <a:off x="0" y="762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sz="1800" b="0" i="0" u="none" strike="noStrike" cap="none" normalizeH="0" baseline="0">
              <a:ln>
                <a:noFill/>
              </a:ln>
              <a:solidFill>
                <a:schemeClr val="tx1"/>
              </a:solidFill>
              <a:effectLst/>
              <a:latin typeface="Arial" pitchFamily="34" charset="0"/>
              <a:cs typeface="Arial" pitchFamily="34" charset="0"/>
            </a:endParaRPr>
          </a:p>
        </p:txBody>
      </p:sp>
      <p:pic>
        <p:nvPicPr>
          <p:cNvPr id="3081" name="Picture 9"/>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04048" y="5819353"/>
            <a:ext cx="936104" cy="634829"/>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17761" y="5678016"/>
            <a:ext cx="2182203" cy="48728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7" name="Rectangle 11"/>
          <p:cNvSpPr>
            <a:spLocks noChangeArrowheads="1"/>
          </p:cNvSpPr>
          <p:nvPr/>
        </p:nvSpPr>
        <p:spPr bwMode="auto">
          <a:xfrm>
            <a:off x="0" y="1019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sz="1800" b="0" i="0" u="none" strike="noStrike" cap="none" normalizeH="0" baseline="0">
              <a:ln>
                <a:noFill/>
              </a:ln>
              <a:solidFill>
                <a:schemeClr val="tx1"/>
              </a:solidFill>
              <a:effectLst/>
              <a:latin typeface="Arial" pitchFamily="34" charset="0"/>
              <a:cs typeface="Arial" pitchFamily="34" charset="0"/>
            </a:endParaRPr>
          </a:p>
        </p:txBody>
      </p:sp>
      <p:sp>
        <p:nvSpPr>
          <p:cNvPr id="8" name="Rectangle 12"/>
          <p:cNvSpPr>
            <a:spLocks noChangeArrowheads="1"/>
          </p:cNvSpPr>
          <p:nvPr/>
        </p:nvSpPr>
        <p:spPr bwMode="auto">
          <a:xfrm>
            <a:off x="0" y="14573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a:ln>
                  <a:noFill/>
                </a:ln>
                <a:solidFill>
                  <a:schemeClr val="tx1"/>
                </a:solidFill>
                <a:effectLst/>
                <a:latin typeface="Arial" pitchFamily="34" charset="0"/>
                <a:ea typeface="Times New Roman" pitchFamily="18" charset="0"/>
                <a:cs typeface="Times New Roman" pitchFamily="18" charset="0"/>
              </a:rPr>
              <a:t> </a:t>
            </a: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9" name="8 Rectángulo"/>
          <p:cNvSpPr/>
          <p:nvPr/>
        </p:nvSpPr>
        <p:spPr>
          <a:xfrm>
            <a:off x="6228184" y="6011996"/>
            <a:ext cx="1800686" cy="369332"/>
          </a:xfrm>
          <a:prstGeom prst="rect">
            <a:avLst/>
          </a:prstGeom>
        </p:spPr>
        <p:txBody>
          <a:bodyPr wrap="none">
            <a:spAutoFit/>
          </a:bodyPr>
          <a:lstStyle/>
          <a:p>
            <a:r>
              <a:rPr lang="el-GR" b="1" dirty="0"/>
              <a:t>ε</a:t>
            </a:r>
            <a:r>
              <a:rPr lang="es-ES" b="1" dirty="0"/>
              <a:t>=8.85x10</a:t>
            </a:r>
            <a:r>
              <a:rPr lang="es-ES" b="1" baseline="30000" dirty="0"/>
              <a:t>-12</a:t>
            </a:r>
            <a:r>
              <a:rPr lang="es-ES" b="1" dirty="0"/>
              <a:t> F/m</a:t>
            </a:r>
            <a:endParaRPr lang="es-CO" dirty="0"/>
          </a:p>
        </p:txBody>
      </p:sp>
    </p:spTree>
    <p:extLst>
      <p:ext uri="{BB962C8B-B14F-4D97-AF65-F5344CB8AC3E}">
        <p14:creationId xmlns:p14="http://schemas.microsoft.com/office/powerpoint/2010/main" val="257700011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a:t>Carga y descarga del condensador</a:t>
            </a:r>
          </a:p>
        </p:txBody>
      </p:sp>
      <p:pic>
        <p:nvPicPr>
          <p:cNvPr id="1026" name="Picture 2" descr="http://e-ducativa.catedu.es/44700165/aula/archivos/repositorio/2750/2951/html/img1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43310" y="2132856"/>
            <a:ext cx="3636021" cy="27495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4" name="Rectángulo 3"/>
              <p:cNvSpPr/>
              <p:nvPr/>
            </p:nvSpPr>
            <p:spPr>
              <a:xfrm>
                <a:off x="2267744" y="4973877"/>
                <a:ext cx="4824536" cy="59811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CO" sz="2400" i="1">
                              <a:latin typeface="Cambria Math" panose="02040503050406030204" pitchFamily="18" charset="0"/>
                            </a:rPr>
                          </m:ctrlPr>
                        </m:sSubPr>
                        <m:e>
                          <m:r>
                            <a:rPr lang="es-CO" sz="2400" i="1">
                              <a:latin typeface="Cambria Math" panose="02040503050406030204" pitchFamily="18" charset="0"/>
                            </a:rPr>
                            <m:t>𝑣</m:t>
                          </m:r>
                        </m:e>
                        <m:sub>
                          <m:r>
                            <a:rPr lang="es-CO" sz="2400" i="1">
                              <a:latin typeface="Cambria Math" panose="02040503050406030204" pitchFamily="18" charset="0"/>
                            </a:rPr>
                            <m:t>𝑐</m:t>
                          </m:r>
                        </m:sub>
                      </m:sSub>
                      <m:r>
                        <a:rPr lang="es-CO" sz="2400" i="0">
                          <a:latin typeface="Cambria Math" panose="02040503050406030204" pitchFamily="18" charset="0"/>
                        </a:rPr>
                        <m:t>=</m:t>
                      </m:r>
                      <m:sSub>
                        <m:sSubPr>
                          <m:ctrlPr>
                            <a:rPr lang="es-CO" sz="2400" i="1">
                              <a:latin typeface="Cambria Math" panose="02040503050406030204" pitchFamily="18" charset="0"/>
                            </a:rPr>
                          </m:ctrlPr>
                        </m:sSubPr>
                        <m:e>
                          <m:r>
                            <a:rPr lang="es-CO" sz="2400" i="1">
                              <a:latin typeface="Cambria Math" panose="02040503050406030204" pitchFamily="18" charset="0"/>
                            </a:rPr>
                            <m:t>𝑣</m:t>
                          </m:r>
                        </m:e>
                        <m:sub>
                          <m:r>
                            <a:rPr lang="es-CO" sz="2400" i="0">
                              <a:latin typeface="Cambria Math" panose="02040503050406030204" pitchFamily="18" charset="0"/>
                            </a:rPr>
                            <m:t>0</m:t>
                          </m:r>
                        </m:sub>
                      </m:sSub>
                      <m:d>
                        <m:dPr>
                          <m:ctrlPr>
                            <a:rPr lang="es-CO" sz="2400" i="1">
                              <a:latin typeface="Cambria Math" panose="02040503050406030204" pitchFamily="18" charset="0"/>
                            </a:rPr>
                          </m:ctrlPr>
                        </m:dPr>
                        <m:e>
                          <m:r>
                            <a:rPr lang="es-CO" sz="2400" i="0">
                              <a:latin typeface="Cambria Math" panose="02040503050406030204" pitchFamily="18" charset="0"/>
                            </a:rPr>
                            <m:t>1−</m:t>
                          </m:r>
                          <m:sSup>
                            <m:sSupPr>
                              <m:ctrlPr>
                                <a:rPr lang="es-CO" sz="2400" i="1">
                                  <a:latin typeface="Cambria Math" panose="02040503050406030204" pitchFamily="18" charset="0"/>
                                </a:rPr>
                              </m:ctrlPr>
                            </m:sSupPr>
                            <m:e>
                              <m:r>
                                <a:rPr lang="es-CO" sz="2400" i="1">
                                  <a:latin typeface="Cambria Math" panose="02040503050406030204" pitchFamily="18" charset="0"/>
                                </a:rPr>
                                <m:t>𝑒</m:t>
                              </m:r>
                            </m:e>
                            <m:sup>
                              <m:r>
                                <a:rPr lang="es-CO" sz="2400" i="0">
                                  <a:latin typeface="Cambria Math" panose="02040503050406030204" pitchFamily="18" charset="0"/>
                                </a:rPr>
                                <m:t>−</m:t>
                              </m:r>
                              <m:f>
                                <m:fPr>
                                  <m:ctrlPr>
                                    <a:rPr lang="es-CO" sz="2400" i="1">
                                      <a:latin typeface="Cambria Math" panose="02040503050406030204" pitchFamily="18" charset="0"/>
                                    </a:rPr>
                                  </m:ctrlPr>
                                </m:fPr>
                                <m:num>
                                  <m:r>
                                    <a:rPr lang="es-CO" sz="2400" i="1">
                                      <a:latin typeface="Cambria Math" panose="02040503050406030204" pitchFamily="18" charset="0"/>
                                    </a:rPr>
                                    <m:t>𝜏</m:t>
                                  </m:r>
                                </m:num>
                                <m:den>
                                  <m:r>
                                    <a:rPr lang="es-CO" sz="2400" i="1">
                                      <a:latin typeface="Cambria Math" panose="02040503050406030204" pitchFamily="18" charset="0"/>
                                    </a:rPr>
                                    <m:t>𝑅𝐶</m:t>
                                  </m:r>
                                </m:den>
                              </m:f>
                            </m:sup>
                          </m:sSup>
                        </m:e>
                      </m:d>
                      <m:r>
                        <a:rPr lang="es-CO" sz="2400" i="0">
                          <a:latin typeface="Cambria Math" panose="02040503050406030204" pitchFamily="18" charset="0"/>
                        </a:rPr>
                        <m:t> </m:t>
                      </m:r>
                      <m:r>
                        <a:rPr lang="es-CO" sz="2400" i="1">
                          <a:latin typeface="Cambria Math" panose="02040503050406030204" pitchFamily="18" charset="0"/>
                        </a:rPr>
                        <m:t>𝑝𝑎𝑟𝑎</m:t>
                      </m:r>
                      <m:r>
                        <a:rPr lang="es-CO" sz="2400" i="0">
                          <a:latin typeface="Cambria Math" panose="02040503050406030204" pitchFamily="18" charset="0"/>
                        </a:rPr>
                        <m:t> </m:t>
                      </m:r>
                      <m:r>
                        <a:rPr lang="es-CO" sz="2400" i="1">
                          <a:latin typeface="Cambria Math" panose="02040503050406030204" pitchFamily="18" charset="0"/>
                        </a:rPr>
                        <m:t>𝑡</m:t>
                      </m:r>
                      <m:r>
                        <a:rPr lang="es-CO" sz="2400" i="0">
                          <a:latin typeface="Cambria Math" panose="02040503050406030204" pitchFamily="18" charset="0"/>
                        </a:rPr>
                        <m:t>≥0</m:t>
                      </m:r>
                    </m:oMath>
                  </m:oMathPara>
                </a14:m>
                <a:endParaRPr lang="es-CO" sz="2400" dirty="0"/>
              </a:p>
            </p:txBody>
          </p:sp>
        </mc:Choice>
        <mc:Fallback xmlns="">
          <p:sp>
            <p:nvSpPr>
              <p:cNvPr id="4" name="Rectángulo 3"/>
              <p:cNvSpPr>
                <a:spLocks noRot="1" noChangeAspect="1" noMove="1" noResize="1" noEditPoints="1" noAdjustHandles="1" noChangeArrowheads="1" noChangeShapeType="1" noTextEdit="1"/>
              </p:cNvSpPr>
              <p:nvPr/>
            </p:nvSpPr>
            <p:spPr>
              <a:xfrm>
                <a:off x="2267744" y="4973877"/>
                <a:ext cx="4824536" cy="598112"/>
              </a:xfrm>
              <a:prstGeom prst="rect">
                <a:avLst/>
              </a:prstGeom>
              <a:blipFill rotWithShape="0">
                <a:blip r:embed="rId3"/>
                <a:stretch>
                  <a:fillRect/>
                </a:stretch>
              </a:blipFill>
            </p:spPr>
            <p:txBody>
              <a:bodyPr/>
              <a:lstStyle/>
              <a:p>
                <a:r>
                  <a:rPr lang="es-CO">
                    <a:noFill/>
                  </a:rPr>
                  <a:t> </a:t>
                </a:r>
              </a:p>
            </p:txBody>
          </p:sp>
        </mc:Fallback>
      </mc:AlternateContent>
      <mc:AlternateContent xmlns:mc="http://schemas.openxmlformats.org/markup-compatibility/2006" xmlns:a14="http://schemas.microsoft.com/office/drawing/2010/main">
        <mc:Choice Requires="a14">
          <p:sp>
            <p:nvSpPr>
              <p:cNvPr id="5" name="Rectángulo 4"/>
              <p:cNvSpPr/>
              <p:nvPr/>
            </p:nvSpPr>
            <p:spPr>
              <a:xfrm>
                <a:off x="3836063" y="5805264"/>
                <a:ext cx="2188997" cy="6260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CO" sz="2400" b="1" i="1">
                          <a:latin typeface="Cambria Math" panose="02040503050406030204" pitchFamily="18" charset="0"/>
                        </a:rPr>
                        <m:t>𝒗</m:t>
                      </m:r>
                      <m:d>
                        <m:dPr>
                          <m:ctrlPr>
                            <a:rPr lang="es-CO" sz="2400" b="1" i="1">
                              <a:latin typeface="Cambria Math" panose="02040503050406030204" pitchFamily="18" charset="0"/>
                            </a:rPr>
                          </m:ctrlPr>
                        </m:dPr>
                        <m:e>
                          <m:r>
                            <a:rPr lang="es-CO" sz="2400" b="1" i="1">
                              <a:latin typeface="Cambria Math" panose="02040503050406030204" pitchFamily="18" charset="0"/>
                            </a:rPr>
                            <m:t>𝒕</m:t>
                          </m:r>
                        </m:e>
                      </m:d>
                      <m:r>
                        <a:rPr lang="es-CO" sz="2400" b="0" i="0">
                          <a:latin typeface="Cambria Math" panose="02040503050406030204" pitchFamily="18" charset="0"/>
                        </a:rPr>
                        <m:t>=</m:t>
                      </m:r>
                      <m:sSub>
                        <m:sSubPr>
                          <m:ctrlPr>
                            <a:rPr lang="es-CO" sz="2400" b="0" i="1">
                              <a:latin typeface="Cambria Math" panose="02040503050406030204" pitchFamily="18" charset="0"/>
                            </a:rPr>
                          </m:ctrlPr>
                        </m:sSubPr>
                        <m:e>
                          <m:r>
                            <a:rPr lang="es-CO" sz="2400" b="1" i="1">
                              <a:latin typeface="Cambria Math" panose="02040503050406030204" pitchFamily="18" charset="0"/>
                            </a:rPr>
                            <m:t>𝒗</m:t>
                          </m:r>
                        </m:e>
                        <m:sub>
                          <m:r>
                            <a:rPr lang="es-CO" sz="2400" b="0" i="0">
                              <a:latin typeface="Cambria Math" panose="02040503050406030204" pitchFamily="18" charset="0"/>
                            </a:rPr>
                            <m:t>0</m:t>
                          </m:r>
                        </m:sub>
                      </m:sSub>
                      <m:sSup>
                        <m:sSupPr>
                          <m:ctrlPr>
                            <a:rPr lang="es-CO" sz="2400" b="0" i="1">
                              <a:latin typeface="Cambria Math" panose="02040503050406030204" pitchFamily="18" charset="0"/>
                            </a:rPr>
                          </m:ctrlPr>
                        </m:sSupPr>
                        <m:e>
                          <m:r>
                            <a:rPr lang="es-CO" sz="2400" b="0" i="1">
                              <a:latin typeface="Cambria Math" panose="02040503050406030204" pitchFamily="18" charset="0"/>
                            </a:rPr>
                            <m:t>𝑒</m:t>
                          </m:r>
                        </m:e>
                        <m:sup>
                          <m:r>
                            <a:rPr lang="es-CO" sz="2400" b="0" i="0">
                              <a:latin typeface="Cambria Math" panose="02040503050406030204" pitchFamily="18" charset="0"/>
                            </a:rPr>
                            <m:t>−</m:t>
                          </m:r>
                          <m:f>
                            <m:fPr>
                              <m:ctrlPr>
                                <a:rPr lang="es-CO" sz="2400" b="0" i="1">
                                  <a:latin typeface="Cambria Math" panose="02040503050406030204" pitchFamily="18" charset="0"/>
                                </a:rPr>
                              </m:ctrlPr>
                            </m:fPr>
                            <m:num>
                              <m:r>
                                <a:rPr lang="es-CO" sz="2400" b="0" i="1">
                                  <a:latin typeface="Cambria Math" panose="02040503050406030204" pitchFamily="18" charset="0"/>
                                </a:rPr>
                                <m:t>𝑡</m:t>
                              </m:r>
                            </m:num>
                            <m:den>
                              <m:r>
                                <a:rPr lang="es-CO" sz="2400" b="0" i="1">
                                  <a:latin typeface="Cambria Math" panose="02040503050406030204" pitchFamily="18" charset="0"/>
                                </a:rPr>
                                <m:t>𝑅𝐶</m:t>
                              </m:r>
                            </m:den>
                          </m:f>
                        </m:sup>
                      </m:sSup>
                    </m:oMath>
                  </m:oMathPara>
                </a14:m>
                <a:endParaRPr lang="es-CO" sz="2400" dirty="0"/>
              </a:p>
            </p:txBody>
          </p:sp>
        </mc:Choice>
        <mc:Fallback xmlns="">
          <p:sp>
            <p:nvSpPr>
              <p:cNvPr id="5" name="Rectángulo 4"/>
              <p:cNvSpPr>
                <a:spLocks noRot="1" noChangeAspect="1" noMove="1" noResize="1" noEditPoints="1" noAdjustHandles="1" noChangeArrowheads="1" noChangeShapeType="1" noTextEdit="1"/>
              </p:cNvSpPr>
              <p:nvPr/>
            </p:nvSpPr>
            <p:spPr>
              <a:xfrm>
                <a:off x="3836063" y="5805264"/>
                <a:ext cx="2188997" cy="626005"/>
              </a:xfrm>
              <a:prstGeom prst="rect">
                <a:avLst/>
              </a:prstGeom>
              <a:blipFill rotWithShape="0">
                <a:blip r:embed="rId4"/>
                <a:stretch>
                  <a:fillRect/>
                </a:stretch>
              </a:blipFill>
            </p:spPr>
            <p:txBody>
              <a:bodyPr/>
              <a:lstStyle/>
              <a:p>
                <a:r>
                  <a:rPr lang="es-CO">
                    <a:noFill/>
                  </a:rPr>
                  <a:t> </a:t>
                </a:r>
              </a:p>
            </p:txBody>
          </p:sp>
        </mc:Fallback>
      </mc:AlternateContent>
    </p:spTree>
    <p:extLst>
      <p:ext uri="{BB962C8B-B14F-4D97-AF65-F5344CB8AC3E}">
        <p14:creationId xmlns:p14="http://schemas.microsoft.com/office/powerpoint/2010/main" val="116339896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4A9EE1-E4CC-49D4-B317-2F0BF453AB20}"/>
              </a:ext>
            </a:extLst>
          </p:cNvPr>
          <p:cNvSpPr>
            <a:spLocks noGrp="1"/>
          </p:cNvSpPr>
          <p:nvPr>
            <p:ph type="title"/>
          </p:nvPr>
        </p:nvSpPr>
        <p:spPr/>
        <p:txBody>
          <a:bodyPr/>
          <a:lstStyle/>
          <a:p>
            <a:r>
              <a:rPr lang="es-ES" dirty="0"/>
              <a:t>Carga</a:t>
            </a:r>
            <a:endParaRPr lang="es-CO" dirty="0"/>
          </a:p>
        </p:txBody>
      </p:sp>
      <p:sp>
        <p:nvSpPr>
          <p:cNvPr id="3" name="Marcador de contenido 2">
            <a:extLst>
              <a:ext uri="{FF2B5EF4-FFF2-40B4-BE49-F238E27FC236}">
                <a16:creationId xmlns:a16="http://schemas.microsoft.com/office/drawing/2014/main" id="{3B3CB83B-B700-4D1A-B7E3-525166E6B51C}"/>
              </a:ext>
            </a:extLst>
          </p:cNvPr>
          <p:cNvSpPr>
            <a:spLocks noGrp="1"/>
          </p:cNvSpPr>
          <p:nvPr>
            <p:ph idx="1"/>
          </p:nvPr>
        </p:nvSpPr>
        <p:spPr>
          <a:xfrm>
            <a:off x="539552" y="1617492"/>
            <a:ext cx="8229600" cy="4525963"/>
          </a:xfrm>
        </p:spPr>
        <p:txBody>
          <a:bodyPr/>
          <a:lstStyle/>
          <a:p>
            <a:r>
              <a:rPr lang="es-ES" dirty="0"/>
              <a:t>Ejemplo con Tao de 60 para que con 5Taos podamos ver la carga en 5 minutos</a:t>
            </a:r>
          </a:p>
          <a:p>
            <a:r>
              <a:rPr lang="es-ES" dirty="0"/>
              <a:t>Se halla la resistencia con un condensador de 1000 microfaradios</a:t>
            </a:r>
          </a:p>
          <a:p>
            <a:endParaRPr lang="es-CO" dirty="0"/>
          </a:p>
        </p:txBody>
      </p:sp>
      <p:graphicFrame>
        <p:nvGraphicFramePr>
          <p:cNvPr id="4" name="Tabla 3">
            <a:extLst>
              <a:ext uri="{FF2B5EF4-FFF2-40B4-BE49-F238E27FC236}">
                <a16:creationId xmlns:a16="http://schemas.microsoft.com/office/drawing/2014/main" id="{6DF0D913-9D18-4ECD-9FC8-8CF2F0D9EE1C}"/>
              </a:ext>
            </a:extLst>
          </p:cNvPr>
          <p:cNvGraphicFramePr>
            <a:graphicFrameLocks noGrp="1"/>
          </p:cNvGraphicFramePr>
          <p:nvPr>
            <p:extLst>
              <p:ext uri="{D42A27DB-BD31-4B8C-83A1-F6EECF244321}">
                <p14:modId xmlns:p14="http://schemas.microsoft.com/office/powerpoint/2010/main" val="2395893120"/>
              </p:ext>
            </p:extLst>
          </p:nvPr>
        </p:nvGraphicFramePr>
        <p:xfrm>
          <a:off x="1907704" y="4005606"/>
          <a:ext cx="3240360" cy="1524000"/>
        </p:xfrm>
        <a:graphic>
          <a:graphicData uri="http://schemas.openxmlformats.org/drawingml/2006/table">
            <a:tbl>
              <a:tblPr>
                <a:tableStyleId>{5C22544A-7EE6-4342-B048-85BDC9FD1C3A}</a:tableStyleId>
              </a:tblPr>
              <a:tblGrid>
                <a:gridCol w="1080120">
                  <a:extLst>
                    <a:ext uri="{9D8B030D-6E8A-4147-A177-3AD203B41FA5}">
                      <a16:colId xmlns:a16="http://schemas.microsoft.com/office/drawing/2014/main" val="2486679955"/>
                    </a:ext>
                  </a:extLst>
                </a:gridCol>
                <a:gridCol w="1080120">
                  <a:extLst>
                    <a:ext uri="{9D8B030D-6E8A-4147-A177-3AD203B41FA5}">
                      <a16:colId xmlns:a16="http://schemas.microsoft.com/office/drawing/2014/main" val="3723368931"/>
                    </a:ext>
                  </a:extLst>
                </a:gridCol>
                <a:gridCol w="1080120">
                  <a:extLst>
                    <a:ext uri="{9D8B030D-6E8A-4147-A177-3AD203B41FA5}">
                      <a16:colId xmlns:a16="http://schemas.microsoft.com/office/drawing/2014/main" val="3471432733"/>
                    </a:ext>
                  </a:extLst>
                </a:gridCol>
              </a:tblGrid>
              <a:tr h="287923">
                <a:tc>
                  <a:txBody>
                    <a:bodyPr/>
                    <a:lstStyle/>
                    <a:p>
                      <a:pPr algn="l" fontAlgn="b"/>
                      <a:r>
                        <a:rPr lang="es-CO" sz="2000" u="none" strike="noStrike">
                          <a:effectLst/>
                        </a:rPr>
                        <a:t>Vc</a:t>
                      </a:r>
                      <a:endParaRPr lang="es-CO" sz="2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s-CO" sz="2000" u="none" strike="noStrike">
                          <a:effectLst/>
                        </a:rPr>
                        <a:t>5</a:t>
                      </a:r>
                      <a:endParaRPr lang="es-CO" sz="2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s-CO" sz="2000" u="none" strike="noStrike">
                          <a:effectLst/>
                        </a:rPr>
                        <a:t>V</a:t>
                      </a:r>
                      <a:endParaRPr lang="es-CO" sz="2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945939836"/>
                  </a:ext>
                </a:extLst>
              </a:tr>
              <a:tr h="287923">
                <a:tc>
                  <a:txBody>
                    <a:bodyPr/>
                    <a:lstStyle/>
                    <a:p>
                      <a:pPr algn="l" fontAlgn="b"/>
                      <a:r>
                        <a:rPr lang="es-CO" sz="2000" u="none" strike="noStrike">
                          <a:effectLst/>
                        </a:rPr>
                        <a:t>t</a:t>
                      </a:r>
                      <a:endParaRPr lang="es-CO" sz="2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s-CO" sz="2000" u="none" strike="noStrike">
                          <a:effectLst/>
                        </a:rPr>
                        <a:t>60</a:t>
                      </a:r>
                      <a:endParaRPr lang="es-CO" sz="2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s-CO" sz="2000" u="none" strike="noStrike">
                          <a:effectLst/>
                        </a:rPr>
                        <a:t>s</a:t>
                      </a:r>
                      <a:endParaRPr lang="es-CO" sz="2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39932742"/>
                  </a:ext>
                </a:extLst>
              </a:tr>
              <a:tr h="287923">
                <a:tc>
                  <a:txBody>
                    <a:bodyPr/>
                    <a:lstStyle/>
                    <a:p>
                      <a:pPr algn="l" fontAlgn="b"/>
                      <a:r>
                        <a:rPr lang="es-CO" sz="2000" u="none" strike="noStrike">
                          <a:effectLst/>
                        </a:rPr>
                        <a:t>C</a:t>
                      </a:r>
                      <a:endParaRPr lang="es-CO" sz="2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s-CO" sz="2000" u="none" strike="noStrike">
                          <a:effectLst/>
                        </a:rPr>
                        <a:t>1000</a:t>
                      </a:r>
                      <a:endParaRPr lang="es-CO" sz="2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s-CO" sz="2000" u="none" strike="noStrike">
                          <a:effectLst/>
                        </a:rPr>
                        <a:t>µf</a:t>
                      </a:r>
                      <a:endParaRPr lang="es-CO" sz="2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547437674"/>
                  </a:ext>
                </a:extLst>
              </a:tr>
              <a:tr h="287923">
                <a:tc>
                  <a:txBody>
                    <a:bodyPr/>
                    <a:lstStyle/>
                    <a:p>
                      <a:pPr algn="l" fontAlgn="b"/>
                      <a:endParaRPr lang="es-CO" sz="2000" b="0" i="0" u="none" strike="noStrike">
                        <a:solidFill>
                          <a:srgbClr val="000000"/>
                        </a:solidFill>
                        <a:effectLst/>
                        <a:latin typeface="Calibri" panose="020F0502020204030204" pitchFamily="34" charset="0"/>
                      </a:endParaRPr>
                    </a:p>
                  </a:txBody>
                  <a:tcPr marL="0" marR="0" marT="0" marB="0"/>
                </a:tc>
                <a:tc>
                  <a:txBody>
                    <a:bodyPr/>
                    <a:lstStyle/>
                    <a:p>
                      <a:pPr algn="l" fontAlgn="b"/>
                      <a:endParaRPr lang="es-CO" sz="2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s-CO" sz="2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491664581"/>
                  </a:ext>
                </a:extLst>
              </a:tr>
              <a:tr h="287923">
                <a:tc>
                  <a:txBody>
                    <a:bodyPr/>
                    <a:lstStyle/>
                    <a:p>
                      <a:pPr algn="l" fontAlgn="b"/>
                      <a:r>
                        <a:rPr lang="es-CO" sz="2000" u="none" strike="noStrike">
                          <a:effectLst/>
                        </a:rPr>
                        <a:t>R=t/C</a:t>
                      </a:r>
                      <a:endParaRPr lang="es-CO" sz="20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s-CO" sz="2000" u="none" strike="noStrike">
                          <a:effectLst/>
                        </a:rPr>
                        <a:t>60000</a:t>
                      </a:r>
                      <a:endParaRPr lang="es-CO" sz="2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l-GR" sz="2000" b="0" i="0" u="none" strike="noStrike" dirty="0">
                          <a:solidFill>
                            <a:srgbClr val="000000"/>
                          </a:solidFill>
                          <a:effectLst/>
                          <a:latin typeface="Calibri" panose="020F0502020204030204" pitchFamily="34" charset="0"/>
                        </a:rPr>
                        <a:t>Ω</a:t>
                      </a:r>
                      <a:endParaRPr lang="es-CO" sz="20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192431082"/>
                  </a:ext>
                </a:extLst>
              </a:tr>
            </a:tbl>
          </a:graphicData>
        </a:graphic>
      </p:graphicFrame>
      <mc:AlternateContent xmlns:mc="http://schemas.openxmlformats.org/markup-compatibility/2006" xmlns:a14="http://schemas.microsoft.com/office/drawing/2010/main">
        <mc:Choice Requires="a14">
          <p:sp>
            <p:nvSpPr>
              <p:cNvPr id="5" name="CuadroTexto 1">
                <a:extLst>
                  <a:ext uri="{FF2B5EF4-FFF2-40B4-BE49-F238E27FC236}">
                    <a16:creationId xmlns:a16="http://schemas.microsoft.com/office/drawing/2014/main" id="{5D6BFB18-DB06-4811-8F92-D2D0D5A9DFBD}"/>
                  </a:ext>
                </a:extLst>
              </p:cNvPr>
              <p:cNvSpPr txBox="1"/>
              <p:nvPr/>
            </p:nvSpPr>
            <p:spPr>
              <a:xfrm>
                <a:off x="6227489" y="4293096"/>
                <a:ext cx="1008807" cy="276999"/>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s-CO" sz="1800" i="0" dirty="0"/>
                  <a:t>t</a:t>
                </a:r>
                <a14:m>
                  <m:oMath xmlns:m="http://schemas.openxmlformats.org/officeDocument/2006/math">
                    <m:r>
                      <a:rPr lang="es-CO" sz="1800" i="1">
                        <a:latin typeface="Cambria Math" panose="02040503050406030204" pitchFamily="18" charset="0"/>
                      </a:rPr>
                      <m:t>=</m:t>
                    </m:r>
                    <m:r>
                      <a:rPr lang="es-ES" sz="1800" b="0" i="1">
                        <a:latin typeface="Cambria Math" panose="02040503050406030204" pitchFamily="18" charset="0"/>
                      </a:rPr>
                      <m:t>𝑅</m:t>
                    </m:r>
                  </m:oMath>
                </a14:m>
                <a:r>
                  <a:rPr lang="es-CO" sz="1800" dirty="0"/>
                  <a:t>C</a:t>
                </a:r>
              </a:p>
            </p:txBody>
          </p:sp>
        </mc:Choice>
        <mc:Fallback xmlns="">
          <p:sp>
            <p:nvSpPr>
              <p:cNvPr id="5" name="CuadroTexto 1">
                <a:extLst>
                  <a:ext uri="{FF2B5EF4-FFF2-40B4-BE49-F238E27FC236}">
                    <a16:creationId xmlns:a16="http://schemas.microsoft.com/office/drawing/2014/main" id="{5D6BFB18-DB06-4811-8F92-D2D0D5A9DFBD}"/>
                  </a:ext>
                </a:extLst>
              </p:cNvPr>
              <p:cNvSpPr txBox="1">
                <a:spLocks noRot="1" noChangeAspect="1" noMove="1" noResize="1" noEditPoints="1" noAdjustHandles="1" noChangeArrowheads="1" noChangeShapeType="1" noTextEdit="1"/>
              </p:cNvSpPr>
              <p:nvPr/>
            </p:nvSpPr>
            <p:spPr>
              <a:xfrm>
                <a:off x="6227489" y="4293096"/>
                <a:ext cx="1008807" cy="276999"/>
              </a:xfrm>
              <a:prstGeom prst="rect">
                <a:avLst/>
              </a:prstGeom>
              <a:blipFill>
                <a:blip r:embed="rId2"/>
                <a:stretch>
                  <a:fillRect l="-14545" t="-28261" b="-50000"/>
                </a:stretch>
              </a:blipFill>
            </p:spPr>
            <p:txBody>
              <a:bodyPr/>
              <a:lstStyle/>
              <a:p>
                <a:r>
                  <a:rPr lang="es-CO">
                    <a:noFill/>
                  </a:rPr>
                  <a:t> </a:t>
                </a:r>
              </a:p>
            </p:txBody>
          </p:sp>
        </mc:Fallback>
      </mc:AlternateContent>
      <mc:AlternateContent xmlns:mc="http://schemas.openxmlformats.org/markup-compatibility/2006" xmlns:a14="http://schemas.microsoft.com/office/drawing/2010/main">
        <mc:Choice Requires="a14">
          <p:sp>
            <p:nvSpPr>
              <p:cNvPr id="9" name="Rectángulo 8">
                <a:extLst>
                  <a:ext uri="{FF2B5EF4-FFF2-40B4-BE49-F238E27FC236}">
                    <a16:creationId xmlns:a16="http://schemas.microsoft.com/office/drawing/2014/main" id="{FFF0739F-A931-4411-8CE6-933D75261797}"/>
                  </a:ext>
                </a:extLst>
              </p:cNvPr>
              <p:cNvSpPr/>
              <p:nvPr/>
            </p:nvSpPr>
            <p:spPr>
              <a:xfrm>
                <a:off x="2555776" y="5516946"/>
                <a:ext cx="4824536" cy="59811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CO" sz="2400" i="1">
                              <a:latin typeface="Cambria Math" panose="02040503050406030204" pitchFamily="18" charset="0"/>
                            </a:rPr>
                          </m:ctrlPr>
                        </m:sSubPr>
                        <m:e>
                          <m:r>
                            <a:rPr lang="es-CO" sz="2400" i="1">
                              <a:latin typeface="Cambria Math" panose="02040503050406030204" pitchFamily="18" charset="0"/>
                            </a:rPr>
                            <m:t>𝑣</m:t>
                          </m:r>
                        </m:e>
                        <m:sub>
                          <m:r>
                            <a:rPr lang="es-CO" sz="2400" i="1">
                              <a:latin typeface="Cambria Math" panose="02040503050406030204" pitchFamily="18" charset="0"/>
                            </a:rPr>
                            <m:t>𝑐</m:t>
                          </m:r>
                        </m:sub>
                      </m:sSub>
                      <m:r>
                        <a:rPr lang="es-CO" sz="2400" i="0">
                          <a:latin typeface="Cambria Math" panose="02040503050406030204" pitchFamily="18" charset="0"/>
                        </a:rPr>
                        <m:t>=</m:t>
                      </m:r>
                      <m:sSub>
                        <m:sSubPr>
                          <m:ctrlPr>
                            <a:rPr lang="es-CO" sz="2400" i="1">
                              <a:latin typeface="Cambria Math" panose="02040503050406030204" pitchFamily="18" charset="0"/>
                            </a:rPr>
                          </m:ctrlPr>
                        </m:sSubPr>
                        <m:e>
                          <m:r>
                            <a:rPr lang="es-CO" sz="2400" i="1">
                              <a:latin typeface="Cambria Math" panose="02040503050406030204" pitchFamily="18" charset="0"/>
                            </a:rPr>
                            <m:t>𝑣</m:t>
                          </m:r>
                        </m:e>
                        <m:sub>
                          <m:r>
                            <a:rPr lang="es-CO" sz="2400" i="0">
                              <a:latin typeface="Cambria Math" panose="02040503050406030204" pitchFamily="18" charset="0"/>
                            </a:rPr>
                            <m:t>0</m:t>
                          </m:r>
                        </m:sub>
                      </m:sSub>
                      <m:d>
                        <m:dPr>
                          <m:ctrlPr>
                            <a:rPr lang="es-CO" sz="2400" i="1">
                              <a:latin typeface="Cambria Math" panose="02040503050406030204" pitchFamily="18" charset="0"/>
                            </a:rPr>
                          </m:ctrlPr>
                        </m:dPr>
                        <m:e>
                          <m:r>
                            <a:rPr lang="es-CO" sz="2400" i="0">
                              <a:latin typeface="Cambria Math" panose="02040503050406030204" pitchFamily="18" charset="0"/>
                            </a:rPr>
                            <m:t>1−</m:t>
                          </m:r>
                          <m:sSup>
                            <m:sSupPr>
                              <m:ctrlPr>
                                <a:rPr lang="es-CO" sz="2400" i="1">
                                  <a:latin typeface="Cambria Math" panose="02040503050406030204" pitchFamily="18" charset="0"/>
                                </a:rPr>
                              </m:ctrlPr>
                            </m:sSupPr>
                            <m:e>
                              <m:r>
                                <a:rPr lang="es-CO" sz="2400" i="1">
                                  <a:latin typeface="Cambria Math" panose="02040503050406030204" pitchFamily="18" charset="0"/>
                                </a:rPr>
                                <m:t>𝑒</m:t>
                              </m:r>
                            </m:e>
                            <m:sup>
                              <m:r>
                                <a:rPr lang="es-CO" sz="2400" i="0">
                                  <a:latin typeface="Cambria Math" panose="02040503050406030204" pitchFamily="18" charset="0"/>
                                </a:rPr>
                                <m:t>−</m:t>
                              </m:r>
                              <m:f>
                                <m:fPr>
                                  <m:ctrlPr>
                                    <a:rPr lang="es-CO" sz="2400" i="1">
                                      <a:latin typeface="Cambria Math" panose="02040503050406030204" pitchFamily="18" charset="0"/>
                                    </a:rPr>
                                  </m:ctrlPr>
                                </m:fPr>
                                <m:num>
                                  <m:r>
                                    <a:rPr lang="es-CO" sz="2400" i="1">
                                      <a:latin typeface="Cambria Math" panose="02040503050406030204" pitchFamily="18" charset="0"/>
                                    </a:rPr>
                                    <m:t>𝜏</m:t>
                                  </m:r>
                                </m:num>
                                <m:den>
                                  <m:r>
                                    <a:rPr lang="es-CO" sz="2400" i="1">
                                      <a:latin typeface="Cambria Math" panose="02040503050406030204" pitchFamily="18" charset="0"/>
                                    </a:rPr>
                                    <m:t>𝑅𝐶</m:t>
                                  </m:r>
                                </m:den>
                              </m:f>
                            </m:sup>
                          </m:sSup>
                        </m:e>
                      </m:d>
                      <m:r>
                        <a:rPr lang="es-CO" sz="2400" i="0">
                          <a:latin typeface="Cambria Math" panose="02040503050406030204" pitchFamily="18" charset="0"/>
                        </a:rPr>
                        <m:t> </m:t>
                      </m:r>
                      <m:r>
                        <a:rPr lang="es-CO" sz="2400" i="1">
                          <a:latin typeface="Cambria Math" panose="02040503050406030204" pitchFamily="18" charset="0"/>
                        </a:rPr>
                        <m:t>𝑝𝑎𝑟𝑎</m:t>
                      </m:r>
                      <m:r>
                        <a:rPr lang="es-CO" sz="2400" i="0">
                          <a:latin typeface="Cambria Math" panose="02040503050406030204" pitchFamily="18" charset="0"/>
                        </a:rPr>
                        <m:t> </m:t>
                      </m:r>
                      <m:r>
                        <a:rPr lang="es-CO" sz="2400" i="1">
                          <a:latin typeface="Cambria Math" panose="02040503050406030204" pitchFamily="18" charset="0"/>
                        </a:rPr>
                        <m:t>𝑡</m:t>
                      </m:r>
                      <m:r>
                        <a:rPr lang="es-CO" sz="2400" i="0">
                          <a:latin typeface="Cambria Math" panose="02040503050406030204" pitchFamily="18" charset="0"/>
                        </a:rPr>
                        <m:t>≥0</m:t>
                      </m:r>
                    </m:oMath>
                  </m:oMathPara>
                </a14:m>
                <a:endParaRPr lang="es-CO" sz="2400" dirty="0"/>
              </a:p>
            </p:txBody>
          </p:sp>
        </mc:Choice>
        <mc:Fallback xmlns="">
          <p:sp>
            <p:nvSpPr>
              <p:cNvPr id="9" name="Rectángulo 8">
                <a:extLst>
                  <a:ext uri="{FF2B5EF4-FFF2-40B4-BE49-F238E27FC236}">
                    <a16:creationId xmlns:a16="http://schemas.microsoft.com/office/drawing/2014/main" id="{FFF0739F-A931-4411-8CE6-933D75261797}"/>
                  </a:ext>
                </a:extLst>
              </p:cNvPr>
              <p:cNvSpPr>
                <a:spLocks noRot="1" noChangeAspect="1" noMove="1" noResize="1" noEditPoints="1" noAdjustHandles="1" noChangeArrowheads="1" noChangeShapeType="1" noTextEdit="1"/>
              </p:cNvSpPr>
              <p:nvPr/>
            </p:nvSpPr>
            <p:spPr>
              <a:xfrm>
                <a:off x="2555776" y="5516946"/>
                <a:ext cx="4824536" cy="598112"/>
              </a:xfrm>
              <a:prstGeom prst="rect">
                <a:avLst/>
              </a:prstGeom>
              <a:blipFill>
                <a:blip r:embed="rId3"/>
                <a:stretch>
                  <a:fillRect/>
                </a:stretch>
              </a:blipFill>
            </p:spPr>
            <p:txBody>
              <a:bodyPr/>
              <a:lstStyle/>
              <a:p>
                <a:r>
                  <a:rPr lang="es-CO">
                    <a:noFill/>
                  </a:rPr>
                  <a:t> </a:t>
                </a:r>
              </a:p>
            </p:txBody>
          </p:sp>
        </mc:Fallback>
      </mc:AlternateContent>
    </p:spTree>
    <p:extLst>
      <p:ext uri="{BB962C8B-B14F-4D97-AF65-F5344CB8AC3E}">
        <p14:creationId xmlns:p14="http://schemas.microsoft.com/office/powerpoint/2010/main" val="201542687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Marcador de contenido 5">
            <a:extLst>
              <a:ext uri="{FF2B5EF4-FFF2-40B4-BE49-F238E27FC236}">
                <a16:creationId xmlns:a16="http://schemas.microsoft.com/office/drawing/2014/main" id="{714FC0AD-9AE6-47D1-A44F-790126DE4F80}"/>
              </a:ext>
            </a:extLst>
          </p:cNvPr>
          <p:cNvGraphicFramePr>
            <a:graphicFrameLocks noGrp="1"/>
          </p:cNvGraphicFramePr>
          <p:nvPr>
            <p:ph sz="half" idx="1"/>
            <p:extLst>
              <p:ext uri="{D42A27DB-BD31-4B8C-83A1-F6EECF244321}">
                <p14:modId xmlns:p14="http://schemas.microsoft.com/office/powerpoint/2010/main" val="1975769456"/>
              </p:ext>
            </p:extLst>
          </p:nvPr>
        </p:nvGraphicFramePr>
        <p:xfrm>
          <a:off x="558799" y="692696"/>
          <a:ext cx="3937002" cy="5832656"/>
        </p:xfrm>
        <a:graphic>
          <a:graphicData uri="http://schemas.openxmlformats.org/drawingml/2006/table">
            <a:tbl>
              <a:tblPr>
                <a:tableStyleId>{5C22544A-7EE6-4342-B048-85BDC9FD1C3A}</a:tableStyleId>
              </a:tblPr>
              <a:tblGrid>
                <a:gridCol w="484809">
                  <a:extLst>
                    <a:ext uri="{9D8B030D-6E8A-4147-A177-3AD203B41FA5}">
                      <a16:colId xmlns:a16="http://schemas.microsoft.com/office/drawing/2014/main" val="2161564502"/>
                    </a:ext>
                  </a:extLst>
                </a:gridCol>
                <a:gridCol w="576064">
                  <a:extLst>
                    <a:ext uri="{9D8B030D-6E8A-4147-A177-3AD203B41FA5}">
                      <a16:colId xmlns:a16="http://schemas.microsoft.com/office/drawing/2014/main" val="2050314432"/>
                    </a:ext>
                  </a:extLst>
                </a:gridCol>
                <a:gridCol w="720080">
                  <a:extLst>
                    <a:ext uri="{9D8B030D-6E8A-4147-A177-3AD203B41FA5}">
                      <a16:colId xmlns:a16="http://schemas.microsoft.com/office/drawing/2014/main" val="3702932164"/>
                    </a:ext>
                  </a:extLst>
                </a:gridCol>
                <a:gridCol w="1512168">
                  <a:extLst>
                    <a:ext uri="{9D8B030D-6E8A-4147-A177-3AD203B41FA5}">
                      <a16:colId xmlns:a16="http://schemas.microsoft.com/office/drawing/2014/main" val="2401556307"/>
                    </a:ext>
                  </a:extLst>
                </a:gridCol>
                <a:gridCol w="643881">
                  <a:extLst>
                    <a:ext uri="{9D8B030D-6E8A-4147-A177-3AD203B41FA5}">
                      <a16:colId xmlns:a16="http://schemas.microsoft.com/office/drawing/2014/main" val="2503540910"/>
                    </a:ext>
                  </a:extLst>
                </a:gridCol>
              </a:tblGrid>
              <a:tr h="364541">
                <a:tc>
                  <a:txBody>
                    <a:bodyPr/>
                    <a:lstStyle/>
                    <a:p>
                      <a:pPr algn="l" fontAlgn="b"/>
                      <a:r>
                        <a:rPr lang="es-CO" sz="1800" u="none" strike="noStrike">
                          <a:effectLst/>
                        </a:rPr>
                        <a:t>VC</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O" sz="1800" u="none" strike="noStrike">
                          <a:effectLst/>
                        </a:rPr>
                        <a:t>TAO</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O" sz="1800" u="none" strike="noStrike">
                          <a:effectLst/>
                        </a:rPr>
                        <a:t>t|s|</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O" sz="1800" u="none" strike="noStrike">
                          <a:effectLst/>
                        </a:rPr>
                        <a:t>vc|V|</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O" sz="1800" u="none" strike="noStrike">
                          <a:effectLst/>
                        </a:rPr>
                        <a:t> </a:t>
                      </a:r>
                      <a:endParaRPr lang="es-CO"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31546949"/>
                  </a:ext>
                </a:extLst>
              </a:tr>
              <a:tr h="364541">
                <a:tc>
                  <a:txBody>
                    <a:bodyPr/>
                    <a:lstStyle/>
                    <a:p>
                      <a:pPr algn="r" fontAlgn="b"/>
                      <a:r>
                        <a:rPr lang="es-CO" sz="1800" u="none" strike="noStrike">
                          <a:effectLst/>
                        </a:rPr>
                        <a:t>5</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1800" u="none" strike="noStrike">
                          <a:effectLst/>
                        </a:rPr>
                        <a:t>60</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1800" u="none" strike="noStrike">
                          <a:effectLst/>
                        </a:rPr>
                        <a:t>0</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1800" u="none" strike="noStrike">
                          <a:effectLst/>
                        </a:rPr>
                        <a:t>0</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O" sz="1800" u="none" strike="noStrike">
                          <a:effectLst/>
                        </a:rPr>
                        <a:t> </a:t>
                      </a:r>
                      <a:endParaRPr lang="es-CO"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34753005"/>
                  </a:ext>
                </a:extLst>
              </a:tr>
              <a:tr h="364541">
                <a:tc>
                  <a:txBody>
                    <a:bodyPr/>
                    <a:lstStyle/>
                    <a:p>
                      <a:pPr algn="r" fontAlgn="b"/>
                      <a:r>
                        <a:rPr lang="es-CO" sz="1800" u="none" strike="noStrike">
                          <a:effectLst/>
                        </a:rPr>
                        <a:t>5</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1800" u="none" strike="noStrike">
                          <a:effectLst/>
                        </a:rPr>
                        <a:t>60</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1800" u="none" strike="noStrike">
                          <a:effectLst/>
                        </a:rPr>
                        <a:t>10</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1800" u="none" strike="noStrike">
                          <a:effectLst/>
                        </a:rPr>
                        <a:t>0,76759123</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O" sz="1800" u="none" strike="noStrike">
                          <a:effectLst/>
                        </a:rPr>
                        <a:t> </a:t>
                      </a:r>
                      <a:endParaRPr lang="es-CO"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24567588"/>
                  </a:ext>
                </a:extLst>
              </a:tr>
              <a:tr h="364541">
                <a:tc>
                  <a:txBody>
                    <a:bodyPr/>
                    <a:lstStyle/>
                    <a:p>
                      <a:pPr algn="r" fontAlgn="b"/>
                      <a:r>
                        <a:rPr lang="es-CO" sz="1800" u="none" strike="noStrike">
                          <a:effectLst/>
                        </a:rPr>
                        <a:t>5</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1800" u="none" strike="noStrike">
                          <a:effectLst/>
                        </a:rPr>
                        <a:t>60</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1800" u="none" strike="noStrike">
                          <a:effectLst/>
                        </a:rPr>
                        <a:t>20</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1800" u="none" strike="noStrike">
                          <a:effectLst/>
                        </a:rPr>
                        <a:t>1,41734321</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O" sz="1800" u="none" strike="noStrike">
                          <a:effectLst/>
                        </a:rPr>
                        <a:t> </a:t>
                      </a:r>
                      <a:endParaRPr lang="es-CO"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44567809"/>
                  </a:ext>
                </a:extLst>
              </a:tr>
              <a:tr h="364541">
                <a:tc>
                  <a:txBody>
                    <a:bodyPr/>
                    <a:lstStyle/>
                    <a:p>
                      <a:pPr algn="r" fontAlgn="b"/>
                      <a:r>
                        <a:rPr lang="es-CO" sz="1800" u="none" strike="noStrike">
                          <a:effectLst/>
                        </a:rPr>
                        <a:t>5</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1800" u="none" strike="noStrike">
                          <a:effectLst/>
                        </a:rPr>
                        <a:t>60</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1800" u="none" strike="noStrike">
                          <a:effectLst/>
                        </a:rPr>
                        <a:t>30</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1800" u="none" strike="noStrike">
                          <a:effectLst/>
                        </a:rPr>
                        <a:t>1,9673464</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O" sz="1800" u="none" strike="noStrike">
                          <a:effectLst/>
                        </a:rPr>
                        <a:t> </a:t>
                      </a:r>
                      <a:endParaRPr lang="es-CO"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57129908"/>
                  </a:ext>
                </a:extLst>
              </a:tr>
              <a:tr h="364541">
                <a:tc>
                  <a:txBody>
                    <a:bodyPr/>
                    <a:lstStyle/>
                    <a:p>
                      <a:pPr algn="r" fontAlgn="b"/>
                      <a:r>
                        <a:rPr lang="es-CO" sz="1800" u="none" strike="noStrike">
                          <a:effectLst/>
                        </a:rPr>
                        <a:t>5</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1800" u="none" strike="noStrike">
                          <a:effectLst/>
                        </a:rPr>
                        <a:t>60</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1800" u="none" strike="noStrike">
                          <a:effectLst/>
                        </a:rPr>
                        <a:t>40</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1800" u="none" strike="noStrike">
                          <a:effectLst/>
                        </a:rPr>
                        <a:t>2,43291406</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O" sz="1800" u="none" strike="noStrike">
                          <a:effectLst/>
                        </a:rPr>
                        <a:t> </a:t>
                      </a:r>
                      <a:endParaRPr lang="es-CO"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44756385"/>
                  </a:ext>
                </a:extLst>
              </a:tr>
              <a:tr h="364541">
                <a:tc>
                  <a:txBody>
                    <a:bodyPr/>
                    <a:lstStyle/>
                    <a:p>
                      <a:pPr algn="r" fontAlgn="b"/>
                      <a:r>
                        <a:rPr lang="es-CO" sz="1800" u="none" strike="noStrike">
                          <a:effectLst/>
                        </a:rPr>
                        <a:t>5</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1800" u="none" strike="noStrike">
                          <a:effectLst/>
                        </a:rPr>
                        <a:t>60</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1800" u="none" strike="noStrike">
                          <a:effectLst/>
                        </a:rPr>
                        <a:t>50</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1800" u="none" strike="noStrike">
                          <a:effectLst/>
                        </a:rPr>
                        <a:t>2,82700859</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O" sz="1800" u="none" strike="noStrike">
                          <a:effectLst/>
                        </a:rPr>
                        <a:t> </a:t>
                      </a:r>
                      <a:endParaRPr lang="es-CO"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35110115"/>
                  </a:ext>
                </a:extLst>
              </a:tr>
              <a:tr h="364541">
                <a:tc>
                  <a:txBody>
                    <a:bodyPr/>
                    <a:lstStyle/>
                    <a:p>
                      <a:pPr algn="r" fontAlgn="b"/>
                      <a:r>
                        <a:rPr lang="es-CO" sz="1800" u="none" strike="noStrike" dirty="0">
                          <a:effectLst/>
                          <a:highlight>
                            <a:srgbClr val="FFFF00"/>
                          </a:highlight>
                        </a:rPr>
                        <a:t>5</a:t>
                      </a:r>
                      <a:endParaRPr lang="es-CO" sz="1800" b="0" i="0" u="none" strike="noStrike" dirty="0">
                        <a:solidFill>
                          <a:srgbClr val="000000"/>
                        </a:solidFill>
                        <a:effectLst/>
                        <a:highlight>
                          <a:srgbClr val="FFFF00"/>
                        </a:highlight>
                        <a:latin typeface="Calibri" panose="020F0502020204030204" pitchFamily="34" charset="0"/>
                      </a:endParaRPr>
                    </a:p>
                  </a:txBody>
                  <a:tcPr marL="9525" marR="9525" marT="9525" marB="0" anchor="b">
                    <a:solidFill>
                      <a:srgbClr val="FFFF00"/>
                    </a:solidFill>
                  </a:tcPr>
                </a:tc>
                <a:tc>
                  <a:txBody>
                    <a:bodyPr/>
                    <a:lstStyle/>
                    <a:p>
                      <a:pPr algn="r" fontAlgn="b"/>
                      <a:r>
                        <a:rPr lang="es-CO" sz="1800" u="none" strike="noStrike" dirty="0">
                          <a:effectLst/>
                          <a:highlight>
                            <a:srgbClr val="FFFF00"/>
                          </a:highlight>
                        </a:rPr>
                        <a:t>60</a:t>
                      </a:r>
                      <a:endParaRPr lang="es-CO" sz="1800" b="0" i="0" u="none" strike="noStrike" dirty="0">
                        <a:solidFill>
                          <a:srgbClr val="000000"/>
                        </a:solidFill>
                        <a:effectLst/>
                        <a:highlight>
                          <a:srgbClr val="FFFF00"/>
                        </a:highlight>
                        <a:latin typeface="Calibri" panose="020F0502020204030204" pitchFamily="34" charset="0"/>
                      </a:endParaRPr>
                    </a:p>
                  </a:txBody>
                  <a:tcPr marL="9525" marR="9525" marT="9525" marB="0" anchor="b">
                    <a:solidFill>
                      <a:srgbClr val="FFFF00"/>
                    </a:solidFill>
                  </a:tcPr>
                </a:tc>
                <a:tc>
                  <a:txBody>
                    <a:bodyPr/>
                    <a:lstStyle/>
                    <a:p>
                      <a:pPr algn="r" fontAlgn="b"/>
                      <a:r>
                        <a:rPr lang="es-CO" sz="1800" u="none" strike="noStrike" dirty="0">
                          <a:effectLst/>
                          <a:highlight>
                            <a:srgbClr val="FFFF00"/>
                          </a:highlight>
                        </a:rPr>
                        <a:t>60</a:t>
                      </a:r>
                      <a:endParaRPr lang="es-CO" sz="1800" b="0" i="0" u="none" strike="noStrike" dirty="0">
                        <a:solidFill>
                          <a:srgbClr val="000000"/>
                        </a:solidFill>
                        <a:effectLst/>
                        <a:highlight>
                          <a:srgbClr val="FFFF00"/>
                        </a:highlight>
                        <a:latin typeface="Calibri" panose="020F0502020204030204" pitchFamily="34" charset="0"/>
                      </a:endParaRPr>
                    </a:p>
                  </a:txBody>
                  <a:tcPr marL="9525" marR="9525" marT="9525" marB="0" anchor="b">
                    <a:solidFill>
                      <a:srgbClr val="FFFF00"/>
                    </a:solidFill>
                  </a:tcPr>
                </a:tc>
                <a:tc>
                  <a:txBody>
                    <a:bodyPr/>
                    <a:lstStyle/>
                    <a:p>
                      <a:pPr algn="r" fontAlgn="b"/>
                      <a:r>
                        <a:rPr lang="es-CO" sz="1800" u="none" strike="noStrike" dirty="0">
                          <a:effectLst/>
                          <a:highlight>
                            <a:srgbClr val="FFFF00"/>
                          </a:highlight>
                        </a:rPr>
                        <a:t>3,16060242</a:t>
                      </a:r>
                      <a:endParaRPr lang="es-CO" sz="1800" b="0" i="0" u="none" strike="noStrike" dirty="0">
                        <a:solidFill>
                          <a:srgbClr val="000000"/>
                        </a:solidFill>
                        <a:effectLst/>
                        <a:highlight>
                          <a:srgbClr val="FFFF00"/>
                        </a:highlight>
                        <a:latin typeface="Calibri" panose="020F0502020204030204" pitchFamily="34" charset="0"/>
                      </a:endParaRPr>
                    </a:p>
                  </a:txBody>
                  <a:tcPr marL="9525" marR="9525" marT="9525" marB="0" anchor="b">
                    <a:solidFill>
                      <a:srgbClr val="FFFF00"/>
                    </a:solidFill>
                  </a:tcPr>
                </a:tc>
                <a:tc>
                  <a:txBody>
                    <a:bodyPr/>
                    <a:lstStyle/>
                    <a:p>
                      <a:pPr algn="l" fontAlgn="b"/>
                      <a:r>
                        <a:rPr lang="es-CO" sz="1800" u="none" strike="noStrike" dirty="0">
                          <a:effectLst/>
                          <a:highlight>
                            <a:srgbClr val="FFFF00"/>
                          </a:highlight>
                        </a:rPr>
                        <a:t>1tao</a:t>
                      </a:r>
                      <a:endParaRPr lang="es-CO" sz="1800" b="0" i="0" u="none" strike="noStrike" dirty="0">
                        <a:solidFill>
                          <a:srgbClr val="000000"/>
                        </a:solidFill>
                        <a:effectLst/>
                        <a:highlight>
                          <a:srgbClr val="FFFF00"/>
                        </a:highlight>
                        <a:latin typeface="Calibri" panose="020F0502020204030204" pitchFamily="34" charset="0"/>
                      </a:endParaRPr>
                    </a:p>
                  </a:txBody>
                  <a:tcPr marL="9525" marR="9525" marT="9525" marB="0" anchor="b">
                    <a:solidFill>
                      <a:srgbClr val="FFFF00"/>
                    </a:solidFill>
                  </a:tcPr>
                </a:tc>
                <a:extLst>
                  <a:ext uri="{0D108BD9-81ED-4DB2-BD59-A6C34878D82A}">
                    <a16:rowId xmlns:a16="http://schemas.microsoft.com/office/drawing/2014/main" val="530503951"/>
                  </a:ext>
                </a:extLst>
              </a:tr>
              <a:tr h="364541">
                <a:tc>
                  <a:txBody>
                    <a:bodyPr/>
                    <a:lstStyle/>
                    <a:p>
                      <a:pPr algn="r" fontAlgn="b"/>
                      <a:r>
                        <a:rPr lang="es-CO" sz="1800" u="none" strike="noStrike">
                          <a:effectLst/>
                        </a:rPr>
                        <a:t>5</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1800" u="none" strike="noStrike">
                          <a:effectLst/>
                        </a:rPr>
                        <a:t>60</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1800" u="none" strike="noStrike">
                          <a:effectLst/>
                        </a:rPr>
                        <a:t>80</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1800" u="none" strike="noStrike">
                          <a:effectLst/>
                        </a:rPr>
                        <a:t>3,68201395</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O" sz="1800" u="none" strike="noStrike">
                          <a:effectLst/>
                        </a:rPr>
                        <a:t> </a:t>
                      </a:r>
                      <a:endParaRPr lang="es-CO"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72014271"/>
                  </a:ext>
                </a:extLst>
              </a:tr>
              <a:tr h="364541">
                <a:tc>
                  <a:txBody>
                    <a:bodyPr/>
                    <a:lstStyle/>
                    <a:p>
                      <a:pPr algn="r" fontAlgn="b"/>
                      <a:r>
                        <a:rPr lang="es-CO" sz="1800" u="none" strike="noStrike">
                          <a:effectLst/>
                        </a:rPr>
                        <a:t>5</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1800" u="none" strike="noStrike">
                          <a:effectLst/>
                        </a:rPr>
                        <a:t>60</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1800" u="none" strike="noStrike">
                          <a:effectLst/>
                        </a:rPr>
                        <a:t>100</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1800" u="none" strike="noStrike">
                          <a:effectLst/>
                        </a:rPr>
                        <a:t>4,05562167</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O" sz="1800" u="none" strike="noStrike">
                          <a:effectLst/>
                        </a:rPr>
                        <a:t> </a:t>
                      </a:r>
                      <a:endParaRPr lang="es-CO"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62272791"/>
                  </a:ext>
                </a:extLst>
              </a:tr>
              <a:tr h="364541">
                <a:tc>
                  <a:txBody>
                    <a:bodyPr/>
                    <a:lstStyle/>
                    <a:p>
                      <a:pPr algn="r" fontAlgn="b"/>
                      <a:r>
                        <a:rPr lang="es-CO" sz="1800" u="none" strike="noStrike" dirty="0">
                          <a:effectLst/>
                        </a:rPr>
                        <a:t>5</a:t>
                      </a:r>
                      <a:endParaRPr lang="es-CO" sz="1800" b="0" i="0" u="none" strike="noStrike" dirty="0">
                        <a:solidFill>
                          <a:srgbClr val="000000"/>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s-CO" sz="1800" u="none" strike="noStrike" dirty="0">
                          <a:effectLst/>
                        </a:rPr>
                        <a:t>60</a:t>
                      </a:r>
                      <a:endParaRPr lang="es-CO" sz="1800" b="0" i="0" u="none" strike="noStrike" dirty="0">
                        <a:solidFill>
                          <a:srgbClr val="000000"/>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s-CO" sz="1800" u="none" strike="noStrike" dirty="0">
                          <a:effectLst/>
                        </a:rPr>
                        <a:t>120</a:t>
                      </a:r>
                      <a:endParaRPr lang="es-CO" sz="1800" b="0" i="0" u="none" strike="noStrike" dirty="0">
                        <a:solidFill>
                          <a:srgbClr val="000000"/>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s-CO" sz="1800" u="none" strike="noStrike" dirty="0">
                          <a:effectLst/>
                        </a:rPr>
                        <a:t>4,32332331</a:t>
                      </a:r>
                      <a:endParaRPr lang="es-CO" sz="1800" b="0" i="0" u="none" strike="noStrike" dirty="0">
                        <a:solidFill>
                          <a:srgbClr val="000000"/>
                        </a:solidFill>
                        <a:effectLst/>
                        <a:latin typeface="Calibri" panose="020F0502020204030204" pitchFamily="34" charset="0"/>
                      </a:endParaRPr>
                    </a:p>
                  </a:txBody>
                  <a:tcPr marL="9525" marR="9525" marT="9525" marB="0" anchor="b">
                    <a:solidFill>
                      <a:srgbClr val="FFFF00"/>
                    </a:solidFill>
                  </a:tcPr>
                </a:tc>
                <a:tc>
                  <a:txBody>
                    <a:bodyPr/>
                    <a:lstStyle/>
                    <a:p>
                      <a:pPr algn="l" fontAlgn="b"/>
                      <a:r>
                        <a:rPr lang="es-CO" sz="1800" u="none" strike="noStrike" dirty="0">
                          <a:effectLst/>
                        </a:rPr>
                        <a:t>2taos</a:t>
                      </a:r>
                      <a:endParaRPr lang="es-CO" sz="1800" b="0" i="0" u="none" strike="noStrike" dirty="0">
                        <a:solidFill>
                          <a:srgbClr val="000000"/>
                        </a:solidFill>
                        <a:effectLst/>
                        <a:latin typeface="Calibri" panose="020F0502020204030204" pitchFamily="34" charset="0"/>
                      </a:endParaRPr>
                    </a:p>
                  </a:txBody>
                  <a:tcPr marL="9525" marR="9525" marT="9525" marB="0" anchor="b">
                    <a:solidFill>
                      <a:srgbClr val="FFFF00"/>
                    </a:solidFill>
                  </a:tcPr>
                </a:tc>
                <a:extLst>
                  <a:ext uri="{0D108BD9-81ED-4DB2-BD59-A6C34878D82A}">
                    <a16:rowId xmlns:a16="http://schemas.microsoft.com/office/drawing/2014/main" val="3557392693"/>
                  </a:ext>
                </a:extLst>
              </a:tr>
              <a:tr h="364541">
                <a:tc>
                  <a:txBody>
                    <a:bodyPr/>
                    <a:lstStyle/>
                    <a:p>
                      <a:pPr algn="r" fontAlgn="b"/>
                      <a:r>
                        <a:rPr lang="es-CO" sz="1800" u="none" strike="noStrike" dirty="0">
                          <a:effectLst/>
                        </a:rPr>
                        <a:t>5</a:t>
                      </a:r>
                      <a:endParaRPr lang="es-CO" sz="1800" b="0" i="0" u="none" strike="noStrike" dirty="0">
                        <a:solidFill>
                          <a:srgbClr val="000000"/>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s-CO" sz="1800" u="none" strike="noStrike" dirty="0">
                          <a:effectLst/>
                        </a:rPr>
                        <a:t>60</a:t>
                      </a:r>
                      <a:endParaRPr lang="es-CO" sz="1800" b="0" i="0" u="none" strike="noStrike" dirty="0">
                        <a:solidFill>
                          <a:srgbClr val="000000"/>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s-CO" sz="1800" u="none" strike="noStrike" dirty="0">
                          <a:effectLst/>
                        </a:rPr>
                        <a:t>180</a:t>
                      </a:r>
                      <a:endParaRPr lang="es-CO" sz="1800" b="0" i="0" u="none" strike="noStrike" dirty="0">
                        <a:solidFill>
                          <a:srgbClr val="000000"/>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s-CO" sz="1800" u="none" strike="noStrike" dirty="0">
                          <a:effectLst/>
                        </a:rPr>
                        <a:t>4,75106451</a:t>
                      </a:r>
                      <a:endParaRPr lang="es-CO" sz="1800" b="0" i="0" u="none" strike="noStrike" dirty="0">
                        <a:solidFill>
                          <a:srgbClr val="000000"/>
                        </a:solidFill>
                        <a:effectLst/>
                        <a:latin typeface="Calibri" panose="020F0502020204030204" pitchFamily="34" charset="0"/>
                      </a:endParaRPr>
                    </a:p>
                  </a:txBody>
                  <a:tcPr marL="9525" marR="9525" marT="9525" marB="0" anchor="b">
                    <a:solidFill>
                      <a:srgbClr val="FFFF00"/>
                    </a:solidFill>
                  </a:tcPr>
                </a:tc>
                <a:tc>
                  <a:txBody>
                    <a:bodyPr/>
                    <a:lstStyle/>
                    <a:p>
                      <a:pPr algn="l" fontAlgn="b"/>
                      <a:r>
                        <a:rPr lang="es-CO" sz="1800" u="none" strike="noStrike" dirty="0">
                          <a:effectLst/>
                        </a:rPr>
                        <a:t>3taos</a:t>
                      </a:r>
                      <a:endParaRPr lang="es-CO" sz="1800" b="0" i="0" u="none" strike="noStrike" dirty="0">
                        <a:solidFill>
                          <a:srgbClr val="000000"/>
                        </a:solidFill>
                        <a:effectLst/>
                        <a:latin typeface="Calibri" panose="020F0502020204030204" pitchFamily="34" charset="0"/>
                      </a:endParaRPr>
                    </a:p>
                  </a:txBody>
                  <a:tcPr marL="9525" marR="9525" marT="9525" marB="0" anchor="b">
                    <a:solidFill>
                      <a:srgbClr val="FFFF00"/>
                    </a:solidFill>
                  </a:tcPr>
                </a:tc>
                <a:extLst>
                  <a:ext uri="{0D108BD9-81ED-4DB2-BD59-A6C34878D82A}">
                    <a16:rowId xmlns:a16="http://schemas.microsoft.com/office/drawing/2014/main" val="3922960084"/>
                  </a:ext>
                </a:extLst>
              </a:tr>
              <a:tr h="364541">
                <a:tc>
                  <a:txBody>
                    <a:bodyPr/>
                    <a:lstStyle/>
                    <a:p>
                      <a:pPr algn="r" fontAlgn="b"/>
                      <a:r>
                        <a:rPr lang="es-CO" sz="1800" u="none" strike="noStrike">
                          <a:effectLst/>
                        </a:rPr>
                        <a:t>5</a:t>
                      </a:r>
                      <a:endParaRPr lang="es-CO" sz="1800" b="0" i="0" u="none" strike="noStrike">
                        <a:solidFill>
                          <a:srgbClr val="000000"/>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s-CO" sz="1800" u="none" strike="noStrike">
                          <a:effectLst/>
                        </a:rPr>
                        <a:t>60</a:t>
                      </a:r>
                      <a:endParaRPr lang="es-CO" sz="1800" b="0" i="0" u="none" strike="noStrike">
                        <a:solidFill>
                          <a:srgbClr val="000000"/>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s-CO" sz="1800" u="none" strike="noStrike" dirty="0">
                          <a:effectLst/>
                        </a:rPr>
                        <a:t>240</a:t>
                      </a:r>
                      <a:endParaRPr lang="es-CO" sz="1800" b="0" i="0" u="none" strike="noStrike" dirty="0">
                        <a:solidFill>
                          <a:srgbClr val="000000"/>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s-CO" sz="1800" u="none" strike="noStrike" dirty="0">
                          <a:effectLst/>
                        </a:rPr>
                        <a:t>4,90842173</a:t>
                      </a:r>
                      <a:endParaRPr lang="es-CO" sz="1800" b="0" i="0" u="none" strike="noStrike" dirty="0">
                        <a:solidFill>
                          <a:srgbClr val="000000"/>
                        </a:solidFill>
                        <a:effectLst/>
                        <a:latin typeface="Calibri" panose="020F0502020204030204" pitchFamily="34" charset="0"/>
                      </a:endParaRPr>
                    </a:p>
                  </a:txBody>
                  <a:tcPr marL="9525" marR="9525" marT="9525" marB="0" anchor="b">
                    <a:solidFill>
                      <a:srgbClr val="FFFF00"/>
                    </a:solidFill>
                  </a:tcPr>
                </a:tc>
                <a:tc>
                  <a:txBody>
                    <a:bodyPr/>
                    <a:lstStyle/>
                    <a:p>
                      <a:pPr algn="l" fontAlgn="b"/>
                      <a:r>
                        <a:rPr lang="es-CO" sz="1800" u="none" strike="noStrike">
                          <a:effectLst/>
                        </a:rPr>
                        <a:t>4taos</a:t>
                      </a:r>
                      <a:endParaRPr lang="es-CO" sz="1800" b="0" i="0" u="none" strike="noStrike">
                        <a:solidFill>
                          <a:srgbClr val="000000"/>
                        </a:solidFill>
                        <a:effectLst/>
                        <a:latin typeface="Calibri" panose="020F0502020204030204" pitchFamily="34" charset="0"/>
                      </a:endParaRPr>
                    </a:p>
                  </a:txBody>
                  <a:tcPr marL="9525" marR="9525" marT="9525" marB="0" anchor="b">
                    <a:solidFill>
                      <a:srgbClr val="FFFF00"/>
                    </a:solidFill>
                  </a:tcPr>
                </a:tc>
                <a:extLst>
                  <a:ext uri="{0D108BD9-81ED-4DB2-BD59-A6C34878D82A}">
                    <a16:rowId xmlns:a16="http://schemas.microsoft.com/office/drawing/2014/main" val="3354650051"/>
                  </a:ext>
                </a:extLst>
              </a:tr>
              <a:tr h="364541">
                <a:tc>
                  <a:txBody>
                    <a:bodyPr/>
                    <a:lstStyle/>
                    <a:p>
                      <a:pPr algn="r" fontAlgn="b"/>
                      <a:r>
                        <a:rPr lang="es-CO" sz="1800" u="none" strike="noStrike">
                          <a:effectLst/>
                        </a:rPr>
                        <a:t>5</a:t>
                      </a:r>
                      <a:endParaRPr lang="es-CO" sz="1800" b="0" i="0" u="none" strike="noStrike">
                        <a:solidFill>
                          <a:srgbClr val="000000"/>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s-CO" sz="1800" u="none" strike="noStrike">
                          <a:effectLst/>
                        </a:rPr>
                        <a:t>60</a:t>
                      </a:r>
                      <a:endParaRPr lang="es-CO" sz="1800" b="0" i="0" u="none" strike="noStrike">
                        <a:solidFill>
                          <a:srgbClr val="000000"/>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s-CO" sz="1800" u="none" strike="noStrike">
                          <a:effectLst/>
                        </a:rPr>
                        <a:t>300</a:t>
                      </a:r>
                      <a:endParaRPr lang="es-CO" sz="1800" b="0" i="0" u="none" strike="noStrike">
                        <a:solidFill>
                          <a:srgbClr val="000000"/>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s-CO" sz="1800" u="none" strike="noStrike" dirty="0">
                          <a:effectLst/>
                        </a:rPr>
                        <a:t>4,96631023</a:t>
                      </a:r>
                      <a:endParaRPr lang="es-CO" sz="1800" b="0" i="0" u="none" strike="noStrike" dirty="0">
                        <a:solidFill>
                          <a:srgbClr val="000000"/>
                        </a:solidFill>
                        <a:effectLst/>
                        <a:latin typeface="Calibri" panose="020F0502020204030204" pitchFamily="34" charset="0"/>
                      </a:endParaRPr>
                    </a:p>
                  </a:txBody>
                  <a:tcPr marL="9525" marR="9525" marT="9525" marB="0" anchor="b">
                    <a:solidFill>
                      <a:srgbClr val="FFFF00"/>
                    </a:solidFill>
                  </a:tcPr>
                </a:tc>
                <a:tc>
                  <a:txBody>
                    <a:bodyPr/>
                    <a:lstStyle/>
                    <a:p>
                      <a:pPr algn="l" fontAlgn="b"/>
                      <a:r>
                        <a:rPr lang="es-CO" sz="1800" u="none" strike="noStrike">
                          <a:effectLst/>
                        </a:rPr>
                        <a:t>5taos</a:t>
                      </a:r>
                      <a:endParaRPr lang="es-CO" sz="1800" b="0" i="0" u="none" strike="noStrike">
                        <a:solidFill>
                          <a:srgbClr val="000000"/>
                        </a:solidFill>
                        <a:effectLst/>
                        <a:latin typeface="Calibri" panose="020F0502020204030204" pitchFamily="34" charset="0"/>
                      </a:endParaRPr>
                    </a:p>
                  </a:txBody>
                  <a:tcPr marL="9525" marR="9525" marT="9525" marB="0" anchor="b">
                    <a:solidFill>
                      <a:srgbClr val="FFFF00"/>
                    </a:solidFill>
                  </a:tcPr>
                </a:tc>
                <a:extLst>
                  <a:ext uri="{0D108BD9-81ED-4DB2-BD59-A6C34878D82A}">
                    <a16:rowId xmlns:a16="http://schemas.microsoft.com/office/drawing/2014/main" val="1060743126"/>
                  </a:ext>
                </a:extLst>
              </a:tr>
              <a:tr h="364541">
                <a:tc>
                  <a:txBody>
                    <a:bodyPr/>
                    <a:lstStyle/>
                    <a:p>
                      <a:pPr algn="r" fontAlgn="b"/>
                      <a:r>
                        <a:rPr lang="es-CO" sz="1800" u="none" strike="noStrike">
                          <a:effectLst/>
                        </a:rPr>
                        <a:t>5</a:t>
                      </a:r>
                      <a:endParaRPr lang="es-CO" sz="1800" b="0" i="0" u="none" strike="noStrike">
                        <a:solidFill>
                          <a:srgbClr val="000000"/>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s-CO" sz="1800" u="none" strike="noStrike">
                          <a:effectLst/>
                        </a:rPr>
                        <a:t>60</a:t>
                      </a:r>
                      <a:endParaRPr lang="es-CO" sz="1800" b="0" i="0" u="none" strike="noStrike">
                        <a:solidFill>
                          <a:srgbClr val="000000"/>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s-CO" sz="1800" u="none" strike="noStrike">
                          <a:effectLst/>
                        </a:rPr>
                        <a:t>360</a:t>
                      </a:r>
                      <a:endParaRPr lang="es-CO" sz="1800" b="0" i="0" u="none" strike="noStrike">
                        <a:solidFill>
                          <a:srgbClr val="000000"/>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s-CO" sz="1800" u="none" strike="noStrike" dirty="0">
                          <a:effectLst/>
                        </a:rPr>
                        <a:t>4,98760622</a:t>
                      </a:r>
                      <a:endParaRPr lang="es-CO" sz="1800" b="0" i="0" u="none" strike="noStrike" dirty="0">
                        <a:solidFill>
                          <a:srgbClr val="000000"/>
                        </a:solidFill>
                        <a:effectLst/>
                        <a:latin typeface="Calibri" panose="020F0502020204030204" pitchFamily="34" charset="0"/>
                      </a:endParaRPr>
                    </a:p>
                  </a:txBody>
                  <a:tcPr marL="9525" marR="9525" marT="9525" marB="0" anchor="b">
                    <a:solidFill>
                      <a:srgbClr val="FFFF00"/>
                    </a:solidFill>
                  </a:tcPr>
                </a:tc>
                <a:tc>
                  <a:txBody>
                    <a:bodyPr/>
                    <a:lstStyle/>
                    <a:p>
                      <a:pPr algn="l" fontAlgn="b"/>
                      <a:r>
                        <a:rPr lang="es-CO" sz="1800" u="none" strike="noStrike" dirty="0">
                          <a:effectLst/>
                        </a:rPr>
                        <a:t>6taos</a:t>
                      </a:r>
                      <a:endParaRPr lang="es-CO" sz="1800" b="0" i="0" u="none" strike="noStrike" dirty="0">
                        <a:solidFill>
                          <a:srgbClr val="000000"/>
                        </a:solidFill>
                        <a:effectLst/>
                        <a:latin typeface="Calibri" panose="020F0502020204030204" pitchFamily="34" charset="0"/>
                      </a:endParaRPr>
                    </a:p>
                  </a:txBody>
                  <a:tcPr marL="9525" marR="9525" marT="9525" marB="0" anchor="b">
                    <a:solidFill>
                      <a:srgbClr val="FFFF00"/>
                    </a:solidFill>
                  </a:tcPr>
                </a:tc>
                <a:extLst>
                  <a:ext uri="{0D108BD9-81ED-4DB2-BD59-A6C34878D82A}">
                    <a16:rowId xmlns:a16="http://schemas.microsoft.com/office/drawing/2014/main" val="3242179836"/>
                  </a:ext>
                </a:extLst>
              </a:tr>
              <a:tr h="364541">
                <a:tc>
                  <a:txBody>
                    <a:bodyPr/>
                    <a:lstStyle/>
                    <a:p>
                      <a:pPr algn="r" fontAlgn="b"/>
                      <a:r>
                        <a:rPr lang="es-CO" sz="1800" u="none" strike="noStrike">
                          <a:effectLst/>
                        </a:rPr>
                        <a:t>5</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1800" u="none" strike="noStrike">
                          <a:effectLst/>
                        </a:rPr>
                        <a:t>60</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1800" u="none" strike="noStrike">
                          <a:effectLst/>
                        </a:rPr>
                        <a:t>1000</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1800" u="none" strike="noStrike">
                          <a:effectLst/>
                        </a:rPr>
                        <a:t>4,99999971</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O" sz="1800" u="none" strike="noStrike" dirty="0">
                          <a:effectLst/>
                        </a:rPr>
                        <a:t> </a:t>
                      </a:r>
                      <a:endParaRPr lang="es-CO"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63976386"/>
                  </a:ext>
                </a:extLst>
              </a:tr>
            </a:tbl>
          </a:graphicData>
        </a:graphic>
      </p:graphicFrame>
      <p:graphicFrame>
        <p:nvGraphicFramePr>
          <p:cNvPr id="8" name="Objeto 7">
            <a:extLst>
              <a:ext uri="{FF2B5EF4-FFF2-40B4-BE49-F238E27FC236}">
                <a16:creationId xmlns:a16="http://schemas.microsoft.com/office/drawing/2014/main" id="{F23E279A-2C32-4B8B-B592-577539BC18F9}"/>
              </a:ext>
            </a:extLst>
          </p:cNvPr>
          <p:cNvGraphicFramePr>
            <a:graphicFrameLocks noChangeAspect="1"/>
          </p:cNvGraphicFramePr>
          <p:nvPr>
            <p:extLst>
              <p:ext uri="{D42A27DB-BD31-4B8C-83A1-F6EECF244321}">
                <p14:modId xmlns:p14="http://schemas.microsoft.com/office/powerpoint/2010/main" val="4178281315"/>
              </p:ext>
            </p:extLst>
          </p:nvPr>
        </p:nvGraphicFramePr>
        <p:xfrm>
          <a:off x="4394661" y="1431525"/>
          <a:ext cx="4460303" cy="3013847"/>
        </p:xfrm>
        <a:graphic>
          <a:graphicData uri="http://schemas.openxmlformats.org/presentationml/2006/ole">
            <mc:AlternateContent xmlns:mc="http://schemas.openxmlformats.org/markup-compatibility/2006">
              <mc:Choice xmlns:v="urn:schemas-microsoft-com:vml" Requires="v">
                <p:oleObj r:id="rId2" imgW="3666960" imgH="2828880" progId="">
                  <p:embed/>
                </p:oleObj>
              </mc:Choice>
              <mc:Fallback>
                <p:oleObj r:id="rId2" imgW="3666960" imgH="2828880" progId="">
                  <p:embed/>
                  <p:pic>
                    <p:nvPicPr>
                      <p:cNvPr id="0" name=""/>
                      <p:cNvPicPr/>
                      <p:nvPr/>
                    </p:nvPicPr>
                    <p:blipFill>
                      <a:blip r:embed="rId3"/>
                      <a:stretch>
                        <a:fillRect/>
                      </a:stretch>
                    </p:blipFill>
                    <p:spPr>
                      <a:xfrm>
                        <a:off x="4394661" y="1431525"/>
                        <a:ext cx="4460303" cy="3013847"/>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10" name="Rectángulo 9">
                <a:extLst>
                  <a:ext uri="{FF2B5EF4-FFF2-40B4-BE49-F238E27FC236}">
                    <a16:creationId xmlns:a16="http://schemas.microsoft.com/office/drawing/2014/main" id="{AB1B1E68-A8CB-422D-9D5E-55DFAA43E36C}"/>
                  </a:ext>
                </a:extLst>
              </p:cNvPr>
              <p:cNvSpPr/>
              <p:nvPr/>
            </p:nvSpPr>
            <p:spPr>
              <a:xfrm>
                <a:off x="4161724" y="692696"/>
                <a:ext cx="4824536" cy="59811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CO" sz="2400" i="1">
                              <a:latin typeface="Cambria Math" panose="02040503050406030204" pitchFamily="18" charset="0"/>
                            </a:rPr>
                          </m:ctrlPr>
                        </m:sSubPr>
                        <m:e>
                          <m:r>
                            <a:rPr lang="es-CO" sz="2400" i="1">
                              <a:latin typeface="Cambria Math" panose="02040503050406030204" pitchFamily="18" charset="0"/>
                            </a:rPr>
                            <m:t>𝑣</m:t>
                          </m:r>
                        </m:e>
                        <m:sub>
                          <m:r>
                            <a:rPr lang="es-CO" sz="2400" i="1">
                              <a:latin typeface="Cambria Math" panose="02040503050406030204" pitchFamily="18" charset="0"/>
                            </a:rPr>
                            <m:t>𝑐</m:t>
                          </m:r>
                        </m:sub>
                      </m:sSub>
                      <m:r>
                        <a:rPr lang="es-CO" sz="2400" i="0">
                          <a:latin typeface="Cambria Math" panose="02040503050406030204" pitchFamily="18" charset="0"/>
                        </a:rPr>
                        <m:t>=</m:t>
                      </m:r>
                      <m:sSub>
                        <m:sSubPr>
                          <m:ctrlPr>
                            <a:rPr lang="es-CO" sz="2400" i="1">
                              <a:latin typeface="Cambria Math" panose="02040503050406030204" pitchFamily="18" charset="0"/>
                            </a:rPr>
                          </m:ctrlPr>
                        </m:sSubPr>
                        <m:e>
                          <m:r>
                            <a:rPr lang="es-CO" sz="2400" i="1">
                              <a:latin typeface="Cambria Math" panose="02040503050406030204" pitchFamily="18" charset="0"/>
                            </a:rPr>
                            <m:t>𝑣</m:t>
                          </m:r>
                        </m:e>
                        <m:sub>
                          <m:r>
                            <a:rPr lang="es-CO" sz="2400" i="0">
                              <a:latin typeface="Cambria Math" panose="02040503050406030204" pitchFamily="18" charset="0"/>
                            </a:rPr>
                            <m:t>0</m:t>
                          </m:r>
                        </m:sub>
                      </m:sSub>
                      <m:d>
                        <m:dPr>
                          <m:ctrlPr>
                            <a:rPr lang="es-CO" sz="2400" i="1">
                              <a:latin typeface="Cambria Math" panose="02040503050406030204" pitchFamily="18" charset="0"/>
                            </a:rPr>
                          </m:ctrlPr>
                        </m:dPr>
                        <m:e>
                          <m:r>
                            <a:rPr lang="es-CO" sz="2400" i="0">
                              <a:latin typeface="Cambria Math" panose="02040503050406030204" pitchFamily="18" charset="0"/>
                            </a:rPr>
                            <m:t>1−</m:t>
                          </m:r>
                          <m:sSup>
                            <m:sSupPr>
                              <m:ctrlPr>
                                <a:rPr lang="es-CO" sz="2400" i="1">
                                  <a:latin typeface="Cambria Math" panose="02040503050406030204" pitchFamily="18" charset="0"/>
                                </a:rPr>
                              </m:ctrlPr>
                            </m:sSupPr>
                            <m:e>
                              <m:r>
                                <a:rPr lang="es-CO" sz="2400" i="1">
                                  <a:latin typeface="Cambria Math" panose="02040503050406030204" pitchFamily="18" charset="0"/>
                                </a:rPr>
                                <m:t>𝑒</m:t>
                              </m:r>
                            </m:e>
                            <m:sup>
                              <m:r>
                                <a:rPr lang="es-CO" sz="2400" i="0">
                                  <a:latin typeface="Cambria Math" panose="02040503050406030204" pitchFamily="18" charset="0"/>
                                </a:rPr>
                                <m:t>−</m:t>
                              </m:r>
                              <m:f>
                                <m:fPr>
                                  <m:ctrlPr>
                                    <a:rPr lang="es-CO" sz="2400" i="1">
                                      <a:latin typeface="Cambria Math" panose="02040503050406030204" pitchFamily="18" charset="0"/>
                                    </a:rPr>
                                  </m:ctrlPr>
                                </m:fPr>
                                <m:num>
                                  <m:r>
                                    <a:rPr lang="es-CO" sz="2400" i="1">
                                      <a:latin typeface="Cambria Math" panose="02040503050406030204" pitchFamily="18" charset="0"/>
                                    </a:rPr>
                                    <m:t>𝜏</m:t>
                                  </m:r>
                                </m:num>
                                <m:den>
                                  <m:r>
                                    <a:rPr lang="es-CO" sz="2400" i="1">
                                      <a:latin typeface="Cambria Math" panose="02040503050406030204" pitchFamily="18" charset="0"/>
                                    </a:rPr>
                                    <m:t>𝑅𝐶</m:t>
                                  </m:r>
                                </m:den>
                              </m:f>
                            </m:sup>
                          </m:sSup>
                        </m:e>
                      </m:d>
                      <m:r>
                        <a:rPr lang="es-CO" sz="2400" i="0">
                          <a:latin typeface="Cambria Math" panose="02040503050406030204" pitchFamily="18" charset="0"/>
                        </a:rPr>
                        <m:t> </m:t>
                      </m:r>
                      <m:r>
                        <a:rPr lang="es-CO" sz="2400" i="1">
                          <a:latin typeface="Cambria Math" panose="02040503050406030204" pitchFamily="18" charset="0"/>
                        </a:rPr>
                        <m:t>𝑝𝑎𝑟𝑎</m:t>
                      </m:r>
                      <m:r>
                        <a:rPr lang="es-CO" sz="2400" i="0">
                          <a:latin typeface="Cambria Math" panose="02040503050406030204" pitchFamily="18" charset="0"/>
                        </a:rPr>
                        <m:t> </m:t>
                      </m:r>
                      <m:r>
                        <a:rPr lang="es-CO" sz="2400" i="1">
                          <a:latin typeface="Cambria Math" panose="02040503050406030204" pitchFamily="18" charset="0"/>
                        </a:rPr>
                        <m:t>𝑡</m:t>
                      </m:r>
                      <m:r>
                        <a:rPr lang="es-CO" sz="2400" i="0">
                          <a:latin typeface="Cambria Math" panose="02040503050406030204" pitchFamily="18" charset="0"/>
                        </a:rPr>
                        <m:t>≥0</m:t>
                      </m:r>
                    </m:oMath>
                  </m:oMathPara>
                </a14:m>
                <a:endParaRPr lang="es-CO" sz="2400" dirty="0"/>
              </a:p>
            </p:txBody>
          </p:sp>
        </mc:Choice>
        <mc:Fallback xmlns="">
          <p:sp>
            <p:nvSpPr>
              <p:cNvPr id="10" name="Rectángulo 9">
                <a:extLst>
                  <a:ext uri="{FF2B5EF4-FFF2-40B4-BE49-F238E27FC236}">
                    <a16:creationId xmlns:a16="http://schemas.microsoft.com/office/drawing/2014/main" id="{AB1B1E68-A8CB-422D-9D5E-55DFAA43E36C}"/>
                  </a:ext>
                </a:extLst>
              </p:cNvPr>
              <p:cNvSpPr>
                <a:spLocks noRot="1" noChangeAspect="1" noMove="1" noResize="1" noEditPoints="1" noAdjustHandles="1" noChangeArrowheads="1" noChangeShapeType="1" noTextEdit="1"/>
              </p:cNvSpPr>
              <p:nvPr/>
            </p:nvSpPr>
            <p:spPr>
              <a:xfrm>
                <a:off x="4161724" y="692696"/>
                <a:ext cx="4824536" cy="598112"/>
              </a:xfrm>
              <a:prstGeom prst="rect">
                <a:avLst/>
              </a:prstGeom>
              <a:blipFill>
                <a:blip r:embed="rId5"/>
                <a:stretch>
                  <a:fillRect/>
                </a:stretch>
              </a:blipFill>
            </p:spPr>
            <p:txBody>
              <a:bodyPr/>
              <a:lstStyle/>
              <a:p>
                <a:r>
                  <a:rPr lang="es-CO">
                    <a:noFill/>
                  </a:rPr>
                  <a:t> </a:t>
                </a:r>
              </a:p>
            </p:txBody>
          </p:sp>
        </mc:Fallback>
      </mc:AlternateContent>
      <p:graphicFrame>
        <p:nvGraphicFramePr>
          <p:cNvPr id="12" name="Objeto 11">
            <a:extLst>
              <a:ext uri="{FF2B5EF4-FFF2-40B4-BE49-F238E27FC236}">
                <a16:creationId xmlns:a16="http://schemas.microsoft.com/office/drawing/2014/main" id="{0435CB3A-D7E3-4D9E-8E23-C6DDBC0F491E}"/>
              </a:ext>
            </a:extLst>
          </p:cNvPr>
          <p:cNvGraphicFramePr>
            <a:graphicFrameLocks noChangeAspect="1"/>
          </p:cNvGraphicFramePr>
          <p:nvPr>
            <p:extLst>
              <p:ext uri="{D42A27DB-BD31-4B8C-83A1-F6EECF244321}">
                <p14:modId xmlns:p14="http://schemas.microsoft.com/office/powerpoint/2010/main" val="3413803768"/>
              </p:ext>
            </p:extLst>
          </p:nvPr>
        </p:nvGraphicFramePr>
        <p:xfrm>
          <a:off x="4372957" y="4586089"/>
          <a:ext cx="4581525" cy="1896989"/>
        </p:xfrm>
        <a:graphic>
          <a:graphicData uri="http://schemas.openxmlformats.org/presentationml/2006/ole">
            <mc:AlternateContent xmlns:mc="http://schemas.openxmlformats.org/markup-compatibility/2006">
              <mc:Choice xmlns:v="urn:schemas-microsoft-com:vml" Requires="v">
                <p:oleObj r:id="rId6" imgW="4581360" imgH="1685880" progId="">
                  <p:embed/>
                </p:oleObj>
              </mc:Choice>
              <mc:Fallback>
                <p:oleObj r:id="rId6" imgW="4581360" imgH="1685880" progId="">
                  <p:embed/>
                  <p:pic>
                    <p:nvPicPr>
                      <p:cNvPr id="0" name=""/>
                      <p:cNvPicPr/>
                      <p:nvPr/>
                    </p:nvPicPr>
                    <p:blipFill>
                      <a:blip r:embed="rId7"/>
                      <a:stretch>
                        <a:fillRect/>
                      </a:stretch>
                    </p:blipFill>
                    <p:spPr>
                      <a:xfrm>
                        <a:off x="4372957" y="4586089"/>
                        <a:ext cx="4581525" cy="1896989"/>
                      </a:xfrm>
                      <a:prstGeom prst="rect">
                        <a:avLst/>
                      </a:prstGeom>
                    </p:spPr>
                  </p:pic>
                </p:oleObj>
              </mc:Fallback>
            </mc:AlternateContent>
          </a:graphicData>
        </a:graphic>
      </p:graphicFrame>
    </p:spTree>
    <p:extLst>
      <p:ext uri="{BB962C8B-B14F-4D97-AF65-F5344CB8AC3E}">
        <p14:creationId xmlns:p14="http://schemas.microsoft.com/office/powerpoint/2010/main" val="161999745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4482B4-C545-444F-BDAB-DD7A5E82DA15}"/>
              </a:ext>
            </a:extLst>
          </p:cNvPr>
          <p:cNvSpPr>
            <a:spLocks noGrp="1"/>
          </p:cNvSpPr>
          <p:nvPr>
            <p:ph type="title"/>
          </p:nvPr>
        </p:nvSpPr>
        <p:spPr/>
        <p:txBody>
          <a:bodyPr/>
          <a:lstStyle/>
          <a:p>
            <a:r>
              <a:rPr lang="es-ES" dirty="0"/>
              <a:t>Descarga</a:t>
            </a:r>
            <a:endParaRPr lang="es-CO" dirty="0"/>
          </a:p>
        </p:txBody>
      </p:sp>
      <p:graphicFrame>
        <p:nvGraphicFramePr>
          <p:cNvPr id="7" name="Marcador de contenido 6">
            <a:extLst>
              <a:ext uri="{FF2B5EF4-FFF2-40B4-BE49-F238E27FC236}">
                <a16:creationId xmlns:a16="http://schemas.microsoft.com/office/drawing/2014/main" id="{4CE0DBB1-A028-473E-8817-1E47DAFD8C56}"/>
              </a:ext>
            </a:extLst>
          </p:cNvPr>
          <p:cNvGraphicFramePr>
            <a:graphicFrameLocks noGrp="1"/>
          </p:cNvGraphicFramePr>
          <p:nvPr>
            <p:ph sz="half" idx="1"/>
            <p:extLst>
              <p:ext uri="{D42A27DB-BD31-4B8C-83A1-F6EECF244321}">
                <p14:modId xmlns:p14="http://schemas.microsoft.com/office/powerpoint/2010/main" val="1603305496"/>
              </p:ext>
            </p:extLst>
          </p:nvPr>
        </p:nvGraphicFramePr>
        <p:xfrm>
          <a:off x="571500" y="1268760"/>
          <a:ext cx="4000499" cy="5314608"/>
        </p:xfrm>
        <a:graphic>
          <a:graphicData uri="http://schemas.openxmlformats.org/drawingml/2006/table">
            <a:tbl>
              <a:tblPr>
                <a:tableStyleId>{5C22544A-7EE6-4342-B048-85BDC9FD1C3A}</a:tableStyleId>
              </a:tblPr>
              <a:tblGrid>
                <a:gridCol w="564435">
                  <a:extLst>
                    <a:ext uri="{9D8B030D-6E8A-4147-A177-3AD203B41FA5}">
                      <a16:colId xmlns:a16="http://schemas.microsoft.com/office/drawing/2014/main" val="3239113135"/>
                    </a:ext>
                  </a:extLst>
                </a:gridCol>
                <a:gridCol w="597576">
                  <a:extLst>
                    <a:ext uri="{9D8B030D-6E8A-4147-A177-3AD203B41FA5}">
                      <a16:colId xmlns:a16="http://schemas.microsoft.com/office/drawing/2014/main" val="3844249454"/>
                    </a:ext>
                  </a:extLst>
                </a:gridCol>
                <a:gridCol w="672273">
                  <a:extLst>
                    <a:ext uri="{9D8B030D-6E8A-4147-A177-3AD203B41FA5}">
                      <a16:colId xmlns:a16="http://schemas.microsoft.com/office/drawing/2014/main" val="463754428"/>
                    </a:ext>
                  </a:extLst>
                </a:gridCol>
                <a:gridCol w="1518144">
                  <a:extLst>
                    <a:ext uri="{9D8B030D-6E8A-4147-A177-3AD203B41FA5}">
                      <a16:colId xmlns:a16="http://schemas.microsoft.com/office/drawing/2014/main" val="4021836238"/>
                    </a:ext>
                  </a:extLst>
                </a:gridCol>
                <a:gridCol w="648071">
                  <a:extLst>
                    <a:ext uri="{9D8B030D-6E8A-4147-A177-3AD203B41FA5}">
                      <a16:colId xmlns:a16="http://schemas.microsoft.com/office/drawing/2014/main" val="2286894753"/>
                    </a:ext>
                  </a:extLst>
                </a:gridCol>
              </a:tblGrid>
              <a:tr h="332163">
                <a:tc>
                  <a:txBody>
                    <a:bodyPr/>
                    <a:lstStyle/>
                    <a:p>
                      <a:pPr algn="l" fontAlgn="b"/>
                      <a:r>
                        <a:rPr lang="es-CO" sz="1800" u="none" strike="noStrike">
                          <a:effectLst/>
                        </a:rPr>
                        <a:t>VC</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O" sz="1800" u="none" strike="noStrike">
                          <a:effectLst/>
                        </a:rPr>
                        <a:t>TAO</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O" sz="1800" u="none" strike="noStrike">
                          <a:effectLst/>
                        </a:rPr>
                        <a:t>t|s|</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O" sz="1800" u="none" strike="noStrike">
                          <a:effectLst/>
                        </a:rPr>
                        <a:t>vc|V|</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O" sz="1800" u="none" strike="noStrike">
                          <a:effectLst/>
                        </a:rPr>
                        <a:t> </a:t>
                      </a:r>
                      <a:endParaRPr lang="es-CO"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90554925"/>
                  </a:ext>
                </a:extLst>
              </a:tr>
              <a:tr h="332163">
                <a:tc>
                  <a:txBody>
                    <a:bodyPr/>
                    <a:lstStyle/>
                    <a:p>
                      <a:pPr algn="r" fontAlgn="b"/>
                      <a:r>
                        <a:rPr lang="es-CO" sz="1800" u="none" strike="noStrike">
                          <a:effectLst/>
                        </a:rPr>
                        <a:t>5</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1800" u="none" strike="noStrike">
                          <a:effectLst/>
                        </a:rPr>
                        <a:t>60</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1800" u="none" strike="noStrike">
                          <a:effectLst/>
                        </a:rPr>
                        <a:t>0</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1800" u="none" strike="noStrike">
                          <a:effectLst/>
                        </a:rPr>
                        <a:t>5</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O" sz="1800" u="none" strike="noStrike">
                          <a:effectLst/>
                        </a:rPr>
                        <a:t> </a:t>
                      </a:r>
                      <a:endParaRPr lang="es-CO"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77455688"/>
                  </a:ext>
                </a:extLst>
              </a:tr>
              <a:tr h="332163">
                <a:tc>
                  <a:txBody>
                    <a:bodyPr/>
                    <a:lstStyle/>
                    <a:p>
                      <a:pPr algn="r" fontAlgn="b"/>
                      <a:r>
                        <a:rPr lang="es-CO" sz="1800" u="none" strike="noStrike">
                          <a:effectLst/>
                        </a:rPr>
                        <a:t>5</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1800" u="none" strike="noStrike">
                          <a:effectLst/>
                        </a:rPr>
                        <a:t>60</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1800" u="none" strike="noStrike">
                          <a:effectLst/>
                        </a:rPr>
                        <a:t>10</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1800" u="none" strike="noStrike">
                          <a:effectLst/>
                        </a:rPr>
                        <a:t>4,23240877</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O" sz="1800" u="none" strike="noStrike">
                          <a:effectLst/>
                        </a:rPr>
                        <a:t> </a:t>
                      </a:r>
                      <a:endParaRPr lang="es-CO"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09516808"/>
                  </a:ext>
                </a:extLst>
              </a:tr>
              <a:tr h="332163">
                <a:tc>
                  <a:txBody>
                    <a:bodyPr/>
                    <a:lstStyle/>
                    <a:p>
                      <a:pPr algn="r" fontAlgn="b"/>
                      <a:r>
                        <a:rPr lang="es-CO" sz="1800" u="none" strike="noStrike">
                          <a:effectLst/>
                        </a:rPr>
                        <a:t>5</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1800" u="none" strike="noStrike">
                          <a:effectLst/>
                        </a:rPr>
                        <a:t>60</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1800" u="none" strike="noStrike">
                          <a:effectLst/>
                        </a:rPr>
                        <a:t>20</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1800" u="none" strike="noStrike">
                          <a:effectLst/>
                        </a:rPr>
                        <a:t>3,58265679</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O" sz="1800" u="none" strike="noStrike">
                          <a:effectLst/>
                        </a:rPr>
                        <a:t> </a:t>
                      </a:r>
                      <a:endParaRPr lang="es-CO"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2656675"/>
                  </a:ext>
                </a:extLst>
              </a:tr>
              <a:tr h="332163">
                <a:tc>
                  <a:txBody>
                    <a:bodyPr/>
                    <a:lstStyle/>
                    <a:p>
                      <a:pPr algn="r" fontAlgn="b"/>
                      <a:r>
                        <a:rPr lang="es-CO" sz="1800" u="none" strike="noStrike">
                          <a:effectLst/>
                        </a:rPr>
                        <a:t>5</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1800" u="none" strike="noStrike">
                          <a:effectLst/>
                        </a:rPr>
                        <a:t>60</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1800" u="none" strike="noStrike">
                          <a:effectLst/>
                        </a:rPr>
                        <a:t>30</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1800" u="none" strike="noStrike">
                          <a:effectLst/>
                        </a:rPr>
                        <a:t>3,0326536</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O" sz="1800" u="none" strike="noStrike">
                          <a:effectLst/>
                        </a:rPr>
                        <a:t> </a:t>
                      </a:r>
                      <a:endParaRPr lang="es-CO"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26748321"/>
                  </a:ext>
                </a:extLst>
              </a:tr>
              <a:tr h="332163">
                <a:tc>
                  <a:txBody>
                    <a:bodyPr/>
                    <a:lstStyle/>
                    <a:p>
                      <a:pPr algn="r" fontAlgn="b"/>
                      <a:r>
                        <a:rPr lang="es-CO" sz="1800" u="none" strike="noStrike">
                          <a:effectLst/>
                        </a:rPr>
                        <a:t>5</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1800" u="none" strike="noStrike">
                          <a:effectLst/>
                        </a:rPr>
                        <a:t>60</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1800" u="none" strike="noStrike">
                          <a:effectLst/>
                        </a:rPr>
                        <a:t>40</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1800" u="none" strike="noStrike">
                          <a:effectLst/>
                        </a:rPr>
                        <a:t>2,56708594</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O" sz="1800" u="none" strike="noStrike">
                          <a:effectLst/>
                        </a:rPr>
                        <a:t> </a:t>
                      </a:r>
                      <a:endParaRPr lang="es-CO"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53183456"/>
                  </a:ext>
                </a:extLst>
              </a:tr>
              <a:tr h="332163">
                <a:tc>
                  <a:txBody>
                    <a:bodyPr/>
                    <a:lstStyle/>
                    <a:p>
                      <a:pPr algn="r" fontAlgn="b"/>
                      <a:r>
                        <a:rPr lang="es-CO" sz="1800" u="none" strike="noStrike" dirty="0">
                          <a:effectLst/>
                        </a:rPr>
                        <a:t>5</a:t>
                      </a:r>
                      <a:endParaRPr lang="es-CO"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CO" sz="1800" u="none" strike="noStrike" dirty="0">
                          <a:effectLst/>
                        </a:rPr>
                        <a:t>60</a:t>
                      </a:r>
                      <a:endParaRPr lang="es-CO"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CO" sz="1800" u="none" strike="noStrike" dirty="0">
                          <a:effectLst/>
                        </a:rPr>
                        <a:t>50</a:t>
                      </a:r>
                      <a:endParaRPr lang="es-CO"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CO" sz="1800" u="none" strike="noStrike" dirty="0">
                          <a:effectLst/>
                        </a:rPr>
                        <a:t>2,17299141</a:t>
                      </a:r>
                      <a:endParaRPr lang="es-CO"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s-CO" sz="1800" u="none" strike="noStrike">
                          <a:effectLst/>
                        </a:rPr>
                        <a:t> </a:t>
                      </a:r>
                      <a:endParaRPr lang="es-CO"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71590165"/>
                  </a:ext>
                </a:extLst>
              </a:tr>
              <a:tr h="332163">
                <a:tc>
                  <a:txBody>
                    <a:bodyPr/>
                    <a:lstStyle/>
                    <a:p>
                      <a:pPr algn="r" fontAlgn="b"/>
                      <a:r>
                        <a:rPr lang="es-CO" sz="1800" u="none" strike="noStrike" dirty="0">
                          <a:effectLst/>
                        </a:rPr>
                        <a:t>5</a:t>
                      </a:r>
                      <a:endParaRPr lang="es-CO" sz="1800" b="0" i="0" u="none" strike="noStrike" dirty="0">
                        <a:solidFill>
                          <a:srgbClr val="000000"/>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s-CO" sz="1800" u="none" strike="noStrike" dirty="0">
                          <a:effectLst/>
                        </a:rPr>
                        <a:t>60</a:t>
                      </a:r>
                      <a:endParaRPr lang="es-CO" sz="1800" b="0" i="0" u="none" strike="noStrike" dirty="0">
                        <a:solidFill>
                          <a:srgbClr val="000000"/>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s-CO" sz="1800" u="none" strike="noStrike" dirty="0">
                          <a:effectLst/>
                        </a:rPr>
                        <a:t>60</a:t>
                      </a:r>
                      <a:endParaRPr lang="es-CO" sz="1800" b="0" i="0" u="none" strike="noStrike" dirty="0">
                        <a:solidFill>
                          <a:srgbClr val="000000"/>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s-CO" sz="1800" u="none" strike="noStrike" dirty="0">
                          <a:effectLst/>
                        </a:rPr>
                        <a:t>1,83939758</a:t>
                      </a:r>
                      <a:endParaRPr lang="es-CO" sz="1800" b="0" i="0" u="none" strike="noStrike" dirty="0">
                        <a:solidFill>
                          <a:srgbClr val="000000"/>
                        </a:solidFill>
                        <a:effectLst/>
                        <a:latin typeface="Calibri" panose="020F0502020204030204" pitchFamily="34" charset="0"/>
                      </a:endParaRPr>
                    </a:p>
                  </a:txBody>
                  <a:tcPr marL="9525" marR="9525" marT="9525" marB="0" anchor="b">
                    <a:solidFill>
                      <a:srgbClr val="FFFF00"/>
                    </a:solidFill>
                  </a:tcPr>
                </a:tc>
                <a:tc>
                  <a:txBody>
                    <a:bodyPr/>
                    <a:lstStyle/>
                    <a:p>
                      <a:pPr algn="l" fontAlgn="b"/>
                      <a:r>
                        <a:rPr lang="es-CO" sz="1800" u="none" strike="noStrike" dirty="0">
                          <a:effectLst/>
                        </a:rPr>
                        <a:t>1tao</a:t>
                      </a:r>
                      <a:endParaRPr lang="es-CO" sz="1800" b="0" i="0" u="none" strike="noStrike" dirty="0">
                        <a:solidFill>
                          <a:srgbClr val="000000"/>
                        </a:solidFill>
                        <a:effectLst/>
                        <a:latin typeface="Calibri" panose="020F0502020204030204" pitchFamily="34" charset="0"/>
                      </a:endParaRPr>
                    </a:p>
                  </a:txBody>
                  <a:tcPr marL="9525" marR="9525" marT="9525" marB="0" anchor="b">
                    <a:solidFill>
                      <a:srgbClr val="FFFF00"/>
                    </a:solidFill>
                  </a:tcPr>
                </a:tc>
                <a:extLst>
                  <a:ext uri="{0D108BD9-81ED-4DB2-BD59-A6C34878D82A}">
                    <a16:rowId xmlns:a16="http://schemas.microsoft.com/office/drawing/2014/main" val="4109322325"/>
                  </a:ext>
                </a:extLst>
              </a:tr>
              <a:tr h="332163">
                <a:tc>
                  <a:txBody>
                    <a:bodyPr/>
                    <a:lstStyle/>
                    <a:p>
                      <a:pPr algn="r" fontAlgn="b"/>
                      <a:r>
                        <a:rPr lang="es-CO" sz="1800" u="none" strike="noStrike">
                          <a:effectLst/>
                        </a:rPr>
                        <a:t>5</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1800" u="none" strike="noStrike">
                          <a:effectLst/>
                        </a:rPr>
                        <a:t>60</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1800" u="none" strike="noStrike">
                          <a:effectLst/>
                        </a:rPr>
                        <a:t>80</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1800" u="none" strike="noStrike">
                          <a:effectLst/>
                        </a:rPr>
                        <a:t>1,31798605</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O" sz="1800" u="none" strike="noStrike">
                          <a:effectLst/>
                        </a:rPr>
                        <a:t> </a:t>
                      </a:r>
                      <a:endParaRPr lang="es-CO"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1355410"/>
                  </a:ext>
                </a:extLst>
              </a:tr>
              <a:tr h="332163">
                <a:tc>
                  <a:txBody>
                    <a:bodyPr/>
                    <a:lstStyle/>
                    <a:p>
                      <a:pPr algn="r" fontAlgn="b"/>
                      <a:r>
                        <a:rPr lang="es-CO" sz="1800" u="none" strike="noStrike">
                          <a:effectLst/>
                        </a:rPr>
                        <a:t>5</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1800" u="none" strike="noStrike">
                          <a:effectLst/>
                        </a:rPr>
                        <a:t>60</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1800" u="none" strike="noStrike">
                          <a:effectLst/>
                        </a:rPr>
                        <a:t>100</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1800" u="none" strike="noStrike">
                          <a:effectLst/>
                        </a:rPr>
                        <a:t>0,94437833</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O" sz="1800" u="none" strike="noStrike">
                          <a:effectLst/>
                        </a:rPr>
                        <a:t> </a:t>
                      </a:r>
                      <a:endParaRPr lang="es-CO"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74907173"/>
                  </a:ext>
                </a:extLst>
              </a:tr>
              <a:tr h="332163">
                <a:tc>
                  <a:txBody>
                    <a:bodyPr/>
                    <a:lstStyle/>
                    <a:p>
                      <a:pPr algn="r" fontAlgn="b"/>
                      <a:r>
                        <a:rPr lang="es-CO" sz="1800" u="none" strike="noStrike">
                          <a:effectLst/>
                        </a:rPr>
                        <a:t>5</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1800" u="none" strike="noStrike">
                          <a:effectLst/>
                        </a:rPr>
                        <a:t>60</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1800" u="none" strike="noStrike">
                          <a:effectLst/>
                        </a:rPr>
                        <a:t>120</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1800" u="none" strike="noStrike">
                          <a:effectLst/>
                        </a:rPr>
                        <a:t>0,67667669</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O" sz="1800" u="none" strike="noStrike">
                          <a:effectLst/>
                        </a:rPr>
                        <a:t>2taos</a:t>
                      </a:r>
                      <a:endParaRPr lang="es-CO"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63050502"/>
                  </a:ext>
                </a:extLst>
              </a:tr>
              <a:tr h="332163">
                <a:tc>
                  <a:txBody>
                    <a:bodyPr/>
                    <a:lstStyle/>
                    <a:p>
                      <a:pPr algn="r" fontAlgn="b"/>
                      <a:r>
                        <a:rPr lang="es-CO" sz="1800" u="none" strike="noStrike">
                          <a:effectLst/>
                        </a:rPr>
                        <a:t>5</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1800" u="none" strike="noStrike">
                          <a:effectLst/>
                        </a:rPr>
                        <a:t>60</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1800" u="none" strike="noStrike">
                          <a:effectLst/>
                        </a:rPr>
                        <a:t>180</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1800" u="none" strike="noStrike">
                          <a:effectLst/>
                        </a:rPr>
                        <a:t>0,24893549</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O" sz="1800" u="none" strike="noStrike">
                          <a:effectLst/>
                        </a:rPr>
                        <a:t>3taos</a:t>
                      </a:r>
                      <a:endParaRPr lang="es-CO"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67630319"/>
                  </a:ext>
                </a:extLst>
              </a:tr>
              <a:tr h="332163">
                <a:tc>
                  <a:txBody>
                    <a:bodyPr/>
                    <a:lstStyle/>
                    <a:p>
                      <a:pPr algn="r" fontAlgn="b"/>
                      <a:r>
                        <a:rPr lang="es-CO" sz="1800" u="none" strike="noStrike">
                          <a:effectLst/>
                        </a:rPr>
                        <a:t>5</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1800" u="none" strike="noStrike">
                          <a:effectLst/>
                        </a:rPr>
                        <a:t>60</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1800" u="none" strike="noStrike">
                          <a:effectLst/>
                        </a:rPr>
                        <a:t>240</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1800" u="none" strike="noStrike">
                          <a:effectLst/>
                        </a:rPr>
                        <a:t>0,09157827</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O" sz="1800" u="none" strike="noStrike">
                          <a:effectLst/>
                        </a:rPr>
                        <a:t>4taos</a:t>
                      </a:r>
                      <a:endParaRPr lang="es-CO"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24148773"/>
                  </a:ext>
                </a:extLst>
              </a:tr>
              <a:tr h="332163">
                <a:tc>
                  <a:txBody>
                    <a:bodyPr/>
                    <a:lstStyle/>
                    <a:p>
                      <a:pPr algn="r" fontAlgn="b"/>
                      <a:r>
                        <a:rPr lang="es-CO" sz="1800" u="none" strike="noStrike">
                          <a:effectLst/>
                        </a:rPr>
                        <a:t>5</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1800" u="none" strike="noStrike">
                          <a:effectLst/>
                        </a:rPr>
                        <a:t>60</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1800" u="none" strike="noStrike">
                          <a:effectLst/>
                        </a:rPr>
                        <a:t>300</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1800" u="none" strike="noStrike">
                          <a:effectLst/>
                        </a:rPr>
                        <a:t>0,03368977</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O" sz="1800" u="none" strike="noStrike">
                          <a:effectLst/>
                        </a:rPr>
                        <a:t>5taos</a:t>
                      </a:r>
                      <a:endParaRPr lang="es-CO"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37025285"/>
                  </a:ext>
                </a:extLst>
              </a:tr>
              <a:tr h="332163">
                <a:tc>
                  <a:txBody>
                    <a:bodyPr/>
                    <a:lstStyle/>
                    <a:p>
                      <a:pPr algn="r" fontAlgn="b"/>
                      <a:r>
                        <a:rPr lang="es-CO" sz="1800" u="none" strike="noStrike">
                          <a:effectLst/>
                        </a:rPr>
                        <a:t>5</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1800" u="none" strike="noStrike">
                          <a:effectLst/>
                        </a:rPr>
                        <a:t>60</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1800" u="none" strike="noStrike">
                          <a:effectLst/>
                        </a:rPr>
                        <a:t>360</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1800" u="none" strike="noStrike">
                          <a:effectLst/>
                        </a:rPr>
                        <a:t>0,01239378</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O" sz="1800" u="none" strike="noStrike">
                          <a:effectLst/>
                        </a:rPr>
                        <a:t>6taos</a:t>
                      </a:r>
                      <a:endParaRPr lang="es-CO"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64070182"/>
                  </a:ext>
                </a:extLst>
              </a:tr>
              <a:tr h="332163">
                <a:tc>
                  <a:txBody>
                    <a:bodyPr/>
                    <a:lstStyle/>
                    <a:p>
                      <a:pPr algn="r" fontAlgn="b"/>
                      <a:r>
                        <a:rPr lang="es-CO" sz="1800" u="none" strike="noStrike">
                          <a:effectLst/>
                        </a:rPr>
                        <a:t>5</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1800" u="none" strike="noStrike">
                          <a:effectLst/>
                        </a:rPr>
                        <a:t>60</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1800" u="none" strike="noStrike">
                          <a:effectLst/>
                        </a:rPr>
                        <a:t>1000</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1800" u="none" strike="noStrike">
                          <a:effectLst/>
                        </a:rPr>
                        <a:t>2,8889E-07</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O" sz="1800" u="none" strike="noStrike" dirty="0">
                          <a:effectLst/>
                        </a:rPr>
                        <a:t> </a:t>
                      </a:r>
                      <a:endParaRPr lang="es-CO"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11173249"/>
                  </a:ext>
                </a:extLst>
              </a:tr>
            </a:tbl>
          </a:graphicData>
        </a:graphic>
      </p:graphicFrame>
      <mc:AlternateContent xmlns:mc="http://schemas.openxmlformats.org/markup-compatibility/2006" xmlns:a14="http://schemas.microsoft.com/office/drawing/2010/main">
        <mc:Choice Requires="a14">
          <p:sp>
            <p:nvSpPr>
              <p:cNvPr id="6" name="Rectángulo 5">
                <a:extLst>
                  <a:ext uri="{FF2B5EF4-FFF2-40B4-BE49-F238E27FC236}">
                    <a16:creationId xmlns:a16="http://schemas.microsoft.com/office/drawing/2014/main" id="{40F2F926-8582-4271-809C-53BDB8F48D64}"/>
                  </a:ext>
                </a:extLst>
              </p:cNvPr>
              <p:cNvSpPr/>
              <p:nvPr/>
            </p:nvSpPr>
            <p:spPr>
              <a:xfrm>
                <a:off x="6084168" y="803668"/>
                <a:ext cx="2188997" cy="6260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CO" sz="2400" b="1" i="1">
                          <a:latin typeface="Cambria Math" panose="02040503050406030204" pitchFamily="18" charset="0"/>
                        </a:rPr>
                        <m:t>𝒗</m:t>
                      </m:r>
                      <m:d>
                        <m:dPr>
                          <m:ctrlPr>
                            <a:rPr lang="es-CO" sz="2400" b="1" i="1">
                              <a:latin typeface="Cambria Math" panose="02040503050406030204" pitchFamily="18" charset="0"/>
                            </a:rPr>
                          </m:ctrlPr>
                        </m:dPr>
                        <m:e>
                          <m:r>
                            <a:rPr lang="es-CO" sz="2400" b="1" i="1">
                              <a:latin typeface="Cambria Math" panose="02040503050406030204" pitchFamily="18" charset="0"/>
                            </a:rPr>
                            <m:t>𝒕</m:t>
                          </m:r>
                        </m:e>
                      </m:d>
                      <m:r>
                        <a:rPr lang="es-CO" sz="2400" b="0" i="0">
                          <a:latin typeface="Cambria Math" panose="02040503050406030204" pitchFamily="18" charset="0"/>
                        </a:rPr>
                        <m:t>=</m:t>
                      </m:r>
                      <m:sSub>
                        <m:sSubPr>
                          <m:ctrlPr>
                            <a:rPr lang="es-CO" sz="2400" b="0" i="1">
                              <a:latin typeface="Cambria Math" panose="02040503050406030204" pitchFamily="18" charset="0"/>
                            </a:rPr>
                          </m:ctrlPr>
                        </m:sSubPr>
                        <m:e>
                          <m:r>
                            <a:rPr lang="es-CO" sz="2400" b="1" i="1">
                              <a:latin typeface="Cambria Math" panose="02040503050406030204" pitchFamily="18" charset="0"/>
                            </a:rPr>
                            <m:t>𝒗</m:t>
                          </m:r>
                        </m:e>
                        <m:sub>
                          <m:r>
                            <a:rPr lang="es-CO" sz="2400" b="0" i="0">
                              <a:latin typeface="Cambria Math" panose="02040503050406030204" pitchFamily="18" charset="0"/>
                            </a:rPr>
                            <m:t>0</m:t>
                          </m:r>
                        </m:sub>
                      </m:sSub>
                      <m:sSup>
                        <m:sSupPr>
                          <m:ctrlPr>
                            <a:rPr lang="es-CO" sz="2400" b="0" i="1">
                              <a:latin typeface="Cambria Math" panose="02040503050406030204" pitchFamily="18" charset="0"/>
                            </a:rPr>
                          </m:ctrlPr>
                        </m:sSupPr>
                        <m:e>
                          <m:r>
                            <a:rPr lang="es-CO" sz="2400" b="0" i="1">
                              <a:latin typeface="Cambria Math" panose="02040503050406030204" pitchFamily="18" charset="0"/>
                            </a:rPr>
                            <m:t>𝑒</m:t>
                          </m:r>
                        </m:e>
                        <m:sup>
                          <m:r>
                            <a:rPr lang="es-CO" sz="2400" b="0" i="0">
                              <a:latin typeface="Cambria Math" panose="02040503050406030204" pitchFamily="18" charset="0"/>
                            </a:rPr>
                            <m:t>−</m:t>
                          </m:r>
                          <m:f>
                            <m:fPr>
                              <m:ctrlPr>
                                <a:rPr lang="es-CO" sz="2400" b="0" i="1">
                                  <a:latin typeface="Cambria Math" panose="02040503050406030204" pitchFamily="18" charset="0"/>
                                </a:rPr>
                              </m:ctrlPr>
                            </m:fPr>
                            <m:num>
                              <m:r>
                                <a:rPr lang="es-CO" sz="2400" b="0" i="1">
                                  <a:latin typeface="Cambria Math" panose="02040503050406030204" pitchFamily="18" charset="0"/>
                                </a:rPr>
                                <m:t>𝑡</m:t>
                              </m:r>
                            </m:num>
                            <m:den>
                              <m:r>
                                <a:rPr lang="es-CO" sz="2400" b="0" i="1">
                                  <a:latin typeface="Cambria Math" panose="02040503050406030204" pitchFamily="18" charset="0"/>
                                </a:rPr>
                                <m:t>𝑅𝐶</m:t>
                              </m:r>
                            </m:den>
                          </m:f>
                        </m:sup>
                      </m:sSup>
                    </m:oMath>
                  </m:oMathPara>
                </a14:m>
                <a:endParaRPr lang="es-CO" sz="2400" dirty="0"/>
              </a:p>
            </p:txBody>
          </p:sp>
        </mc:Choice>
        <mc:Fallback xmlns="">
          <p:sp>
            <p:nvSpPr>
              <p:cNvPr id="6" name="Rectángulo 5">
                <a:extLst>
                  <a:ext uri="{FF2B5EF4-FFF2-40B4-BE49-F238E27FC236}">
                    <a16:creationId xmlns:a16="http://schemas.microsoft.com/office/drawing/2014/main" id="{40F2F926-8582-4271-809C-53BDB8F48D64}"/>
                  </a:ext>
                </a:extLst>
              </p:cNvPr>
              <p:cNvSpPr>
                <a:spLocks noRot="1" noChangeAspect="1" noMove="1" noResize="1" noEditPoints="1" noAdjustHandles="1" noChangeArrowheads="1" noChangeShapeType="1" noTextEdit="1"/>
              </p:cNvSpPr>
              <p:nvPr/>
            </p:nvSpPr>
            <p:spPr>
              <a:xfrm>
                <a:off x="6084168" y="803668"/>
                <a:ext cx="2188997" cy="626005"/>
              </a:xfrm>
              <a:prstGeom prst="rect">
                <a:avLst/>
              </a:prstGeom>
              <a:blipFill>
                <a:blip r:embed="rId3"/>
                <a:stretch>
                  <a:fillRect/>
                </a:stretch>
              </a:blipFill>
            </p:spPr>
            <p:txBody>
              <a:bodyPr/>
              <a:lstStyle/>
              <a:p>
                <a:r>
                  <a:rPr lang="es-CO">
                    <a:noFill/>
                  </a:rPr>
                  <a:t> </a:t>
                </a:r>
              </a:p>
            </p:txBody>
          </p:sp>
        </mc:Fallback>
      </mc:AlternateContent>
      <p:graphicFrame>
        <p:nvGraphicFramePr>
          <p:cNvPr id="9" name="Objeto 8">
            <a:extLst>
              <a:ext uri="{FF2B5EF4-FFF2-40B4-BE49-F238E27FC236}">
                <a16:creationId xmlns:a16="http://schemas.microsoft.com/office/drawing/2014/main" id="{3437AC5B-2FBA-4C7D-88C3-9943E2B1A490}"/>
              </a:ext>
            </a:extLst>
          </p:cNvPr>
          <p:cNvGraphicFramePr>
            <a:graphicFrameLocks noChangeAspect="1"/>
          </p:cNvGraphicFramePr>
          <p:nvPr>
            <p:extLst>
              <p:ext uri="{D42A27DB-BD31-4B8C-83A1-F6EECF244321}">
                <p14:modId xmlns:p14="http://schemas.microsoft.com/office/powerpoint/2010/main" val="2125939472"/>
              </p:ext>
            </p:extLst>
          </p:nvPr>
        </p:nvGraphicFramePr>
        <p:xfrm>
          <a:off x="4553135" y="1628800"/>
          <a:ext cx="4362970" cy="2880320"/>
        </p:xfrm>
        <a:graphic>
          <a:graphicData uri="http://schemas.openxmlformats.org/presentationml/2006/ole">
            <mc:AlternateContent xmlns:mc="http://schemas.openxmlformats.org/markup-compatibility/2006">
              <mc:Choice xmlns:v="urn:schemas-microsoft-com:vml" Requires="v">
                <p:oleObj r:id="rId4" imgW="3666960" imgH="2828880" progId="">
                  <p:embed/>
                </p:oleObj>
              </mc:Choice>
              <mc:Fallback>
                <p:oleObj r:id="rId4" imgW="3666960" imgH="2828880" progId="">
                  <p:embed/>
                  <p:pic>
                    <p:nvPicPr>
                      <p:cNvPr id="0" name=""/>
                      <p:cNvPicPr/>
                      <p:nvPr/>
                    </p:nvPicPr>
                    <p:blipFill>
                      <a:blip r:embed="rId5"/>
                      <a:stretch>
                        <a:fillRect/>
                      </a:stretch>
                    </p:blipFill>
                    <p:spPr>
                      <a:xfrm>
                        <a:off x="4553135" y="1628800"/>
                        <a:ext cx="4362970" cy="2880320"/>
                      </a:xfrm>
                      <a:prstGeom prst="rect">
                        <a:avLst/>
                      </a:prstGeom>
                    </p:spPr>
                  </p:pic>
                </p:oleObj>
              </mc:Fallback>
            </mc:AlternateContent>
          </a:graphicData>
        </a:graphic>
      </p:graphicFrame>
      <p:graphicFrame>
        <p:nvGraphicFramePr>
          <p:cNvPr id="10" name="Objeto 9">
            <a:extLst>
              <a:ext uri="{FF2B5EF4-FFF2-40B4-BE49-F238E27FC236}">
                <a16:creationId xmlns:a16="http://schemas.microsoft.com/office/drawing/2014/main" id="{AA5E9470-06F9-4FA8-B4C5-4E6BF712613C}"/>
              </a:ext>
            </a:extLst>
          </p:cNvPr>
          <p:cNvGraphicFramePr>
            <a:graphicFrameLocks noChangeAspect="1"/>
          </p:cNvGraphicFramePr>
          <p:nvPr>
            <p:extLst>
              <p:ext uri="{D42A27DB-BD31-4B8C-83A1-F6EECF244321}">
                <p14:modId xmlns:p14="http://schemas.microsoft.com/office/powerpoint/2010/main" val="1306908760"/>
              </p:ext>
            </p:extLst>
          </p:nvPr>
        </p:nvGraphicFramePr>
        <p:xfrm>
          <a:off x="4334580" y="4708247"/>
          <a:ext cx="4581525" cy="1875115"/>
        </p:xfrm>
        <a:graphic>
          <a:graphicData uri="http://schemas.openxmlformats.org/presentationml/2006/ole">
            <mc:AlternateContent xmlns:mc="http://schemas.openxmlformats.org/markup-compatibility/2006">
              <mc:Choice xmlns:v="urn:schemas-microsoft-com:vml" Requires="v">
                <p:oleObj r:id="rId6" imgW="4581360" imgH="1685880" progId="">
                  <p:embed/>
                </p:oleObj>
              </mc:Choice>
              <mc:Fallback>
                <p:oleObj r:id="rId6" imgW="4581360" imgH="1685880" progId="">
                  <p:embed/>
                  <p:pic>
                    <p:nvPicPr>
                      <p:cNvPr id="0" name=""/>
                      <p:cNvPicPr/>
                      <p:nvPr/>
                    </p:nvPicPr>
                    <p:blipFill>
                      <a:blip r:embed="rId7"/>
                      <a:stretch>
                        <a:fillRect/>
                      </a:stretch>
                    </p:blipFill>
                    <p:spPr>
                      <a:xfrm>
                        <a:off x="4334580" y="4708247"/>
                        <a:ext cx="4581525" cy="1875115"/>
                      </a:xfrm>
                      <a:prstGeom prst="rect">
                        <a:avLst/>
                      </a:prstGeom>
                    </p:spPr>
                  </p:pic>
                </p:oleObj>
              </mc:Fallback>
            </mc:AlternateContent>
          </a:graphicData>
        </a:graphic>
      </p:graphicFrame>
    </p:spTree>
    <p:extLst>
      <p:ext uri="{BB962C8B-B14F-4D97-AF65-F5344CB8AC3E}">
        <p14:creationId xmlns:p14="http://schemas.microsoft.com/office/powerpoint/2010/main" val="314990942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DD5A78-973D-46D3-AEBB-67659417EAB0}"/>
              </a:ext>
            </a:extLst>
          </p:cNvPr>
          <p:cNvSpPr>
            <a:spLocks noGrp="1"/>
          </p:cNvSpPr>
          <p:nvPr>
            <p:ph type="title"/>
          </p:nvPr>
        </p:nvSpPr>
        <p:spPr/>
        <p:txBody>
          <a:bodyPr/>
          <a:lstStyle/>
          <a:p>
            <a:r>
              <a:rPr lang="es-ES" dirty="0"/>
              <a:t>Conexión serie y paralelo</a:t>
            </a:r>
            <a:endParaRPr lang="es-CO" dirty="0"/>
          </a:p>
        </p:txBody>
      </p:sp>
      <mc:AlternateContent xmlns:mc="http://schemas.openxmlformats.org/markup-compatibility/2006" xmlns:a14="http://schemas.microsoft.com/office/drawing/2010/main">
        <mc:Choice Requires="a14">
          <p:sp>
            <p:nvSpPr>
              <p:cNvPr id="3" name="Marcador de contenido 2">
                <a:extLst>
                  <a:ext uri="{FF2B5EF4-FFF2-40B4-BE49-F238E27FC236}">
                    <a16:creationId xmlns:a16="http://schemas.microsoft.com/office/drawing/2014/main" id="{5C4B45B3-C5CD-4FA3-B9E0-2E7677A8B662}"/>
                  </a:ext>
                </a:extLst>
              </p:cNvPr>
              <p:cNvSpPr>
                <a:spLocks noGrp="1"/>
              </p:cNvSpPr>
              <p:nvPr>
                <p:ph idx="1"/>
              </p:nvPr>
            </p:nvSpPr>
            <p:spPr/>
            <p:txBody>
              <a:bodyPr/>
              <a:lstStyle/>
              <a:p>
                <a:r>
                  <a:rPr lang="es-ES" dirty="0"/>
                  <a:t>En serie: </a:t>
                </a:r>
                <a14:m>
                  <m:oMath xmlns:m="http://schemas.openxmlformats.org/officeDocument/2006/math">
                    <m:sSub>
                      <m:sSubPr>
                        <m:ctrlPr>
                          <a:rPr lang="es-ES" i="1" smtClean="0">
                            <a:latin typeface="Cambria Math" panose="02040503050406030204" pitchFamily="18" charset="0"/>
                          </a:rPr>
                        </m:ctrlPr>
                      </m:sSubPr>
                      <m:e>
                        <m:r>
                          <a:rPr lang="es-ES" b="0" i="1" smtClean="0">
                            <a:latin typeface="Cambria Math" panose="02040503050406030204" pitchFamily="18" charset="0"/>
                          </a:rPr>
                          <m:t>𝐶</m:t>
                        </m:r>
                      </m:e>
                      <m:sub>
                        <m:r>
                          <a:rPr lang="es-ES" b="0" i="1" smtClean="0">
                            <a:latin typeface="Cambria Math" panose="02040503050406030204" pitchFamily="18" charset="0"/>
                          </a:rPr>
                          <m:t>𝑒</m:t>
                        </m:r>
                      </m:sub>
                    </m:sSub>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1</m:t>
                        </m:r>
                      </m:num>
                      <m:den>
                        <m:nary>
                          <m:naryPr>
                            <m:chr m:val="∑"/>
                            <m:subHide m:val="on"/>
                            <m:supHide m:val="on"/>
                            <m:ctrlPr>
                              <a:rPr lang="es-ES" b="0" i="1" smtClean="0">
                                <a:latin typeface="Cambria Math" panose="02040503050406030204" pitchFamily="18" charset="0"/>
                              </a:rPr>
                            </m:ctrlPr>
                          </m:naryPr>
                          <m:sub/>
                          <m:sup/>
                          <m:e>
                            <m:f>
                              <m:fPr>
                                <m:ctrlPr>
                                  <a:rPr lang="es-ES" b="0" i="1" smtClean="0">
                                    <a:latin typeface="Cambria Math" panose="02040503050406030204" pitchFamily="18" charset="0"/>
                                  </a:rPr>
                                </m:ctrlPr>
                              </m:fPr>
                              <m:num>
                                <m:r>
                                  <a:rPr lang="es-ES" b="0" i="1" smtClean="0">
                                    <a:latin typeface="Cambria Math" panose="02040503050406030204" pitchFamily="18" charset="0"/>
                                  </a:rPr>
                                  <m:t>1</m:t>
                                </m:r>
                              </m:num>
                              <m:den>
                                <m:sSub>
                                  <m:sSubPr>
                                    <m:ctrlPr>
                                      <a:rPr lang="es-ES" b="0" i="1" smtClean="0">
                                        <a:latin typeface="Cambria Math" panose="02040503050406030204" pitchFamily="18" charset="0"/>
                                      </a:rPr>
                                    </m:ctrlPr>
                                  </m:sSubPr>
                                  <m:e>
                                    <m:r>
                                      <a:rPr lang="es-ES" b="0" i="1" smtClean="0">
                                        <a:latin typeface="Cambria Math" panose="02040503050406030204" pitchFamily="18" charset="0"/>
                                      </a:rPr>
                                      <m:t>𝐶</m:t>
                                    </m:r>
                                  </m:e>
                                  <m:sub>
                                    <m:r>
                                      <a:rPr lang="es-ES" b="0" i="1" smtClean="0">
                                        <a:latin typeface="Cambria Math" panose="02040503050406030204" pitchFamily="18" charset="0"/>
                                      </a:rPr>
                                      <m:t>𝑖</m:t>
                                    </m:r>
                                  </m:sub>
                                </m:sSub>
                              </m:den>
                            </m:f>
                          </m:e>
                        </m:nary>
                      </m:den>
                    </m:f>
                  </m:oMath>
                </a14:m>
                <a:r>
                  <a:rPr lang="es-ES" b="0" dirty="0"/>
                  <a:t>=1/(1/1*10^-6+1/1*10^-6)=0,5µF</a:t>
                </a:r>
              </a:p>
              <a:p>
                <a:r>
                  <a:rPr lang="es-CO" dirty="0"/>
                  <a:t>En paralelo: </a:t>
                </a:r>
                <a14:m>
                  <m:oMath xmlns:m="http://schemas.openxmlformats.org/officeDocument/2006/math">
                    <m:sSub>
                      <m:sSubPr>
                        <m:ctrlPr>
                          <a:rPr lang="es-CO" i="1" smtClean="0">
                            <a:latin typeface="Cambria Math" panose="02040503050406030204" pitchFamily="18" charset="0"/>
                          </a:rPr>
                        </m:ctrlPr>
                      </m:sSubPr>
                      <m:e>
                        <m:r>
                          <a:rPr lang="es-ES" b="0" i="1" smtClean="0">
                            <a:latin typeface="Cambria Math" panose="02040503050406030204" pitchFamily="18" charset="0"/>
                          </a:rPr>
                          <m:t>𝐶</m:t>
                        </m:r>
                      </m:e>
                      <m:sub>
                        <m:r>
                          <a:rPr lang="es-ES" b="0" i="1" smtClean="0">
                            <a:latin typeface="Cambria Math" panose="02040503050406030204" pitchFamily="18" charset="0"/>
                          </a:rPr>
                          <m:t>𝑒</m:t>
                        </m:r>
                      </m:sub>
                    </m:sSub>
                    <m:r>
                      <a:rPr lang="es-ES" b="0" i="1" smtClean="0">
                        <a:latin typeface="Cambria Math" panose="02040503050406030204" pitchFamily="18" charset="0"/>
                      </a:rPr>
                      <m:t>=</m:t>
                    </m:r>
                    <m:nary>
                      <m:naryPr>
                        <m:chr m:val="∑"/>
                        <m:subHide m:val="on"/>
                        <m:supHide m:val="on"/>
                        <m:ctrlPr>
                          <a:rPr lang="es-ES" b="0" i="1" smtClean="0">
                            <a:latin typeface="Cambria Math" panose="02040503050406030204" pitchFamily="18" charset="0"/>
                          </a:rPr>
                        </m:ctrlPr>
                      </m:naryPr>
                      <m:sub/>
                      <m:sup/>
                      <m:e>
                        <m:sSub>
                          <m:sSubPr>
                            <m:ctrlPr>
                              <a:rPr lang="es-ES" b="0" i="1" smtClean="0">
                                <a:latin typeface="Cambria Math" panose="02040503050406030204" pitchFamily="18" charset="0"/>
                              </a:rPr>
                            </m:ctrlPr>
                          </m:sSubPr>
                          <m:e>
                            <m:r>
                              <a:rPr lang="es-ES" b="0" i="1" smtClean="0">
                                <a:latin typeface="Cambria Math" panose="02040503050406030204" pitchFamily="18" charset="0"/>
                              </a:rPr>
                              <m:t>𝐶</m:t>
                            </m:r>
                          </m:e>
                          <m:sub>
                            <m:r>
                              <a:rPr lang="es-ES" b="0" i="1" smtClean="0">
                                <a:latin typeface="Cambria Math" panose="02040503050406030204" pitchFamily="18" charset="0"/>
                              </a:rPr>
                              <m:t>1</m:t>
                            </m:r>
                          </m:sub>
                        </m:sSub>
                      </m:e>
                    </m:nary>
                  </m:oMath>
                </a14:m>
                <a:endParaRPr lang="es-ES" b="0" dirty="0"/>
              </a:p>
              <a:p>
                <a:r>
                  <a:rPr lang="es-CO" dirty="0"/>
                  <a:t>Hallar el Valor del condensador equivalente</a:t>
                </a:r>
              </a:p>
              <a:p>
                <a:endParaRPr lang="es-CO" dirty="0"/>
              </a:p>
            </p:txBody>
          </p:sp>
        </mc:Choice>
        <mc:Fallback xmlns="">
          <p:sp>
            <p:nvSpPr>
              <p:cNvPr id="3" name="Marcador de contenido 2">
                <a:extLst>
                  <a:ext uri="{FF2B5EF4-FFF2-40B4-BE49-F238E27FC236}">
                    <a16:creationId xmlns:a16="http://schemas.microsoft.com/office/drawing/2014/main" id="{5C4B45B3-C5CD-4FA3-B9E0-2E7677A8B662}"/>
                  </a:ext>
                </a:extLst>
              </p:cNvPr>
              <p:cNvSpPr>
                <a:spLocks noGrp="1" noRot="1" noChangeAspect="1" noMove="1" noResize="1" noEditPoints="1" noAdjustHandles="1" noChangeArrowheads="1" noChangeShapeType="1" noTextEdit="1"/>
              </p:cNvSpPr>
              <p:nvPr>
                <p:ph idx="1"/>
              </p:nvPr>
            </p:nvSpPr>
            <p:spPr>
              <a:blipFill>
                <a:blip r:embed="rId3"/>
                <a:stretch>
                  <a:fillRect l="-1704"/>
                </a:stretch>
              </a:blipFill>
            </p:spPr>
            <p:txBody>
              <a:bodyPr/>
              <a:lstStyle/>
              <a:p>
                <a:r>
                  <a:rPr lang="es-CO">
                    <a:noFill/>
                  </a:rPr>
                  <a:t> </a:t>
                </a:r>
              </a:p>
            </p:txBody>
          </p:sp>
        </mc:Fallback>
      </mc:AlternateContent>
      <p:graphicFrame>
        <p:nvGraphicFramePr>
          <p:cNvPr id="4" name="Objeto 3">
            <a:extLst>
              <a:ext uri="{FF2B5EF4-FFF2-40B4-BE49-F238E27FC236}">
                <a16:creationId xmlns:a16="http://schemas.microsoft.com/office/drawing/2014/main" id="{90C969BD-0168-45F1-8E2B-711CC7CA19F7}"/>
              </a:ext>
            </a:extLst>
          </p:cNvPr>
          <p:cNvGraphicFramePr>
            <a:graphicFrameLocks noChangeAspect="1"/>
          </p:cNvGraphicFramePr>
          <p:nvPr>
            <p:extLst>
              <p:ext uri="{D42A27DB-BD31-4B8C-83A1-F6EECF244321}">
                <p14:modId xmlns:p14="http://schemas.microsoft.com/office/powerpoint/2010/main" val="1347897594"/>
              </p:ext>
            </p:extLst>
          </p:nvPr>
        </p:nvGraphicFramePr>
        <p:xfrm>
          <a:off x="683568" y="3829510"/>
          <a:ext cx="3758316" cy="2588716"/>
        </p:xfrm>
        <a:graphic>
          <a:graphicData uri="http://schemas.openxmlformats.org/presentationml/2006/ole">
            <mc:AlternateContent xmlns:mc="http://schemas.openxmlformats.org/markup-compatibility/2006">
              <mc:Choice xmlns:v="urn:schemas-microsoft-com:vml" Requires="v">
                <p:oleObj r:id="rId4" imgW="2295360" imgH="1581120" progId="">
                  <p:embed/>
                </p:oleObj>
              </mc:Choice>
              <mc:Fallback>
                <p:oleObj r:id="rId4" imgW="2295360" imgH="1581120" progId="">
                  <p:embed/>
                  <p:pic>
                    <p:nvPicPr>
                      <p:cNvPr id="0" name=""/>
                      <p:cNvPicPr/>
                      <p:nvPr/>
                    </p:nvPicPr>
                    <p:blipFill>
                      <a:blip r:embed="rId5"/>
                      <a:stretch>
                        <a:fillRect/>
                      </a:stretch>
                    </p:blipFill>
                    <p:spPr>
                      <a:xfrm>
                        <a:off x="683568" y="3829510"/>
                        <a:ext cx="3758316" cy="2588716"/>
                      </a:xfrm>
                      <a:prstGeom prst="rect">
                        <a:avLst/>
                      </a:prstGeom>
                    </p:spPr>
                  </p:pic>
                </p:oleObj>
              </mc:Fallback>
            </mc:AlternateContent>
          </a:graphicData>
        </a:graphic>
      </p:graphicFrame>
    </p:spTree>
    <p:extLst>
      <p:ext uri="{BB962C8B-B14F-4D97-AF65-F5344CB8AC3E}">
        <p14:creationId xmlns:p14="http://schemas.microsoft.com/office/powerpoint/2010/main" val="3222254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332175-1093-4AE4-B0F8-884AF628AC86}"/>
              </a:ext>
            </a:extLst>
          </p:cNvPr>
          <p:cNvSpPr>
            <a:spLocks noGrp="1"/>
          </p:cNvSpPr>
          <p:nvPr>
            <p:ph type="title"/>
          </p:nvPr>
        </p:nvSpPr>
        <p:spPr/>
        <p:txBody>
          <a:bodyPr/>
          <a:lstStyle/>
          <a:p>
            <a:r>
              <a:rPr lang="es-ES" dirty="0"/>
              <a:t>El transformador</a:t>
            </a:r>
            <a:endParaRPr lang="es-CO" dirty="0"/>
          </a:p>
        </p:txBody>
      </p:sp>
      <p:sp>
        <p:nvSpPr>
          <p:cNvPr id="3" name="Marcador de texto 2">
            <a:extLst>
              <a:ext uri="{FF2B5EF4-FFF2-40B4-BE49-F238E27FC236}">
                <a16:creationId xmlns:a16="http://schemas.microsoft.com/office/drawing/2014/main" id="{FD784133-0042-4B19-94AF-DE757C295B6E}"/>
              </a:ext>
            </a:extLst>
          </p:cNvPr>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350606926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Etapa de filtraje</a:t>
            </a:r>
          </a:p>
        </p:txBody>
      </p:sp>
      <p:sp>
        <p:nvSpPr>
          <p:cNvPr id="3" name="2 Marcador de texto"/>
          <p:cNvSpPr>
            <a:spLocks noGrp="1"/>
          </p:cNvSpPr>
          <p:nvPr>
            <p:ph type="body" idx="1"/>
          </p:nvPr>
        </p:nvSpPr>
        <p:spPr/>
        <p:txBody>
          <a:bodyPr/>
          <a:lstStyle/>
          <a:p>
            <a:endParaRPr lang="es-ES"/>
          </a:p>
        </p:txBody>
      </p:sp>
    </p:spTree>
    <p:extLst>
      <p:ext uri="{BB962C8B-B14F-4D97-AF65-F5344CB8AC3E}">
        <p14:creationId xmlns:p14="http://schemas.microsoft.com/office/powerpoint/2010/main" val="64834555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29728" y="1052736"/>
            <a:ext cx="8084544" cy="518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328480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00546" y="548680"/>
            <a:ext cx="7199846" cy="5995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101533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Filtros</a:t>
            </a:r>
          </a:p>
        </p:txBody>
      </p:sp>
      <p:sp>
        <p:nvSpPr>
          <p:cNvPr id="3" name="2 Marcador de contenido"/>
          <p:cNvSpPr>
            <a:spLocks noGrp="1"/>
          </p:cNvSpPr>
          <p:nvPr>
            <p:ph idx="1"/>
          </p:nvPr>
        </p:nvSpPr>
        <p:spPr>
          <a:xfrm>
            <a:off x="457200" y="1600201"/>
            <a:ext cx="8229600" cy="2116832"/>
          </a:xfrm>
        </p:spPr>
        <p:txBody>
          <a:bodyPr/>
          <a:lstStyle/>
          <a:p>
            <a:pPr algn="just"/>
            <a:r>
              <a:rPr lang="es-ES" dirty="0"/>
              <a:t>filtro eléctrico es un </a:t>
            </a:r>
            <a:r>
              <a:rPr lang="es-ES" dirty="0" err="1"/>
              <a:t>cuadripolo</a:t>
            </a:r>
            <a:r>
              <a:rPr lang="es-ES" dirty="0"/>
              <a:t> capaz de atenuar determinadas frecuencias del espectro de la señal de entrada y permitir el paso de las demás. </a:t>
            </a:r>
          </a:p>
          <a:p>
            <a:pPr algn="just"/>
            <a:endParaRPr lang="es-E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075" y="3789040"/>
            <a:ext cx="7181850" cy="238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60806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Filtro</a:t>
            </a: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9915" y="1988840"/>
            <a:ext cx="8552876" cy="3816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631262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2F83B4-D73B-4B69-8BCF-DCC29C7E0469}"/>
              </a:ext>
            </a:extLst>
          </p:cNvPr>
          <p:cNvSpPr>
            <a:spLocks noGrp="1"/>
          </p:cNvSpPr>
          <p:nvPr>
            <p:ph type="title"/>
          </p:nvPr>
        </p:nvSpPr>
        <p:spPr/>
        <p:txBody>
          <a:bodyPr/>
          <a:lstStyle/>
          <a:p>
            <a:r>
              <a:rPr lang="es-CO" dirty="0"/>
              <a:t>Clases de filtros</a:t>
            </a:r>
          </a:p>
        </p:txBody>
      </p:sp>
      <p:sp>
        <p:nvSpPr>
          <p:cNvPr id="3" name="Marcador de contenido 2">
            <a:extLst>
              <a:ext uri="{FF2B5EF4-FFF2-40B4-BE49-F238E27FC236}">
                <a16:creationId xmlns:a16="http://schemas.microsoft.com/office/drawing/2014/main" id="{21FEA7F0-1633-437D-8FBF-A0FDC4388BC9}"/>
              </a:ext>
            </a:extLst>
          </p:cNvPr>
          <p:cNvSpPr>
            <a:spLocks noGrp="1"/>
          </p:cNvSpPr>
          <p:nvPr>
            <p:ph idx="1"/>
          </p:nvPr>
        </p:nvSpPr>
        <p:spPr/>
        <p:txBody>
          <a:bodyPr/>
          <a:lstStyle/>
          <a:p>
            <a:r>
              <a:rPr lang="es-CO" dirty="0" err="1"/>
              <a:t>Pasabajo</a:t>
            </a:r>
            <a:endParaRPr lang="es-CO" dirty="0"/>
          </a:p>
          <a:p>
            <a:r>
              <a:rPr lang="es-CO" dirty="0" err="1"/>
              <a:t>Pasabanda</a:t>
            </a:r>
            <a:endParaRPr lang="es-CO" dirty="0"/>
          </a:p>
          <a:p>
            <a:r>
              <a:rPr lang="es-CO" dirty="0"/>
              <a:t>Pasa-alto</a:t>
            </a:r>
          </a:p>
        </p:txBody>
      </p:sp>
    </p:spTree>
    <p:extLst>
      <p:ext uri="{BB962C8B-B14F-4D97-AF65-F5344CB8AC3E}">
        <p14:creationId xmlns:p14="http://schemas.microsoft.com/office/powerpoint/2010/main" val="9238843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73D7EE-6037-4188-9E5C-B9219309A472}"/>
              </a:ext>
            </a:extLst>
          </p:cNvPr>
          <p:cNvSpPr>
            <a:spLocks noGrp="1"/>
          </p:cNvSpPr>
          <p:nvPr>
            <p:ph type="title"/>
          </p:nvPr>
        </p:nvSpPr>
        <p:spPr/>
        <p:txBody>
          <a:bodyPr/>
          <a:lstStyle/>
          <a:p>
            <a:r>
              <a:rPr lang="es-ES" dirty="0"/>
              <a:t>Pasa bajo:</a:t>
            </a:r>
            <a:endParaRPr lang="es-CO" dirty="0"/>
          </a:p>
        </p:txBody>
      </p:sp>
      <p:sp>
        <p:nvSpPr>
          <p:cNvPr id="3" name="Marcador de contenido 2">
            <a:extLst>
              <a:ext uri="{FF2B5EF4-FFF2-40B4-BE49-F238E27FC236}">
                <a16:creationId xmlns:a16="http://schemas.microsoft.com/office/drawing/2014/main" id="{FEB256A4-DCBA-445C-B3C3-41D835978E22}"/>
              </a:ext>
            </a:extLst>
          </p:cNvPr>
          <p:cNvSpPr>
            <a:spLocks noGrp="1"/>
          </p:cNvSpPr>
          <p:nvPr>
            <p:ph idx="1"/>
          </p:nvPr>
        </p:nvSpPr>
        <p:spPr/>
        <p:txBody>
          <a:bodyPr>
            <a:normAutofit fontScale="85000" lnSpcReduction="10000"/>
          </a:bodyPr>
          <a:lstStyle/>
          <a:p>
            <a:r>
              <a:rPr lang="es-ES" dirty="0"/>
              <a:t>Son filtros que únicamente dejan pasar la señal que esta por debajo de una determinada frecuencia, la cual se denomina frecuencia de corte </a:t>
            </a:r>
            <a:r>
              <a:rPr lang="es-ES" dirty="0" err="1"/>
              <a:t>ωc</a:t>
            </a:r>
            <a:r>
              <a:rPr lang="es-ES" dirty="0"/>
              <a:t>. </a:t>
            </a:r>
          </a:p>
          <a:p>
            <a:r>
              <a:rPr lang="es-ES" dirty="0" err="1"/>
              <a:t>ωc</a:t>
            </a:r>
            <a:r>
              <a:rPr lang="es-ES" dirty="0"/>
              <a:t> = 1 /RC </a:t>
            </a:r>
          </a:p>
          <a:p>
            <a:r>
              <a:rPr lang="es-ES" dirty="0" err="1"/>
              <a:t>fc</a:t>
            </a:r>
            <a:r>
              <a:rPr lang="es-ES" dirty="0"/>
              <a:t> = 1 /(2 ∗ π ∗ R ∗ C)</a:t>
            </a:r>
          </a:p>
          <a:p>
            <a:pPr algn="just"/>
            <a:r>
              <a:rPr lang="es-ES" dirty="0"/>
              <a:t>Para realizar este tipo de filtrado se pueden usar condensadores, resistencias o bobinas, o todas a la vez. Los filtros pasa bajo se suelen utilizar como complemento para un equipo de audio, para acentuar más los sonidos de frecuencias bajas, y también en aparatos como radios, televisores, etc. </a:t>
            </a:r>
            <a:endParaRPr lang="es-CO" dirty="0"/>
          </a:p>
        </p:txBody>
      </p:sp>
    </p:spTree>
    <p:extLst>
      <p:ext uri="{BB962C8B-B14F-4D97-AF65-F5344CB8AC3E}">
        <p14:creationId xmlns:p14="http://schemas.microsoft.com/office/powerpoint/2010/main" val="314829437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9052B6-BFA1-460E-B42B-083F0586B010}"/>
              </a:ext>
            </a:extLst>
          </p:cNvPr>
          <p:cNvSpPr>
            <a:spLocks noGrp="1"/>
          </p:cNvSpPr>
          <p:nvPr>
            <p:ph type="title"/>
          </p:nvPr>
        </p:nvSpPr>
        <p:spPr/>
        <p:txBody>
          <a:bodyPr/>
          <a:lstStyle/>
          <a:p>
            <a:r>
              <a:rPr lang="es-CO"/>
              <a:t>Pasa-bajo</a:t>
            </a:r>
            <a:endParaRPr lang="es-CO" dirty="0"/>
          </a:p>
        </p:txBody>
      </p:sp>
      <p:pic>
        <p:nvPicPr>
          <p:cNvPr id="5" name="Marcador de contenido 4">
            <a:extLst>
              <a:ext uri="{FF2B5EF4-FFF2-40B4-BE49-F238E27FC236}">
                <a16:creationId xmlns:a16="http://schemas.microsoft.com/office/drawing/2014/main" id="{AE4DA906-931C-4F4E-B3EA-B95FB24211CB}"/>
              </a:ext>
            </a:extLst>
          </p:cNvPr>
          <p:cNvPicPr>
            <a:picLocks noGrp="1" noChangeAspect="1"/>
          </p:cNvPicPr>
          <p:nvPr>
            <p:ph sz="half" idx="1"/>
          </p:nvPr>
        </p:nvPicPr>
        <p:blipFill>
          <a:blip r:embed="rId2"/>
          <a:stretch>
            <a:fillRect/>
          </a:stretch>
        </p:blipFill>
        <p:spPr>
          <a:xfrm>
            <a:off x="1043608" y="1799424"/>
            <a:ext cx="2933323" cy="1602463"/>
          </a:xfrm>
          <a:prstGeom prst="rect">
            <a:avLst/>
          </a:prstGeom>
        </p:spPr>
      </p:pic>
      <p:sp>
        <p:nvSpPr>
          <p:cNvPr id="4" name="Marcador de contenido 3">
            <a:extLst>
              <a:ext uri="{FF2B5EF4-FFF2-40B4-BE49-F238E27FC236}">
                <a16:creationId xmlns:a16="http://schemas.microsoft.com/office/drawing/2014/main" id="{485E418C-6354-4428-AB27-C85E1955F640}"/>
              </a:ext>
            </a:extLst>
          </p:cNvPr>
          <p:cNvSpPr>
            <a:spLocks noGrp="1"/>
          </p:cNvSpPr>
          <p:nvPr>
            <p:ph sz="half" idx="2"/>
          </p:nvPr>
        </p:nvSpPr>
        <p:spPr/>
        <p:txBody>
          <a:bodyPr/>
          <a:lstStyle/>
          <a:p>
            <a:r>
              <a:rPr lang="es-ES" dirty="0" err="1"/>
              <a:t>fc</a:t>
            </a:r>
            <a:r>
              <a:rPr lang="es-ES" dirty="0"/>
              <a:t> = 1 /(2 ∗ π ∗ R ∗ C)</a:t>
            </a:r>
          </a:p>
          <a:p>
            <a:r>
              <a:rPr lang="es-ES" dirty="0" err="1"/>
              <a:t>fc</a:t>
            </a:r>
            <a:r>
              <a:rPr lang="es-ES" dirty="0"/>
              <a:t> = 1 /(2 ∗ π ∗ 1000</a:t>
            </a:r>
            <a:r>
              <a:rPr lang="el-GR" dirty="0"/>
              <a:t>Ω</a:t>
            </a:r>
            <a:r>
              <a:rPr lang="es-ES" dirty="0"/>
              <a:t> ∗ 47*10^-6F)= 3.386267466Hz</a:t>
            </a:r>
          </a:p>
          <a:p>
            <a:r>
              <a:rPr lang="es-ES" dirty="0"/>
              <a:t>WC=1/RC=1/(1000*47*10^-6)=21,27 Hz</a:t>
            </a:r>
          </a:p>
          <a:p>
            <a:r>
              <a:rPr lang="es-ES" dirty="0"/>
              <a:t>Deja pasar solo las señales menores a 3,38Hz</a:t>
            </a:r>
          </a:p>
          <a:p>
            <a:endParaRPr lang="es-CO" dirty="0"/>
          </a:p>
        </p:txBody>
      </p:sp>
      <p:pic>
        <p:nvPicPr>
          <p:cNvPr id="7" name="Picture 2">
            <a:extLst>
              <a:ext uri="{FF2B5EF4-FFF2-40B4-BE49-F238E27FC236}">
                <a16:creationId xmlns:a16="http://schemas.microsoft.com/office/drawing/2014/main" id="{7117A434-2EC7-47FD-AFDF-4F3F0C2820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456" y="3933056"/>
            <a:ext cx="4220620" cy="2136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802027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F72545-F308-4BCC-9D9B-4EA3A2C622EF}"/>
              </a:ext>
            </a:extLst>
          </p:cNvPr>
          <p:cNvSpPr>
            <a:spLocks noGrp="1"/>
          </p:cNvSpPr>
          <p:nvPr>
            <p:ph type="title"/>
          </p:nvPr>
        </p:nvSpPr>
        <p:spPr/>
        <p:txBody>
          <a:bodyPr/>
          <a:lstStyle/>
          <a:p>
            <a:r>
              <a:rPr lang="es-ES" dirty="0"/>
              <a:t>2. Pasa alto:</a:t>
            </a:r>
            <a:endParaRPr lang="es-CO" dirty="0"/>
          </a:p>
        </p:txBody>
      </p:sp>
      <p:sp>
        <p:nvSpPr>
          <p:cNvPr id="3" name="Marcador de contenido 2">
            <a:extLst>
              <a:ext uri="{FF2B5EF4-FFF2-40B4-BE49-F238E27FC236}">
                <a16:creationId xmlns:a16="http://schemas.microsoft.com/office/drawing/2014/main" id="{F2FD9D83-2C46-4CC4-8A64-02B1A923B727}"/>
              </a:ext>
            </a:extLst>
          </p:cNvPr>
          <p:cNvSpPr>
            <a:spLocks noGrp="1"/>
          </p:cNvSpPr>
          <p:nvPr>
            <p:ph idx="1"/>
          </p:nvPr>
        </p:nvSpPr>
        <p:spPr>
          <a:xfrm>
            <a:off x="457200" y="1600201"/>
            <a:ext cx="8229600" cy="4133056"/>
          </a:xfrm>
        </p:spPr>
        <p:txBody>
          <a:bodyPr>
            <a:normAutofit fontScale="92500" lnSpcReduction="20000"/>
          </a:bodyPr>
          <a:lstStyle/>
          <a:p>
            <a:pPr algn="just"/>
            <a:r>
              <a:rPr lang="es-ES" dirty="0"/>
              <a:t>Es un circuito, formado por resistencia y condensadores en serie, destinado a dejar pasar señales cuya frecuencia sean mayores a la frecuencia de corte. Su funcionamiento se basa en la variación de la impedancia del condensador con la frecuencia. Si la frecuencia de la señal es muy baja, el condensador no dejará pasar la corriente (se comporta como un circuito abierto), y si la frecuencia es muy alta, se comportará como un cortocircuito</a:t>
            </a:r>
            <a:endParaRPr lang="es-CO" dirty="0"/>
          </a:p>
        </p:txBody>
      </p:sp>
    </p:spTree>
    <p:extLst>
      <p:ext uri="{BB962C8B-B14F-4D97-AF65-F5344CB8AC3E}">
        <p14:creationId xmlns:p14="http://schemas.microsoft.com/office/powerpoint/2010/main" val="334530424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C54DA2-4AED-4783-8C82-7163CCB06843}"/>
              </a:ext>
            </a:extLst>
          </p:cNvPr>
          <p:cNvSpPr>
            <a:spLocks noGrp="1"/>
          </p:cNvSpPr>
          <p:nvPr>
            <p:ph type="title"/>
          </p:nvPr>
        </p:nvSpPr>
        <p:spPr/>
        <p:txBody>
          <a:bodyPr/>
          <a:lstStyle/>
          <a:p>
            <a:r>
              <a:rPr lang="es-CO" dirty="0"/>
              <a:t>Pasa-alto</a:t>
            </a:r>
          </a:p>
        </p:txBody>
      </p:sp>
      <p:pic>
        <p:nvPicPr>
          <p:cNvPr id="8" name="Imagen 7">
            <a:extLst>
              <a:ext uri="{FF2B5EF4-FFF2-40B4-BE49-F238E27FC236}">
                <a16:creationId xmlns:a16="http://schemas.microsoft.com/office/drawing/2014/main" id="{930247F8-BA21-4EC6-9F39-EC17C9B1C9A3}"/>
              </a:ext>
            </a:extLst>
          </p:cNvPr>
          <p:cNvPicPr>
            <a:picLocks noChangeAspect="1"/>
          </p:cNvPicPr>
          <p:nvPr/>
        </p:nvPicPr>
        <p:blipFill>
          <a:blip r:embed="rId2"/>
          <a:stretch>
            <a:fillRect/>
          </a:stretch>
        </p:blipFill>
        <p:spPr>
          <a:xfrm>
            <a:off x="971600" y="1700808"/>
            <a:ext cx="3223034" cy="1502875"/>
          </a:xfrm>
          <a:prstGeom prst="rect">
            <a:avLst/>
          </a:prstGeom>
        </p:spPr>
      </p:pic>
      <p:sp>
        <p:nvSpPr>
          <p:cNvPr id="10" name="Marcador de contenido 9">
            <a:extLst>
              <a:ext uri="{FF2B5EF4-FFF2-40B4-BE49-F238E27FC236}">
                <a16:creationId xmlns:a16="http://schemas.microsoft.com/office/drawing/2014/main" id="{A81CD908-7E2C-457A-8CAC-52D9BEF5A97C}"/>
              </a:ext>
            </a:extLst>
          </p:cNvPr>
          <p:cNvSpPr>
            <a:spLocks noGrp="1"/>
          </p:cNvSpPr>
          <p:nvPr>
            <p:ph sz="half" idx="2"/>
          </p:nvPr>
        </p:nvSpPr>
        <p:spPr/>
        <p:txBody>
          <a:bodyPr/>
          <a:lstStyle/>
          <a:p>
            <a:r>
              <a:rPr lang="es-ES" dirty="0" err="1"/>
              <a:t>fc</a:t>
            </a:r>
            <a:r>
              <a:rPr lang="es-ES" dirty="0"/>
              <a:t> = 1 /(2 ∗ π ∗ R ∗ C)</a:t>
            </a:r>
          </a:p>
          <a:p>
            <a:r>
              <a:rPr lang="es-ES" dirty="0" err="1"/>
              <a:t>fc</a:t>
            </a:r>
            <a:r>
              <a:rPr lang="es-ES" dirty="0"/>
              <a:t> = 1 /(2 ∗ π ∗ 1000</a:t>
            </a:r>
            <a:r>
              <a:rPr lang="el-GR" dirty="0"/>
              <a:t>Ω</a:t>
            </a:r>
            <a:r>
              <a:rPr lang="es-ES" dirty="0"/>
              <a:t> ∗ 1*10^-6C)= 159.16Hz</a:t>
            </a:r>
          </a:p>
          <a:p>
            <a:r>
              <a:rPr lang="es-ES" dirty="0" err="1"/>
              <a:t>Wc</a:t>
            </a:r>
            <a:r>
              <a:rPr lang="es-ES" dirty="0"/>
              <a:t>=1/(1000*1*10^-6)= 1000Hz</a:t>
            </a:r>
          </a:p>
          <a:p>
            <a:r>
              <a:rPr lang="es-ES" dirty="0"/>
              <a:t>Deja pasar solo las señales mayores a 159,16Hz</a:t>
            </a:r>
          </a:p>
          <a:p>
            <a:endParaRPr lang="es-CO" dirty="0"/>
          </a:p>
        </p:txBody>
      </p:sp>
      <p:pic>
        <p:nvPicPr>
          <p:cNvPr id="6148" name="Picture 4">
            <a:extLst>
              <a:ext uri="{FF2B5EF4-FFF2-40B4-BE49-F238E27FC236}">
                <a16:creationId xmlns:a16="http://schemas.microsoft.com/office/drawing/2014/main" id="{1E316488-BBD3-47C5-AB4C-B1753C4504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2942" y="3898063"/>
            <a:ext cx="3038475"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230068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7B55B55CCFF2A141BC720F387D2339F8" ma:contentTypeVersion="4" ma:contentTypeDescription="Crear nuevo documento." ma:contentTypeScope="" ma:versionID="df9b17c40de9c3a9aefe6c13cac36932">
  <xsd:schema xmlns:xsd="http://www.w3.org/2001/XMLSchema" xmlns:xs="http://www.w3.org/2001/XMLSchema" xmlns:p="http://schemas.microsoft.com/office/2006/metadata/properties" xmlns:ns2="7026b996-eb7d-498a-a79f-21190cf1799e" targetNamespace="http://schemas.microsoft.com/office/2006/metadata/properties" ma:root="true" ma:fieldsID="8c087b7ab15c3f78633763c916b368f1" ns2:_="">
    <xsd:import namespace="7026b996-eb7d-498a-a79f-21190cf1799e"/>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26b996-eb7d-498a-a79f-21190cf1799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063FAA3-9F53-4C18-9528-9BF6421772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026b996-eb7d-498a-a79f-21190cf179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E07A034-C109-4CB4-A70B-F3E61E8F79A8}">
  <ds:schemaRefs>
    <ds:schemaRef ds:uri="http://schemas.microsoft.com/sharepoint/v3/contenttype/forms"/>
  </ds:schemaRefs>
</ds:datastoreItem>
</file>

<file path=customXml/itemProps3.xml><?xml version="1.0" encoding="utf-8"?>
<ds:datastoreItem xmlns:ds="http://schemas.openxmlformats.org/officeDocument/2006/customXml" ds:itemID="{394DFE9B-EEF8-467F-AD91-B7441DA445E4}">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22112</TotalTime>
  <Words>4175</Words>
  <Application>Microsoft Office PowerPoint</Application>
  <PresentationFormat>Presentación en pantalla (4:3)</PresentationFormat>
  <Paragraphs>758</Paragraphs>
  <Slides>145</Slides>
  <Notes>0</Notes>
  <HiddenSlides>0</HiddenSlides>
  <MMClips>0</MMClips>
  <ScaleCrop>false</ScaleCrop>
  <HeadingPairs>
    <vt:vector size="8" baseType="variant">
      <vt:variant>
        <vt:lpstr>Fuentes usadas</vt:lpstr>
      </vt:variant>
      <vt:variant>
        <vt:i4>5</vt:i4>
      </vt:variant>
      <vt:variant>
        <vt:lpstr>Tema</vt:lpstr>
      </vt:variant>
      <vt:variant>
        <vt:i4>1</vt:i4>
      </vt:variant>
      <vt:variant>
        <vt:lpstr>Servidores OLE incrustados</vt:lpstr>
      </vt:variant>
      <vt:variant>
        <vt:i4>0</vt:i4>
      </vt:variant>
      <vt:variant>
        <vt:lpstr>Títulos de diapositiva</vt:lpstr>
      </vt:variant>
      <vt:variant>
        <vt:i4>145</vt:i4>
      </vt:variant>
    </vt:vector>
  </HeadingPairs>
  <TitlesOfParts>
    <vt:vector size="151" baseType="lpstr">
      <vt:lpstr>Aptos Narrow</vt:lpstr>
      <vt:lpstr>Arial</vt:lpstr>
      <vt:lpstr>Calibri</vt:lpstr>
      <vt:lpstr>Cambria Math</vt:lpstr>
      <vt:lpstr>Wingdings</vt:lpstr>
      <vt:lpstr>Tema de Office</vt:lpstr>
      <vt:lpstr>Fuente de alimentación regulada</vt:lpstr>
      <vt:lpstr>Presentación de PowerPoint</vt:lpstr>
      <vt:lpstr>Etapas</vt:lpstr>
      <vt:lpstr>Etapa de entrada</vt:lpstr>
      <vt:lpstr>Presentación de PowerPoint</vt:lpstr>
      <vt:lpstr>Presentación de PowerPoint</vt:lpstr>
      <vt:lpstr>Etapa de transformación</vt:lpstr>
      <vt:lpstr>Presentación de PowerPoint</vt:lpstr>
      <vt:lpstr>El transformador</vt:lpstr>
      <vt:lpstr>El transformador</vt:lpstr>
      <vt:lpstr>El transformador</vt:lpstr>
      <vt:lpstr>El inductor o bobina</vt:lpstr>
      <vt:lpstr>Bobina</vt:lpstr>
      <vt:lpstr>Inductancia</vt:lpstr>
      <vt:lpstr>Voltaje y corriente en la bobina</vt:lpstr>
      <vt:lpstr>Definición de inductancia</vt:lpstr>
      <vt:lpstr>Potencia y energía en una bobina</vt:lpstr>
      <vt:lpstr>Serie y paralelo</vt:lpstr>
      <vt:lpstr>Reactancia Inductiva</vt:lpstr>
      <vt:lpstr>Ejemplo</vt:lpstr>
      <vt:lpstr>Solución</vt:lpstr>
      <vt:lpstr>Hallar la bobina equivalente</vt:lpstr>
      <vt:lpstr>Presentación de PowerPoint</vt:lpstr>
      <vt:lpstr>Solución</vt:lpstr>
      <vt:lpstr>Transformador</vt:lpstr>
      <vt:lpstr>Definición</vt:lpstr>
      <vt:lpstr>Clasificación</vt:lpstr>
      <vt:lpstr>Clasificación</vt:lpstr>
      <vt:lpstr>Razón de voltajes del transformador</vt:lpstr>
      <vt:lpstr>Ejemplo</vt:lpstr>
      <vt:lpstr>Solución</vt:lpstr>
      <vt:lpstr>Razón de corrientes del transformador</vt:lpstr>
      <vt:lpstr>Ejemplo</vt:lpstr>
      <vt:lpstr>Presentación de PowerPoint</vt:lpstr>
      <vt:lpstr>Razón de potencia del transformador</vt:lpstr>
      <vt:lpstr>Relación de voltaje y corriente en los transformadores</vt:lpstr>
      <vt:lpstr>Ejemplo</vt:lpstr>
      <vt:lpstr>Solución</vt:lpstr>
      <vt:lpstr>Solución</vt:lpstr>
      <vt:lpstr>Etapa de rectificación</vt:lpstr>
      <vt:lpstr>Presentación de PowerPoint</vt:lpstr>
      <vt:lpstr>El diodo</vt:lpstr>
      <vt:lpstr>Objetivos</vt:lpstr>
      <vt:lpstr>Presentación de PowerPoint</vt:lpstr>
      <vt:lpstr>Conductor –aislante- semiconductor</vt:lpstr>
      <vt:lpstr>Cobre –buen conductor, metal</vt:lpstr>
      <vt:lpstr>Aislante</vt:lpstr>
      <vt:lpstr>El Silicio</vt:lpstr>
      <vt:lpstr>Germanio</vt:lpstr>
      <vt:lpstr>Cristal de silicio</vt:lpstr>
      <vt:lpstr>Enlace covalente</vt:lpstr>
      <vt:lpstr>El hueco o carga +</vt:lpstr>
      <vt:lpstr>Recombinación</vt:lpstr>
      <vt:lpstr>¿Qué pasa en un cristal de silicio?</vt:lpstr>
      <vt:lpstr>Semiconductor intrínseco o puro</vt:lpstr>
      <vt:lpstr>Flujo de electrones libres y huecos</vt:lpstr>
      <vt:lpstr>Flujo de huecos y electrones libres</vt:lpstr>
      <vt:lpstr>Dopaje de un semiconductor</vt:lpstr>
      <vt:lpstr>Presentación de PowerPoint</vt:lpstr>
      <vt:lpstr>Semiconductor tipo n</vt:lpstr>
      <vt:lpstr>Semiconductor tipo p</vt:lpstr>
      <vt:lpstr>El diodo</vt:lpstr>
      <vt:lpstr>Barrera de potencial</vt:lpstr>
      <vt:lpstr>Polarización directa</vt:lpstr>
      <vt:lpstr>Polarización Inversa</vt:lpstr>
      <vt:lpstr>Circuito del diodo</vt:lpstr>
      <vt:lpstr>Curva del diodo</vt:lpstr>
      <vt:lpstr>Diodo ideal</vt:lpstr>
      <vt:lpstr>Diodo con barrea </vt:lpstr>
      <vt:lpstr>Con resistencia interna</vt:lpstr>
      <vt:lpstr>Ecuación para la recta de carga</vt:lpstr>
      <vt:lpstr>Presentación de PowerPoint</vt:lpstr>
      <vt:lpstr>Circuitos de aplicación con diodos</vt:lpstr>
      <vt:lpstr>Rectificador de media onda</vt:lpstr>
      <vt:lpstr>Rectificador de media onda con transformador</vt:lpstr>
      <vt:lpstr>Rectificación de onda completa</vt:lpstr>
      <vt:lpstr>Presentación de PowerPoint</vt:lpstr>
      <vt:lpstr>Rectificador de puente</vt:lpstr>
      <vt:lpstr>Presentación de PowerPoint</vt:lpstr>
      <vt:lpstr>El filtro de choque</vt:lpstr>
      <vt:lpstr>Puente de choque</vt:lpstr>
      <vt:lpstr>Etapa de filtrado</vt:lpstr>
      <vt:lpstr>Presentación de PowerPoint</vt:lpstr>
      <vt:lpstr>Filtraje</vt:lpstr>
      <vt:lpstr>Carga y descarga del condensador</vt:lpstr>
      <vt:lpstr>Carga</vt:lpstr>
      <vt:lpstr>Presentación de PowerPoint</vt:lpstr>
      <vt:lpstr>Descarga</vt:lpstr>
      <vt:lpstr>Conexión serie y paralelo</vt:lpstr>
      <vt:lpstr>Etapa de filtraje</vt:lpstr>
      <vt:lpstr>Presentación de PowerPoint</vt:lpstr>
      <vt:lpstr>Presentación de PowerPoint</vt:lpstr>
      <vt:lpstr>Filtros</vt:lpstr>
      <vt:lpstr>Filtro</vt:lpstr>
      <vt:lpstr>Clases de filtros</vt:lpstr>
      <vt:lpstr>Pasa bajo:</vt:lpstr>
      <vt:lpstr>Pasa-bajo</vt:lpstr>
      <vt:lpstr>2. Pasa alto:</vt:lpstr>
      <vt:lpstr>Pasa-alto</vt:lpstr>
      <vt:lpstr>3. Pasa banda:</vt:lpstr>
      <vt:lpstr>Presentación de PowerPoint</vt:lpstr>
      <vt:lpstr>Presentación de PowerPoint</vt:lpstr>
      <vt:lpstr>Señal continua en la fuente</vt:lpstr>
      <vt:lpstr>Etapa de regulación</vt:lpstr>
      <vt:lpstr>Regulación con diodo Zener</vt:lpstr>
      <vt:lpstr>Regulador de corriente con varistor</vt:lpstr>
      <vt:lpstr>Resumen diodos especiales</vt:lpstr>
      <vt:lpstr>Regulador con transistores</vt:lpstr>
      <vt:lpstr>El transistor</vt:lpstr>
      <vt:lpstr>Zona de deplexión</vt:lpstr>
      <vt:lpstr>Transistor polarizado en directo</vt:lpstr>
      <vt:lpstr>Emisor inyecta electrones libres en la base</vt:lpstr>
      <vt:lpstr>Electrones libres de la base circulan hacia el colector</vt:lpstr>
      <vt:lpstr>Corrientes de un transistor</vt:lpstr>
      <vt:lpstr>Ejemplos</vt:lpstr>
      <vt:lpstr>Otro ejemplo</vt:lpstr>
      <vt:lpstr>Conexiones del transistor</vt:lpstr>
      <vt:lpstr>Conexión en emisor común</vt:lpstr>
      <vt:lpstr>Presentación de PowerPoint</vt:lpstr>
      <vt:lpstr>Curva característica del Transistor</vt:lpstr>
      <vt:lpstr>Ejercicio</vt:lpstr>
      <vt:lpstr>Calcular la corriente de base de la figura anterior. Diga cual es la tensión de  la resistencia de base  y la corriente de colector si βdc=100 </vt:lpstr>
      <vt:lpstr>Curva característica de salida</vt:lpstr>
      <vt:lpstr>Presentación de PowerPoint</vt:lpstr>
      <vt:lpstr>Compuertas básicas</vt:lpstr>
      <vt:lpstr>Or</vt:lpstr>
      <vt:lpstr>and</vt:lpstr>
      <vt:lpstr>Yes - Not</vt:lpstr>
      <vt:lpstr>NOR</vt:lpstr>
      <vt:lpstr>NAND</vt:lpstr>
      <vt:lpstr>Lógica combinatoria</vt:lpstr>
      <vt:lpstr>Algebra de Boole </vt:lpstr>
      <vt:lpstr>Definiciones axiomáticas del algebra de Boole</vt:lpstr>
      <vt:lpstr>Forma canónica y normalizada</vt:lpstr>
      <vt:lpstr>Presentación de PowerPoint</vt:lpstr>
      <vt:lpstr>Solución</vt:lpstr>
      <vt:lpstr>Simplificación de circuitos combinacionales</vt:lpstr>
      <vt:lpstr>Ejemplo</vt:lpstr>
      <vt:lpstr>Ejemplo</vt:lpstr>
      <vt:lpstr>Mapa de Karnaugh de tres variables</vt:lpstr>
      <vt:lpstr>Ejemplos</vt:lpstr>
      <vt:lpstr>Otro ejemplo</vt:lpstr>
      <vt:lpstr>Mapa de 4 Variable</vt:lpstr>
      <vt:lpstr>Circuitos secuenciales</vt:lpstr>
      <vt:lpstr>Flip-flop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Fuente de alimentación regulada</dc:title>
  <dc:creator>Jairo</dc:creator>
  <cp:lastModifiedBy>JAIRO RUIZ</cp:lastModifiedBy>
  <cp:revision>121</cp:revision>
  <dcterms:created xsi:type="dcterms:W3CDTF">2012-06-06T11:53:08Z</dcterms:created>
  <dcterms:modified xsi:type="dcterms:W3CDTF">2026-01-18T14:58:59Z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0x0101007B55B55CCFF2A141BC720F387D2339F8</vt:lpwstr>
  </property>
</Properties>
</file>