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59" r:id="rId6"/>
    <p:sldId id="267" r:id="rId7"/>
    <p:sldId id="268" r:id="rId8"/>
    <p:sldId id="261" r:id="rId9"/>
    <p:sldId id="263" r:id="rId10"/>
    <p:sldId id="264" r:id="rId11"/>
    <p:sldId id="266" r:id="rId12"/>
    <p:sldId id="262" r:id="rId13"/>
    <p:sldId id="265" r:id="rId14"/>
    <p:sldId id="270" r:id="rId15"/>
    <p:sldId id="272" r:id="rId16"/>
    <p:sldId id="273" r:id="rId17"/>
    <p:sldId id="274" r:id="rId18"/>
    <p:sldId id="277" r:id="rId19"/>
    <p:sldId id="275" r:id="rId20"/>
    <p:sldId id="278" r:id="rId21"/>
    <p:sldId id="271" r:id="rId22"/>
    <p:sldId id="26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3BB6A-7B6B-4CB9-BB86-F97C09EDC901}" type="datetimeFigureOut">
              <a:rPr lang="es-CO" smtClean="0"/>
              <a:t>10/05/2020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EE6B0-B5F1-4B17-B2B8-1F51B58E28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2125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EE6B0-B5F1-4B17-B2B8-1F51B58E2810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0053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10/05/2020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967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10/05/2020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931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10/05/2020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138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10/05/2020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6756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10/05/2020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1229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10/05/2020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0103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10/05/2020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1211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10/05/2020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7582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10/05/2020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9876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10/05/2020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779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10/05/2020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352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10/05/2020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341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10/05/2020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489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10/05/2020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195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10/05/2020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817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10/05/2020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755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45F4C-BBDE-4A4E-91B8-33A1BAFA81C2}" type="datetimeFigureOut">
              <a:rPr lang="es-CO" smtClean="0"/>
              <a:t>10/05/2020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176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Propiedad_f%C3%ADsica" TargetMode="External"/><Relationship Id="rId2" Type="http://schemas.openxmlformats.org/officeDocument/2006/relationships/hyperlink" Target="http://es.wikipedia.org/wiki/Materia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Introducción a las mediciones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9427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Medidor preciso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dirty="0"/>
              <a:t>Aquel instrumento de medición que tiene la aptitud para proporcionar indicaciones próximas entre sí por aplicaciones repetidas del mismo mensurando bajo las mismas condiciones de medición</a:t>
            </a:r>
          </a:p>
          <a:p>
            <a:r>
              <a:rPr lang="es-CO" dirty="0" err="1"/>
              <a:t>P.e</a:t>
            </a:r>
            <a:r>
              <a:rPr lang="es-CO" dirty="0"/>
              <a:t>: Si el valor nominal es de 10 m</a:t>
            </a:r>
          </a:p>
          <a:p>
            <a:pPr lvl="1"/>
            <a:r>
              <a:rPr lang="es-CO" dirty="0"/>
              <a:t> </a:t>
            </a:r>
            <a:r>
              <a:rPr lang="es-CO" dirty="0" err="1"/>
              <a:t>Instr</a:t>
            </a:r>
            <a:r>
              <a:rPr lang="es-CO" dirty="0"/>
              <a:t> 1: 10 m  10 m y 9,8 m  (promedio 9,9333 m) (9,8-10)</a:t>
            </a:r>
          </a:p>
          <a:p>
            <a:pPr lvl="1"/>
            <a:r>
              <a:rPr lang="es-CO" dirty="0" err="1"/>
              <a:t>Instr</a:t>
            </a:r>
            <a:r>
              <a:rPr lang="es-CO" dirty="0"/>
              <a:t> 2: 10 m   10,2 m y 9,8 m (promedio 10 m) (9,8-10,2)</a:t>
            </a:r>
          </a:p>
          <a:p>
            <a:r>
              <a:rPr lang="es-CO" dirty="0"/>
              <a:t>Es más preciso el primero porque repitió 2 veces el mismo valor y su rango es de 0,2 m en el segundo el rango es de 0,4 m</a:t>
            </a:r>
          </a:p>
        </p:txBody>
      </p:sp>
    </p:spTree>
    <p:extLst>
      <p:ext uri="{BB962C8B-B14F-4D97-AF65-F5344CB8AC3E}">
        <p14:creationId xmlns:p14="http://schemas.microsoft.com/office/powerpoint/2010/main" val="3875179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Exactitud y precisión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53207" y="1412776"/>
            <a:ext cx="3437585" cy="4629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1039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Algunas definiciones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b="1" dirty="0"/>
              <a:t>EXACTITUD DE MEDICIÓN: </a:t>
            </a:r>
            <a:r>
              <a:rPr lang="es-CO" dirty="0"/>
              <a:t>Proximidad de concordancia entre el resultado de una medición y un valor verdadero del mensurando</a:t>
            </a:r>
          </a:p>
          <a:p>
            <a:pPr algn="just"/>
            <a:r>
              <a:rPr lang="es-CO" b="1" dirty="0"/>
              <a:t>ERROR MAXIMO PERMITIDO: </a:t>
            </a:r>
            <a:r>
              <a:rPr lang="es-CO" dirty="0"/>
              <a:t>Límites de error permitidos (de un instrumento de medida) Valores extremos de un error permitido por especificaciones, reglamentos, etc. para un instrumento de medida dado.</a:t>
            </a:r>
            <a:endParaRPr lang="es-CO" b="1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36757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4929411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s-CO" sz="2400" b="1" dirty="0"/>
                  <a:t>SENSIBILIDAD: </a:t>
                </a:r>
                <a:r>
                  <a:rPr lang="es-CO" sz="2400" dirty="0"/>
                  <a:t>Cociente del incremento de la respuesta de un instrumento de medida por el incremento correspondiente de la señal de entrada </a:t>
                </a:r>
              </a:p>
              <a:p>
                <a:pPr algn="just"/>
                <a:endParaRPr lang="es-CO" dirty="0"/>
              </a:p>
              <a:p>
                <a:pPr algn="just"/>
                <a14:m>
                  <m:oMath xmlns:m="http://schemas.openxmlformats.org/officeDocument/2006/math">
                    <m:r>
                      <a:rPr lang="es-CO" sz="2800" i="1"/>
                      <m:t>𝑆</m:t>
                    </m:r>
                    <m:r>
                      <a:rPr lang="es-CO" sz="2800" i="1"/>
                      <m:t>=</m:t>
                    </m:r>
                    <m:f>
                      <m:fPr>
                        <m:ctrlPr>
                          <a:rPr lang="es-CO" sz="2800" i="1"/>
                        </m:ctrlPr>
                      </m:fPr>
                      <m:num>
                        <m:r>
                          <a:rPr lang="es-CO" sz="2800" i="1"/>
                          <m:t>∆ </m:t>
                        </m:r>
                        <m:r>
                          <a:rPr lang="es-CO" sz="2800" i="1"/>
                          <m:t>𝑑𝑒</m:t>
                        </m:r>
                        <m:r>
                          <a:rPr lang="es-CO" sz="2800" i="1"/>
                          <m:t> </m:t>
                        </m:r>
                        <m:r>
                          <a:rPr lang="es-CO" sz="2800" i="1"/>
                          <m:t>𝑙𝑎</m:t>
                        </m:r>
                        <m:r>
                          <a:rPr lang="es-CO" sz="2800" i="1"/>
                          <m:t> </m:t>
                        </m:r>
                        <m:r>
                          <a:rPr lang="es-CO" sz="2800" i="1"/>
                          <m:t>𝑟𝑒𝑠𝑝𝑢𝑒𝑠𝑡𝑎</m:t>
                        </m:r>
                        <m:r>
                          <a:rPr lang="es-CO" sz="2800" i="1"/>
                          <m:t> </m:t>
                        </m:r>
                      </m:num>
                      <m:den>
                        <m:r>
                          <a:rPr lang="es-CO" sz="2800" i="1"/>
                          <m:t>∆ </m:t>
                        </m:r>
                        <m:r>
                          <a:rPr lang="es-CO" sz="2800" i="1"/>
                          <m:t>𝑑𝑒</m:t>
                        </m:r>
                        <m:r>
                          <a:rPr lang="es-CO" sz="2800" i="1"/>
                          <m:t> </m:t>
                        </m:r>
                        <m:r>
                          <a:rPr lang="es-CO" sz="2800" i="1"/>
                          <m:t>𝑙𝑎</m:t>
                        </m:r>
                        <m:r>
                          <a:rPr lang="es-CO" sz="2800" i="1"/>
                          <m:t> </m:t>
                        </m:r>
                        <m:r>
                          <a:rPr lang="es-CO" sz="2800" i="1"/>
                          <m:t>𝑒𝑛𝑡𝑟𝑎𝑑𝑎</m:t>
                        </m:r>
                        <m:r>
                          <a:rPr lang="es-CO" sz="2800" i="1"/>
                          <m:t> </m:t>
                        </m:r>
                        <m:r>
                          <a:rPr lang="es-CO" sz="2800" i="1"/>
                          <m:t>𝑑𝑒</m:t>
                        </m:r>
                        <m:r>
                          <a:rPr lang="es-CO" sz="2800" i="1"/>
                          <m:t> </m:t>
                        </m:r>
                        <m:r>
                          <a:rPr lang="es-CO" sz="2800" i="1"/>
                          <m:t>𝑙𝑎</m:t>
                        </m:r>
                        <m:r>
                          <a:rPr lang="es-CO" sz="2800" i="1"/>
                          <m:t> </m:t>
                        </m:r>
                        <m:r>
                          <a:rPr lang="es-CO" sz="2800" i="1"/>
                          <m:t>𝑠𝑒</m:t>
                        </m:r>
                        <m:r>
                          <a:rPr lang="es-CO" sz="2800" i="1"/>
                          <m:t>ñ</m:t>
                        </m:r>
                        <m:r>
                          <a:rPr lang="es-CO" sz="2800" i="1"/>
                          <m:t>𝑎𝑙</m:t>
                        </m:r>
                      </m:den>
                    </m:f>
                  </m:oMath>
                </a14:m>
                <a:endParaRPr lang="es-CO" sz="2800" b="1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4929411"/>
              </a:xfrm>
              <a:blipFill>
                <a:blip r:embed="rId2"/>
                <a:stretch>
                  <a:fillRect l="-1037" t="-989" r="-111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002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Sensibilidad de algunos instrumentos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38" y="1709738"/>
            <a:ext cx="6867525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5080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Ejemplos de medición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81174"/>
            <a:ext cx="8640960" cy="3952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6372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2800" dirty="0"/>
              <a:t>Una resistencia de 1000 Ω medida en un instrumento en el que se obtienen los siguientes valores: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217640"/>
              </p:ext>
            </p:extLst>
          </p:nvPr>
        </p:nvGraphicFramePr>
        <p:xfrm>
          <a:off x="1475656" y="1484784"/>
          <a:ext cx="6120680" cy="5000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4343"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 dirty="0">
                          <a:effectLst/>
                        </a:rPr>
                        <a:t>n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 dirty="0">
                          <a:effectLst/>
                        </a:rPr>
                        <a:t>Valores </a:t>
                      </a:r>
                      <a:r>
                        <a:rPr lang="es-CO" sz="2000" u="none" strike="noStrike" dirty="0" err="1">
                          <a:effectLst/>
                        </a:rPr>
                        <a:t>leido</a:t>
                      </a:r>
                      <a:r>
                        <a:rPr lang="es-CO" sz="2000" u="none" strike="noStrike" dirty="0">
                          <a:effectLst/>
                        </a:rPr>
                        <a:t> x</a:t>
                      </a:r>
                      <a:r>
                        <a:rPr lang="es-CO" sz="2000" u="none" strike="noStrike" baseline="-25000" dirty="0">
                          <a:effectLst/>
                        </a:rPr>
                        <a:t>i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 dirty="0" err="1">
                          <a:effectLst/>
                        </a:rPr>
                        <a:t>Errorr</a:t>
                      </a:r>
                      <a:r>
                        <a:rPr lang="es-CO" sz="2000" u="none" strike="noStrike" dirty="0">
                          <a:effectLst/>
                        </a:rPr>
                        <a:t> </a:t>
                      </a:r>
                      <a:r>
                        <a:rPr lang="es-CO" sz="2000" u="none" strike="noStrike" dirty="0" err="1">
                          <a:effectLst/>
                        </a:rPr>
                        <a:t>absoluto|xn-xi</a:t>
                      </a:r>
                      <a:r>
                        <a:rPr lang="es-CO" sz="2000" u="none" strike="noStrike" baseline="30000" dirty="0">
                          <a:effectLst/>
                        </a:rPr>
                        <a:t>|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 dirty="0">
                          <a:effectLst/>
                        </a:rPr>
                        <a:t>Error relativo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 dirty="0">
                          <a:effectLst/>
                        </a:rPr>
                        <a:t>(</a:t>
                      </a:r>
                      <a:r>
                        <a:rPr lang="es-CO" sz="2000" u="none" strike="noStrike" dirty="0" err="1">
                          <a:effectLst/>
                        </a:rPr>
                        <a:t>x</a:t>
                      </a:r>
                      <a:r>
                        <a:rPr lang="es-CO" sz="2000" u="none" strike="noStrike" baseline="-25000" dirty="0" err="1">
                          <a:effectLst/>
                        </a:rPr>
                        <a:t>n</a:t>
                      </a:r>
                      <a:r>
                        <a:rPr lang="es-CO" sz="2000" u="none" strike="noStrike" dirty="0">
                          <a:effectLst/>
                        </a:rPr>
                        <a:t>-x</a:t>
                      </a:r>
                      <a:r>
                        <a:rPr lang="es-CO" sz="2000" u="none" strike="noStrike" baseline="-25000" dirty="0">
                          <a:effectLst/>
                        </a:rPr>
                        <a:t>i</a:t>
                      </a:r>
                      <a:r>
                        <a:rPr lang="es-CO" sz="2000" u="none" strike="noStrike" dirty="0">
                          <a:effectLst/>
                        </a:rPr>
                        <a:t>)</a:t>
                      </a:r>
                      <a:r>
                        <a:rPr lang="es-CO" sz="2000" u="none" strike="noStrike" baseline="30000" dirty="0">
                          <a:effectLst/>
                        </a:rPr>
                        <a:t>2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012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980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0,02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400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012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990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0,01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012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997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0,003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012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1001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0,001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012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1002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0,002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012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990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0,01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012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1001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0,001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012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1002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0,002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012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980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0,02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400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012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995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0,005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012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Total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9938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74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0,074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5476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9012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Promedio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X=993,8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7,4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0,0074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54,76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602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Muy Exacto y alguna precisión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242908"/>
              </p:ext>
            </p:extLst>
          </p:nvPr>
        </p:nvGraphicFramePr>
        <p:xfrm>
          <a:off x="827584" y="2276872"/>
          <a:ext cx="7488832" cy="30243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42346">
                <a:tc>
                  <a:txBody>
                    <a:bodyPr/>
                    <a:lstStyle/>
                    <a:p>
                      <a:pPr algn="l" fontAlgn="b"/>
                      <a:r>
                        <a:rPr lang="es-CO" sz="2800" u="none" strike="noStrike" dirty="0">
                          <a:effectLst/>
                        </a:rPr>
                        <a:t>La varianza es:  </a:t>
                      </a:r>
                      <a:r>
                        <a:rPr lang="es-CO" sz="2800" u="none" strike="noStrike" dirty="0" err="1">
                          <a:effectLst/>
                        </a:rPr>
                        <a:t>var</a:t>
                      </a:r>
                      <a:r>
                        <a:rPr lang="es-CO" sz="2800" u="none" strike="noStrike" dirty="0">
                          <a:effectLst/>
                        </a:rPr>
                        <a:t>(x)=Σ((</a:t>
                      </a:r>
                      <a:r>
                        <a:rPr lang="es-CO" sz="2800" u="none" strike="noStrike" dirty="0" err="1">
                          <a:effectLst/>
                        </a:rPr>
                        <a:t>xn</a:t>
                      </a:r>
                      <a:r>
                        <a:rPr lang="es-CO" sz="2800" u="none" strike="noStrike" dirty="0">
                          <a:effectLst/>
                        </a:rPr>
                        <a:t>-xi)</a:t>
                      </a:r>
                      <a:r>
                        <a:rPr lang="es-CO" sz="2800" u="none" strike="noStrike" baseline="30000" dirty="0">
                          <a:effectLst/>
                        </a:rPr>
                        <a:t>2</a:t>
                      </a:r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u="none" strike="noStrike" dirty="0">
                          <a:effectLst/>
                        </a:rPr>
                        <a:t>54,76</a:t>
                      </a:r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19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2800" u="none" strike="noStrike" dirty="0">
                          <a:effectLst/>
                        </a:rPr>
                        <a:t>La desviación estándar será σ=√</a:t>
                      </a:r>
                      <a:r>
                        <a:rPr lang="es-CO" sz="2800" u="none" strike="noStrike" dirty="0" err="1">
                          <a:effectLst/>
                        </a:rPr>
                        <a:t>var</a:t>
                      </a:r>
                      <a:r>
                        <a:rPr lang="es-CO" sz="2800" u="none" strike="noStrike" dirty="0">
                          <a:effectLst/>
                        </a:rPr>
                        <a:t>(x)=</a:t>
                      </a:r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800" u="none" strike="noStrike" dirty="0">
                          <a:effectLst/>
                        </a:rPr>
                        <a:t>7,4</a:t>
                      </a:r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43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Exacto y preciso</a:t>
            </a:r>
          </a:p>
        </p:txBody>
      </p:sp>
      <p:graphicFrame>
        <p:nvGraphicFramePr>
          <p:cNvPr id="5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023097"/>
              </p:ext>
            </p:extLst>
          </p:nvPr>
        </p:nvGraphicFramePr>
        <p:xfrm>
          <a:off x="1619670" y="1268759"/>
          <a:ext cx="5472610" cy="54811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4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4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4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4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45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8131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n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Valores leido x</a:t>
                      </a:r>
                      <a:r>
                        <a:rPr lang="es-CO" sz="2000" u="none" strike="noStrike" baseline="-25000">
                          <a:effectLst/>
                        </a:rPr>
                        <a:t>i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Error </a:t>
                      </a:r>
                      <a:r>
                        <a:rPr lang="es-CO" sz="2000" u="none" strike="noStrike" dirty="0" err="1">
                          <a:effectLst/>
                        </a:rPr>
                        <a:t>absoluto|xn-xi</a:t>
                      </a:r>
                      <a:r>
                        <a:rPr lang="es-CO" sz="2000" u="none" strike="noStrike" baseline="30000" dirty="0">
                          <a:effectLst/>
                        </a:rPr>
                        <a:t>|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Error relativo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(x</a:t>
                      </a:r>
                      <a:r>
                        <a:rPr lang="es-CO" sz="2000" u="none" strike="noStrike" baseline="-25000">
                          <a:effectLst/>
                        </a:rPr>
                        <a:t>n</a:t>
                      </a:r>
                      <a:r>
                        <a:rPr lang="es-CO" sz="2000" u="none" strike="noStrike">
                          <a:effectLst/>
                        </a:rPr>
                        <a:t>-x</a:t>
                      </a:r>
                      <a:r>
                        <a:rPr lang="es-CO" sz="2000" u="none" strike="noStrike" baseline="-25000">
                          <a:effectLst/>
                        </a:rPr>
                        <a:t>i</a:t>
                      </a:r>
                      <a:r>
                        <a:rPr lang="es-CO" sz="2000" u="none" strike="noStrike">
                          <a:effectLst/>
                        </a:rPr>
                        <a:t>)</a:t>
                      </a:r>
                      <a:r>
                        <a:rPr lang="es-CO" sz="2000" u="none" strike="noStrike" baseline="30000">
                          <a:effectLst/>
                        </a:rPr>
                        <a:t>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1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2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1000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739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454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161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868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583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298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134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2842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 dirty="0">
                          <a:effectLst/>
                        </a:rPr>
                        <a:t>0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312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Total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10000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827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Promedio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526"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x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σ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 err="1">
                          <a:effectLst/>
                        </a:rPr>
                        <a:t>var</a:t>
                      </a:r>
                      <a:r>
                        <a:rPr lang="es-CO" sz="2000" u="none" strike="noStrike" dirty="0">
                          <a:effectLst/>
                        </a:rPr>
                        <a:t>(x)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607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s-CO" sz="3200" dirty="0"/>
              <a:t>impreciso y muy exacto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6067605"/>
              </p:ext>
            </p:extLst>
          </p:nvPr>
        </p:nvGraphicFramePr>
        <p:xfrm>
          <a:off x="611561" y="1052736"/>
          <a:ext cx="7992887" cy="5153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7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8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4785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 dirty="0">
                          <a:effectLst/>
                        </a:rPr>
                        <a:t>n</a:t>
                      </a:r>
                      <a:endParaRPr lang="es-CO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Valores leido x</a:t>
                      </a:r>
                      <a:r>
                        <a:rPr lang="es-CO" sz="2200" u="none" strike="noStrike" baseline="-25000">
                          <a:effectLst/>
                        </a:rPr>
                        <a:t>i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Errorr absoluto|xn-xi</a:t>
                      </a:r>
                      <a:r>
                        <a:rPr lang="es-CO" sz="2200" u="none" strike="noStrike" baseline="30000">
                          <a:effectLst/>
                        </a:rPr>
                        <a:t>|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Error relativo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(x</a:t>
                      </a:r>
                      <a:r>
                        <a:rPr lang="es-CO" sz="2200" u="none" strike="noStrike" baseline="-25000">
                          <a:effectLst/>
                        </a:rPr>
                        <a:t>n</a:t>
                      </a:r>
                      <a:r>
                        <a:rPr lang="es-CO" sz="2200" u="none" strike="noStrike">
                          <a:effectLst/>
                        </a:rPr>
                        <a:t>-x</a:t>
                      </a:r>
                      <a:r>
                        <a:rPr lang="es-CO" sz="2200" u="none" strike="noStrike" baseline="-25000">
                          <a:effectLst/>
                        </a:rPr>
                        <a:t>i</a:t>
                      </a:r>
                      <a:r>
                        <a:rPr lang="es-CO" sz="2200" u="none" strike="noStrike">
                          <a:effectLst/>
                        </a:rPr>
                        <a:t>)</a:t>
                      </a:r>
                      <a:r>
                        <a:rPr lang="es-CO" sz="2200" u="none" strike="noStrike" baseline="30000">
                          <a:effectLst/>
                        </a:rPr>
                        <a:t>2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307"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1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950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50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0,05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2500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307"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2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990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10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0,01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100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307"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3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997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3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0,003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9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307"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4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1100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100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0,1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10000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307"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5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1002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2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0,002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4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307"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6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990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10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0,01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100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307"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7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810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190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0,19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36100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307"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8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1000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307"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9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920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20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0,02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400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307"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10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995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5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0,005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25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307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Total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9754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390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0,39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152100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307">
                <a:tc>
                  <a:txBody>
                    <a:bodyPr/>
                    <a:lstStyle/>
                    <a:p>
                      <a:pPr algn="l" fontAlgn="b"/>
                      <a:r>
                        <a:rPr lang="es-CO" sz="2200" u="none" strike="noStrike">
                          <a:effectLst/>
                        </a:rPr>
                        <a:t>Promedio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975,4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39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>
                          <a:effectLst/>
                        </a:rPr>
                        <a:t>0,039</a:t>
                      </a:r>
                      <a:endParaRPr lang="es-CO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200" u="none" strike="noStrike" dirty="0">
                          <a:effectLst/>
                        </a:rPr>
                        <a:t>1521</a:t>
                      </a:r>
                      <a:endParaRPr lang="es-CO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667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Contenido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Errores en las mediciones</a:t>
            </a:r>
          </a:p>
          <a:p>
            <a:r>
              <a:rPr lang="es-CO" dirty="0"/>
              <a:t>Aparatos precisos y aparatos exactos</a:t>
            </a:r>
          </a:p>
          <a:p>
            <a:r>
              <a:rPr lang="es-CO" dirty="0"/>
              <a:t>Definiciones básicas</a:t>
            </a:r>
          </a:p>
        </p:txBody>
      </p:sp>
    </p:spTree>
    <p:extLst>
      <p:ext uri="{BB962C8B-B14F-4D97-AF65-F5344CB8AC3E}">
        <p14:creationId xmlns:p14="http://schemas.microsoft.com/office/powerpoint/2010/main" val="1402326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Preciso pero inexacto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745218"/>
              </p:ext>
            </p:extLst>
          </p:nvPr>
        </p:nvGraphicFramePr>
        <p:xfrm>
          <a:off x="1115615" y="1268759"/>
          <a:ext cx="6336705" cy="54512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7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7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73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73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5796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n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Valores leido x</a:t>
                      </a:r>
                      <a:r>
                        <a:rPr lang="es-CO" sz="2000" u="none" strike="noStrike" baseline="-25000">
                          <a:effectLst/>
                        </a:rPr>
                        <a:t>i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Errorr absoluto|xn-xi</a:t>
                      </a:r>
                      <a:r>
                        <a:rPr lang="es-CO" sz="2000" u="none" strike="noStrike" baseline="30000">
                          <a:effectLst/>
                        </a:rPr>
                        <a:t>|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Error relativo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(x</a:t>
                      </a:r>
                      <a:r>
                        <a:rPr lang="es-CO" sz="2000" u="none" strike="noStrike" baseline="-25000">
                          <a:effectLst/>
                        </a:rPr>
                        <a:t>n</a:t>
                      </a:r>
                      <a:r>
                        <a:rPr lang="es-CO" sz="2000" u="none" strike="noStrike">
                          <a:effectLst/>
                        </a:rPr>
                        <a:t>-x</a:t>
                      </a:r>
                      <a:r>
                        <a:rPr lang="es-CO" sz="2000" u="none" strike="noStrike" baseline="-25000">
                          <a:effectLst/>
                        </a:rPr>
                        <a:t>i</a:t>
                      </a:r>
                      <a:r>
                        <a:rPr lang="es-CO" sz="2000" u="none" strike="noStrike">
                          <a:effectLst/>
                        </a:rPr>
                        <a:t>)</a:t>
                      </a:r>
                      <a:r>
                        <a:rPr lang="es-CO" sz="2000" u="none" strike="noStrike" baseline="30000">
                          <a:effectLst/>
                        </a:rPr>
                        <a:t>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760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800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40000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760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800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40000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760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3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800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40000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760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4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800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40000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760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5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800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40000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760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6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800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40000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760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7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800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40000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760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8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800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40000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760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9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800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40000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716"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10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800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40000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824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Total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8000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4000000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Promedio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800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200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0,2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u="none" strike="noStrike">
                          <a:effectLst/>
                        </a:rPr>
                        <a:t>40000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>
                          <a:effectLst/>
                        </a:rPr>
                        <a:t>x</a:t>
                      </a:r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σ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 err="1">
                          <a:effectLst/>
                        </a:rPr>
                        <a:t>var</a:t>
                      </a:r>
                      <a:r>
                        <a:rPr lang="es-CO" sz="2000" u="none" strike="noStrike" dirty="0">
                          <a:effectLst/>
                        </a:rPr>
                        <a:t>(x)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810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O" b="1" dirty="0"/>
              <a:t>LINEALIDAD:</a:t>
            </a:r>
            <a:r>
              <a:rPr lang="es-CO" dirty="0"/>
              <a:t> Capacidad de un instrumento de medición para proporcionar una indicación que tenga una relación lineal con una magnitud determinada distinta de una magnitud de influencia.</a:t>
            </a:r>
            <a:endParaRPr lang="es-CO" b="1" dirty="0"/>
          </a:p>
          <a:p>
            <a:pPr algn="just"/>
            <a:endParaRPr lang="es-CO" b="1" dirty="0"/>
          </a:p>
          <a:p>
            <a:pPr algn="just"/>
            <a:r>
              <a:rPr lang="es-CO" b="1" dirty="0"/>
              <a:t>ESTABILIDAD: </a:t>
            </a:r>
            <a:r>
              <a:rPr lang="es-CO" dirty="0"/>
              <a:t>Aptitud de un instrumento de medida para conservar constantes sus características metrológicas a lo largo del tiempo</a:t>
            </a:r>
          </a:p>
          <a:p>
            <a:pPr algn="just"/>
            <a:endParaRPr lang="es-CO" dirty="0"/>
          </a:p>
          <a:p>
            <a:pPr algn="just"/>
            <a:r>
              <a:rPr lang="es-CO" b="1" dirty="0"/>
              <a:t>HISTERESIS: </a:t>
            </a:r>
            <a:r>
              <a:rPr lang="es-CO" dirty="0"/>
              <a:t>Tendencia de un </a:t>
            </a:r>
            <a:r>
              <a:rPr lang="es-CO" dirty="0">
                <a:hlinkClick r:id="rId2" tooltip="Material"/>
              </a:rPr>
              <a:t>material</a:t>
            </a:r>
            <a:r>
              <a:rPr lang="es-CO" dirty="0"/>
              <a:t> a conservar una de sus </a:t>
            </a:r>
            <a:r>
              <a:rPr lang="es-CO" dirty="0">
                <a:hlinkClick r:id="rId3" tooltip="Propiedad física"/>
              </a:rPr>
              <a:t>propiedades</a:t>
            </a:r>
            <a:r>
              <a:rPr lang="es-CO" dirty="0"/>
              <a:t>, en ausencia del estímulo que la ha generado. Podemos encontrar diferentes manifestaciones de este fenómeno. Por extensión se aplica a fenómenos que no dependen sólo de las circunstancias actuales, sino también de cómo se ha llegado a esas circunstancias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87806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/>
              <a:t>LA RESOLUCION DE UN INSTRUMENTO ES EL MENOR INCREMENTO DE LA VARIABLE BAJO MEDICION QUE PUEDE SER DETECTADO CON CERTIDUMBRE POR DICHO INSTRUMENTO</a:t>
            </a:r>
          </a:p>
        </p:txBody>
      </p:sp>
    </p:spTree>
    <p:extLst>
      <p:ext uri="{BB962C8B-B14F-4D97-AF65-F5344CB8AC3E}">
        <p14:creationId xmlns:p14="http://schemas.microsoft.com/office/powerpoint/2010/main" val="162173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Medición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040560"/>
          </a:xfrm>
        </p:spPr>
        <p:txBody>
          <a:bodyPr>
            <a:noAutofit/>
          </a:bodyPr>
          <a:lstStyle/>
          <a:p>
            <a:pPr algn="just"/>
            <a:r>
              <a:rPr lang="es-CO" sz="2600" b="1" dirty="0"/>
              <a:t>Una magnitud física </a:t>
            </a:r>
            <a:r>
              <a:rPr lang="es-CO" sz="2600" dirty="0"/>
              <a:t>es un atributo de un cuerpo, un fenómeno o una sustancia, que puede determinarse cuantitativamente, es decir, es un atributo susceptible de ser medido. </a:t>
            </a:r>
          </a:p>
          <a:p>
            <a:pPr lvl="1" algn="just"/>
            <a:r>
              <a:rPr lang="es-CO" sz="2500" b="1" dirty="0"/>
              <a:t>Ejemplos de magnitudes son la longitud, la masa, la potencia, la velocidad, etc. </a:t>
            </a:r>
          </a:p>
          <a:p>
            <a:pPr algn="just"/>
            <a:r>
              <a:rPr lang="es-CO" sz="2600" b="1" dirty="0"/>
              <a:t>A la magnitud de un objeto específico que estamos interesado en medir, la llamamos  mesurando. </a:t>
            </a:r>
          </a:p>
          <a:p>
            <a:pPr lvl="1" algn="just"/>
            <a:r>
              <a:rPr lang="es-CO" sz="2500" b="1" dirty="0"/>
              <a:t>Por ejemplo, si estamos interesado en medir la longitud de una barra, esa longitud específica será el mesurando</a:t>
            </a:r>
            <a:endParaRPr lang="es-CO" sz="2500" dirty="0"/>
          </a:p>
        </p:txBody>
      </p:sp>
    </p:spTree>
    <p:extLst>
      <p:ext uri="{BB962C8B-B14F-4D97-AF65-F5344CB8AC3E}">
        <p14:creationId xmlns:p14="http://schemas.microsoft.com/office/powerpoint/2010/main" val="85922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sz="2400" b="1" dirty="0"/>
              <a:t>Medir: </a:t>
            </a:r>
            <a:r>
              <a:rPr lang="es-CO" sz="2400" dirty="0"/>
              <a:t>Comparar el mesurado con un patrón</a:t>
            </a:r>
          </a:p>
          <a:p>
            <a:pPr algn="just"/>
            <a:r>
              <a:rPr lang="es-CO" sz="2400" b="1" dirty="0"/>
              <a:t>Medición: la acción de comparar con un patrón para establecer un valor en el mesurado </a:t>
            </a:r>
          </a:p>
          <a:p>
            <a:pPr algn="just"/>
            <a:r>
              <a:rPr lang="es-CO" sz="2400" b="1" dirty="0"/>
              <a:t>Tipos de medición</a:t>
            </a:r>
          </a:p>
          <a:p>
            <a:pPr lvl="1" algn="just"/>
            <a:r>
              <a:rPr lang="es-CO" sz="2400" b="1" dirty="0"/>
              <a:t>Directa</a:t>
            </a:r>
          </a:p>
          <a:p>
            <a:pPr lvl="1" algn="just"/>
            <a:r>
              <a:rPr lang="es-CO" sz="2400" b="1" dirty="0"/>
              <a:t>Indirecta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2369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Errores en la medición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75657" y="1772816"/>
            <a:ext cx="7058744" cy="4138406"/>
          </a:xfrm>
        </p:spPr>
        <p:txBody>
          <a:bodyPr>
            <a:normAutofit lnSpcReduction="10000"/>
          </a:bodyPr>
          <a:lstStyle/>
          <a:p>
            <a:pPr algn="just"/>
            <a:r>
              <a:rPr lang="es-CO" b="1" dirty="0"/>
              <a:t>ERROR (de medición): </a:t>
            </a:r>
            <a:r>
              <a:rPr lang="es-CO" dirty="0"/>
              <a:t>Resultado de un mensurando menos un valor convencionalmente verdadero del mensurando. incerteza en la determinación del resultado de una medición</a:t>
            </a:r>
          </a:p>
          <a:p>
            <a:pPr algn="just"/>
            <a:r>
              <a:rPr lang="es-CO" b="1" u="sng" dirty="0"/>
              <a:t>Cálculo de errores: error absoluto, error relativo</a:t>
            </a:r>
            <a:r>
              <a:rPr lang="es-CO" dirty="0"/>
              <a:t>.</a:t>
            </a:r>
          </a:p>
          <a:p>
            <a:pPr lvl="1" algn="just"/>
            <a:r>
              <a:rPr lang="es-C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Error absoluto</a:t>
            </a:r>
            <a:r>
              <a:rPr lang="es-CO" dirty="0"/>
              <a:t>. Es la diferencia entre el valor de la medida y el valor tomado como exacto. Puede ser positivo o negativo, según si la medida es superior al valor real o inferior (la resta sale positiva o negativa). Tiene unidades, las mismas que las de la medida. |</a:t>
            </a:r>
            <a:r>
              <a:rPr lang="el-GR" dirty="0">
                <a:latin typeface="Calibri"/>
              </a:rPr>
              <a:t>σ</a:t>
            </a:r>
            <a:r>
              <a:rPr lang="es-CO" baseline="-25000" dirty="0">
                <a:latin typeface="Calibri"/>
              </a:rPr>
              <a:t>i</a:t>
            </a:r>
            <a:r>
              <a:rPr lang="es-CO" dirty="0">
                <a:latin typeface="Calibri"/>
              </a:rPr>
              <a:t>|</a:t>
            </a:r>
            <a:endParaRPr lang="es-CO" dirty="0"/>
          </a:p>
          <a:p>
            <a:pPr lvl="1" algn="just"/>
            <a:r>
              <a:rPr lang="es-C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Error relativo</a:t>
            </a:r>
            <a:r>
              <a:rPr lang="es-CO" dirty="0"/>
              <a:t>. Es el cociente (la división) entre el error absoluto y el valor exacto. Si se multiplica por 100 se obtiene el tanto por ciento (%) de error. Al igual que el error absoluto puede ser positivo o negativo (según lo sea el error absoluto) porque puede ser por exceso o por defecto. no tiene unidades.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90878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Error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1547665" y="2133600"/>
                <a:ext cx="6986736" cy="3959696"/>
              </a:xfrm>
            </p:spPr>
            <p:txBody>
              <a:bodyPr>
                <a:noAutofit/>
              </a:bodyPr>
              <a:lstStyle/>
              <a:p>
                <a:r>
                  <a:rPr lang="pt-BR" dirty="0"/>
                  <a:t>E=</a:t>
                </a:r>
                <a:r>
                  <a:rPr lang="el-GR" dirty="0">
                    <a:latin typeface="Calibri"/>
                  </a:rPr>
                  <a:t>σ</a:t>
                </a:r>
                <a:r>
                  <a:rPr lang="es-CO" baseline="-25000" dirty="0">
                    <a:latin typeface="Calibri"/>
                  </a:rPr>
                  <a:t>i</a:t>
                </a:r>
                <a:r>
                  <a:rPr lang="es-CO" dirty="0">
                    <a:latin typeface="Calibri"/>
                  </a:rPr>
                  <a:t>=</a:t>
                </a:r>
                <a:r>
                  <a:rPr lang="pt-BR" dirty="0"/>
                  <a:t>I-V</a:t>
                </a:r>
              </a:p>
              <a:p>
                <a:r>
                  <a:rPr lang="pt-BR" dirty="0"/>
                  <a:t>Donde :</a:t>
                </a:r>
              </a:p>
              <a:p>
                <a:pPr lvl="1"/>
                <a:r>
                  <a:rPr lang="pt-BR" sz="1800" dirty="0"/>
                  <a:t>E= </a:t>
                </a:r>
                <a:r>
                  <a:rPr lang="pt-BR" sz="1800" dirty="0" err="1"/>
                  <a:t>Error</a:t>
                </a:r>
                <a:endParaRPr lang="pt-BR" sz="1800" dirty="0"/>
              </a:p>
              <a:p>
                <a:pPr lvl="1"/>
                <a:r>
                  <a:rPr lang="pt-BR" sz="1800" dirty="0"/>
                  <a:t>I= valor indicado</a:t>
                </a:r>
              </a:p>
              <a:p>
                <a:pPr lvl="1"/>
                <a:r>
                  <a:rPr lang="pt-BR" sz="1800" dirty="0"/>
                  <a:t>V= valor </a:t>
                </a:r>
                <a:r>
                  <a:rPr lang="pt-BR" sz="1800" dirty="0" err="1"/>
                  <a:t>verdadero</a:t>
                </a:r>
                <a:r>
                  <a:rPr lang="pt-BR" sz="1800" dirty="0"/>
                  <a:t>.</a:t>
                </a:r>
              </a:p>
              <a:p>
                <a:pPr lvl="1"/>
                <a:r>
                  <a:rPr lang="es-CO" sz="1800" dirty="0"/>
                  <a:t>La varianza es:  </a:t>
                </a:r>
                <a:r>
                  <a:rPr lang="es-CO" sz="1800" dirty="0" err="1"/>
                  <a:t>var</a:t>
                </a:r>
                <a:r>
                  <a:rPr lang="es-CO" sz="1800" dirty="0"/>
                  <a:t>(x)=(1/n)</a:t>
                </a:r>
                <a:r>
                  <a:rPr lang="es-CO" sz="1800" baseline="30000" dirty="0"/>
                  <a:t> </a:t>
                </a:r>
                <a:r>
                  <a:rPr lang="es-CO" sz="1800" dirty="0"/>
                  <a:t>Σ((</a:t>
                </a:r>
                <a:r>
                  <a:rPr lang="es-CO" sz="1800" dirty="0" err="1"/>
                  <a:t>x</a:t>
                </a:r>
                <a:r>
                  <a:rPr lang="es-CO" sz="1800" baseline="-25000" dirty="0" err="1"/>
                  <a:t>n</a:t>
                </a:r>
                <a:r>
                  <a:rPr lang="es-CO" sz="1800" dirty="0"/>
                  <a:t>-x</a:t>
                </a:r>
                <a:r>
                  <a:rPr lang="es-CO" sz="1800" baseline="-25000" dirty="0"/>
                  <a:t>i</a:t>
                </a:r>
                <a:r>
                  <a:rPr lang="es-CO" sz="1800" dirty="0"/>
                  <a:t>)</a:t>
                </a:r>
                <a:r>
                  <a:rPr lang="es-CO" sz="1800" baseline="30000" dirty="0"/>
                  <a:t>2</a:t>
                </a:r>
                <a:endParaRPr lang="es-CO" sz="1800" dirty="0"/>
              </a:p>
              <a:p>
                <a:pPr lvl="1"/>
                <a:r>
                  <a:rPr lang="es-CO" sz="1800" dirty="0"/>
                  <a:t>La desviación estándar será σ=√</a:t>
                </a:r>
                <a:r>
                  <a:rPr lang="es-CO" sz="1800" dirty="0" err="1"/>
                  <a:t>var</a:t>
                </a:r>
                <a:r>
                  <a:rPr lang="es-CO" sz="1800" dirty="0"/>
                  <a:t>(x)</a:t>
                </a:r>
              </a:p>
              <a:p>
                <a:r>
                  <a:rPr lang="es-CO" dirty="0"/>
                  <a:t>Esto indicará: Medida del instrumento</a:t>
                </a:r>
              </a:p>
              <a:p>
                <a:pPr lvl="1"/>
                <a:r>
                  <a:rPr lang="es-CO" sz="1800" dirty="0"/>
                  <a:t>Valor = x</a:t>
                </a:r>
                <a14:m>
                  <m:oMath xmlns:m="http://schemas.openxmlformats.org/officeDocument/2006/math">
                    <m:r>
                      <a:rPr lang="es-CO" sz="1800" i="1">
                        <a:latin typeface="Cambria Math"/>
                      </a:rPr>
                      <m:t>±</m:t>
                    </m:r>
                    <m:r>
                      <m:rPr>
                        <m:nor/>
                      </m:rPr>
                      <a:rPr lang="es-CO" sz="1800" dirty="0"/>
                      <m:t>σ</m:t>
                    </m:r>
                  </m:oMath>
                </a14:m>
                <a:endParaRPr lang="pt-BR" sz="1800" dirty="0"/>
              </a:p>
              <a:p>
                <a:pPr marL="0" indent="0">
                  <a:buNone/>
                </a:pPr>
                <a:br>
                  <a:rPr lang="pt-BR" dirty="0"/>
                </a:br>
                <a:endParaRPr lang="es-CO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47665" y="2133600"/>
                <a:ext cx="6986736" cy="3959696"/>
              </a:xfrm>
              <a:blipFill>
                <a:blip r:embed="rId3"/>
                <a:stretch>
                  <a:fillRect l="-611" t="-107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494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Corrección del error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La corrección se define como la diferencia entre el valor verdadero y el valor indicado, esto es C=V-I, aplicado a cada medición o a cadena cadena de mediciones</a:t>
            </a:r>
          </a:p>
          <a:p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3792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Fuentes de incerteza o error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/>
              <a:t>Los instrumentos usados, </a:t>
            </a:r>
          </a:p>
          <a:p>
            <a:r>
              <a:rPr lang="es-CO" dirty="0"/>
              <a:t>El método de medición, </a:t>
            </a:r>
          </a:p>
          <a:p>
            <a:r>
              <a:rPr lang="es-CO" dirty="0"/>
              <a:t>el observador (u observadores) que realizan la medición. </a:t>
            </a:r>
          </a:p>
          <a:p>
            <a:r>
              <a:rPr lang="es-CO" dirty="0"/>
              <a:t>proceso de medición </a:t>
            </a:r>
          </a:p>
        </p:txBody>
      </p:sp>
    </p:spTree>
    <p:extLst>
      <p:ext uri="{BB962C8B-B14F-4D97-AF65-F5344CB8AC3E}">
        <p14:creationId xmlns:p14="http://schemas.microsoft.com/office/powerpoint/2010/main" val="735567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Medidor Exacto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dirty="0"/>
              <a:t>El que se aproxima al valor verdadero o nominal al hacer el promedio de varias mediciones</a:t>
            </a:r>
          </a:p>
          <a:p>
            <a:pPr algn="just"/>
            <a:r>
              <a:rPr lang="es-CO" dirty="0"/>
              <a:t>Ejemplo: se toman tres mediciones y se obtienen en cada caso 10 m, 9,8 m y 10, 2 m si el valor nominal es de 10 m el instrumento de medición es totalmente exacto, mientras que con otros la mediciones fueron 10 m, 9,5 m y 9,7 m el promedio es 9,73333 m. Resulta menos exacto</a:t>
            </a:r>
          </a:p>
        </p:txBody>
      </p:sp>
    </p:spTree>
    <p:extLst>
      <p:ext uri="{BB962C8B-B14F-4D97-AF65-F5344CB8AC3E}">
        <p14:creationId xmlns:p14="http://schemas.microsoft.com/office/powerpoint/2010/main" val="60599198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820</TotalTime>
  <Words>1198</Words>
  <Application>Microsoft Office PowerPoint</Application>
  <PresentationFormat>Presentación en pantalla (4:3)</PresentationFormat>
  <Paragraphs>339</Paragraphs>
  <Slides>22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8" baseType="lpstr">
      <vt:lpstr>Arial</vt:lpstr>
      <vt:lpstr>Calibri</vt:lpstr>
      <vt:lpstr>Cambria Math</vt:lpstr>
      <vt:lpstr>Century Gothic</vt:lpstr>
      <vt:lpstr>Wingdings 3</vt:lpstr>
      <vt:lpstr>Espiral</vt:lpstr>
      <vt:lpstr>Introducción a las mediciones</vt:lpstr>
      <vt:lpstr>Contenido</vt:lpstr>
      <vt:lpstr>Medición</vt:lpstr>
      <vt:lpstr>Presentación de PowerPoint</vt:lpstr>
      <vt:lpstr>Errores en la medición</vt:lpstr>
      <vt:lpstr>Error</vt:lpstr>
      <vt:lpstr>Corrección del error</vt:lpstr>
      <vt:lpstr>Fuentes de incerteza o error</vt:lpstr>
      <vt:lpstr>Medidor Exacto</vt:lpstr>
      <vt:lpstr>Medidor preciso</vt:lpstr>
      <vt:lpstr>Exactitud y precisión</vt:lpstr>
      <vt:lpstr>Algunas definiciones</vt:lpstr>
      <vt:lpstr>Presentación de PowerPoint</vt:lpstr>
      <vt:lpstr>Sensibilidad de algunos instrumentos</vt:lpstr>
      <vt:lpstr>Ejemplos de medición</vt:lpstr>
      <vt:lpstr>Una resistencia de 1000 Ω medida en un instrumento en el que se obtienen los siguientes valores:</vt:lpstr>
      <vt:lpstr>Muy Exacto y alguna precisión</vt:lpstr>
      <vt:lpstr>Exacto y preciso</vt:lpstr>
      <vt:lpstr>impreciso y muy exacto</vt:lpstr>
      <vt:lpstr>Preciso pero inexacto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las mediciones</dc:title>
  <dc:creator>Jairo</dc:creator>
  <cp:lastModifiedBy>JAIRO RUIZ</cp:lastModifiedBy>
  <cp:revision>27</cp:revision>
  <dcterms:created xsi:type="dcterms:W3CDTF">2012-05-04T17:13:28Z</dcterms:created>
  <dcterms:modified xsi:type="dcterms:W3CDTF">2020-05-10T17:13:12Z</dcterms:modified>
</cp:coreProperties>
</file>