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2" r:id="rId7"/>
    <p:sldId id="263" r:id="rId8"/>
    <p:sldId id="264" r:id="rId9"/>
    <p:sldId id="261" r:id="rId10"/>
    <p:sldId id="266" r:id="rId11"/>
    <p:sldId id="267" r:id="rId12"/>
    <p:sldId id="265" r:id="rId13"/>
    <p:sldId id="268" r:id="rId14"/>
    <p:sldId id="269" r:id="rId15"/>
    <p:sldId id="270" r:id="rId16"/>
    <p:sldId id="271" r:id="rId17"/>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B9CE2C-2A3D-57FF-152C-63AC9E7F4F29}"/>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BBFCF24D-81CF-E442-591F-9CB78A689A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00793C67-E252-F0D2-AA12-274851D4819B}"/>
              </a:ext>
            </a:extLst>
          </p:cNvPr>
          <p:cNvSpPr>
            <a:spLocks noGrp="1"/>
          </p:cNvSpPr>
          <p:nvPr>
            <p:ph type="dt" sz="half" idx="10"/>
          </p:nvPr>
        </p:nvSpPr>
        <p:spPr/>
        <p:txBody>
          <a:bodyPr/>
          <a:lstStyle/>
          <a:p>
            <a:fld id="{C77D32DC-69D4-4EC2-A6F6-2686DE4B8987}" type="datetimeFigureOut">
              <a:rPr lang="es-CO" smtClean="0"/>
              <a:t>17/01/2026</a:t>
            </a:fld>
            <a:endParaRPr lang="es-CO"/>
          </a:p>
        </p:txBody>
      </p:sp>
      <p:sp>
        <p:nvSpPr>
          <p:cNvPr id="5" name="Marcador de pie de página 4">
            <a:extLst>
              <a:ext uri="{FF2B5EF4-FFF2-40B4-BE49-F238E27FC236}">
                <a16:creationId xmlns:a16="http://schemas.microsoft.com/office/drawing/2014/main" id="{1D71561E-3618-A305-5FC7-1D3063DB8FB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FC96CAFE-E91B-F959-584B-7172309DA71E}"/>
              </a:ext>
            </a:extLst>
          </p:cNvPr>
          <p:cNvSpPr>
            <a:spLocks noGrp="1"/>
          </p:cNvSpPr>
          <p:nvPr>
            <p:ph type="sldNum" sz="quarter" idx="12"/>
          </p:nvPr>
        </p:nvSpPr>
        <p:spPr/>
        <p:txBody>
          <a:bodyPr/>
          <a:lstStyle/>
          <a:p>
            <a:fld id="{94D8833E-4BD6-4882-971B-9B202C9B79EF}" type="slidenum">
              <a:rPr lang="es-CO" smtClean="0"/>
              <a:t>‹Nº›</a:t>
            </a:fld>
            <a:endParaRPr lang="es-CO"/>
          </a:p>
        </p:txBody>
      </p:sp>
    </p:spTree>
    <p:extLst>
      <p:ext uri="{BB962C8B-B14F-4D97-AF65-F5344CB8AC3E}">
        <p14:creationId xmlns:p14="http://schemas.microsoft.com/office/powerpoint/2010/main" val="780355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E47EB7-DD69-C03C-847A-31B1CD1A0AD9}"/>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CAAB1815-2E31-BB90-1F9A-75BBAEEB2E1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09AAF1B6-5F7F-83B4-C204-4A9A535BCD55}"/>
              </a:ext>
            </a:extLst>
          </p:cNvPr>
          <p:cNvSpPr>
            <a:spLocks noGrp="1"/>
          </p:cNvSpPr>
          <p:nvPr>
            <p:ph type="dt" sz="half" idx="10"/>
          </p:nvPr>
        </p:nvSpPr>
        <p:spPr/>
        <p:txBody>
          <a:bodyPr/>
          <a:lstStyle/>
          <a:p>
            <a:fld id="{C77D32DC-69D4-4EC2-A6F6-2686DE4B8987}" type="datetimeFigureOut">
              <a:rPr lang="es-CO" smtClean="0"/>
              <a:t>17/01/2026</a:t>
            </a:fld>
            <a:endParaRPr lang="es-CO"/>
          </a:p>
        </p:txBody>
      </p:sp>
      <p:sp>
        <p:nvSpPr>
          <p:cNvPr id="5" name="Marcador de pie de página 4">
            <a:extLst>
              <a:ext uri="{FF2B5EF4-FFF2-40B4-BE49-F238E27FC236}">
                <a16:creationId xmlns:a16="http://schemas.microsoft.com/office/drawing/2014/main" id="{12FD2514-C2CD-158E-C612-40EE18158BBD}"/>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F71BBB39-C709-AAF1-BB7D-06A6540F3B41}"/>
              </a:ext>
            </a:extLst>
          </p:cNvPr>
          <p:cNvSpPr>
            <a:spLocks noGrp="1"/>
          </p:cNvSpPr>
          <p:nvPr>
            <p:ph type="sldNum" sz="quarter" idx="12"/>
          </p:nvPr>
        </p:nvSpPr>
        <p:spPr/>
        <p:txBody>
          <a:bodyPr/>
          <a:lstStyle/>
          <a:p>
            <a:fld id="{94D8833E-4BD6-4882-971B-9B202C9B79EF}" type="slidenum">
              <a:rPr lang="es-CO" smtClean="0"/>
              <a:t>‹Nº›</a:t>
            </a:fld>
            <a:endParaRPr lang="es-CO"/>
          </a:p>
        </p:txBody>
      </p:sp>
    </p:spTree>
    <p:extLst>
      <p:ext uri="{BB962C8B-B14F-4D97-AF65-F5344CB8AC3E}">
        <p14:creationId xmlns:p14="http://schemas.microsoft.com/office/powerpoint/2010/main" val="2059437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0CD5E5E-7AD2-B042-6DEE-B5B5879A16D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54283E53-3084-F69F-86FA-85AEE319F282}"/>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637D14F7-8504-19FC-51B0-5DE695422992}"/>
              </a:ext>
            </a:extLst>
          </p:cNvPr>
          <p:cNvSpPr>
            <a:spLocks noGrp="1"/>
          </p:cNvSpPr>
          <p:nvPr>
            <p:ph type="dt" sz="half" idx="10"/>
          </p:nvPr>
        </p:nvSpPr>
        <p:spPr/>
        <p:txBody>
          <a:bodyPr/>
          <a:lstStyle/>
          <a:p>
            <a:fld id="{C77D32DC-69D4-4EC2-A6F6-2686DE4B8987}" type="datetimeFigureOut">
              <a:rPr lang="es-CO" smtClean="0"/>
              <a:t>17/01/2026</a:t>
            </a:fld>
            <a:endParaRPr lang="es-CO"/>
          </a:p>
        </p:txBody>
      </p:sp>
      <p:sp>
        <p:nvSpPr>
          <p:cNvPr id="5" name="Marcador de pie de página 4">
            <a:extLst>
              <a:ext uri="{FF2B5EF4-FFF2-40B4-BE49-F238E27FC236}">
                <a16:creationId xmlns:a16="http://schemas.microsoft.com/office/drawing/2014/main" id="{108D3419-8D87-DE6D-8FDB-F830843DBBB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120FC970-7FB0-8839-A924-982BD5750942}"/>
              </a:ext>
            </a:extLst>
          </p:cNvPr>
          <p:cNvSpPr>
            <a:spLocks noGrp="1"/>
          </p:cNvSpPr>
          <p:nvPr>
            <p:ph type="sldNum" sz="quarter" idx="12"/>
          </p:nvPr>
        </p:nvSpPr>
        <p:spPr/>
        <p:txBody>
          <a:bodyPr/>
          <a:lstStyle/>
          <a:p>
            <a:fld id="{94D8833E-4BD6-4882-971B-9B202C9B79EF}" type="slidenum">
              <a:rPr lang="es-CO" smtClean="0"/>
              <a:t>‹Nº›</a:t>
            </a:fld>
            <a:endParaRPr lang="es-CO"/>
          </a:p>
        </p:txBody>
      </p:sp>
    </p:spTree>
    <p:extLst>
      <p:ext uri="{BB962C8B-B14F-4D97-AF65-F5344CB8AC3E}">
        <p14:creationId xmlns:p14="http://schemas.microsoft.com/office/powerpoint/2010/main" val="1124699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D08FBF-37CB-FD0D-A1EA-43386CAAEA10}"/>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51963ADA-F4AC-BE1B-2292-C8B6DED3B79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2725F6B-B2F4-8D31-67B9-3B975F0D868F}"/>
              </a:ext>
            </a:extLst>
          </p:cNvPr>
          <p:cNvSpPr>
            <a:spLocks noGrp="1"/>
          </p:cNvSpPr>
          <p:nvPr>
            <p:ph type="dt" sz="half" idx="10"/>
          </p:nvPr>
        </p:nvSpPr>
        <p:spPr/>
        <p:txBody>
          <a:bodyPr/>
          <a:lstStyle/>
          <a:p>
            <a:fld id="{C77D32DC-69D4-4EC2-A6F6-2686DE4B8987}" type="datetimeFigureOut">
              <a:rPr lang="es-CO" smtClean="0"/>
              <a:t>17/01/2026</a:t>
            </a:fld>
            <a:endParaRPr lang="es-CO"/>
          </a:p>
        </p:txBody>
      </p:sp>
      <p:sp>
        <p:nvSpPr>
          <p:cNvPr id="5" name="Marcador de pie de página 4">
            <a:extLst>
              <a:ext uri="{FF2B5EF4-FFF2-40B4-BE49-F238E27FC236}">
                <a16:creationId xmlns:a16="http://schemas.microsoft.com/office/drawing/2014/main" id="{748ED3C0-96BF-6FB3-5CF8-4ABEE5D0AEF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5588E654-8412-BB02-681D-07A76D6CCC14}"/>
              </a:ext>
            </a:extLst>
          </p:cNvPr>
          <p:cNvSpPr>
            <a:spLocks noGrp="1"/>
          </p:cNvSpPr>
          <p:nvPr>
            <p:ph type="sldNum" sz="quarter" idx="12"/>
          </p:nvPr>
        </p:nvSpPr>
        <p:spPr/>
        <p:txBody>
          <a:bodyPr/>
          <a:lstStyle/>
          <a:p>
            <a:fld id="{94D8833E-4BD6-4882-971B-9B202C9B79EF}" type="slidenum">
              <a:rPr lang="es-CO" smtClean="0"/>
              <a:t>‹Nº›</a:t>
            </a:fld>
            <a:endParaRPr lang="es-CO"/>
          </a:p>
        </p:txBody>
      </p:sp>
    </p:spTree>
    <p:extLst>
      <p:ext uri="{BB962C8B-B14F-4D97-AF65-F5344CB8AC3E}">
        <p14:creationId xmlns:p14="http://schemas.microsoft.com/office/powerpoint/2010/main" val="3786080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64C60A-5C5C-74E6-96B2-1C308B5D57D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5AF6F03D-7203-D4D2-2DA3-466CF7C493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DF2149F-6D72-F759-D468-73FE0FA9B9A6}"/>
              </a:ext>
            </a:extLst>
          </p:cNvPr>
          <p:cNvSpPr>
            <a:spLocks noGrp="1"/>
          </p:cNvSpPr>
          <p:nvPr>
            <p:ph type="dt" sz="half" idx="10"/>
          </p:nvPr>
        </p:nvSpPr>
        <p:spPr/>
        <p:txBody>
          <a:bodyPr/>
          <a:lstStyle/>
          <a:p>
            <a:fld id="{C77D32DC-69D4-4EC2-A6F6-2686DE4B8987}" type="datetimeFigureOut">
              <a:rPr lang="es-CO" smtClean="0"/>
              <a:t>17/01/2026</a:t>
            </a:fld>
            <a:endParaRPr lang="es-CO"/>
          </a:p>
        </p:txBody>
      </p:sp>
      <p:sp>
        <p:nvSpPr>
          <p:cNvPr id="5" name="Marcador de pie de página 4">
            <a:extLst>
              <a:ext uri="{FF2B5EF4-FFF2-40B4-BE49-F238E27FC236}">
                <a16:creationId xmlns:a16="http://schemas.microsoft.com/office/drawing/2014/main" id="{2643DDB3-A9A3-7234-B196-832B295E93CB}"/>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B9B1E829-8927-BEEA-386D-203D07908346}"/>
              </a:ext>
            </a:extLst>
          </p:cNvPr>
          <p:cNvSpPr>
            <a:spLocks noGrp="1"/>
          </p:cNvSpPr>
          <p:nvPr>
            <p:ph type="sldNum" sz="quarter" idx="12"/>
          </p:nvPr>
        </p:nvSpPr>
        <p:spPr/>
        <p:txBody>
          <a:bodyPr/>
          <a:lstStyle/>
          <a:p>
            <a:fld id="{94D8833E-4BD6-4882-971B-9B202C9B79EF}" type="slidenum">
              <a:rPr lang="es-CO" smtClean="0"/>
              <a:t>‹Nº›</a:t>
            </a:fld>
            <a:endParaRPr lang="es-CO"/>
          </a:p>
        </p:txBody>
      </p:sp>
    </p:spTree>
    <p:extLst>
      <p:ext uri="{BB962C8B-B14F-4D97-AF65-F5344CB8AC3E}">
        <p14:creationId xmlns:p14="http://schemas.microsoft.com/office/powerpoint/2010/main" val="4070748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D68D19-19D4-80F3-FE58-FEB28E50A755}"/>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675185A2-A24B-FE04-5B49-F9271FFFE28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211C282B-B449-D4AD-F313-09E934DDCA5D}"/>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828121F0-833E-41C0-9A0A-1DD1FFEF94C8}"/>
              </a:ext>
            </a:extLst>
          </p:cNvPr>
          <p:cNvSpPr>
            <a:spLocks noGrp="1"/>
          </p:cNvSpPr>
          <p:nvPr>
            <p:ph type="dt" sz="half" idx="10"/>
          </p:nvPr>
        </p:nvSpPr>
        <p:spPr/>
        <p:txBody>
          <a:bodyPr/>
          <a:lstStyle/>
          <a:p>
            <a:fld id="{C77D32DC-69D4-4EC2-A6F6-2686DE4B8987}" type="datetimeFigureOut">
              <a:rPr lang="es-CO" smtClean="0"/>
              <a:t>17/01/2026</a:t>
            </a:fld>
            <a:endParaRPr lang="es-CO"/>
          </a:p>
        </p:txBody>
      </p:sp>
      <p:sp>
        <p:nvSpPr>
          <p:cNvPr id="6" name="Marcador de pie de página 5">
            <a:extLst>
              <a:ext uri="{FF2B5EF4-FFF2-40B4-BE49-F238E27FC236}">
                <a16:creationId xmlns:a16="http://schemas.microsoft.com/office/drawing/2014/main" id="{3E1D3658-6D0D-82B5-E9C1-6DE91713CC28}"/>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26730C35-09A0-240A-73D3-0482FE5853FC}"/>
              </a:ext>
            </a:extLst>
          </p:cNvPr>
          <p:cNvSpPr>
            <a:spLocks noGrp="1"/>
          </p:cNvSpPr>
          <p:nvPr>
            <p:ph type="sldNum" sz="quarter" idx="12"/>
          </p:nvPr>
        </p:nvSpPr>
        <p:spPr/>
        <p:txBody>
          <a:bodyPr/>
          <a:lstStyle/>
          <a:p>
            <a:fld id="{94D8833E-4BD6-4882-971B-9B202C9B79EF}" type="slidenum">
              <a:rPr lang="es-CO" smtClean="0"/>
              <a:t>‹Nº›</a:t>
            </a:fld>
            <a:endParaRPr lang="es-CO"/>
          </a:p>
        </p:txBody>
      </p:sp>
    </p:spTree>
    <p:extLst>
      <p:ext uri="{BB962C8B-B14F-4D97-AF65-F5344CB8AC3E}">
        <p14:creationId xmlns:p14="http://schemas.microsoft.com/office/powerpoint/2010/main" val="51266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C30FDD-9252-D710-65C8-A96413CC5B6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B87445AA-78A2-D6D1-A712-E99DC6EF35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B0DB009-4952-D3AB-CEF3-F06023D8417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92A3FADD-E88F-2724-FFC2-30F1EC287D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FD594A3B-4A6A-89C4-1B64-226E151375A6}"/>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B5C5DE1F-B7C3-F5BA-010D-21D839F02325}"/>
              </a:ext>
            </a:extLst>
          </p:cNvPr>
          <p:cNvSpPr>
            <a:spLocks noGrp="1"/>
          </p:cNvSpPr>
          <p:nvPr>
            <p:ph type="dt" sz="half" idx="10"/>
          </p:nvPr>
        </p:nvSpPr>
        <p:spPr/>
        <p:txBody>
          <a:bodyPr/>
          <a:lstStyle/>
          <a:p>
            <a:fld id="{C77D32DC-69D4-4EC2-A6F6-2686DE4B8987}" type="datetimeFigureOut">
              <a:rPr lang="es-CO" smtClean="0"/>
              <a:t>17/01/2026</a:t>
            </a:fld>
            <a:endParaRPr lang="es-CO"/>
          </a:p>
        </p:txBody>
      </p:sp>
      <p:sp>
        <p:nvSpPr>
          <p:cNvPr id="8" name="Marcador de pie de página 7">
            <a:extLst>
              <a:ext uri="{FF2B5EF4-FFF2-40B4-BE49-F238E27FC236}">
                <a16:creationId xmlns:a16="http://schemas.microsoft.com/office/drawing/2014/main" id="{87EA5A7B-D4BE-546F-4251-EFAF9E72436F}"/>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D62F24FD-2F47-A6D9-1F11-37CC102E3B6B}"/>
              </a:ext>
            </a:extLst>
          </p:cNvPr>
          <p:cNvSpPr>
            <a:spLocks noGrp="1"/>
          </p:cNvSpPr>
          <p:nvPr>
            <p:ph type="sldNum" sz="quarter" idx="12"/>
          </p:nvPr>
        </p:nvSpPr>
        <p:spPr/>
        <p:txBody>
          <a:bodyPr/>
          <a:lstStyle/>
          <a:p>
            <a:fld id="{94D8833E-4BD6-4882-971B-9B202C9B79EF}" type="slidenum">
              <a:rPr lang="es-CO" smtClean="0"/>
              <a:t>‹Nº›</a:t>
            </a:fld>
            <a:endParaRPr lang="es-CO"/>
          </a:p>
        </p:txBody>
      </p:sp>
    </p:spTree>
    <p:extLst>
      <p:ext uri="{BB962C8B-B14F-4D97-AF65-F5344CB8AC3E}">
        <p14:creationId xmlns:p14="http://schemas.microsoft.com/office/powerpoint/2010/main" val="3337864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7CCCF8-A39E-554D-0D41-699711E38F60}"/>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545BCDEA-3E0F-EBD7-F5CC-575689092831}"/>
              </a:ext>
            </a:extLst>
          </p:cNvPr>
          <p:cNvSpPr>
            <a:spLocks noGrp="1"/>
          </p:cNvSpPr>
          <p:nvPr>
            <p:ph type="dt" sz="half" idx="10"/>
          </p:nvPr>
        </p:nvSpPr>
        <p:spPr/>
        <p:txBody>
          <a:bodyPr/>
          <a:lstStyle/>
          <a:p>
            <a:fld id="{C77D32DC-69D4-4EC2-A6F6-2686DE4B8987}" type="datetimeFigureOut">
              <a:rPr lang="es-CO" smtClean="0"/>
              <a:t>17/01/2026</a:t>
            </a:fld>
            <a:endParaRPr lang="es-CO"/>
          </a:p>
        </p:txBody>
      </p:sp>
      <p:sp>
        <p:nvSpPr>
          <p:cNvPr id="4" name="Marcador de pie de página 3">
            <a:extLst>
              <a:ext uri="{FF2B5EF4-FFF2-40B4-BE49-F238E27FC236}">
                <a16:creationId xmlns:a16="http://schemas.microsoft.com/office/drawing/2014/main" id="{099940AD-1710-8BC3-591A-909799E2C911}"/>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DF84DDCD-0D8B-DD33-EA68-0576C12B840C}"/>
              </a:ext>
            </a:extLst>
          </p:cNvPr>
          <p:cNvSpPr>
            <a:spLocks noGrp="1"/>
          </p:cNvSpPr>
          <p:nvPr>
            <p:ph type="sldNum" sz="quarter" idx="12"/>
          </p:nvPr>
        </p:nvSpPr>
        <p:spPr/>
        <p:txBody>
          <a:bodyPr/>
          <a:lstStyle/>
          <a:p>
            <a:fld id="{94D8833E-4BD6-4882-971B-9B202C9B79EF}" type="slidenum">
              <a:rPr lang="es-CO" smtClean="0"/>
              <a:t>‹Nº›</a:t>
            </a:fld>
            <a:endParaRPr lang="es-CO"/>
          </a:p>
        </p:txBody>
      </p:sp>
    </p:spTree>
    <p:extLst>
      <p:ext uri="{BB962C8B-B14F-4D97-AF65-F5344CB8AC3E}">
        <p14:creationId xmlns:p14="http://schemas.microsoft.com/office/powerpoint/2010/main" val="3595575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E041C0C6-F867-1173-07B4-86050DDBCEB3}"/>
              </a:ext>
            </a:extLst>
          </p:cNvPr>
          <p:cNvSpPr>
            <a:spLocks noGrp="1"/>
          </p:cNvSpPr>
          <p:nvPr>
            <p:ph type="dt" sz="half" idx="10"/>
          </p:nvPr>
        </p:nvSpPr>
        <p:spPr/>
        <p:txBody>
          <a:bodyPr/>
          <a:lstStyle/>
          <a:p>
            <a:fld id="{C77D32DC-69D4-4EC2-A6F6-2686DE4B8987}" type="datetimeFigureOut">
              <a:rPr lang="es-CO" smtClean="0"/>
              <a:t>17/01/2026</a:t>
            </a:fld>
            <a:endParaRPr lang="es-CO"/>
          </a:p>
        </p:txBody>
      </p:sp>
      <p:sp>
        <p:nvSpPr>
          <p:cNvPr id="3" name="Marcador de pie de página 2">
            <a:extLst>
              <a:ext uri="{FF2B5EF4-FFF2-40B4-BE49-F238E27FC236}">
                <a16:creationId xmlns:a16="http://schemas.microsoft.com/office/drawing/2014/main" id="{62D34B34-2AA4-663E-AD2A-2D52B092E079}"/>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7B67124E-E99B-F84C-4F29-0A8056A7C025}"/>
              </a:ext>
            </a:extLst>
          </p:cNvPr>
          <p:cNvSpPr>
            <a:spLocks noGrp="1"/>
          </p:cNvSpPr>
          <p:nvPr>
            <p:ph type="sldNum" sz="quarter" idx="12"/>
          </p:nvPr>
        </p:nvSpPr>
        <p:spPr/>
        <p:txBody>
          <a:bodyPr/>
          <a:lstStyle/>
          <a:p>
            <a:fld id="{94D8833E-4BD6-4882-971B-9B202C9B79EF}" type="slidenum">
              <a:rPr lang="es-CO" smtClean="0"/>
              <a:t>‹Nº›</a:t>
            </a:fld>
            <a:endParaRPr lang="es-CO"/>
          </a:p>
        </p:txBody>
      </p:sp>
    </p:spTree>
    <p:extLst>
      <p:ext uri="{BB962C8B-B14F-4D97-AF65-F5344CB8AC3E}">
        <p14:creationId xmlns:p14="http://schemas.microsoft.com/office/powerpoint/2010/main" val="4025259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8F5D33-8689-70E1-802B-BEEA73FFAD3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73A7CFB7-1128-A4D3-951A-FA1CE22812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0C1A5CE6-9781-1ED6-EFA2-D7BB2CF412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B66DEB7-8EAB-AD10-DA6E-F774B480AD8F}"/>
              </a:ext>
            </a:extLst>
          </p:cNvPr>
          <p:cNvSpPr>
            <a:spLocks noGrp="1"/>
          </p:cNvSpPr>
          <p:nvPr>
            <p:ph type="dt" sz="half" idx="10"/>
          </p:nvPr>
        </p:nvSpPr>
        <p:spPr/>
        <p:txBody>
          <a:bodyPr/>
          <a:lstStyle/>
          <a:p>
            <a:fld id="{C77D32DC-69D4-4EC2-A6F6-2686DE4B8987}" type="datetimeFigureOut">
              <a:rPr lang="es-CO" smtClean="0"/>
              <a:t>17/01/2026</a:t>
            </a:fld>
            <a:endParaRPr lang="es-CO"/>
          </a:p>
        </p:txBody>
      </p:sp>
      <p:sp>
        <p:nvSpPr>
          <p:cNvPr id="6" name="Marcador de pie de página 5">
            <a:extLst>
              <a:ext uri="{FF2B5EF4-FFF2-40B4-BE49-F238E27FC236}">
                <a16:creationId xmlns:a16="http://schemas.microsoft.com/office/drawing/2014/main" id="{26FE071A-2D30-41B5-DBE0-9DBCEFACF832}"/>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C60F5966-1113-E68D-E0C5-3F498F005885}"/>
              </a:ext>
            </a:extLst>
          </p:cNvPr>
          <p:cNvSpPr>
            <a:spLocks noGrp="1"/>
          </p:cNvSpPr>
          <p:nvPr>
            <p:ph type="sldNum" sz="quarter" idx="12"/>
          </p:nvPr>
        </p:nvSpPr>
        <p:spPr/>
        <p:txBody>
          <a:bodyPr/>
          <a:lstStyle/>
          <a:p>
            <a:fld id="{94D8833E-4BD6-4882-971B-9B202C9B79EF}" type="slidenum">
              <a:rPr lang="es-CO" smtClean="0"/>
              <a:t>‹Nº›</a:t>
            </a:fld>
            <a:endParaRPr lang="es-CO"/>
          </a:p>
        </p:txBody>
      </p:sp>
    </p:spTree>
    <p:extLst>
      <p:ext uri="{BB962C8B-B14F-4D97-AF65-F5344CB8AC3E}">
        <p14:creationId xmlns:p14="http://schemas.microsoft.com/office/powerpoint/2010/main" val="362363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EBDA30-29CE-6689-4585-8EF76EDF1E2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A0F6A05D-AF92-0B67-94FF-78A126D8DB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EC157D1B-E26F-80D3-C3D8-508F329C3E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A3162C5-0A66-A937-9A84-259DD7CD5316}"/>
              </a:ext>
            </a:extLst>
          </p:cNvPr>
          <p:cNvSpPr>
            <a:spLocks noGrp="1"/>
          </p:cNvSpPr>
          <p:nvPr>
            <p:ph type="dt" sz="half" idx="10"/>
          </p:nvPr>
        </p:nvSpPr>
        <p:spPr/>
        <p:txBody>
          <a:bodyPr/>
          <a:lstStyle/>
          <a:p>
            <a:fld id="{C77D32DC-69D4-4EC2-A6F6-2686DE4B8987}" type="datetimeFigureOut">
              <a:rPr lang="es-CO" smtClean="0"/>
              <a:t>17/01/2026</a:t>
            </a:fld>
            <a:endParaRPr lang="es-CO"/>
          </a:p>
        </p:txBody>
      </p:sp>
      <p:sp>
        <p:nvSpPr>
          <p:cNvPr id="6" name="Marcador de pie de página 5">
            <a:extLst>
              <a:ext uri="{FF2B5EF4-FFF2-40B4-BE49-F238E27FC236}">
                <a16:creationId xmlns:a16="http://schemas.microsoft.com/office/drawing/2014/main" id="{4EEDFF73-5AF6-00A4-07B0-2890FC0FA6D7}"/>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F3D5DA66-D63B-3A28-6A23-D27C113BBA65}"/>
              </a:ext>
            </a:extLst>
          </p:cNvPr>
          <p:cNvSpPr>
            <a:spLocks noGrp="1"/>
          </p:cNvSpPr>
          <p:nvPr>
            <p:ph type="sldNum" sz="quarter" idx="12"/>
          </p:nvPr>
        </p:nvSpPr>
        <p:spPr/>
        <p:txBody>
          <a:bodyPr/>
          <a:lstStyle/>
          <a:p>
            <a:fld id="{94D8833E-4BD6-4882-971B-9B202C9B79EF}" type="slidenum">
              <a:rPr lang="es-CO" smtClean="0"/>
              <a:t>‹Nº›</a:t>
            </a:fld>
            <a:endParaRPr lang="es-CO"/>
          </a:p>
        </p:txBody>
      </p:sp>
    </p:spTree>
    <p:extLst>
      <p:ext uri="{BB962C8B-B14F-4D97-AF65-F5344CB8AC3E}">
        <p14:creationId xmlns:p14="http://schemas.microsoft.com/office/powerpoint/2010/main" val="2438628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A9393B67-4190-F524-7231-8E3238DEAB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49594809-7D0C-09B5-EBB7-02CF3DB5A2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BC77D6C2-95E6-44C1-3CA3-B3ECC88F43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7D32DC-69D4-4EC2-A6F6-2686DE4B8987}" type="datetimeFigureOut">
              <a:rPr lang="es-CO" smtClean="0"/>
              <a:t>17/01/2026</a:t>
            </a:fld>
            <a:endParaRPr lang="es-CO"/>
          </a:p>
        </p:txBody>
      </p:sp>
      <p:sp>
        <p:nvSpPr>
          <p:cNvPr id="5" name="Marcador de pie de página 4">
            <a:extLst>
              <a:ext uri="{FF2B5EF4-FFF2-40B4-BE49-F238E27FC236}">
                <a16:creationId xmlns:a16="http://schemas.microsoft.com/office/drawing/2014/main" id="{4921C1B5-B4CC-14BE-8D87-981D14F574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C3A9DC1A-C95B-DD46-3B66-1C5A00CE1C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D8833E-4BD6-4882-971B-9B202C9B79EF}" type="slidenum">
              <a:rPr lang="es-CO" smtClean="0"/>
              <a:t>‹Nº›</a:t>
            </a:fld>
            <a:endParaRPr lang="es-CO"/>
          </a:p>
        </p:txBody>
      </p:sp>
    </p:spTree>
    <p:extLst>
      <p:ext uri="{BB962C8B-B14F-4D97-AF65-F5344CB8AC3E}">
        <p14:creationId xmlns:p14="http://schemas.microsoft.com/office/powerpoint/2010/main" val="2186637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a:extLst>
              <a:ext uri="{FF2B5EF4-FFF2-40B4-BE49-F238E27FC236}">
                <a16:creationId xmlns:a16="http://schemas.microsoft.com/office/drawing/2014/main" id="{BA7ABED4-2121-C9B3-EB7D-10EADDAE64FA}"/>
              </a:ext>
            </a:extLst>
          </p:cNvPr>
          <p:cNvSpPr>
            <a:spLocks noGrp="1"/>
          </p:cNvSpPr>
          <p:nvPr>
            <p:ph type="ctrTitle"/>
          </p:nvPr>
        </p:nvSpPr>
        <p:spPr>
          <a:xfrm>
            <a:off x="2555631" y="1441938"/>
            <a:ext cx="7080738" cy="3974124"/>
          </a:xfrm>
        </p:spPr>
        <p:txBody>
          <a:bodyPr vert="horz" lIns="91440" tIns="45720" rIns="91440" bIns="45720" rtlCol="0" anchor="ctr">
            <a:normAutofit/>
          </a:bodyPr>
          <a:lstStyle/>
          <a:p>
            <a:r>
              <a:rPr lang="en-US" sz="4600" b="1">
                <a:solidFill>
                  <a:schemeClr val="bg1">
                    <a:lumMod val="95000"/>
                    <a:lumOff val="5000"/>
                  </a:schemeClr>
                </a:solidFill>
                <a:effectLst/>
              </a:rPr>
              <a:t>¿LA EDUCACION POR CICLOS PROPEDEUTICOS UNA ALTERNATIVA PARA LOS SECTORES POPULARES?</a:t>
            </a:r>
            <a:br>
              <a:rPr lang="en-US" sz="4600">
                <a:solidFill>
                  <a:schemeClr val="bg1">
                    <a:lumMod val="95000"/>
                    <a:lumOff val="5000"/>
                  </a:schemeClr>
                </a:solidFill>
                <a:effectLst/>
              </a:rPr>
            </a:br>
            <a:endParaRPr lang="en-US" sz="4600">
              <a:solidFill>
                <a:schemeClr val="bg1">
                  <a:lumMod val="95000"/>
                  <a:lumOff val="5000"/>
                </a:schemeClr>
              </a:solidFill>
            </a:endParaRPr>
          </a:p>
        </p:txBody>
      </p:sp>
    </p:spTree>
    <p:extLst>
      <p:ext uri="{BB962C8B-B14F-4D97-AF65-F5344CB8AC3E}">
        <p14:creationId xmlns:p14="http://schemas.microsoft.com/office/powerpoint/2010/main" val="156087415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2D1E28C-31B7-5879-7DCE-E4D28313CCBF}"/>
              </a:ext>
            </a:extLst>
          </p:cNvPr>
          <p:cNvSpPr>
            <a:spLocks noGrp="1"/>
          </p:cNvSpPr>
          <p:nvPr>
            <p:ph type="title"/>
          </p:nvPr>
        </p:nvSpPr>
        <p:spPr>
          <a:xfrm>
            <a:off x="1371599" y="294538"/>
            <a:ext cx="9895951" cy="1033669"/>
          </a:xfrm>
        </p:spPr>
        <p:txBody>
          <a:bodyPr>
            <a:normAutofit/>
          </a:bodyPr>
          <a:lstStyle/>
          <a:p>
            <a:r>
              <a:rPr lang="es-CO" sz="4000">
                <a:solidFill>
                  <a:srgbClr val="FFFFFF"/>
                </a:solidFill>
              </a:rPr>
              <a:t>Ley 749/2002 y decreto 2216/2003</a:t>
            </a:r>
          </a:p>
        </p:txBody>
      </p:sp>
      <p:sp>
        <p:nvSpPr>
          <p:cNvPr id="3" name="Marcador de contenido 2">
            <a:extLst>
              <a:ext uri="{FF2B5EF4-FFF2-40B4-BE49-F238E27FC236}">
                <a16:creationId xmlns:a16="http://schemas.microsoft.com/office/drawing/2014/main" id="{0548B9FB-1BF5-6A60-DA36-5965CD7F0BBB}"/>
              </a:ext>
            </a:extLst>
          </p:cNvPr>
          <p:cNvSpPr>
            <a:spLocks noGrp="1"/>
          </p:cNvSpPr>
          <p:nvPr>
            <p:ph idx="1"/>
          </p:nvPr>
        </p:nvSpPr>
        <p:spPr>
          <a:xfrm>
            <a:off x="1371599" y="2318197"/>
            <a:ext cx="9724031" cy="3683358"/>
          </a:xfrm>
        </p:spPr>
        <p:txBody>
          <a:bodyPr anchor="ctr">
            <a:normAutofit/>
          </a:bodyPr>
          <a:lstStyle/>
          <a:p>
            <a:pPr marL="180340"/>
            <a:r>
              <a:rPr lang="es-CO" sz="1400" i="1">
                <a:effectLst/>
                <a:latin typeface="Times New Roman" panose="02020603050405020304" pitchFamily="18" charset="0"/>
                <a:ea typeface="Calibri" panose="020F0502020204030204" pitchFamily="34" charset="0"/>
                <a:cs typeface="Times New Roman" panose="02020603050405020304" pitchFamily="18" charset="0"/>
              </a:rPr>
              <a:t>ARTÍCULO 10. DE LOS CICLOS PROPEDÉUTICOS. La actividad formativa de una institución de educación superior está diseñada en ciclos propedéuticos cuando está organizada en ciclos secuenciales y complementarios, cada uno de los cuales brinda una formación integral correspondiente a ese ciclo y conduce a un título que habilita tanto para el desempeño laboral correspondiente a la formación obtenida, como para continuar en el ciclo siguiente. Para ingresar a un ciclo superior en la formación organizada por ciclos propedéuticos es requisito indispensable tener el título correspondiente al ciclo anterior. </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p>
            <a:pPr marL="180340">
              <a:spcAft>
                <a:spcPts val="800"/>
              </a:spcAft>
            </a:pPr>
            <a:r>
              <a:rPr lang="es-CO" sz="1400" i="1">
                <a:effectLst/>
                <a:latin typeface="Times New Roman" panose="02020603050405020304" pitchFamily="18" charset="0"/>
                <a:ea typeface="Calibri" panose="020F0502020204030204" pitchFamily="34" charset="0"/>
                <a:cs typeface="Times New Roman" panose="02020603050405020304" pitchFamily="18" charset="0"/>
              </a:rPr>
              <a:t>PARÁGRAFO 1o. Las instituciones técnicas profesionales y tecnológicas que ofrezcan formación por ciclos propedéuticos deberán definir en las condiciones de ingreso a un ciclo determinado, las áreas en las cuales debe tenerse el título anterior, así como las condiciones de homologación y validación, tanto para los estudiantes propios como para aquellos que hayan cursado el ciclo anterior en otra institución”</a:t>
            </a:r>
            <a:r>
              <a:rPr lang="es-CO" sz="1400">
                <a:effectLst/>
                <a:latin typeface="Times New Roman" panose="02020603050405020304" pitchFamily="18" charset="0"/>
                <a:ea typeface="Calibri" panose="020F0502020204030204" pitchFamily="34" charset="0"/>
                <a:cs typeface="Times New Roman" panose="02020603050405020304" pitchFamily="18" charset="0"/>
              </a:rPr>
              <a:t> (MEN).</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p>
            <a:pPr marL="0" indent="0">
              <a:spcAft>
                <a:spcPts val="800"/>
              </a:spcAft>
              <a:buNone/>
            </a:pPr>
            <a:r>
              <a:rPr lang="es-CO" sz="1400">
                <a:effectLst/>
                <a:latin typeface="Times New Roman" panose="02020603050405020304" pitchFamily="18" charset="0"/>
                <a:ea typeface="Calibri" panose="020F0502020204030204" pitchFamily="34" charset="0"/>
                <a:cs typeface="Times New Roman" panose="02020603050405020304" pitchFamily="18" charset="0"/>
              </a:rPr>
              <a:t>Ratificando el carácter complementario y secuencial de la formación por ciclos, imponiendo la condición de la titulación para acceder al siguiente ciclo y precisando que es para instituciones técnicas profesionales y tecnológicas. Lo que en el momento para la Universidad Distrital en su Facultad Tecnológica implica permitir el funcionamiento de lo que se ha venido proponiendo desde 1997, autónomamente se forme tecnólogos e ingenieros en forma secuencial y complementarios, asumiendo todo el ciclo tecnológico como propedéutico del siguiente y resolviendo el problema de homologaciones mediante el mecanismo que defina la institución y que no se ha tomado la molestia de analizar y proyectar. Cada proyecto o su coordinación determino finalmente como hacerlo.</a:t>
            </a:r>
            <a:endParaRPr lang="es-CO" sz="1400">
              <a:effectLst/>
              <a:latin typeface="Calibri" panose="020F0502020204030204" pitchFamily="34" charset="0"/>
              <a:ea typeface="Calibri" panose="020F0502020204030204" pitchFamily="34" charset="0"/>
              <a:cs typeface="Times New Roman" panose="02020603050405020304" pitchFamily="18" charset="0"/>
            </a:endParaRPr>
          </a:p>
          <a:p>
            <a:endParaRPr lang="es-CO" sz="1400"/>
          </a:p>
        </p:txBody>
      </p:sp>
    </p:spTree>
    <p:extLst>
      <p:ext uri="{BB962C8B-B14F-4D97-AF65-F5344CB8AC3E}">
        <p14:creationId xmlns:p14="http://schemas.microsoft.com/office/powerpoint/2010/main" val="2781341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8DDC972-4C96-C959-478A-56BC29A6FEF0}"/>
              </a:ext>
            </a:extLst>
          </p:cNvPr>
          <p:cNvSpPr>
            <a:spLocks noGrp="1"/>
          </p:cNvSpPr>
          <p:nvPr>
            <p:ph type="title"/>
          </p:nvPr>
        </p:nvSpPr>
        <p:spPr>
          <a:xfrm>
            <a:off x="1371599" y="294538"/>
            <a:ext cx="9895951" cy="1033669"/>
          </a:xfrm>
        </p:spPr>
        <p:txBody>
          <a:bodyPr>
            <a:normAutofit/>
          </a:bodyPr>
          <a:lstStyle/>
          <a:p>
            <a:r>
              <a:rPr lang="es-CO" sz="4000" b="1">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Ley 1188 de 2008</a:t>
            </a:r>
            <a:r>
              <a:rPr lang="es-CO" sz="400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s-CO" sz="4000">
              <a:solidFill>
                <a:srgbClr val="FFFFFF"/>
              </a:solidFill>
            </a:endParaRPr>
          </a:p>
        </p:txBody>
      </p:sp>
      <p:sp>
        <p:nvSpPr>
          <p:cNvPr id="3" name="Marcador de contenido 2">
            <a:extLst>
              <a:ext uri="{FF2B5EF4-FFF2-40B4-BE49-F238E27FC236}">
                <a16:creationId xmlns:a16="http://schemas.microsoft.com/office/drawing/2014/main" id="{C4925E8F-44DF-16B1-9151-BA8270FDC4C2}"/>
              </a:ext>
            </a:extLst>
          </p:cNvPr>
          <p:cNvSpPr>
            <a:spLocks noGrp="1"/>
          </p:cNvSpPr>
          <p:nvPr>
            <p:ph idx="1"/>
          </p:nvPr>
        </p:nvSpPr>
        <p:spPr>
          <a:xfrm>
            <a:off x="1371599" y="2318197"/>
            <a:ext cx="9724031" cy="3683358"/>
          </a:xfrm>
        </p:spPr>
        <p:txBody>
          <a:bodyPr anchor="ctr">
            <a:normAutofit/>
          </a:bodyPr>
          <a:lstStyle/>
          <a:p>
            <a:pPr marL="180340"/>
            <a:r>
              <a:rPr lang="es-CO" sz="2000" i="1">
                <a:effectLst/>
                <a:latin typeface="Times New Roman" panose="02020603050405020304" pitchFamily="18" charset="0"/>
                <a:ea typeface="Calibri" panose="020F0502020204030204" pitchFamily="34" charset="0"/>
                <a:cs typeface="Times New Roman" panose="02020603050405020304" pitchFamily="18" charset="0"/>
              </a:rPr>
              <a:t>“ARTÍCULO 5º Todas las instituciones de Educación Superior podrán ofrecer programas académicos por ciclos propedéuticos hasta el nivel profesional, en todos los campos y áreas del conocimiento dando cumplimiento a las condiciones de calidad previstas en la presente ley y ajustando las mismas a los diferentes niveles, modalidades y metodologías educativas”</a:t>
            </a:r>
            <a:r>
              <a:rPr lang="es-CO" sz="2000">
                <a:effectLst/>
                <a:latin typeface="Times New Roman" panose="02020603050405020304" pitchFamily="18" charset="0"/>
                <a:ea typeface="Calibri" panose="020F0502020204030204" pitchFamily="34" charset="0"/>
                <a:cs typeface="Times New Roman" panose="02020603050405020304" pitchFamily="18" charset="0"/>
              </a:rPr>
              <a:t> (CONGRESO DE LA REPUBLICA). </a:t>
            </a:r>
            <a:endParaRPr lang="es-CO" sz="200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CO" sz="2000">
              <a:effectLst/>
              <a:latin typeface="Calibri" panose="020F0502020204030204" pitchFamily="34" charset="0"/>
              <a:ea typeface="Calibri" panose="020F0502020204030204" pitchFamily="34" charset="0"/>
              <a:cs typeface="Times New Roman" panose="02020603050405020304" pitchFamily="18" charset="0"/>
            </a:endParaRPr>
          </a:p>
          <a:p>
            <a:pPr marL="457200">
              <a:spcAft>
                <a:spcPts val="800"/>
              </a:spcAft>
            </a:pPr>
            <a:r>
              <a:rPr lang="es-CO" sz="2000">
                <a:effectLst/>
                <a:latin typeface="Times New Roman" panose="02020603050405020304" pitchFamily="18" charset="0"/>
                <a:ea typeface="Calibri" panose="020F0502020204030204" pitchFamily="34" charset="0"/>
                <a:cs typeface="Times New Roman" panose="02020603050405020304" pitchFamily="18" charset="0"/>
              </a:rPr>
              <a:t>Ya no solo las instituciones Técnicas y Tecnológicas pueden ofertar la educación por ciclo. Con ello, ha debido incluirse una reforma adicional y es que el carácter instrumental que ofrece la ley 749 del 2002 a este tipo de educación debía modificarse, máxime por el papel social, crítico y constructivo de las universidades (Revisar De Souza)</a:t>
            </a:r>
            <a:endParaRPr lang="es-CO" sz="2000">
              <a:effectLst/>
              <a:latin typeface="Calibri" panose="020F0502020204030204" pitchFamily="34" charset="0"/>
              <a:ea typeface="Calibri" panose="020F0502020204030204" pitchFamily="34" charset="0"/>
              <a:cs typeface="Times New Roman" panose="02020603050405020304" pitchFamily="18" charset="0"/>
            </a:endParaRPr>
          </a:p>
          <a:p>
            <a:endParaRPr lang="es-CO" sz="2000"/>
          </a:p>
        </p:txBody>
      </p:sp>
    </p:spTree>
    <p:extLst>
      <p:ext uri="{BB962C8B-B14F-4D97-AF65-F5344CB8AC3E}">
        <p14:creationId xmlns:p14="http://schemas.microsoft.com/office/powerpoint/2010/main" val="2110843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DB073C6-A7D7-754B-1C62-A48E5E0D38B1}"/>
              </a:ext>
            </a:extLst>
          </p:cNvPr>
          <p:cNvSpPr>
            <a:spLocks noGrp="1"/>
          </p:cNvSpPr>
          <p:nvPr>
            <p:ph type="title"/>
          </p:nvPr>
        </p:nvSpPr>
        <p:spPr>
          <a:xfrm>
            <a:off x="1371599" y="294538"/>
            <a:ext cx="9895951" cy="1033669"/>
          </a:xfrm>
        </p:spPr>
        <p:txBody>
          <a:bodyPr>
            <a:normAutofit/>
          </a:bodyPr>
          <a:lstStyle/>
          <a:p>
            <a:r>
              <a:rPr lang="es-CO" sz="4000">
                <a:solidFill>
                  <a:srgbClr val="FFFFFF"/>
                </a:solidFill>
              </a:rPr>
              <a:t>Decreto 1295 de 2010 </a:t>
            </a:r>
          </a:p>
        </p:txBody>
      </p:sp>
      <p:sp>
        <p:nvSpPr>
          <p:cNvPr id="3" name="Marcador de contenido 2">
            <a:extLst>
              <a:ext uri="{FF2B5EF4-FFF2-40B4-BE49-F238E27FC236}">
                <a16:creationId xmlns:a16="http://schemas.microsoft.com/office/drawing/2014/main" id="{E39827ED-2476-807F-BD3F-DA5D6AA81533}"/>
              </a:ext>
            </a:extLst>
          </p:cNvPr>
          <p:cNvSpPr>
            <a:spLocks noGrp="1"/>
          </p:cNvSpPr>
          <p:nvPr>
            <p:ph idx="1"/>
          </p:nvPr>
        </p:nvSpPr>
        <p:spPr>
          <a:xfrm>
            <a:off x="1055077" y="2318196"/>
            <a:ext cx="10510576" cy="3841443"/>
          </a:xfrm>
        </p:spPr>
        <p:txBody>
          <a:bodyPr anchor="ctr">
            <a:noAutofit/>
          </a:bodyPr>
          <a:lstStyle/>
          <a:p>
            <a:pPr marL="0" indent="0">
              <a:buNone/>
            </a:pPr>
            <a:r>
              <a:rPr lang="es-CO" sz="1100" i="1" dirty="0">
                <a:effectLst/>
                <a:latin typeface="Times New Roman" panose="02020603050405020304" pitchFamily="18" charset="0"/>
                <a:ea typeface="Calibri" panose="020F0502020204030204" pitchFamily="34" charset="0"/>
                <a:cs typeface="Times New Roman" panose="02020603050405020304" pitchFamily="18" charset="0"/>
              </a:rPr>
              <a:t>“CAPÍTULO V Programas organizados por ciclos propedéuticos </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p>
            <a:pPr marL="180340"/>
            <a:r>
              <a:rPr lang="es-CO" sz="1100" i="1" dirty="0">
                <a:effectLst/>
                <a:latin typeface="Times New Roman" panose="02020603050405020304" pitchFamily="18" charset="0"/>
                <a:ea typeface="Calibri" panose="020F0502020204030204" pitchFamily="34" charset="0"/>
                <a:cs typeface="Times New Roman" panose="02020603050405020304" pitchFamily="18" charset="0"/>
              </a:rPr>
              <a:t>Artículo 14. Programas estructurados por ciclos propedéuticos. Son aquellos que se organizan en niveles formativos secuenciales y complementarios. Cada programa que conforma la propuesta de formación por ciclos propedéuticos debe conducir a un título que habilite para el desempeño laboral como técnico profesional, tecnólogo o profesional universitario, y debe tener una orientación y propuesta metodológica propia que brinde una formación integral en el respectivo nivel, más el componente propedéutico para continuar en el siguiente nivel de formación. La solicitud de registro calificado para cada programa que conforma la propuesta de formación por ciclos propedéuticos debe realizarse de manera independiente y simultánea. Los programas serán evaluados conjuntamente y cuando proceda, el registro se otorgará a cada uno. No obstante los programas así estructurados conforman una unidad para efectos de su oferta y desarrollo. </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p>
            <a:pPr marL="180340"/>
            <a:r>
              <a:rPr lang="es-CO" sz="1100" i="1" dirty="0">
                <a:effectLst/>
                <a:latin typeface="Times New Roman" panose="02020603050405020304" pitchFamily="18" charset="0"/>
                <a:ea typeface="Calibri" panose="020F0502020204030204" pitchFamily="34" charset="0"/>
                <a:cs typeface="Times New Roman" panose="02020603050405020304" pitchFamily="18" charset="0"/>
              </a:rPr>
              <a:t>Parágrafo 1°. Las instituciones de educación superior que de conformidad con la Ley 30 de 1992 y la Ley 115 de 1994 tienen el carácter académico de Técnicas Profesionales o Tecnológicas, para ofrecer programas en el nivel tecnológico o profesional universitario respectivamente, por ciclos propedéuticos, deben reformar sus estatutos y adelantar el proceso de redefinición previsto en la Ley 749 de 2002 y el Decreto 2216 de 2003, o las normas que los sustituyan. </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p>
            <a:pPr marL="180340"/>
            <a:r>
              <a:rPr lang="es-CO" sz="1100" i="1" dirty="0">
                <a:effectLst/>
                <a:latin typeface="Times New Roman" panose="02020603050405020304" pitchFamily="18" charset="0"/>
                <a:ea typeface="Calibri" panose="020F0502020204030204" pitchFamily="34" charset="0"/>
                <a:cs typeface="Times New Roman" panose="02020603050405020304" pitchFamily="18" charset="0"/>
              </a:rPr>
              <a:t>Parágrafo 2°. La institución que pretenda estructurar la propuesta de formación por ciclos propedéuticos, en la que se involucre un programa que ya cuenta con registro calificado, debe incluir el componente propedéutico para dicho programa en la solicitud de registro calificado que se haga para los programas con los cuales se articulará. </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s-CO" sz="110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p>
            <a:pPr marL="180340"/>
            <a:r>
              <a:rPr lang="es-CO" sz="1100" i="1" dirty="0">
                <a:effectLst/>
                <a:latin typeface="Times New Roman" panose="02020603050405020304" pitchFamily="18" charset="0"/>
                <a:ea typeface="Calibri" panose="020F0502020204030204" pitchFamily="34" charset="0"/>
                <a:cs typeface="Times New Roman" panose="02020603050405020304" pitchFamily="18" charset="0"/>
              </a:rPr>
              <a:t>Artículo 15. Características de los programas por ciclos propedéuticos. Los programas por ciclos propedéuticos deben tener las siguientes características: </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p>
            <a:pPr marL="180340"/>
            <a:r>
              <a:rPr lang="es-CO" sz="1100" i="1" dirty="0">
                <a:effectLst/>
                <a:latin typeface="Times New Roman" panose="02020603050405020304" pitchFamily="18" charset="0"/>
                <a:ea typeface="Calibri" panose="020F0502020204030204" pitchFamily="34" charset="0"/>
                <a:cs typeface="Times New Roman" panose="02020603050405020304" pitchFamily="18" charset="0"/>
              </a:rPr>
              <a:t>15.1. Los de niveles técnico profesional y tecnológico deben responder a campos auxiliares, asistenciales, complementarios, innovadores y propositivos de las profesiones, de tal manera que su denominación sea diferenciable y permita una clara distinción de las ocupaciones, disciplinas y profesiones. </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p>
            <a:pPr marL="180340"/>
            <a:r>
              <a:rPr lang="es-CO" sz="1100" i="1" dirty="0">
                <a:effectLst/>
                <a:latin typeface="Times New Roman" panose="02020603050405020304" pitchFamily="18" charset="0"/>
                <a:ea typeface="Calibri" panose="020F0502020204030204" pitchFamily="34" charset="0"/>
                <a:cs typeface="Times New Roman" panose="02020603050405020304" pitchFamily="18" charset="0"/>
              </a:rPr>
              <a:t>15.2. Las competencias de cada nivel deben ser identificadas y guardar armonía y coherencia con la denominación, la justificación, el sistema de organización de las actividades académicas, el plan de estudios y los demás elementos que hacen parte de la estructura curricular del programa. </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p>
            <a:pPr marL="180340"/>
            <a:r>
              <a:rPr lang="es-CO" sz="1100" i="1" dirty="0">
                <a:effectLst/>
                <a:latin typeface="Times New Roman" panose="02020603050405020304" pitchFamily="18" charset="0"/>
                <a:ea typeface="Calibri" panose="020F0502020204030204" pitchFamily="34" charset="0"/>
                <a:cs typeface="Times New Roman" panose="02020603050405020304" pitchFamily="18" charset="0"/>
              </a:rPr>
              <a:t>15.3. Los programas que correspondan a los niveles técnico profesional y tecnológico deben ser teóricamente compatibles con el objeto de conocimiento de la ocupación, disciplina o profesión que se pretende desarrollar </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p>
            <a:pPr marL="180340">
              <a:spcAft>
                <a:spcPts val="800"/>
              </a:spcAft>
            </a:pPr>
            <a:r>
              <a:rPr lang="es-CO" sz="1100" b="1" i="1" dirty="0">
                <a:effectLst/>
                <a:latin typeface="Times New Roman" panose="02020603050405020304" pitchFamily="18" charset="0"/>
                <a:ea typeface="Calibri" panose="020F0502020204030204" pitchFamily="34" charset="0"/>
                <a:cs typeface="Times New Roman" panose="02020603050405020304" pitchFamily="18" charset="0"/>
              </a:rPr>
              <a:t>15.4. Los programas técnicos profesionales y tecnológicos que hacen parte de la propuesta de formación por ciclos propedéuticos deben contener en su estructura curricular el componente propedéutico que permita al estudiante continuar en el siguiente nivel de formación”</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s-CO" sz="1100" dirty="0"/>
          </a:p>
        </p:txBody>
      </p:sp>
    </p:spTree>
    <p:extLst>
      <p:ext uri="{BB962C8B-B14F-4D97-AF65-F5344CB8AC3E}">
        <p14:creationId xmlns:p14="http://schemas.microsoft.com/office/powerpoint/2010/main" val="3636106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CC4B3F1-FDF8-0324-5BE0-85E80BE26F19}"/>
              </a:ext>
            </a:extLst>
          </p:cNvPr>
          <p:cNvSpPr>
            <a:spLocks noGrp="1"/>
          </p:cNvSpPr>
          <p:nvPr>
            <p:ph type="title"/>
          </p:nvPr>
        </p:nvSpPr>
        <p:spPr>
          <a:xfrm>
            <a:off x="466722" y="586855"/>
            <a:ext cx="3201366" cy="3387497"/>
          </a:xfrm>
        </p:spPr>
        <p:txBody>
          <a:bodyPr anchor="b">
            <a:normAutofit/>
          </a:bodyPr>
          <a:lstStyle/>
          <a:p>
            <a:pPr algn="r"/>
            <a:r>
              <a:rPr lang="es-CO" sz="4000" b="1">
                <a:solidFill>
                  <a:srgbClr val="FFFFFF"/>
                </a:solidFill>
                <a:effectLst/>
                <a:latin typeface="Arial" panose="020B0604020202020204" pitchFamily="34" charset="0"/>
                <a:ea typeface="Calibri" panose="020F0502020204030204" pitchFamily="34" charset="0"/>
                <a:cs typeface="Times New Roman" panose="02020603050405020304" pitchFamily="18" charset="0"/>
              </a:rPr>
              <a:t>Decreto 1075 de 2015.</a:t>
            </a:r>
            <a:endParaRPr lang="es-CO" sz="4000">
              <a:solidFill>
                <a:srgbClr val="FFFFFF"/>
              </a:solidFill>
            </a:endParaRPr>
          </a:p>
        </p:txBody>
      </p:sp>
      <p:sp>
        <p:nvSpPr>
          <p:cNvPr id="3" name="Marcador de contenido 2">
            <a:extLst>
              <a:ext uri="{FF2B5EF4-FFF2-40B4-BE49-F238E27FC236}">
                <a16:creationId xmlns:a16="http://schemas.microsoft.com/office/drawing/2014/main" id="{41C58E51-2871-EEE6-22CA-A6179774EB79}"/>
              </a:ext>
            </a:extLst>
          </p:cNvPr>
          <p:cNvSpPr>
            <a:spLocks noGrp="1"/>
          </p:cNvSpPr>
          <p:nvPr>
            <p:ph idx="1"/>
          </p:nvPr>
        </p:nvSpPr>
        <p:spPr>
          <a:xfrm>
            <a:off x="4810259" y="649480"/>
            <a:ext cx="6555347" cy="5546047"/>
          </a:xfrm>
        </p:spPr>
        <p:txBody>
          <a:bodyPr anchor="ctr">
            <a:normAutofit/>
          </a:bodyPr>
          <a:lstStyle/>
          <a:p>
            <a:r>
              <a:rPr lang="es-CO" sz="2000">
                <a:effectLst/>
                <a:latin typeface="Arial" panose="020B0604020202020204" pitchFamily="34" charset="0"/>
                <a:ea typeface="Calibri" panose="020F0502020204030204" pitchFamily="34" charset="0"/>
                <a:cs typeface="Times New Roman" panose="02020603050405020304" pitchFamily="18" charset="0"/>
              </a:rPr>
              <a:t>Compila toda la normativa e impulsa que las instituciones técnicas y tecnológicas, no solo formen en los tres niveles a través de los ciclos propedéuticos, sino que les habilita para transformarse en instituciones universitarias, modificando sus estatutos.</a:t>
            </a:r>
            <a:endParaRPr lang="es-CO" sz="2000">
              <a:effectLst/>
              <a:latin typeface="Calibri" panose="020F0502020204030204" pitchFamily="34" charset="0"/>
              <a:ea typeface="Calibri" panose="020F0502020204030204" pitchFamily="34" charset="0"/>
              <a:cs typeface="Times New Roman" panose="02020603050405020304" pitchFamily="18" charset="0"/>
            </a:endParaRPr>
          </a:p>
          <a:p>
            <a:endParaRPr lang="es-CO" sz="2000"/>
          </a:p>
        </p:txBody>
      </p:sp>
    </p:spTree>
    <p:extLst>
      <p:ext uri="{BB962C8B-B14F-4D97-AF65-F5344CB8AC3E}">
        <p14:creationId xmlns:p14="http://schemas.microsoft.com/office/powerpoint/2010/main" val="14951288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3F0A946F-9AA7-7052-93BE-B5CEB0FC3891}"/>
              </a:ext>
            </a:extLst>
          </p:cNvPr>
          <p:cNvSpPr>
            <a:spLocks noGrp="1"/>
          </p:cNvSpPr>
          <p:nvPr>
            <p:ph type="title"/>
          </p:nvPr>
        </p:nvSpPr>
        <p:spPr>
          <a:xfrm>
            <a:off x="1371599" y="294538"/>
            <a:ext cx="9895951" cy="1033669"/>
          </a:xfrm>
        </p:spPr>
        <p:txBody>
          <a:bodyPr>
            <a:normAutofit/>
          </a:bodyPr>
          <a:lstStyle/>
          <a:p>
            <a:r>
              <a:rPr lang="es-CO" sz="4000" b="1">
                <a:solidFill>
                  <a:srgbClr val="FFFFFF"/>
                </a:solidFill>
                <a:effectLst/>
                <a:latin typeface="Arial" panose="020B0604020202020204" pitchFamily="34" charset="0"/>
                <a:ea typeface="Calibri" panose="020F0502020204030204" pitchFamily="34" charset="0"/>
                <a:cs typeface="Times New Roman" panose="02020603050405020304" pitchFamily="18" charset="0"/>
              </a:rPr>
              <a:t>Decreto 1330 de 2019</a:t>
            </a:r>
            <a:r>
              <a:rPr lang="es-CO" sz="400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a:t>
            </a:r>
            <a:endParaRPr lang="es-CO" sz="4000">
              <a:solidFill>
                <a:srgbClr val="FFFFFF"/>
              </a:solidFill>
            </a:endParaRPr>
          </a:p>
        </p:txBody>
      </p:sp>
      <p:sp>
        <p:nvSpPr>
          <p:cNvPr id="3" name="Marcador de contenido 2">
            <a:extLst>
              <a:ext uri="{FF2B5EF4-FFF2-40B4-BE49-F238E27FC236}">
                <a16:creationId xmlns:a16="http://schemas.microsoft.com/office/drawing/2014/main" id="{C324B148-0344-C82B-7C13-AAF6684B564E}"/>
              </a:ext>
            </a:extLst>
          </p:cNvPr>
          <p:cNvSpPr>
            <a:spLocks noGrp="1"/>
          </p:cNvSpPr>
          <p:nvPr>
            <p:ph idx="1"/>
          </p:nvPr>
        </p:nvSpPr>
        <p:spPr>
          <a:xfrm>
            <a:off x="693337" y="2210636"/>
            <a:ext cx="10651252" cy="4352825"/>
          </a:xfrm>
        </p:spPr>
        <p:txBody>
          <a:bodyPr anchor="ctr">
            <a:noAutofit/>
          </a:bodyPr>
          <a:lstStyle/>
          <a:p>
            <a:pPr indent="0">
              <a:buNone/>
            </a:pPr>
            <a:r>
              <a:rPr lang="es-CO" sz="1400" i="1" dirty="0">
                <a:effectLst/>
                <a:latin typeface="Arial" panose="020B0604020202020204" pitchFamily="34" charset="0"/>
                <a:ea typeface="Calibri" panose="020F0502020204030204" pitchFamily="34" charset="0"/>
                <a:cs typeface="Times New Roman" panose="02020603050405020304" pitchFamily="18" charset="0"/>
              </a:rPr>
              <a:t>“Sección 7. CICLOS PROPEDÉUTICOS.</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p>
            <a:pPr indent="0">
              <a:buNone/>
            </a:pPr>
            <a:r>
              <a:rPr lang="es-CO" sz="1400" i="1" dirty="0">
                <a:effectLst/>
                <a:latin typeface="Arial" panose="020B0604020202020204" pitchFamily="34" charset="0"/>
                <a:ea typeface="Calibri" panose="020F0502020204030204" pitchFamily="34" charset="0"/>
                <a:cs typeface="Times New Roman" panose="02020603050405020304" pitchFamily="18" charset="0"/>
              </a:rPr>
              <a:t>Artículo 2.5.3.2.7.1. Ciclos propedéuticos. Un ciclo propedéutico es una fase de la educación que le permite al estudiante desarrollarse en su formación profesional siguiendo sus intereses y capacidades, para lo cual requiere un componente propedéutico que hace referencia al proceso por el cual se prepara a una persona para continuar su formación en educación superior, lo que supone una organización de los programas con flexibilidad, secuencialidad y complementariedad.</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p>
            <a:pPr indent="0">
              <a:buNone/>
            </a:pPr>
            <a:r>
              <a:rPr lang="es-CO" sz="1400" i="1" dirty="0">
                <a:effectLst/>
                <a:latin typeface="Arial" panose="020B0604020202020204" pitchFamily="34" charset="0"/>
                <a:ea typeface="Calibri" panose="020F0502020204030204" pitchFamily="34" charset="0"/>
                <a:cs typeface="Times New Roman" panose="02020603050405020304" pitchFamily="18" charset="0"/>
              </a:rPr>
              <a:t>Cada programa que conforma el proceso formativo por ciclos propedéuticos debe conducir a un título que habilite de manera independiente para el desempeño laboral como técnico profesional, tecnólogo o profesional universitario, según lo definido por la Ley 749 de 2002 "Por la cual se organiza el servicio público de la educación superior en las modalidades de formación técnica profesional y tecnológica, y se dictan otras disposiciones", en coherencia con las modalidades (presencial, a distancia, virtual, dual u otros desarrollos que combinen e integren las anteriores modalidades), y la naturaleza jurídica, tipología, identidad y misión institucional.</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p>
            <a:pPr indent="0">
              <a:spcAft>
                <a:spcPts val="800"/>
              </a:spcAft>
              <a:buNone/>
            </a:pPr>
            <a:r>
              <a:rPr lang="es-CO" sz="1400" i="1" dirty="0">
                <a:effectLst/>
                <a:latin typeface="Arial" panose="020B0604020202020204" pitchFamily="34" charset="0"/>
                <a:ea typeface="Calibri" panose="020F0502020204030204" pitchFamily="34" charset="0"/>
                <a:cs typeface="Times New Roman" panose="02020603050405020304" pitchFamily="18" charset="0"/>
              </a:rPr>
              <a:t>La oferta de la formación por ciclos propedéuticos deberá preservar la independencia entre los programas que conforman el ciclo, para lo cual cada nivel deberá garantizar un perfil de formación pertinente de acuerdo con el nivel ofrecido, que le permita al egresado insertarse en el campo laboral y a su vez le posibilita continuar su formación mediante el acceso a un nivel formativo superior, dado por el componente propedéutico incluido en el diseño curricular.</a:t>
            </a:r>
          </a:p>
          <a:p>
            <a:pPr indent="0">
              <a:spcAft>
                <a:spcPts val="800"/>
              </a:spcAft>
              <a:buNone/>
            </a:pPr>
            <a:r>
              <a:rPr lang="es-CO" sz="1400" i="1" dirty="0">
                <a:effectLst/>
                <a:latin typeface="Arial" panose="020B0604020202020204" pitchFamily="34" charset="0"/>
                <a:ea typeface="Calibri" panose="020F0502020204030204" pitchFamily="34" charset="0"/>
                <a:cs typeface="Times New Roman" panose="02020603050405020304" pitchFamily="18" charset="0"/>
              </a:rPr>
              <a:t>Las instituciones que de conformidad con la Ley 30 de 1992 "Por medio de la cual se organiza el servicio público de la educación superior" y la Ley 115 de 1994 "Por medio de la cual se expide la ley general de educación" tienen el carácter académico de Técnicas Profesionales o Tecnológicas, para ofrecer programas en el nivel tecnológico o profesional universitario, respectivamente, por ciclos propedéuticos, deben reformar sus estatutos y adelantar el proceso de redefinición previsto en la normatividad colombiana, previo a la solicitud de registro calificado.</a:t>
            </a: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p>
            <a:pPr indent="0">
              <a:spcAft>
                <a:spcPts val="800"/>
              </a:spcAft>
              <a:buNone/>
            </a:pPr>
            <a:endParaRPr lang="es-CO" sz="1400" dirty="0">
              <a:effectLst/>
              <a:latin typeface="Calibri" panose="020F0502020204030204" pitchFamily="34" charset="0"/>
              <a:ea typeface="Calibri" panose="020F0502020204030204" pitchFamily="34" charset="0"/>
              <a:cs typeface="Times New Roman" panose="02020603050405020304" pitchFamily="18" charset="0"/>
            </a:endParaRPr>
          </a:p>
          <a:p>
            <a:endParaRPr lang="es-CO" sz="1400" dirty="0"/>
          </a:p>
        </p:txBody>
      </p:sp>
    </p:spTree>
    <p:extLst>
      <p:ext uri="{BB962C8B-B14F-4D97-AF65-F5344CB8AC3E}">
        <p14:creationId xmlns:p14="http://schemas.microsoft.com/office/powerpoint/2010/main" val="3375615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F77E9D24-FE9C-93F7-2068-3741C2241C34}"/>
              </a:ext>
            </a:extLst>
          </p:cNvPr>
          <p:cNvSpPr>
            <a:spLocks noGrp="1"/>
          </p:cNvSpPr>
          <p:nvPr>
            <p:ph idx="1"/>
          </p:nvPr>
        </p:nvSpPr>
        <p:spPr>
          <a:xfrm>
            <a:off x="1371599" y="2318197"/>
            <a:ext cx="9724031" cy="3683358"/>
          </a:xfrm>
        </p:spPr>
        <p:txBody>
          <a:bodyPr anchor="ctr">
            <a:normAutofit/>
          </a:bodyPr>
          <a:lstStyle/>
          <a:p>
            <a:pPr marL="457200"/>
            <a:r>
              <a:rPr lang="es-CO" sz="2000" i="1" dirty="0">
                <a:effectLst/>
                <a:latin typeface="Arial" panose="020B0604020202020204" pitchFamily="34" charset="0"/>
                <a:ea typeface="Calibri" panose="020F0502020204030204" pitchFamily="34" charset="0"/>
                <a:cs typeface="Times New Roman" panose="02020603050405020304" pitchFamily="18" charset="0"/>
              </a:rPr>
              <a:t>Artículo 2.5.3.2.7.2. Del registro calificado de programas en ciclos propedéuticos. La solicitud de registro calificado, de renovación o modificación para programas articulados por ciclos propedéuticos, deberá realizarse de manera independiente y simultánea para cada nivel, los cuales serán evaluados conjuntamente y, cuando proceda, el registro calificado o su renovación o su modificación se otorgará a cada uno.</a:t>
            </a:r>
            <a:endParaRPr lang="es-CO" sz="2000" dirty="0">
              <a:effectLst/>
              <a:latin typeface="Calibri" panose="020F0502020204030204" pitchFamily="34" charset="0"/>
              <a:ea typeface="Calibri" panose="020F0502020204030204" pitchFamily="34" charset="0"/>
              <a:cs typeface="Times New Roman" panose="02020603050405020304" pitchFamily="18" charset="0"/>
            </a:endParaRPr>
          </a:p>
          <a:p>
            <a:pPr marL="457200">
              <a:spcAft>
                <a:spcPts val="800"/>
              </a:spcAft>
            </a:pPr>
            <a:r>
              <a:rPr lang="es-CO" sz="2000" i="1" dirty="0">
                <a:effectLst/>
                <a:latin typeface="Arial" panose="020B0604020202020204" pitchFamily="34" charset="0"/>
                <a:ea typeface="Calibri" panose="020F0502020204030204" pitchFamily="34" charset="0"/>
                <a:cs typeface="Times New Roman" panose="02020603050405020304" pitchFamily="18" charset="0"/>
              </a:rPr>
              <a:t>Las solicitudes de renovación y/o modificación para programas académicos articulados por ciclos propedéuticos deberán presentarse por cada programa que conforme la unidad propedéutica, identificando la relación entre los mismos.</a:t>
            </a:r>
            <a:endParaRPr lang="es-CO" sz="2000" dirty="0">
              <a:effectLst/>
              <a:latin typeface="Calibri" panose="020F0502020204030204" pitchFamily="34" charset="0"/>
              <a:ea typeface="Calibri" panose="020F0502020204030204" pitchFamily="34" charset="0"/>
              <a:cs typeface="Times New Roman" panose="02020603050405020304" pitchFamily="18" charset="0"/>
            </a:endParaRPr>
          </a:p>
          <a:p>
            <a:r>
              <a:rPr lang="es-CO" sz="2000" i="1" dirty="0">
                <a:effectLst/>
                <a:latin typeface="Arial" panose="020B0604020202020204" pitchFamily="34" charset="0"/>
                <a:ea typeface="Calibri" panose="020F0502020204030204" pitchFamily="34" charset="0"/>
              </a:rPr>
              <a:t>Una vez aprobados los programas estructurados en ciclos propedéuticos, se ofertarán y desarrollarán como una unidad”.</a:t>
            </a:r>
            <a:endParaRPr lang="es-CO" sz="2000" dirty="0"/>
          </a:p>
        </p:txBody>
      </p:sp>
    </p:spTree>
    <p:extLst>
      <p:ext uri="{BB962C8B-B14F-4D97-AF65-F5344CB8AC3E}">
        <p14:creationId xmlns:p14="http://schemas.microsoft.com/office/powerpoint/2010/main" val="3300155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A16A9E5-E326-904D-1CA6-A65BEC617F88}"/>
              </a:ext>
            </a:extLst>
          </p:cNvPr>
          <p:cNvSpPr>
            <a:spLocks noGrp="1"/>
          </p:cNvSpPr>
          <p:nvPr>
            <p:ph type="title"/>
          </p:nvPr>
        </p:nvSpPr>
        <p:spPr>
          <a:xfrm>
            <a:off x="1371599" y="294538"/>
            <a:ext cx="9895951" cy="1033669"/>
          </a:xfrm>
        </p:spPr>
        <p:txBody>
          <a:bodyPr>
            <a:normAutofit/>
          </a:bodyPr>
          <a:lstStyle/>
          <a:p>
            <a:r>
              <a:rPr lang="es-ES" sz="3700">
                <a:solidFill>
                  <a:srgbClr val="FFFFFF"/>
                </a:solidFill>
              </a:rPr>
              <a:t>la resolución 21795 del 19 de noviembre de 2020 </a:t>
            </a:r>
            <a:endParaRPr lang="es-CO" sz="3700">
              <a:solidFill>
                <a:srgbClr val="FFFFFF"/>
              </a:solidFill>
            </a:endParaRPr>
          </a:p>
        </p:txBody>
      </p:sp>
      <p:sp>
        <p:nvSpPr>
          <p:cNvPr id="3" name="Marcador de contenido 2">
            <a:extLst>
              <a:ext uri="{FF2B5EF4-FFF2-40B4-BE49-F238E27FC236}">
                <a16:creationId xmlns:a16="http://schemas.microsoft.com/office/drawing/2014/main" id="{006C7053-B685-787C-2C7F-74364C0C0699}"/>
              </a:ext>
            </a:extLst>
          </p:cNvPr>
          <p:cNvSpPr>
            <a:spLocks noGrp="1"/>
          </p:cNvSpPr>
          <p:nvPr>
            <p:ph idx="1"/>
          </p:nvPr>
        </p:nvSpPr>
        <p:spPr>
          <a:xfrm>
            <a:off x="1371599" y="2318197"/>
            <a:ext cx="9724031" cy="3683358"/>
          </a:xfrm>
        </p:spPr>
        <p:txBody>
          <a:bodyPr anchor="ctr">
            <a:normAutofit/>
          </a:bodyPr>
          <a:lstStyle/>
          <a:p>
            <a:r>
              <a:rPr lang="es-CO" sz="2000" dirty="0">
                <a:effectLst/>
                <a:latin typeface="Arial" panose="020B0604020202020204" pitchFamily="34" charset="0"/>
                <a:ea typeface="Calibri" panose="020F0502020204030204" pitchFamily="34" charset="0"/>
                <a:cs typeface="Times New Roman" panose="02020603050405020304" pitchFamily="18" charset="0"/>
              </a:rPr>
              <a:t>expedida por el Ministerio de Educación Nacional, en su artículo 22, literal b. 1. determina la obligatoriedad de diseñar el componente propedéutico y, a la vez, define que cursar este componente no deberá ser requisito para obtener el título de nivel tecnológico, pero sí para el ingreso al nivel de ingeniería.</a:t>
            </a:r>
            <a:endParaRPr lang="es-CO"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CO" sz="2000" dirty="0"/>
          </a:p>
        </p:txBody>
      </p:sp>
    </p:spTree>
    <p:extLst>
      <p:ext uri="{BB962C8B-B14F-4D97-AF65-F5344CB8AC3E}">
        <p14:creationId xmlns:p14="http://schemas.microsoft.com/office/powerpoint/2010/main" val="3504246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19E5D21-EA6B-244F-8CCC-8F4AD50BC30F}"/>
              </a:ext>
            </a:extLst>
          </p:cNvPr>
          <p:cNvSpPr>
            <a:spLocks noGrp="1"/>
          </p:cNvSpPr>
          <p:nvPr>
            <p:ph type="title"/>
          </p:nvPr>
        </p:nvSpPr>
        <p:spPr>
          <a:xfrm>
            <a:off x="466722" y="586855"/>
            <a:ext cx="3201366" cy="3387497"/>
          </a:xfrm>
        </p:spPr>
        <p:txBody>
          <a:bodyPr anchor="b">
            <a:normAutofit/>
          </a:bodyPr>
          <a:lstStyle/>
          <a:p>
            <a:pPr algn="r"/>
            <a:r>
              <a:rPr lang="es-CO" sz="4000">
                <a:solidFill>
                  <a:srgbClr val="FFFFFF"/>
                </a:solidFill>
              </a:rPr>
              <a:t>Contenido</a:t>
            </a:r>
          </a:p>
        </p:txBody>
      </p:sp>
      <p:sp>
        <p:nvSpPr>
          <p:cNvPr id="3" name="Marcador de contenido 2">
            <a:extLst>
              <a:ext uri="{FF2B5EF4-FFF2-40B4-BE49-F238E27FC236}">
                <a16:creationId xmlns:a16="http://schemas.microsoft.com/office/drawing/2014/main" id="{130A6503-3787-0E7E-00CD-17DB38CBA250}"/>
              </a:ext>
            </a:extLst>
          </p:cNvPr>
          <p:cNvSpPr>
            <a:spLocks noGrp="1"/>
          </p:cNvSpPr>
          <p:nvPr>
            <p:ph idx="1"/>
          </p:nvPr>
        </p:nvSpPr>
        <p:spPr>
          <a:xfrm>
            <a:off x="4810259" y="649480"/>
            <a:ext cx="6555347" cy="5546047"/>
          </a:xfrm>
        </p:spPr>
        <p:txBody>
          <a:bodyPr anchor="ctr">
            <a:normAutofit/>
          </a:bodyPr>
          <a:lstStyle/>
          <a:p>
            <a:pPr marL="342900" indent="-342900">
              <a:buFont typeface="+mj-lt"/>
              <a:buAutoNum type="arabicPeriod"/>
            </a:pPr>
            <a:r>
              <a:rPr lang="es-CO" sz="2000" b="1">
                <a:effectLst/>
                <a:ea typeface="Calibri" panose="020F0502020204030204" pitchFamily="34" charset="0"/>
                <a:cs typeface="Times New Roman" panose="02020603050405020304" pitchFamily="18" charset="0"/>
              </a:rPr>
              <a:t>CONCEPTO DE UNIVERSIDAD</a:t>
            </a:r>
          </a:p>
          <a:p>
            <a:pPr marL="800100" lvl="1" indent="-342900">
              <a:buFont typeface="+mj-lt"/>
              <a:buAutoNum type="alphaLcParenR"/>
              <a:tabLst>
                <a:tab pos="6545263" algn="l"/>
              </a:tabLst>
            </a:pPr>
            <a:r>
              <a:rPr lang="es-CO" sz="2000" b="1">
                <a:ea typeface="Calibri" panose="020F0502020204030204" pitchFamily="34" charset="0"/>
                <a:cs typeface="Times New Roman" panose="02020603050405020304" pitchFamily="18" charset="0"/>
              </a:rPr>
              <a:t>Definición</a:t>
            </a:r>
          </a:p>
          <a:p>
            <a:pPr marL="800100" lvl="1" indent="-342900">
              <a:buFont typeface="+mj-lt"/>
              <a:buAutoNum type="alphaLcParenR"/>
              <a:tabLst>
                <a:tab pos="7893050" algn="l"/>
              </a:tabLst>
            </a:pPr>
            <a:r>
              <a:rPr lang="es-CO" sz="2000" b="1">
                <a:ea typeface="Calibri" panose="020F0502020204030204" pitchFamily="34" charset="0"/>
                <a:cs typeface="Times New Roman" panose="02020603050405020304" pitchFamily="18" charset="0"/>
              </a:rPr>
              <a:t>Universidad Europea</a:t>
            </a:r>
          </a:p>
          <a:p>
            <a:pPr marL="800100" lvl="1" indent="-342900">
              <a:buFont typeface="+mj-lt"/>
              <a:buAutoNum type="alphaLcParenR"/>
              <a:tabLst>
                <a:tab pos="7893050" algn="l"/>
              </a:tabLst>
            </a:pPr>
            <a:r>
              <a:rPr lang="es-CO" sz="2000" b="1">
                <a:effectLst/>
                <a:ea typeface="Calibri" panose="020F0502020204030204" pitchFamily="34" charset="0"/>
                <a:cs typeface="Times New Roman" panose="02020603050405020304" pitchFamily="18" charset="0"/>
              </a:rPr>
              <a:t>Universidad Latinoamericana</a:t>
            </a:r>
          </a:p>
          <a:p>
            <a:pPr marL="800100" lvl="1" indent="-342900">
              <a:buFont typeface="+mj-lt"/>
              <a:buAutoNum type="alphaLcParenR"/>
              <a:tabLst>
                <a:tab pos="7893050" algn="l"/>
              </a:tabLst>
            </a:pPr>
            <a:r>
              <a:rPr lang="es-CO" sz="2000" b="1">
                <a:ea typeface="Calibri" panose="020F0502020204030204" pitchFamily="34" charset="0"/>
                <a:cs typeface="Times New Roman" panose="02020603050405020304" pitchFamily="18" charset="0"/>
              </a:rPr>
              <a:t>Universidad en Colombia</a:t>
            </a:r>
            <a:r>
              <a:rPr lang="es-CO" sz="2000" b="1">
                <a:effectLst/>
                <a:ea typeface="Calibri" panose="020F0502020204030204" pitchFamily="34" charset="0"/>
                <a:cs typeface="Times New Roman" panose="02020603050405020304" pitchFamily="18" charset="0"/>
              </a:rPr>
              <a:t> </a:t>
            </a:r>
          </a:p>
          <a:p>
            <a:pPr marL="0" indent="0">
              <a:buNone/>
            </a:pPr>
            <a:r>
              <a:rPr lang="es-CO" sz="2000">
                <a:effectLst/>
                <a:ea typeface="Calibri" panose="020F0502020204030204" pitchFamily="34" charset="0"/>
                <a:cs typeface="Times New Roman" panose="02020603050405020304" pitchFamily="18" charset="0"/>
              </a:rPr>
              <a:t>2. </a:t>
            </a:r>
            <a:r>
              <a:rPr lang="es-CO" sz="2000" b="1">
                <a:effectLst/>
                <a:ea typeface="Calibri" panose="020F0502020204030204" pitchFamily="34" charset="0"/>
                <a:cs typeface="Times New Roman" panose="02020603050405020304" pitchFamily="18" charset="0"/>
              </a:rPr>
              <a:t>SURGIMIENTOY DESARROLLO DE LA EDUCACION POR CICLOS</a:t>
            </a:r>
          </a:p>
          <a:p>
            <a:pPr marL="0" indent="0">
              <a:buNone/>
            </a:pPr>
            <a:r>
              <a:rPr lang="es-CO" sz="2000" b="1">
                <a:ea typeface="Calibri" panose="020F0502020204030204" pitchFamily="34" charset="0"/>
                <a:cs typeface="Times New Roman" panose="02020603050405020304" pitchFamily="18" charset="0"/>
              </a:rPr>
              <a:t>3. </a:t>
            </a:r>
            <a:r>
              <a:rPr lang="es-CO" sz="2000" b="1">
                <a:effectLst/>
                <a:ea typeface="Calibri" panose="020F0502020204030204" pitchFamily="34" charset="0"/>
                <a:cs typeface="Times New Roman" panose="02020603050405020304" pitchFamily="18" charset="0"/>
              </a:rPr>
              <a:t>LOS CICLOS EN LA UNIVERSIDAD DISTRITAL.</a:t>
            </a:r>
          </a:p>
          <a:p>
            <a:pPr marL="0" indent="0">
              <a:buNone/>
            </a:pPr>
            <a:r>
              <a:rPr lang="es-CO" sz="2000" b="1">
                <a:effectLst/>
                <a:ea typeface="Calibri" panose="020F0502020204030204" pitchFamily="34" charset="0"/>
                <a:cs typeface="Times New Roman" panose="02020603050405020304" pitchFamily="18" charset="0"/>
              </a:rPr>
              <a:t>4. FACTORES QUE DETERMINAN LA DESERCIÓN, PERDIDA DE CUPO Y LA AMPLIACION DE LA DURACIÓN DE LOS PROGRAMAS ACADÉMICOS</a:t>
            </a:r>
          </a:p>
          <a:p>
            <a:pPr marL="0" indent="0">
              <a:buNone/>
            </a:pPr>
            <a:r>
              <a:rPr lang="es-CO" sz="2000" b="1">
                <a:effectLst/>
                <a:ea typeface="Calibri" panose="020F0502020204030204" pitchFamily="34" charset="0"/>
                <a:cs typeface="Times New Roman" panose="02020603050405020304" pitchFamily="18" charset="0"/>
              </a:rPr>
              <a:t>5. ALTERNATIVAS PARA SUPERAR LA CRISIS</a:t>
            </a:r>
            <a:endParaRPr lang="es-CO" sz="2000">
              <a:effectLst/>
              <a:ea typeface="Calibri" panose="020F0502020204030204" pitchFamily="34" charset="0"/>
              <a:cs typeface="Times New Roman" panose="02020603050405020304" pitchFamily="18" charset="0"/>
            </a:endParaRPr>
          </a:p>
          <a:p>
            <a:pPr marL="0" indent="0">
              <a:buNone/>
            </a:pPr>
            <a:endParaRPr lang="es-CO" sz="2000">
              <a:effectLst/>
              <a:ea typeface="Calibri" panose="020F0502020204030204" pitchFamily="34" charset="0"/>
              <a:cs typeface="Times New Roman" panose="02020603050405020304" pitchFamily="18" charset="0"/>
            </a:endParaRPr>
          </a:p>
          <a:p>
            <a:pPr marL="0" indent="0">
              <a:buNone/>
            </a:pPr>
            <a:endParaRPr lang="es-CO" sz="2000">
              <a:effectLst/>
              <a:ea typeface="Calibri" panose="020F0502020204030204" pitchFamily="34" charset="0"/>
              <a:cs typeface="Times New Roman" panose="02020603050405020304" pitchFamily="18" charset="0"/>
            </a:endParaRPr>
          </a:p>
          <a:p>
            <a:pPr marL="0" indent="0">
              <a:buNone/>
            </a:pPr>
            <a:endParaRPr lang="es-CO" sz="2000">
              <a:effectLst/>
              <a:ea typeface="Calibri" panose="020F0502020204030204" pitchFamily="34" charset="0"/>
              <a:cs typeface="Times New Roman" panose="02020603050405020304" pitchFamily="18" charset="0"/>
            </a:endParaRPr>
          </a:p>
          <a:p>
            <a:pPr marL="0" indent="0">
              <a:buNone/>
            </a:pPr>
            <a:endParaRPr lang="es-CO" sz="2000">
              <a:effectLst/>
              <a:ea typeface="Calibri" panose="020F0502020204030204" pitchFamily="34" charset="0"/>
              <a:cs typeface="Times New Roman" panose="02020603050405020304" pitchFamily="18" charset="0"/>
            </a:endParaRPr>
          </a:p>
          <a:p>
            <a:endParaRPr lang="es-CO" sz="2000"/>
          </a:p>
        </p:txBody>
      </p:sp>
    </p:spTree>
    <p:extLst>
      <p:ext uri="{BB962C8B-B14F-4D97-AF65-F5344CB8AC3E}">
        <p14:creationId xmlns:p14="http://schemas.microsoft.com/office/powerpoint/2010/main" val="3038136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3766ED9-AD55-E2F6-1727-C851C7960C6E}"/>
              </a:ext>
            </a:extLst>
          </p:cNvPr>
          <p:cNvSpPr>
            <a:spLocks noGrp="1"/>
          </p:cNvSpPr>
          <p:nvPr>
            <p:ph type="title"/>
          </p:nvPr>
        </p:nvSpPr>
        <p:spPr>
          <a:xfrm>
            <a:off x="466722" y="586855"/>
            <a:ext cx="3201366" cy="3387497"/>
          </a:xfrm>
        </p:spPr>
        <p:txBody>
          <a:bodyPr anchor="b">
            <a:normAutofit/>
          </a:bodyPr>
          <a:lstStyle/>
          <a:p>
            <a:pPr algn="r"/>
            <a:r>
              <a:rPr lang="es-CO" sz="3700">
                <a:solidFill>
                  <a:srgbClr val="FFFFFF"/>
                </a:solidFill>
              </a:rPr>
              <a:t>1.	CONCEPTO DE UNIVERSIDAD. </a:t>
            </a:r>
          </a:p>
        </p:txBody>
      </p:sp>
      <p:sp>
        <p:nvSpPr>
          <p:cNvPr id="3" name="Marcador de contenido 2">
            <a:extLst>
              <a:ext uri="{FF2B5EF4-FFF2-40B4-BE49-F238E27FC236}">
                <a16:creationId xmlns:a16="http://schemas.microsoft.com/office/drawing/2014/main" id="{6D5F30DF-36E2-306F-7657-892236CA3D9A}"/>
              </a:ext>
            </a:extLst>
          </p:cNvPr>
          <p:cNvSpPr>
            <a:spLocks noGrp="1"/>
          </p:cNvSpPr>
          <p:nvPr>
            <p:ph idx="1"/>
          </p:nvPr>
        </p:nvSpPr>
        <p:spPr>
          <a:xfrm>
            <a:off x="4810259" y="649480"/>
            <a:ext cx="6555347" cy="5546047"/>
          </a:xfrm>
        </p:spPr>
        <p:txBody>
          <a:bodyPr anchor="ctr">
            <a:normAutofit/>
          </a:bodyPr>
          <a:lstStyle/>
          <a:p>
            <a:r>
              <a:rPr lang="es-CO" sz="2000" i="1">
                <a:effectLst/>
                <a:latin typeface="Arial" panose="020B0604020202020204" pitchFamily="34" charset="0"/>
                <a:ea typeface="Calibri" panose="020F0502020204030204" pitchFamily="34" charset="0"/>
              </a:rPr>
              <a:t>Las universidades nacieron como expresión del renacimiento intelectual iniciado en el siglo XI en torno a la filosofía y teología. Se formaron de las escuelas principalmente de las escuelas catedralicias llamadas a dar una enseñanza superior. El nombre oficial de la organización de esta enseñanza superior fue primero studium generale; generale no se refería a que se enseñaran todas las disciplinas, sino a que se admitieran estudiantes de todas partes. Los studia generalia, estos centros de educación superior, eran de hecho corporaciones de maestros y alumnos, y de ahí que pasaran a llamarse universidades. (</a:t>
            </a:r>
            <a:r>
              <a:rPr lang="es-CO" sz="2000">
                <a:effectLst/>
                <a:latin typeface="Arial" panose="020B0604020202020204" pitchFamily="34" charset="0"/>
                <a:ea typeface="Calibri" panose="020F0502020204030204" pitchFamily="34" charset="0"/>
              </a:rPr>
              <a:t>Choanci. J.: 2002</a:t>
            </a:r>
            <a:r>
              <a:rPr lang="es-CO" sz="2000" i="1">
                <a:effectLst/>
                <a:latin typeface="Arial" panose="020B0604020202020204" pitchFamily="34" charset="0"/>
                <a:ea typeface="Calibri" panose="020F0502020204030204" pitchFamily="34" charset="0"/>
              </a:rPr>
              <a:t>)</a:t>
            </a:r>
            <a:endParaRPr lang="es-CO" sz="2000"/>
          </a:p>
        </p:txBody>
      </p:sp>
    </p:spTree>
    <p:extLst>
      <p:ext uri="{BB962C8B-B14F-4D97-AF65-F5344CB8AC3E}">
        <p14:creationId xmlns:p14="http://schemas.microsoft.com/office/powerpoint/2010/main" val="382186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0918138-303D-D132-0B42-D51113A70555}"/>
              </a:ext>
            </a:extLst>
          </p:cNvPr>
          <p:cNvSpPr>
            <a:spLocks noGrp="1"/>
          </p:cNvSpPr>
          <p:nvPr>
            <p:ph type="title"/>
          </p:nvPr>
        </p:nvSpPr>
        <p:spPr>
          <a:xfrm>
            <a:off x="466722" y="586855"/>
            <a:ext cx="3201366" cy="3387497"/>
          </a:xfrm>
        </p:spPr>
        <p:txBody>
          <a:bodyPr anchor="b">
            <a:normAutofit/>
          </a:bodyPr>
          <a:lstStyle/>
          <a:p>
            <a:pPr algn="r"/>
            <a:r>
              <a:rPr lang="es-CO" sz="4000">
                <a:solidFill>
                  <a:srgbClr val="FFFFFF"/>
                </a:solidFill>
              </a:rPr>
              <a:t>Universidad Colombiana</a:t>
            </a:r>
          </a:p>
        </p:txBody>
      </p:sp>
      <p:sp>
        <p:nvSpPr>
          <p:cNvPr id="3" name="Marcador de contenido 2">
            <a:extLst>
              <a:ext uri="{FF2B5EF4-FFF2-40B4-BE49-F238E27FC236}">
                <a16:creationId xmlns:a16="http://schemas.microsoft.com/office/drawing/2014/main" id="{89662F39-ABFF-54F1-CA40-14E16536CF05}"/>
              </a:ext>
            </a:extLst>
          </p:cNvPr>
          <p:cNvSpPr>
            <a:spLocks noGrp="1"/>
          </p:cNvSpPr>
          <p:nvPr>
            <p:ph idx="1"/>
          </p:nvPr>
        </p:nvSpPr>
        <p:spPr>
          <a:xfrm>
            <a:off x="4810259" y="649480"/>
            <a:ext cx="6555347" cy="5546047"/>
          </a:xfrm>
        </p:spPr>
        <p:txBody>
          <a:bodyPr anchor="ctr">
            <a:normAutofit/>
          </a:bodyPr>
          <a:lstStyle/>
          <a:p>
            <a:pPr marL="514350" indent="-514350">
              <a:buFont typeface="+mj-lt"/>
              <a:buAutoNum type="arabicPeriod"/>
            </a:pPr>
            <a:r>
              <a:rPr lang="es-CO" sz="1700"/>
              <a:t>Inicio confesional S XV al XVIII</a:t>
            </a:r>
          </a:p>
          <a:p>
            <a:pPr marL="514350" indent="-514350">
              <a:buFont typeface="+mj-lt"/>
              <a:buAutoNum type="arabicPeriod"/>
            </a:pPr>
            <a:r>
              <a:rPr lang="es-CO" sz="1700"/>
              <a:t>Surgimiento Universidad Nacional 1868</a:t>
            </a:r>
          </a:p>
          <a:p>
            <a:pPr marL="514350" indent="-514350">
              <a:buFont typeface="+mj-lt"/>
              <a:buAutoNum type="arabicPeriod"/>
            </a:pPr>
            <a:r>
              <a:rPr lang="es-CO" sz="1700"/>
              <a:t>Universidad Liberal y la demás universidad publica entre 1912 y 1960.</a:t>
            </a:r>
          </a:p>
          <a:p>
            <a:pPr marL="514350" indent="-514350">
              <a:buFont typeface="+mj-lt"/>
              <a:buAutoNum type="arabicPeriod"/>
            </a:pPr>
            <a:r>
              <a:rPr lang="es-CO" sz="1700"/>
              <a:t>Decreto Ley 080 de 1980. Reorganización de las Instituciones Técnicas, Tecnológicas, Instituciones Universitarias y  Universidades</a:t>
            </a:r>
          </a:p>
          <a:p>
            <a:pPr marL="514350" indent="-514350">
              <a:buFont typeface="+mj-lt"/>
              <a:buAutoNum type="arabicPeriod"/>
            </a:pPr>
            <a:r>
              <a:rPr lang="es-CO" sz="1700"/>
              <a:t>Ley 30 de 1992, regula la educación superior con base en la Constitución de 1991 y la autonomía universitaria. </a:t>
            </a:r>
          </a:p>
          <a:p>
            <a:pPr marL="971550" lvl="1" indent="-514350">
              <a:buFont typeface="+mj-lt"/>
              <a:buAutoNum type="arabicPeriod"/>
            </a:pPr>
            <a:r>
              <a:rPr lang="es-CO" sz="1700"/>
              <a:t>Titulo I. </a:t>
            </a:r>
            <a:r>
              <a:rPr lang="es-CO" sz="1700">
                <a:effectLst/>
                <a:ea typeface="Calibri" panose="020F0502020204030204" pitchFamily="34" charset="0"/>
              </a:rPr>
              <a:t>Fundamentos de la educación superior</a:t>
            </a:r>
          </a:p>
          <a:p>
            <a:pPr marL="1428750" lvl="2" indent="-514350">
              <a:buFont typeface="+mj-lt"/>
              <a:buAutoNum type="alphaLcParenR"/>
            </a:pPr>
            <a:r>
              <a:rPr lang="es-CO" sz="1700"/>
              <a:t>Capitulo VI</a:t>
            </a:r>
            <a:r>
              <a:rPr lang="es-CO" sz="1700">
                <a:effectLst/>
                <a:ea typeface="Calibri" panose="020F0502020204030204" pitchFamily="34" charset="0"/>
              </a:rPr>
              <a:t>, De Autonomía Universitaria</a:t>
            </a:r>
          </a:p>
          <a:p>
            <a:pPr marL="1428750" lvl="2" indent="-514350">
              <a:buFont typeface="+mj-lt"/>
              <a:buAutoNum type="alphaLcParenR"/>
            </a:pPr>
            <a:r>
              <a:rPr lang="es-CO" sz="1700">
                <a:effectLst/>
                <a:ea typeface="Calibri" panose="020F0502020204030204" pitchFamily="34" charset="0"/>
              </a:rPr>
              <a:t>Capítulo VII de Inspección y Vigilancia</a:t>
            </a:r>
          </a:p>
          <a:p>
            <a:pPr marL="971550" lvl="1" indent="-514350">
              <a:buFont typeface="+mj-lt"/>
              <a:buAutoNum type="arabicPeriod"/>
            </a:pPr>
            <a:r>
              <a:rPr lang="es-CO" sz="1700" b="0" i="0" u="none" strike="noStrike" baseline="0"/>
              <a:t>TÍTULO II. </a:t>
            </a:r>
            <a:r>
              <a:rPr lang="es-ES" sz="1700" b="0" i="0" u="none" strike="noStrike" baseline="0"/>
              <a:t>DEL CONSEJO NACIONAL DE EDUCACIÓN SUPERIOR (CESU) Y DEL INSTITUTO COLOMBIANO PARA EL FOMENTO DE LA EDUCACIÓN SUPERIOR (ICFES)</a:t>
            </a:r>
            <a:endParaRPr lang="es-CO" sz="1700">
              <a:effectLst/>
              <a:ea typeface="Calibri" panose="020F0502020204030204" pitchFamily="34" charset="0"/>
            </a:endParaRPr>
          </a:p>
          <a:p>
            <a:pPr marL="1428750" lvl="2" indent="-514350">
              <a:buFont typeface="+mj-lt"/>
              <a:buAutoNum type="alphaLcParenR"/>
            </a:pPr>
            <a:r>
              <a:rPr lang="es-ES" sz="1700">
                <a:effectLst/>
                <a:ea typeface="Calibri" panose="020F0502020204030204" pitchFamily="34" charset="0"/>
              </a:rPr>
              <a:t>CAPÍTULO V. DE LOS SISTEMAS NACIONALES DE ACREDITACIÓN E INFORMACIÓN</a:t>
            </a:r>
          </a:p>
          <a:p>
            <a:pPr marL="457200" lvl="1" indent="0">
              <a:buNone/>
            </a:pPr>
            <a:endParaRPr lang="es-CO" sz="1700">
              <a:effectLst/>
              <a:ea typeface="Calibri" panose="020F0502020204030204" pitchFamily="34" charset="0"/>
            </a:endParaRPr>
          </a:p>
          <a:p>
            <a:pPr marL="971550" lvl="1" indent="-514350">
              <a:buFont typeface="+mj-lt"/>
              <a:buAutoNum type="arabicPeriod"/>
            </a:pPr>
            <a:endParaRPr lang="es-CO" sz="1700"/>
          </a:p>
        </p:txBody>
      </p:sp>
    </p:spTree>
    <p:extLst>
      <p:ext uri="{BB962C8B-B14F-4D97-AF65-F5344CB8AC3E}">
        <p14:creationId xmlns:p14="http://schemas.microsoft.com/office/powerpoint/2010/main" val="528104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D70A266A-F718-02C3-AEBB-AD0FCEA1BDD3}"/>
              </a:ext>
            </a:extLst>
          </p:cNvPr>
          <p:cNvSpPr>
            <a:spLocks noGrp="1"/>
          </p:cNvSpPr>
          <p:nvPr>
            <p:ph type="title"/>
          </p:nvPr>
        </p:nvSpPr>
        <p:spPr>
          <a:xfrm>
            <a:off x="466722" y="586855"/>
            <a:ext cx="3201366" cy="3387497"/>
          </a:xfrm>
        </p:spPr>
        <p:txBody>
          <a:bodyPr anchor="b">
            <a:normAutofit/>
          </a:bodyPr>
          <a:lstStyle/>
          <a:p>
            <a:pPr algn="r"/>
            <a:r>
              <a:rPr lang="es-CO" sz="4000">
                <a:solidFill>
                  <a:srgbClr val="FFFFFF"/>
                </a:solidFill>
              </a:rPr>
              <a:t>Universidad Colombiana</a:t>
            </a:r>
          </a:p>
        </p:txBody>
      </p:sp>
      <p:sp>
        <p:nvSpPr>
          <p:cNvPr id="3" name="Marcador de contenido 2">
            <a:extLst>
              <a:ext uri="{FF2B5EF4-FFF2-40B4-BE49-F238E27FC236}">
                <a16:creationId xmlns:a16="http://schemas.microsoft.com/office/drawing/2014/main" id="{A63BE228-D20D-FF85-B09C-15CD4A35566D}"/>
              </a:ext>
            </a:extLst>
          </p:cNvPr>
          <p:cNvSpPr>
            <a:spLocks noGrp="1"/>
          </p:cNvSpPr>
          <p:nvPr>
            <p:ph idx="1"/>
          </p:nvPr>
        </p:nvSpPr>
        <p:spPr>
          <a:xfrm>
            <a:off x="4810259" y="649480"/>
            <a:ext cx="6555347" cy="5546047"/>
          </a:xfrm>
        </p:spPr>
        <p:txBody>
          <a:bodyPr anchor="ctr">
            <a:normAutofit/>
          </a:bodyPr>
          <a:lstStyle/>
          <a:p>
            <a:r>
              <a:rPr lang="es-ES" sz="2000">
                <a:effectLst/>
                <a:ea typeface="Calibri" panose="020F0502020204030204" pitchFamily="34" charset="0"/>
              </a:rPr>
              <a:t>La universidad colombiana hace parte de la universidad en triple crisis como lo formula Boaventura de Souza (1998, ratificado en 2007):</a:t>
            </a:r>
          </a:p>
          <a:p>
            <a:pPr lvl="1"/>
            <a:r>
              <a:rPr lang="es-ES" sz="2000">
                <a:effectLst/>
                <a:ea typeface="Calibri" panose="020F0502020204030204" pitchFamily="34" charset="0"/>
              </a:rPr>
              <a:t> Hegemonía, </a:t>
            </a:r>
          </a:p>
          <a:p>
            <a:pPr lvl="1"/>
            <a:r>
              <a:rPr lang="es-ES" sz="2000">
                <a:effectLst/>
                <a:ea typeface="Calibri" panose="020F0502020204030204" pitchFamily="34" charset="0"/>
              </a:rPr>
              <a:t>Legitimidad –para rico-para pobres-, </a:t>
            </a:r>
          </a:p>
          <a:p>
            <a:pPr lvl="1"/>
            <a:r>
              <a:rPr lang="es-ES" sz="2000">
                <a:effectLst/>
                <a:ea typeface="Calibri" panose="020F0502020204030204" pitchFamily="34" charset="0"/>
              </a:rPr>
              <a:t>Institucionalidad: Autonomía vs Eficientismo</a:t>
            </a:r>
          </a:p>
          <a:p>
            <a:pPr lvl="1"/>
            <a:endParaRPr lang="es-CO" sz="2000">
              <a:effectLst/>
              <a:ea typeface="Calibri" panose="020F0502020204030204" pitchFamily="34" charset="0"/>
            </a:endParaRPr>
          </a:p>
          <a:p>
            <a:endParaRPr lang="es-CO" sz="2000"/>
          </a:p>
        </p:txBody>
      </p:sp>
    </p:spTree>
    <p:extLst>
      <p:ext uri="{BB962C8B-B14F-4D97-AF65-F5344CB8AC3E}">
        <p14:creationId xmlns:p14="http://schemas.microsoft.com/office/powerpoint/2010/main" val="2498521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9FFAA9F-D1C8-27B0-CD34-F1944C795798}"/>
              </a:ext>
            </a:extLst>
          </p:cNvPr>
          <p:cNvSpPr>
            <a:spLocks noGrp="1"/>
          </p:cNvSpPr>
          <p:nvPr>
            <p:ph type="title"/>
          </p:nvPr>
        </p:nvSpPr>
        <p:spPr>
          <a:xfrm>
            <a:off x="466722" y="586855"/>
            <a:ext cx="3201366" cy="3387497"/>
          </a:xfrm>
        </p:spPr>
        <p:txBody>
          <a:bodyPr anchor="b">
            <a:normAutofit/>
          </a:bodyPr>
          <a:lstStyle/>
          <a:p>
            <a:pPr algn="r"/>
            <a:r>
              <a:rPr lang="es-ES" sz="2500">
                <a:solidFill>
                  <a:srgbClr val="FFFFFF"/>
                </a:solidFill>
              </a:rPr>
              <a:t>2.	SURGIMIENTOY DESARROLLO DE LA EDUCACION POR CICLOS</a:t>
            </a:r>
            <a:endParaRPr lang="es-CO" sz="2500">
              <a:solidFill>
                <a:srgbClr val="FFFFFF"/>
              </a:solidFill>
            </a:endParaRPr>
          </a:p>
        </p:txBody>
      </p:sp>
      <p:sp>
        <p:nvSpPr>
          <p:cNvPr id="3" name="Marcador de contenido 2">
            <a:extLst>
              <a:ext uri="{FF2B5EF4-FFF2-40B4-BE49-F238E27FC236}">
                <a16:creationId xmlns:a16="http://schemas.microsoft.com/office/drawing/2014/main" id="{CA0F3E0A-2421-040C-CCB5-5EACF238B07C}"/>
              </a:ext>
            </a:extLst>
          </p:cNvPr>
          <p:cNvSpPr>
            <a:spLocks noGrp="1"/>
          </p:cNvSpPr>
          <p:nvPr>
            <p:ph idx="1"/>
          </p:nvPr>
        </p:nvSpPr>
        <p:spPr>
          <a:xfrm>
            <a:off x="4810259" y="649480"/>
            <a:ext cx="6555347" cy="5546047"/>
          </a:xfrm>
        </p:spPr>
        <p:txBody>
          <a:bodyPr anchor="ctr">
            <a:normAutofit/>
          </a:bodyPr>
          <a:lstStyle/>
          <a:p>
            <a:pPr marL="0" indent="0">
              <a:buNone/>
            </a:pPr>
            <a:r>
              <a:rPr lang="es-CO" sz="2000" dirty="0">
                <a:effectLst/>
                <a:ea typeface="Calibri" panose="020F0502020204030204" pitchFamily="34" charset="0"/>
                <a:cs typeface="Times New Roman" panose="02020603050405020304" pitchFamily="18" charset="0"/>
              </a:rPr>
              <a:t>1. </a:t>
            </a:r>
            <a:r>
              <a:rPr lang="es-CO" sz="2000">
                <a:effectLst/>
                <a:ea typeface="Calibri" panose="020F0502020204030204" pitchFamily="34" charset="0"/>
                <a:cs typeface="Times New Roman" panose="02020603050405020304" pitchFamily="18" charset="0"/>
              </a:rPr>
              <a:t>En Europa se habla de educación por ciclos en pregrado hasta que se da la declaración de Bolonia. </a:t>
            </a:r>
          </a:p>
          <a:p>
            <a:pPr lvl="1"/>
            <a:r>
              <a:rPr lang="es-CO" sz="2000">
                <a:effectLst/>
                <a:ea typeface="Calibri" panose="020F0502020204030204" pitchFamily="34" charset="0"/>
              </a:rPr>
              <a:t>Formación por ciclos pregraduales</a:t>
            </a:r>
          </a:p>
          <a:p>
            <a:pPr lvl="1"/>
            <a:r>
              <a:rPr lang="es-CO" sz="2000">
                <a:effectLst/>
                <a:ea typeface="Calibri" panose="020F0502020204030204" pitchFamily="34" charset="0"/>
              </a:rPr>
              <a:t>Formación por ciclos graduales y posgraduales</a:t>
            </a:r>
          </a:p>
          <a:p>
            <a:pPr lvl="2"/>
            <a:r>
              <a:rPr lang="es-CO" b="1">
                <a:effectLst/>
                <a:latin typeface="Arial" panose="020B0604020202020204" pitchFamily="34" charset="0"/>
                <a:ea typeface="Calibri" panose="020F0502020204030204" pitchFamily="34" charset="0"/>
              </a:rPr>
              <a:t>Declaración de Bolonia y el camino neoliberal del modelo educativo europeo. </a:t>
            </a:r>
            <a:endParaRPr lang="es-CO" b="1">
              <a:latin typeface="Arial" panose="020B0604020202020204" pitchFamily="34" charset="0"/>
              <a:ea typeface="Calibri" panose="020F0502020204030204" pitchFamily="34" charset="0"/>
            </a:endParaRPr>
          </a:p>
          <a:p>
            <a:pPr lvl="2"/>
            <a:r>
              <a:rPr lang="es-CO" b="1">
                <a:effectLst/>
                <a:latin typeface="Arial" panose="020B0604020202020204" pitchFamily="34" charset="0"/>
                <a:ea typeface="Calibri" panose="020F0502020204030204" pitchFamily="34" charset="0"/>
              </a:rPr>
              <a:t>El informe Attali17</a:t>
            </a:r>
          </a:p>
          <a:p>
            <a:pPr lvl="2"/>
            <a:r>
              <a:rPr lang="es-CO">
                <a:effectLst/>
                <a:latin typeface="Arial" panose="020B0604020202020204" pitchFamily="34" charset="0"/>
                <a:ea typeface="Calibri" panose="020F0502020204030204" pitchFamily="34" charset="0"/>
                <a:cs typeface="Times New Roman" panose="02020603050405020304" pitchFamily="18" charset="0"/>
              </a:rPr>
              <a:t>En Europa se han terminado los ciclos en pregrado, pero se potencian en el sistema general educativo, minimizando el transito entre universidades y niveles de formación, que independientemente del carácter mercantil de la educación con agentes educativos diferentes a las universidades resulta útil, flexible y ágil para los estudiantes en diversas formaciones.</a:t>
            </a:r>
            <a:endParaRPr lang="es-CO">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s-CO" sz="2000">
                <a:latin typeface="Calibri" panose="020F0502020204030204" pitchFamily="34" charset="0"/>
                <a:ea typeface="Calibri" panose="020F0502020204030204" pitchFamily="34" charset="0"/>
                <a:cs typeface="Times New Roman" panose="02020603050405020304" pitchFamily="18" charset="0"/>
              </a:rPr>
              <a:t>2. En USA</a:t>
            </a:r>
            <a:endParaRPr lang="es-CO" sz="200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72681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9D725BE-58CC-B4CE-23E3-E6EE591A6FFD}"/>
              </a:ext>
            </a:extLst>
          </p:cNvPr>
          <p:cNvSpPr>
            <a:spLocks noGrp="1"/>
          </p:cNvSpPr>
          <p:nvPr>
            <p:ph type="title"/>
          </p:nvPr>
        </p:nvSpPr>
        <p:spPr>
          <a:xfrm>
            <a:off x="466722" y="586855"/>
            <a:ext cx="3201366" cy="3387497"/>
          </a:xfrm>
        </p:spPr>
        <p:txBody>
          <a:bodyPr anchor="b">
            <a:normAutofit/>
          </a:bodyPr>
          <a:lstStyle/>
          <a:p>
            <a:pPr algn="r"/>
            <a:r>
              <a:rPr lang="es-ES" sz="3700">
                <a:solidFill>
                  <a:srgbClr val="FFFFFF"/>
                </a:solidFill>
              </a:rPr>
              <a:t>2. SURGIMIENTOY DESARROLLO DE LA EDUCACION POR CICLOS</a:t>
            </a:r>
            <a:endParaRPr lang="es-CO" sz="3700">
              <a:solidFill>
                <a:srgbClr val="FFFFFF"/>
              </a:solidFill>
            </a:endParaRPr>
          </a:p>
        </p:txBody>
      </p:sp>
      <p:sp>
        <p:nvSpPr>
          <p:cNvPr id="3" name="Marcador de contenido 2">
            <a:extLst>
              <a:ext uri="{FF2B5EF4-FFF2-40B4-BE49-F238E27FC236}">
                <a16:creationId xmlns:a16="http://schemas.microsoft.com/office/drawing/2014/main" id="{2D20CFB7-5444-2668-91E2-D4E32C753BAB}"/>
              </a:ext>
            </a:extLst>
          </p:cNvPr>
          <p:cNvSpPr>
            <a:spLocks noGrp="1"/>
          </p:cNvSpPr>
          <p:nvPr>
            <p:ph idx="1"/>
          </p:nvPr>
        </p:nvSpPr>
        <p:spPr>
          <a:xfrm>
            <a:off x="4810259" y="649480"/>
            <a:ext cx="6555347" cy="5546047"/>
          </a:xfrm>
        </p:spPr>
        <p:txBody>
          <a:bodyPr anchor="ctr">
            <a:normAutofit/>
          </a:bodyPr>
          <a:lstStyle/>
          <a:p>
            <a:pPr marL="0" indent="0">
              <a:buNone/>
            </a:pPr>
            <a:r>
              <a:rPr lang="es-CO" sz="2000" b="1">
                <a:latin typeface="Arial" panose="020B0604020202020204" pitchFamily="34" charset="0"/>
                <a:ea typeface="Calibri" panose="020F0502020204030204" pitchFamily="34" charset="0"/>
              </a:rPr>
              <a:t>2.1. </a:t>
            </a:r>
            <a:r>
              <a:rPr lang="es-CO" sz="2000" b="1">
                <a:effectLst/>
                <a:latin typeface="Arial" panose="020B0604020202020204" pitchFamily="34" charset="0"/>
                <a:ea typeface="Calibri" panose="020F0502020204030204" pitchFamily="34" charset="0"/>
              </a:rPr>
              <a:t>En Colombia. </a:t>
            </a:r>
          </a:p>
          <a:p>
            <a:pPr marL="0" indent="0">
              <a:buNone/>
            </a:pPr>
            <a:r>
              <a:rPr lang="es-CO" sz="2000" b="1">
                <a:effectLst/>
                <a:latin typeface="Arial" panose="020B0604020202020204" pitchFamily="34" charset="0"/>
                <a:ea typeface="Calibri" panose="020F0502020204030204" pitchFamily="34" charset="0"/>
              </a:rPr>
              <a:t>2.1.1. Inicios. </a:t>
            </a:r>
          </a:p>
          <a:p>
            <a:pPr marL="0" indent="0">
              <a:buNone/>
            </a:pPr>
            <a:r>
              <a:rPr lang="es-CO" sz="2000" b="1">
                <a:latin typeface="Arial" panose="020B0604020202020204" pitchFamily="34" charset="0"/>
                <a:ea typeface="Calibri" panose="020F0502020204030204" pitchFamily="34" charset="0"/>
              </a:rPr>
              <a:t>2.1.2. </a:t>
            </a:r>
            <a:r>
              <a:rPr lang="es-CO" sz="2000" b="1">
                <a:effectLst/>
                <a:latin typeface="Arial" panose="020B0604020202020204" pitchFamily="34" charset="0"/>
                <a:ea typeface="Calibri" panose="020F0502020204030204" pitchFamily="34" charset="0"/>
              </a:rPr>
              <a:t>Decreto 080 de 1980 y la ley 30 de 1992. </a:t>
            </a:r>
          </a:p>
          <a:p>
            <a:pPr marL="0" indent="0">
              <a:buNone/>
            </a:pPr>
            <a:r>
              <a:rPr lang="es-CO" sz="2000" b="1">
                <a:latin typeface="Arial" panose="020B0604020202020204" pitchFamily="34" charset="0"/>
                <a:ea typeface="Calibri" panose="020F0502020204030204" pitchFamily="34" charset="0"/>
              </a:rPr>
              <a:t>2.1.3. Eficientismo y mercantilismo educativo</a:t>
            </a:r>
            <a:endParaRPr lang="es-CO" sz="2000" b="1">
              <a:effectLst/>
              <a:latin typeface="Arial" panose="020B0604020202020204" pitchFamily="34" charset="0"/>
              <a:ea typeface="Calibri" panose="020F0502020204030204" pitchFamily="34" charset="0"/>
            </a:endParaRPr>
          </a:p>
          <a:p>
            <a:pPr marL="0" indent="0">
              <a:buNone/>
            </a:pPr>
            <a:endParaRPr lang="es-CO" sz="2000"/>
          </a:p>
        </p:txBody>
      </p:sp>
    </p:spTree>
    <p:extLst>
      <p:ext uri="{BB962C8B-B14F-4D97-AF65-F5344CB8AC3E}">
        <p14:creationId xmlns:p14="http://schemas.microsoft.com/office/powerpoint/2010/main" val="2947072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008B7FF-79AC-C796-6659-0204BFA11F43}"/>
              </a:ext>
            </a:extLst>
          </p:cNvPr>
          <p:cNvSpPr>
            <a:spLocks noGrp="1"/>
          </p:cNvSpPr>
          <p:nvPr>
            <p:ph type="title"/>
          </p:nvPr>
        </p:nvSpPr>
        <p:spPr>
          <a:xfrm>
            <a:off x="466722" y="586855"/>
            <a:ext cx="3201366" cy="3387497"/>
          </a:xfrm>
        </p:spPr>
        <p:txBody>
          <a:bodyPr anchor="b">
            <a:normAutofit/>
          </a:bodyPr>
          <a:lstStyle/>
          <a:p>
            <a:pPr algn="r"/>
            <a:r>
              <a:rPr lang="es-ES" sz="4000">
                <a:solidFill>
                  <a:srgbClr val="FFFFFF"/>
                </a:solidFill>
              </a:rPr>
              <a:t>3.	LOS CICLOS EN LA UNIVERSIDAD DISTRITAL.</a:t>
            </a:r>
            <a:endParaRPr lang="es-CO" sz="4000">
              <a:solidFill>
                <a:srgbClr val="FFFFFF"/>
              </a:solidFill>
            </a:endParaRPr>
          </a:p>
        </p:txBody>
      </p:sp>
      <p:sp>
        <p:nvSpPr>
          <p:cNvPr id="3" name="Marcador de contenido 2">
            <a:extLst>
              <a:ext uri="{FF2B5EF4-FFF2-40B4-BE49-F238E27FC236}">
                <a16:creationId xmlns:a16="http://schemas.microsoft.com/office/drawing/2014/main" id="{DDA5CFBE-C478-240A-E620-37603C3B5E06}"/>
              </a:ext>
            </a:extLst>
          </p:cNvPr>
          <p:cNvSpPr>
            <a:spLocks noGrp="1"/>
          </p:cNvSpPr>
          <p:nvPr>
            <p:ph idx="1"/>
          </p:nvPr>
        </p:nvSpPr>
        <p:spPr>
          <a:xfrm>
            <a:off x="4810259" y="649480"/>
            <a:ext cx="6555347" cy="5546047"/>
          </a:xfrm>
        </p:spPr>
        <p:txBody>
          <a:bodyPr anchor="ctr">
            <a:normAutofit/>
          </a:bodyPr>
          <a:lstStyle/>
          <a:p>
            <a:r>
              <a:rPr lang="es-CO" sz="2000">
                <a:effectLst/>
                <a:ea typeface="Calibri" panose="020F0502020204030204" pitchFamily="34" charset="0"/>
                <a:cs typeface="Times New Roman" panose="02020603050405020304" pitchFamily="18" charset="0"/>
              </a:rPr>
              <a:t>Surgimiento y proyecciones de la facultad tecnológica</a:t>
            </a:r>
          </a:p>
          <a:p>
            <a:r>
              <a:rPr lang="es-CO" sz="2000">
                <a:effectLst/>
                <a:ea typeface="Calibri" panose="020F0502020204030204" pitchFamily="34" charset="0"/>
                <a:cs typeface="Times New Roman" panose="02020603050405020304" pitchFamily="18" charset="0"/>
              </a:rPr>
              <a:t>Apropiación de programas tecnológicos y formación por ciclos</a:t>
            </a:r>
          </a:p>
          <a:p>
            <a:r>
              <a:rPr lang="es-CO" sz="2000">
                <a:effectLst/>
                <a:ea typeface="Calibri" panose="020F0502020204030204" pitchFamily="34" charset="0"/>
                <a:cs typeface="Times New Roman" panose="02020603050405020304" pitchFamily="18" charset="0"/>
              </a:rPr>
              <a:t>Proceso inercial de los ciclos e imposiciones del Ministerio sin manifestación en contrario de la Facultad</a:t>
            </a:r>
          </a:p>
          <a:p>
            <a:r>
              <a:rPr lang="es-CO" sz="2000">
                <a:effectLst/>
                <a:ea typeface="Calibri" panose="020F0502020204030204" pitchFamily="34" charset="0"/>
                <a:cs typeface="Times New Roman" panose="02020603050405020304" pitchFamily="18" charset="0"/>
              </a:rPr>
              <a:t>Reglamentación de los ciclos y el componente propedéuticos.</a:t>
            </a:r>
          </a:p>
          <a:p>
            <a:r>
              <a:rPr lang="es-CO" sz="2000">
                <a:effectLst/>
                <a:ea typeface="Calibri" panose="020F0502020204030204" pitchFamily="34" charset="0"/>
                <a:cs typeface="Times New Roman" panose="02020603050405020304" pitchFamily="18" charset="0"/>
              </a:rPr>
              <a:t>Periodo de inercia y debilidad del modelo.</a:t>
            </a:r>
          </a:p>
          <a:p>
            <a:endParaRPr lang="es-CO" sz="2000">
              <a:effectLst/>
              <a:ea typeface="Calibri" panose="020F0502020204030204" pitchFamily="34" charset="0"/>
              <a:cs typeface="Times New Roman" panose="02020603050405020304" pitchFamily="18" charset="0"/>
            </a:endParaRPr>
          </a:p>
          <a:p>
            <a:endParaRPr lang="es-CO" sz="2000"/>
          </a:p>
        </p:txBody>
      </p:sp>
    </p:spTree>
    <p:extLst>
      <p:ext uri="{BB962C8B-B14F-4D97-AF65-F5344CB8AC3E}">
        <p14:creationId xmlns:p14="http://schemas.microsoft.com/office/powerpoint/2010/main" val="2954902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a:extLst>
              <a:ext uri="{FF2B5EF4-FFF2-40B4-BE49-F238E27FC236}">
                <a16:creationId xmlns:a16="http://schemas.microsoft.com/office/drawing/2014/main" id="{B1FF8AAC-8046-1445-2B3C-EED1F6DB82A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968500" y="457200"/>
            <a:ext cx="8255000" cy="59436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055698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5375</TotalTime>
  <Words>2057</Words>
  <Application>Microsoft Office PowerPoint</Application>
  <PresentationFormat>Panorámica</PresentationFormat>
  <Paragraphs>83</Paragraphs>
  <Slides>16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Arial</vt:lpstr>
      <vt:lpstr>Calibri</vt:lpstr>
      <vt:lpstr>Calibri Light</vt:lpstr>
      <vt:lpstr>Times New Roman</vt:lpstr>
      <vt:lpstr>Tema de Office</vt:lpstr>
      <vt:lpstr>¿LA EDUCACION POR CICLOS PROPEDEUTICOS UNA ALTERNATIVA PARA LOS SECTORES POPULARES? </vt:lpstr>
      <vt:lpstr>Contenido</vt:lpstr>
      <vt:lpstr>1. CONCEPTO DE UNIVERSIDAD. </vt:lpstr>
      <vt:lpstr>Universidad Colombiana</vt:lpstr>
      <vt:lpstr>Universidad Colombiana</vt:lpstr>
      <vt:lpstr>2. SURGIMIENTOY DESARROLLO DE LA EDUCACION POR CICLOS</vt:lpstr>
      <vt:lpstr>2. SURGIMIENTOY DESARROLLO DE LA EDUCACION POR CICLOS</vt:lpstr>
      <vt:lpstr>3. LOS CICLOS EN LA UNIVERSIDAD DISTRITAL.</vt:lpstr>
      <vt:lpstr>Presentación de PowerPoint</vt:lpstr>
      <vt:lpstr>Ley 749/2002 y decreto 2216/2003</vt:lpstr>
      <vt:lpstr>Ley 1188 de 2008.</vt:lpstr>
      <vt:lpstr>Decreto 1295 de 2010 </vt:lpstr>
      <vt:lpstr>Decreto 1075 de 2015.</vt:lpstr>
      <vt:lpstr>Decreto 1330 de 2019.</vt:lpstr>
      <vt:lpstr>Presentación de PowerPoint</vt:lpstr>
      <vt:lpstr>la resolución 21795 del 19 de noviembre de 2020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EDUCACION POR CICLOS PROPEDEUTICOS UNA ALTERNATIVA PARA LOS SECTORES POPULARES?</dc:title>
  <dc:creator>JAIRO RUIZ</dc:creator>
  <cp:lastModifiedBy>JAIRO RUIZ</cp:lastModifiedBy>
  <cp:revision>11</cp:revision>
  <dcterms:created xsi:type="dcterms:W3CDTF">2022-11-03T15:32:24Z</dcterms:created>
  <dcterms:modified xsi:type="dcterms:W3CDTF">2026-01-17T21:51:51Z</dcterms:modified>
</cp:coreProperties>
</file>