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3FF22-DCE3-4D1E-B444-60F65E7C5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301B5-7C23-43D8-8330-992739CD3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0C4686-E3A8-4972-B217-CBB992EF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F97125-23CB-4469-987B-5483F2E7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FC17A-DC82-4039-A214-689FBD7A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16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10DC0-BE28-48E5-8866-D179FD9E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CCA96A-7DEF-4542-93CF-B584EA67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632532-1AFF-41D7-9593-03D5091D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2519A-D726-436E-BE66-C6642BD4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98BAA-2776-4591-BD51-EDADDAA2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94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6B326A-3773-469D-90F7-96F390321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46D1A3-7CE9-4C0F-9D0F-AD404661E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C3C66D-3C46-43A0-AF29-A3536B68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2F7775-5E7A-4A31-B66C-5028539E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2A2FF-1B2E-489F-9F32-BDEA8C8A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572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26A0D-7701-4D43-BB83-D2EBB998A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6D8850-AF11-4F64-A450-ACED3F83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C88CE-C988-4D8E-9F0D-4EBCCA6C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BDFEA-66D4-47CC-BE4D-9241432B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DE4D0A-9147-4DF6-8158-45C0632B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30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B8C32-AA3A-4CCF-8B77-07E7CC87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45D667-B1B6-431C-B95F-F13296EBA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3B8E6-EE9A-4FE3-8EDB-156F5DB0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110B97-8A33-45F1-9742-9F47E132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F6045A-57D2-4DC3-BEC4-2A3BB65A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944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9FAE9-E2AA-4164-8A5B-291E0E12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45D3C-39ED-4A00-9194-895286FE9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CD36D2-70E6-4B1F-B466-80679F26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E74C3B-BDC9-4939-BFEF-6D7B3959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4333E5-5D30-423D-9D74-DD1600E5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CDA763-0610-4226-9D85-666280B3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495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1DF80-1A0A-405C-87D3-6D387D4C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C8769-2D63-4421-9A7D-AB665358C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08EEA9-B3D2-42D3-816E-715CBFFFA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A822F2-A657-457D-AD30-ECEAF25BA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972EBA-9003-43A5-B064-10E886474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846AC7-1FCA-4D4C-B49C-E713F27A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52B062-D773-4DE9-9CB0-D0FE7EDD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4362A7-8F13-4FAC-A201-538850CF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95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E214D-553D-4A95-99BE-7451C47D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4C7C2C-2D2D-4777-B474-8450F639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DF82FA-BD65-4221-ACEC-6708B90E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B46FAD-46DF-4F22-9224-52CAE188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08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CF61FD-117D-47A3-9069-4C2033AD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832FF2-D780-45F1-A6EB-96A9E499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2598FC-351A-451F-B3EA-49F4750A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598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78F3B-F202-49EF-B7E4-C6622E22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527200-C942-4487-8778-027AF5148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05A07E-BEDD-4A9C-AE13-B34C6CE9B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5530CA-DA36-4836-BB49-795D9693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5200D5-D8F9-493E-BB8F-90A7304B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A2DE8E-DF4E-42EE-A503-A3E271E0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258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3B441-2349-4A44-8BCD-30FFAB2F6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3A238F-ED9F-44AC-A389-71E15C0F6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C4D337-A070-4C24-8CF3-114CE06DE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AF74E2-4ECD-478D-9DF4-20CF49AA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E5419B-BA5D-4DA7-A835-570502BA5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1942A6-54A8-4C4F-AB8C-F5CFFC0F1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134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81027C-99AF-4672-B3A1-120F5729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442D6E-3589-45DE-9EAA-EB5BE1042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AEDF5F-3124-4128-B32A-B3C89216A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0E9B-E57A-4EA6-B488-D759D8B06D8B}" type="datetimeFigureOut">
              <a:rPr lang="es-CO" smtClean="0"/>
              <a:t>27/06/2020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D61924-82A9-41B2-BAAC-94D28E8DB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D0A065-65B8-4AEC-84A7-4F69079EB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65DD-A60D-4A21-8C65-B41BC8D8561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18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8543D-914D-4AEE-8F18-B15549637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0" i="0" dirty="0">
                <a:solidFill>
                  <a:srgbClr val="222222"/>
                </a:solidFill>
                <a:effectLst/>
                <a:latin typeface="Roboto Slab"/>
              </a:rPr>
              <a:t>Puente de Wheatstone</a:t>
            </a:r>
            <a:br>
              <a:rPr lang="es-CO" b="0" i="0" dirty="0">
                <a:solidFill>
                  <a:srgbClr val="222222"/>
                </a:solidFill>
                <a:effectLst/>
                <a:latin typeface="Roboto Slab"/>
              </a:rPr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089828-8325-4C01-922A-870AABE6B3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91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2D952-EC26-4D38-8455-0C938130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condiciones de equilibrio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06554-F87F-4DC6-9955-B0A4BC126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83087" cy="4351338"/>
          </a:xfrm>
        </p:spPr>
        <p:txBody>
          <a:bodyPr>
            <a:normAutofit/>
          </a:bodyPr>
          <a:lstStyle/>
          <a:p>
            <a:r>
              <a:rPr lang="es-CO" dirty="0"/>
              <a:t>.i1=i2=0,075mA</a:t>
            </a:r>
          </a:p>
          <a:p>
            <a:r>
              <a:rPr lang="es-CO" dirty="0"/>
              <a:t>.i3=</a:t>
            </a:r>
            <a:r>
              <a:rPr lang="es-CO" dirty="0" err="1"/>
              <a:t>ix</a:t>
            </a:r>
            <a:r>
              <a:rPr lang="es-CO" dirty="0"/>
              <a:t>=0,15mA</a:t>
            </a:r>
          </a:p>
          <a:p>
            <a:r>
              <a:rPr lang="es-CO" dirty="0"/>
              <a:t>.v1= i1*R1=v3=i3*R3</a:t>
            </a:r>
          </a:p>
          <a:p>
            <a:pPr lvl="1"/>
            <a:r>
              <a:rPr lang="es-CO" dirty="0"/>
              <a:t>.v1= i1*R1= 0,075mA*20k=1,5V</a:t>
            </a:r>
          </a:p>
          <a:p>
            <a:pPr lvl="1"/>
            <a:r>
              <a:rPr lang="es-CO" dirty="0"/>
              <a:t>.v3==i3*R3=0,15mA*10K=1,5V</a:t>
            </a:r>
          </a:p>
          <a:p>
            <a:r>
              <a:rPr lang="es-CO" dirty="0"/>
              <a:t>.v2=</a:t>
            </a:r>
            <a:r>
              <a:rPr lang="es-CO" dirty="0" err="1"/>
              <a:t>vx</a:t>
            </a:r>
            <a:r>
              <a:rPr lang="es-CO" dirty="0"/>
              <a:t>=i2* R2=</a:t>
            </a:r>
            <a:r>
              <a:rPr lang="es-CO" dirty="0" err="1"/>
              <a:t>ix</a:t>
            </a:r>
            <a:r>
              <a:rPr lang="es-CO" dirty="0"/>
              <a:t>*RX= i1*R2=i3*RX</a:t>
            </a:r>
          </a:p>
          <a:p>
            <a:pPr lvl="1"/>
            <a:r>
              <a:rPr lang="es-CO" dirty="0"/>
              <a:t>.v2=i2* R2= 0,0750V*100K=7,5V</a:t>
            </a:r>
          </a:p>
          <a:p>
            <a:pPr lvl="1"/>
            <a:r>
              <a:rPr lang="es-CO" dirty="0"/>
              <a:t>.</a:t>
            </a:r>
            <a:r>
              <a:rPr lang="es-CO" dirty="0" err="1"/>
              <a:t>vx</a:t>
            </a:r>
            <a:r>
              <a:rPr lang="es-CO" dirty="0"/>
              <a:t>=</a:t>
            </a:r>
            <a:r>
              <a:rPr lang="es-CO" dirty="0" err="1"/>
              <a:t>ix</a:t>
            </a:r>
            <a:r>
              <a:rPr lang="es-CO" dirty="0"/>
              <a:t>*RX=0,15mA*50K=7,5V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D9A43F-D323-4121-93A9-ECBF3CAE8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6816" y="1825625"/>
            <a:ext cx="4846983" cy="4351338"/>
          </a:xfrm>
        </p:spPr>
        <p:txBody>
          <a:bodyPr>
            <a:normAutofit/>
          </a:bodyPr>
          <a:lstStyle/>
          <a:p>
            <a:r>
              <a:rPr lang="es-CO" dirty="0"/>
              <a:t>Solo en este momento las caída de tensión entre v1 y v2 será igual a la caída de tensión entre v3 y </a:t>
            </a:r>
            <a:r>
              <a:rPr lang="es-CO" dirty="0" err="1"/>
              <a:t>vx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296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670FD-FEEF-4ABA-A63E-34701EAD3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varia el valor del potenciómetro para que se equilibre el puente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74BACB7-EE6D-4EE0-95F6-465BC4741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783133"/>
              </p:ext>
            </p:extLst>
          </p:nvPr>
        </p:nvGraphicFramePr>
        <p:xfrm>
          <a:off x="1378678" y="2175302"/>
          <a:ext cx="8189392" cy="295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4886280" imgH="1762200" progId="">
                  <p:embed/>
                </p:oleObj>
              </mc:Choice>
              <mc:Fallback>
                <p:oleObj r:id="rId3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8678" y="2175302"/>
                        <a:ext cx="8189392" cy="2953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83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28C9202-3ED8-4ECD-8F82-2B08B364ED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89596"/>
              </p:ext>
            </p:extLst>
          </p:nvPr>
        </p:nvGraphicFramePr>
        <p:xfrm>
          <a:off x="2464904" y="358874"/>
          <a:ext cx="7309880" cy="263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3" imgW="4886280" imgH="1762200" progId="">
                  <p:embed/>
                </p:oleObj>
              </mc:Choice>
              <mc:Fallback>
                <p:oleObj r:id="rId3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4904" y="358874"/>
                        <a:ext cx="7309880" cy="2636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A926D79-3FD0-49B9-86E4-754916559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451122"/>
              </p:ext>
            </p:extLst>
          </p:nvPr>
        </p:nvGraphicFramePr>
        <p:xfrm>
          <a:off x="3157620" y="3696441"/>
          <a:ext cx="6617164" cy="2386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5" imgW="4886280" imgH="1762200" progId="">
                  <p:embed/>
                </p:oleObj>
              </mc:Choice>
              <mc:Fallback>
                <p:oleObj r:id="rId5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7620" y="3696441"/>
                        <a:ext cx="6617164" cy="2386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946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B976252-C320-4E90-B10A-6A5033C05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829257"/>
              </p:ext>
            </p:extLst>
          </p:nvPr>
        </p:nvGraphicFramePr>
        <p:xfrm>
          <a:off x="2380145" y="841643"/>
          <a:ext cx="7174672" cy="258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3" imgW="4886280" imgH="1762200" progId="">
                  <p:embed/>
                </p:oleObj>
              </mc:Choice>
              <mc:Fallback>
                <p:oleObj r:id="rId3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0145" y="841643"/>
                        <a:ext cx="7174672" cy="2587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5732F0B-6EF4-4C5C-ACFE-D84994528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18020"/>
              </p:ext>
            </p:extLst>
          </p:nvPr>
        </p:nvGraphicFramePr>
        <p:xfrm>
          <a:off x="2589074" y="3800191"/>
          <a:ext cx="7174672" cy="2587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5" imgW="4886280" imgH="1762200" progId="">
                  <p:embed/>
                </p:oleObj>
              </mc:Choice>
              <mc:Fallback>
                <p:oleObj r:id="rId5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9074" y="3800191"/>
                        <a:ext cx="7174672" cy="2587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30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FEEF9-64B0-4ED6-901A-3BAE50C2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Proyecto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E86723C-6CEA-4315-9BB2-0D77970A7E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CO" dirty="0"/>
                  <a:t>Diseñar un puente de Wheatstone y probarlo con cuatro valores diferentes de </a:t>
                </a:r>
                <a:r>
                  <a:rPr lang="es-CO" dirty="0" err="1"/>
                  <a:t>Rx</a:t>
                </a:r>
                <a:endParaRPr lang="es-CO" dirty="0"/>
              </a:p>
              <a:p>
                <a:r>
                  <a:rPr lang="es-CO" dirty="0"/>
                  <a:t>Una vez diseñado, recuerde que debe poner en equilibrio el puente.</a:t>
                </a:r>
              </a:p>
              <a:p>
                <a:pPr lvl="1"/>
                <a:r>
                  <a:rPr lang="es-CO" dirty="0"/>
                  <a:t>Determine los valores de R1, R3</a:t>
                </a:r>
              </a:p>
              <a:p>
                <a:pPr lvl="1"/>
                <a:r>
                  <a:rPr lang="es-CO" dirty="0"/>
                  <a:t>Escoja un buen potenciómetro</a:t>
                </a:r>
              </a:p>
              <a:p>
                <a:pPr lvl="1"/>
                <a:r>
                  <a:rPr lang="es-CO" dirty="0"/>
                  <a:t>Suponga los valores de resistencias a medir</a:t>
                </a:r>
              </a:p>
              <a:p>
                <a:pPr lvl="1"/>
                <a:r>
                  <a:rPr lang="es-CO" dirty="0"/>
                  <a:t>Varié el potenciómetro hasta equilibrar el puente</a:t>
                </a:r>
              </a:p>
              <a:p>
                <a:pPr lvl="1"/>
                <a:r>
                  <a:rPr lang="es-CO" dirty="0"/>
                  <a:t>Aplique la ecuación,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:r>
                  <a:rPr lang="es-CO" dirty="0"/>
                  <a:t>Haga el análisis de cada circuito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E86723C-6CEA-4315-9BB2-0D77970A7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E158B-7E6E-412B-979B-493DBE6E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C6A67E-403C-4BCE-BA01-4E1E9179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Identificar el funcionamiento del puente de Wheatstone</a:t>
            </a:r>
          </a:p>
          <a:p>
            <a:r>
              <a:rPr lang="es-CO" dirty="0"/>
              <a:t>Establecer la medida de una resistencia a través del puente de Wheatstone</a:t>
            </a:r>
          </a:p>
          <a:p>
            <a:r>
              <a:rPr lang="es-CO" dirty="0"/>
              <a:t>Establecer el equilibrio del puente de Wheatstone </a:t>
            </a:r>
          </a:p>
          <a:p>
            <a:r>
              <a:rPr lang="es-CO" dirty="0"/>
              <a:t>Calcular los valores de resistencia deseados con el puente de Wheatstone</a:t>
            </a:r>
          </a:p>
        </p:txBody>
      </p:sp>
    </p:spTree>
    <p:extLst>
      <p:ext uri="{BB962C8B-B14F-4D97-AF65-F5344CB8AC3E}">
        <p14:creationId xmlns:p14="http://schemas.microsoft.com/office/powerpoint/2010/main" val="234452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208D0-2C4B-4DB9-BC0C-54A11F82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Fundamentos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579AB0-9F88-4458-ADCC-3A452093B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5625"/>
            <a:ext cx="5334000" cy="4667250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es-ES" b="0" i="0" dirty="0">
                <a:solidFill>
                  <a:srgbClr val="444444"/>
                </a:solidFill>
                <a:effectLst/>
                <a:latin typeface="Raleway"/>
              </a:rPr>
              <a:t>El </a:t>
            </a:r>
            <a:r>
              <a:rPr lang="es-ES" b="1" i="0" dirty="0">
                <a:solidFill>
                  <a:srgbClr val="444444"/>
                </a:solidFill>
                <a:effectLst/>
                <a:latin typeface="inherit"/>
              </a:rPr>
              <a:t>puente de Wheatstone</a:t>
            </a:r>
            <a:r>
              <a:rPr lang="es-ES" b="0" i="0" dirty="0">
                <a:solidFill>
                  <a:srgbClr val="444444"/>
                </a:solidFill>
                <a:effectLst/>
                <a:latin typeface="Raleway"/>
              </a:rPr>
              <a:t> es un arreglo de cuatro resistencias para determinar el valor de una resistencia desconocida. El arreglo es compatible con señales de DC y AC para su polarización de voltaje. La configuración del puente se realiza con las resistencias conectadas en dos conjuntos de dos resistencias.. Se toman dos nodos para polarizar el puente, y los otros dos nodos para medir la diferencia de tensión.</a:t>
            </a:r>
          </a:p>
          <a:p>
            <a:pPr algn="just" fontAlgn="base"/>
            <a:r>
              <a:rPr lang="es-ES" b="0" i="0" dirty="0">
                <a:solidFill>
                  <a:srgbClr val="444444"/>
                </a:solidFill>
                <a:effectLst/>
                <a:latin typeface="Raleway"/>
              </a:rPr>
              <a:t>El puente de Wheatstone fue aplicado por primera vez en 1832, sin embargo, gracias a Charles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Raleway"/>
              </a:rPr>
              <a:t>Wheatsonte</a:t>
            </a:r>
            <a:r>
              <a:rPr lang="es-ES" b="0" i="0" dirty="0">
                <a:solidFill>
                  <a:srgbClr val="444444"/>
                </a:solidFill>
                <a:effectLst/>
                <a:latin typeface="Raleway"/>
              </a:rPr>
              <a:t> en 1843 fue que se popularizo y se le dio el nombre que tiene actualmente.</a:t>
            </a:r>
            <a:endParaRPr lang="es-CO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27FD6F8-5386-41BD-BE93-8527A9B509D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43" y="1825625"/>
            <a:ext cx="446551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9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7B8C8-1E8C-4789-9CBE-AFAD21E7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7740F8-4C58-44A8-AAAF-381969471F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Terminal positivo conectado con R1 Y R3</a:t>
            </a:r>
          </a:p>
          <a:p>
            <a:r>
              <a:rPr lang="es-CO" dirty="0"/>
              <a:t>Terminal negativo conectado con R2 –Variable y RX</a:t>
            </a:r>
          </a:p>
          <a:p>
            <a:r>
              <a:rPr lang="es-CO" dirty="0"/>
              <a:t>Sin el </a:t>
            </a:r>
            <a:r>
              <a:rPr lang="es-CO" dirty="0" err="1"/>
              <a:t>voltmetro</a:t>
            </a:r>
            <a:r>
              <a:rPr lang="es-CO" dirty="0"/>
              <a:t> la i que circula por la R1 y R2 es igual, de otro lado i que circula por R3 Y RX también es igual.</a:t>
            </a:r>
          </a:p>
          <a:p>
            <a:r>
              <a:rPr lang="es-CO" dirty="0"/>
              <a:t>Conectando el </a:t>
            </a:r>
            <a:r>
              <a:rPr lang="es-CO" dirty="0" err="1"/>
              <a:t>voltmetro</a:t>
            </a:r>
            <a:r>
              <a:rPr lang="es-CO" dirty="0"/>
              <a:t>, se mantiene esa condición, pero los voltajes sobre R1 y R3 es el mismo, solo si el voltímetro lee cero, igual el voltaje en R2 Y RX</a:t>
            </a:r>
          </a:p>
          <a:p>
            <a:endParaRPr lang="es-CO" dirty="0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5C56712-5EA9-417F-93C6-C0B584D01A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540686"/>
              </p:ext>
            </p:extLst>
          </p:nvPr>
        </p:nvGraphicFramePr>
        <p:xfrm>
          <a:off x="5725147" y="2332383"/>
          <a:ext cx="6002498" cy="2715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3895560" imgH="1762200" progId="">
                  <p:embed/>
                </p:oleObj>
              </mc:Choice>
              <mc:Fallback>
                <p:oleObj r:id="rId3" imgW="389556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5147" y="2332383"/>
                        <a:ext cx="6002498" cy="2715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62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2D952-EC26-4D38-8455-0C938130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En condiciones de equilibrio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306554-F87F-4DC6-9955-B0A4BC126B6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825625"/>
                <a:ext cx="5483087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.i1=i2</a:t>
                </a:r>
              </a:p>
              <a:p>
                <a:r>
                  <a:rPr lang="es-CO" dirty="0"/>
                  <a:t>.i3=</a:t>
                </a:r>
                <a:r>
                  <a:rPr lang="es-CO" dirty="0" err="1"/>
                  <a:t>ix</a:t>
                </a:r>
                <a:endParaRPr lang="es-CO" dirty="0"/>
              </a:p>
              <a:p>
                <a:r>
                  <a:rPr lang="es-CO" dirty="0"/>
                  <a:t>.v1=v3=i1*R1=i3*R3</a:t>
                </a:r>
              </a:p>
              <a:p>
                <a:r>
                  <a:rPr lang="es-CO" dirty="0"/>
                  <a:t>.v2=</a:t>
                </a:r>
                <a:r>
                  <a:rPr lang="es-CO" dirty="0" err="1"/>
                  <a:t>vx</a:t>
                </a:r>
                <a:r>
                  <a:rPr lang="es-CO" dirty="0"/>
                  <a:t>=i2* R2=</a:t>
                </a:r>
                <a:r>
                  <a:rPr lang="es-CO" dirty="0" err="1"/>
                  <a:t>ix</a:t>
                </a:r>
                <a:r>
                  <a:rPr lang="es-CO" dirty="0"/>
                  <a:t>*RX= i1*R2=i3*RX</a:t>
                </a:r>
              </a:p>
              <a:p>
                <a:r>
                  <a:rPr lang="es-CO" dirty="0"/>
                  <a:t>Solo en este momento las caída de tensión entre v1 y v2 será igual a la caída de tensión entre v3 y </a:t>
                </a:r>
                <a:r>
                  <a:rPr lang="es-CO" dirty="0" err="1"/>
                  <a:t>vx</a:t>
                </a:r>
                <a:endParaRPr lang="es-C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s-CO" b="0" i="1" dirty="0">
                  <a:latin typeface="Cambria Math" panose="02040503050406030204" pitchFamily="18" charset="0"/>
                </a:endParaRPr>
              </a:p>
              <a:p>
                <a:endParaRPr lang="es-CO" dirty="0"/>
              </a:p>
              <a:p>
                <a:endParaRPr lang="es-C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306554-F87F-4DC6-9955-B0A4BC126B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825625"/>
                <a:ext cx="5483087" cy="4351338"/>
              </a:xfrm>
              <a:blipFill>
                <a:blip r:embed="rId2"/>
                <a:stretch>
                  <a:fillRect l="-1667" t="-28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87D9A43F-D323-4121-93A9-ECBF3CAE8CB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506816" y="1825625"/>
                <a:ext cx="4846983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OJO SE PUEDE DECIR QUE: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𝑒𝑛𝑡𝑜𝑛𝑐𝑒𝑠</m:t>
                    </m:r>
                  </m:oMath>
                </a14:m>
                <a:endParaRPr lang="es-CO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s-CO" dirty="0"/>
                  <a:t>  De allí que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s-CO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87D9A43F-D323-4121-93A9-ECBF3CAE8C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506816" y="1825625"/>
                <a:ext cx="4846983" cy="4351338"/>
              </a:xfrm>
              <a:blipFill>
                <a:blip r:embed="rId3"/>
                <a:stretch>
                  <a:fillRect l="-1887" t="-28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74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05199-ED6D-425A-9193-AFEDD5DE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668FCCAF-6E4D-4EED-A7C9-68948ED70E1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410189" y="1622347"/>
                <a:ext cx="6105949" cy="236655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=50</m:t>
                        </m:r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s-CO" sz="2400" dirty="0"/>
              </a:p>
              <a:p>
                <a:r>
                  <a:rPr lang="es-CO" sz="2400" dirty="0"/>
                  <a:t>Requ1=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10+20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200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=6,66</m:t>
                    </m:r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s-CO" sz="2400" dirty="0"/>
              </a:p>
              <a:p>
                <a:r>
                  <a:rPr lang="es-CO" sz="2400" dirty="0"/>
                  <a:t>Requ2=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s-CO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</m:num>
                          <m:den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00</m:t>
                            </m:r>
                            <m:r>
                              <a:rPr lang="es-CO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s-CO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33</m:t>
                    </m:r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333</m:t>
                    </m:r>
                    <m:r>
                      <a:rPr lang="es-CO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s-CO" sz="2400" dirty="0"/>
              </a:p>
              <a:p>
                <a:endParaRPr lang="es-CO" sz="2400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668FCCAF-6E4D-4EED-A7C9-68948ED70E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410189" y="1622347"/>
                <a:ext cx="6105949" cy="2366557"/>
              </a:xfrm>
              <a:blipFill>
                <a:blip r:embed="rId3"/>
                <a:stretch>
                  <a:fillRect l="-129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3B5164D4-E49D-44A9-BFE7-8012CB0425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674778"/>
              </p:ext>
            </p:extLst>
          </p:nvPr>
        </p:nvGraphicFramePr>
        <p:xfrm>
          <a:off x="543339" y="1622347"/>
          <a:ext cx="4571989" cy="361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4" imgW="3895560" imgH="1762200" progId="">
                  <p:embed/>
                </p:oleObj>
              </mc:Choice>
              <mc:Fallback>
                <p:oleObj r:id="rId4" imgW="389556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339" y="1622347"/>
                        <a:ext cx="4571989" cy="361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484F5D73-9E9A-448F-B740-68DA383679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1649"/>
              </p:ext>
            </p:extLst>
          </p:nvPr>
        </p:nvGraphicFramePr>
        <p:xfrm>
          <a:off x="6096000" y="4354589"/>
          <a:ext cx="4571988" cy="212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6" imgW="3009960" imgH="1762200" progId="">
                  <p:embed/>
                </p:oleObj>
              </mc:Choice>
              <mc:Fallback>
                <p:oleObj r:id="rId6" imgW="300996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4354589"/>
                        <a:ext cx="4571988" cy="2122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252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6D48CB-74AB-4F2D-B022-66F9E8030C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69843"/>
            <a:ext cx="5181600" cy="5607120"/>
          </a:xfrm>
        </p:spPr>
        <p:txBody>
          <a:bodyPr>
            <a:normAutofit/>
          </a:bodyPr>
          <a:lstStyle/>
          <a:p>
            <a:r>
              <a:rPr lang="es-CO" sz="2400" dirty="0" err="1"/>
              <a:t>Req</a:t>
            </a:r>
            <a:r>
              <a:rPr lang="es-CO" sz="2400" dirty="0"/>
              <a:t>=Req1+Req2=6,666k+33,333= 40k</a:t>
            </a:r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endParaRPr lang="es-CO" sz="2400" dirty="0"/>
          </a:p>
          <a:p>
            <a:r>
              <a:rPr lang="es-CO" sz="2400" dirty="0"/>
              <a:t>.</a:t>
            </a:r>
            <a:r>
              <a:rPr lang="es-CO" sz="2400" dirty="0" err="1"/>
              <a:t>vequ</a:t>
            </a:r>
            <a:r>
              <a:rPr lang="es-CO" sz="2400" dirty="0"/>
              <a:t>=9V</a:t>
            </a:r>
          </a:p>
          <a:p>
            <a:r>
              <a:rPr lang="es-CO" sz="2400" dirty="0"/>
              <a:t>.</a:t>
            </a:r>
            <a:r>
              <a:rPr lang="es-CO" sz="2400" dirty="0" err="1"/>
              <a:t>iequ</a:t>
            </a:r>
            <a:r>
              <a:rPr lang="es-CO" sz="2400" dirty="0"/>
              <a:t>=9V/40k=0,225mA</a:t>
            </a:r>
          </a:p>
          <a:p>
            <a:r>
              <a:rPr lang="es-CO" sz="2400" dirty="0"/>
              <a:t>.p=</a:t>
            </a:r>
            <a:r>
              <a:rPr lang="es-CO" sz="2400" dirty="0" err="1"/>
              <a:t>veq</a:t>
            </a:r>
            <a:r>
              <a:rPr lang="es-CO" sz="2400" dirty="0"/>
              <a:t>*</a:t>
            </a:r>
            <a:r>
              <a:rPr lang="es-CO" sz="2400" dirty="0" err="1"/>
              <a:t>ieq</a:t>
            </a:r>
            <a:r>
              <a:rPr lang="es-CO" sz="2400" dirty="0"/>
              <a:t>=9*0,225mA=2,025mW</a:t>
            </a:r>
          </a:p>
          <a:p>
            <a:endParaRPr lang="es-CO" sz="2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85D4FF-9AC1-4BB7-B5A2-AA633D5D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233529"/>
            <a:ext cx="5237922" cy="2943433"/>
          </a:xfrm>
        </p:spPr>
        <p:txBody>
          <a:bodyPr/>
          <a:lstStyle/>
          <a:p>
            <a:r>
              <a:rPr lang="es-CO" dirty="0"/>
              <a:t>Se hace el análisis del siguiente circuito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17576D5-C41A-4961-B22F-E7DC7F22AB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9428"/>
              </p:ext>
            </p:extLst>
          </p:nvPr>
        </p:nvGraphicFramePr>
        <p:xfrm>
          <a:off x="781878" y="1398446"/>
          <a:ext cx="3748501" cy="219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3" imgW="2752560" imgH="1609560" progId="">
                  <p:embed/>
                </p:oleObj>
              </mc:Choice>
              <mc:Fallback>
                <p:oleObj r:id="rId3" imgW="2752560" imgH="16095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878" y="1398446"/>
                        <a:ext cx="3748501" cy="2192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AF0C69A-32A3-447E-A6B6-A4390958D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228052"/>
              </p:ext>
            </p:extLst>
          </p:nvPr>
        </p:nvGraphicFramePr>
        <p:xfrm>
          <a:off x="5910470" y="689113"/>
          <a:ext cx="5658678" cy="2319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5" imgW="4276800" imgH="1609560" progId="">
                  <p:embed/>
                </p:oleObj>
              </mc:Choice>
              <mc:Fallback>
                <p:oleObj r:id="rId5" imgW="4276800" imgH="16095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0470" y="689113"/>
                        <a:ext cx="5658678" cy="2319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ABE38A95-0AFC-4E27-8870-4BD98942A6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76560"/>
              </p:ext>
            </p:extLst>
          </p:nvPr>
        </p:nvGraphicFramePr>
        <p:xfrm>
          <a:off x="6096000" y="4010077"/>
          <a:ext cx="5314122" cy="246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7" imgW="3009960" imgH="1762200" progId="">
                  <p:embed/>
                </p:oleObj>
              </mc:Choice>
              <mc:Fallback>
                <p:oleObj r:id="rId7" imgW="3009960" imgH="1762200" progId="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484F5D73-9E9A-448F-B740-68DA383679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4010077"/>
                        <a:ext cx="5314122" cy="246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72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5E133098-9B7F-4639-92C2-EF72C241F18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3268903"/>
              </p:ext>
            </p:extLst>
          </p:nvPr>
        </p:nvGraphicFramePr>
        <p:xfrm>
          <a:off x="1069768" y="3657600"/>
          <a:ext cx="3952808" cy="101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8202">
                  <a:extLst>
                    <a:ext uri="{9D8B030D-6E8A-4147-A177-3AD203B41FA5}">
                      <a16:colId xmlns:a16="http://schemas.microsoft.com/office/drawing/2014/main" val="3903569616"/>
                    </a:ext>
                  </a:extLst>
                </a:gridCol>
                <a:gridCol w="988202">
                  <a:extLst>
                    <a:ext uri="{9D8B030D-6E8A-4147-A177-3AD203B41FA5}">
                      <a16:colId xmlns:a16="http://schemas.microsoft.com/office/drawing/2014/main" val="1677493509"/>
                    </a:ext>
                  </a:extLst>
                </a:gridCol>
                <a:gridCol w="988202">
                  <a:extLst>
                    <a:ext uri="{9D8B030D-6E8A-4147-A177-3AD203B41FA5}">
                      <a16:colId xmlns:a16="http://schemas.microsoft.com/office/drawing/2014/main" val="2636547300"/>
                    </a:ext>
                  </a:extLst>
                </a:gridCol>
                <a:gridCol w="988202">
                  <a:extLst>
                    <a:ext uri="{9D8B030D-6E8A-4147-A177-3AD203B41FA5}">
                      <a16:colId xmlns:a16="http://schemas.microsoft.com/office/drawing/2014/main" val="3732991797"/>
                    </a:ext>
                  </a:extLst>
                </a:gridCol>
              </a:tblGrid>
              <a:tr h="253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</a:t>
                      </a:r>
                      <a:r>
                        <a:rPr lang="el-GR" sz="1600" u="none" strike="noStrike">
                          <a:effectLst/>
                        </a:rPr>
                        <a:t>Ω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6666,66667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33333,3333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40000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2594487"/>
                  </a:ext>
                </a:extLst>
              </a:tr>
              <a:tr h="253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 |A|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8939197"/>
                  </a:ext>
                </a:extLst>
              </a:tr>
              <a:tr h="253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 |V|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7,5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1895719"/>
                  </a:ext>
                </a:extLst>
              </a:tr>
              <a:tr h="25375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P |W|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0,0003375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0,0016875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0,002025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3796449"/>
                  </a:ext>
                </a:extLst>
              </a:tr>
            </a:tbl>
          </a:graphicData>
        </a:graphic>
      </p:graphicFrame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323C4B-4C0A-46E4-94A0-AE7328C16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5711" y="3429000"/>
            <a:ext cx="5181600" cy="2915478"/>
          </a:xfrm>
        </p:spPr>
        <p:txBody>
          <a:bodyPr/>
          <a:lstStyle/>
          <a:p>
            <a:r>
              <a:rPr lang="es-CO" dirty="0"/>
              <a:t>Se analiza ahora el circuito original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0476E436-63F1-45D8-8322-15F5D7CB72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209713"/>
              </p:ext>
            </p:extLst>
          </p:nvPr>
        </p:nvGraphicFramePr>
        <p:xfrm>
          <a:off x="278296" y="592166"/>
          <a:ext cx="5314122" cy="246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3" imgW="3009960" imgH="1762200" progId="">
                  <p:embed/>
                </p:oleObj>
              </mc:Choice>
              <mc:Fallback>
                <p:oleObj r:id="rId3" imgW="3009960" imgH="1762200" progId="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ABE38A95-0AFC-4E27-8870-4BD98942A6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296" y="592166"/>
                        <a:ext cx="5314122" cy="246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E66ACCC-8FC9-4031-8394-79370C19FA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973039"/>
              </p:ext>
            </p:extLst>
          </p:nvPr>
        </p:nvGraphicFramePr>
        <p:xfrm>
          <a:off x="5856116" y="609103"/>
          <a:ext cx="5599162" cy="2650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5" imgW="4352760" imgH="1762200" progId="">
                  <p:embed/>
                </p:oleObj>
              </mc:Choice>
              <mc:Fallback>
                <p:oleObj r:id="rId5" imgW="435276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56116" y="609103"/>
                        <a:ext cx="5599162" cy="2650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71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12F7294-BDA9-48B1-AF9E-B739F14A55F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9785372"/>
              </p:ext>
            </p:extLst>
          </p:nvPr>
        </p:nvGraphicFramePr>
        <p:xfrm>
          <a:off x="2492961" y="4594032"/>
          <a:ext cx="7472676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5446">
                  <a:extLst>
                    <a:ext uri="{9D8B030D-6E8A-4147-A177-3AD203B41FA5}">
                      <a16:colId xmlns:a16="http://schemas.microsoft.com/office/drawing/2014/main" val="3688478665"/>
                    </a:ext>
                  </a:extLst>
                </a:gridCol>
                <a:gridCol w="1245446">
                  <a:extLst>
                    <a:ext uri="{9D8B030D-6E8A-4147-A177-3AD203B41FA5}">
                      <a16:colId xmlns:a16="http://schemas.microsoft.com/office/drawing/2014/main" val="2219492938"/>
                    </a:ext>
                  </a:extLst>
                </a:gridCol>
                <a:gridCol w="1245446">
                  <a:extLst>
                    <a:ext uri="{9D8B030D-6E8A-4147-A177-3AD203B41FA5}">
                      <a16:colId xmlns:a16="http://schemas.microsoft.com/office/drawing/2014/main" val="169100625"/>
                    </a:ext>
                  </a:extLst>
                </a:gridCol>
                <a:gridCol w="1245446">
                  <a:extLst>
                    <a:ext uri="{9D8B030D-6E8A-4147-A177-3AD203B41FA5}">
                      <a16:colId xmlns:a16="http://schemas.microsoft.com/office/drawing/2014/main" val="1097525503"/>
                    </a:ext>
                  </a:extLst>
                </a:gridCol>
                <a:gridCol w="1245446">
                  <a:extLst>
                    <a:ext uri="{9D8B030D-6E8A-4147-A177-3AD203B41FA5}">
                      <a16:colId xmlns:a16="http://schemas.microsoft.com/office/drawing/2014/main" val="3830593655"/>
                    </a:ext>
                  </a:extLst>
                </a:gridCol>
                <a:gridCol w="1245446">
                  <a:extLst>
                    <a:ext uri="{9D8B030D-6E8A-4147-A177-3AD203B41FA5}">
                      <a16:colId xmlns:a16="http://schemas.microsoft.com/office/drawing/2014/main" val="34008676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 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R1,20K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R3,10K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R2,100k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RX,50k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EQUIVALENTE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413418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R</a:t>
                      </a:r>
                      <a:r>
                        <a:rPr lang="el-GR" sz="1600" u="none" strike="noStrike">
                          <a:effectLst/>
                        </a:rPr>
                        <a:t>Ω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20000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100000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50000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40000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8703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I |A|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0,000075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0,00015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0,000075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0,00015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393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V |V|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1,5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7,5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7,5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9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68513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effectLst/>
                        </a:rPr>
                        <a:t>P |W|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0,0001125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0,000225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0,0005625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>
                          <a:effectLst/>
                        </a:rPr>
                        <a:t>0,001125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u="none" strike="noStrike" dirty="0">
                          <a:effectLst/>
                        </a:rPr>
                        <a:t>0,002025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4257843"/>
                  </a:ext>
                </a:extLst>
              </a:tr>
            </a:tbl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A76471A-11BB-44F8-ACF4-BB739A891B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78115"/>
              </p:ext>
            </p:extLst>
          </p:nvPr>
        </p:nvGraphicFramePr>
        <p:xfrm>
          <a:off x="467140" y="638734"/>
          <a:ext cx="4571989" cy="361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3895560" imgH="1762200" progId="">
                  <p:embed/>
                </p:oleObj>
              </mc:Choice>
              <mc:Fallback>
                <p:oleObj r:id="rId3" imgW="3895560" imgH="1762200" progId="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3B5164D4-E49D-44A9-BFE7-8012CB0425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140" y="638734"/>
                        <a:ext cx="4571989" cy="361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52C7309-890F-4AC5-B34C-824255071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940723"/>
              </p:ext>
            </p:extLst>
          </p:nvPr>
        </p:nvGraphicFramePr>
        <p:xfrm>
          <a:off x="5433391" y="1007165"/>
          <a:ext cx="6182362" cy="2730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4886280" imgH="1762200" progId="">
                  <p:embed/>
                </p:oleObj>
              </mc:Choice>
              <mc:Fallback>
                <p:oleObj r:id="rId5" imgW="4886280" imgH="1762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3391" y="1007165"/>
                        <a:ext cx="6182362" cy="2730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232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666</Words>
  <Application>Microsoft Office PowerPoint</Application>
  <PresentationFormat>Panorámica</PresentationFormat>
  <Paragraphs>108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inherit</vt:lpstr>
      <vt:lpstr>Raleway</vt:lpstr>
      <vt:lpstr>Roboto Slab</vt:lpstr>
      <vt:lpstr>Tema de Office</vt:lpstr>
      <vt:lpstr>Puente de Wheatstone </vt:lpstr>
      <vt:lpstr>Objetivo</vt:lpstr>
      <vt:lpstr>Fundamentos</vt:lpstr>
      <vt:lpstr>Características</vt:lpstr>
      <vt:lpstr>En condiciones de equilibrio</vt:lpstr>
      <vt:lpstr>Ejemplo</vt:lpstr>
      <vt:lpstr>Presentación de PowerPoint</vt:lpstr>
      <vt:lpstr>Presentación de PowerPoint</vt:lpstr>
      <vt:lpstr>Presentación de PowerPoint</vt:lpstr>
      <vt:lpstr>En condiciones de equilibrio</vt:lpstr>
      <vt:lpstr>Se varia el valor del potenciómetro para que se equilibre el puente</vt:lpstr>
      <vt:lpstr>Presentación de PowerPoint</vt:lpstr>
      <vt:lpstr>Presentación de PowerPoint</vt:lpstr>
      <vt:lpstr>Proyecto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Puente de Wheatstone</dc:title>
  <dc:creator>JAIRO RUIZ</dc:creator>
  <cp:lastModifiedBy>JAIRO RUIZ</cp:lastModifiedBy>
  <cp:revision>22</cp:revision>
  <dcterms:created xsi:type="dcterms:W3CDTF">2020-06-27T21:38:59Z</dcterms:created>
  <dcterms:modified xsi:type="dcterms:W3CDTF">2020-06-28T05:47:32Z</dcterms:modified>
</cp:coreProperties>
</file>