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61" r:id="rId5"/>
    <p:sldId id="262" r:id="rId6"/>
    <p:sldId id="263" r:id="rId7"/>
    <p:sldId id="260" r:id="rId8"/>
    <p:sldId id="264" r:id="rId9"/>
    <p:sldId id="265" r:id="rId10"/>
    <p:sldId id="259" r:id="rId11"/>
    <p:sldId id="266" r:id="rId12"/>
    <p:sldId id="267" r:id="rId13"/>
    <p:sldId id="269" r:id="rId14"/>
    <p:sldId id="270" r:id="rId15"/>
    <p:sldId id="273" r:id="rId16"/>
    <p:sldId id="275" r:id="rId17"/>
    <p:sldId id="271" r:id="rId18"/>
    <p:sldId id="276" r:id="rId19"/>
    <p:sldId id="277" r:id="rId20"/>
    <p:sldId id="278" r:id="rId21"/>
    <p:sldId id="279" r:id="rId22"/>
    <p:sldId id="274" r:id="rId23"/>
    <p:sldId id="280" r:id="rId24"/>
    <p:sldId id="281" r:id="rId2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5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80CB8D-DC5C-442A-9190-4F9AE23F53CA}" type="datetimeFigureOut">
              <a:rPr lang="es-CO" smtClean="0"/>
              <a:t>16/04/2020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61634-B71C-4BB2-88CB-8A6AA0A30281}" type="slidenum">
              <a:rPr lang="es-CO" smtClean="0"/>
              <a:t>‹Nº›</a:t>
            </a:fld>
            <a:endParaRPr lang="es-CO"/>
          </a:p>
        </p:txBody>
      </p:sp>
    </p:spTree>
    <p:extLst>
      <p:ext uri="{BB962C8B-B14F-4D97-AF65-F5344CB8AC3E}">
        <p14:creationId xmlns:p14="http://schemas.microsoft.com/office/powerpoint/2010/main" val="710454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ABFEFD8F-494E-4331-B619-9145AE41FBA3}" type="slidenum">
              <a:rPr lang="es-MX" smtClean="0"/>
              <a:pPr/>
              <a:t>15</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ABFEFD8F-494E-4331-B619-9145AE41FBA3}" type="slidenum">
              <a:rPr lang="es-MX" smtClean="0"/>
              <a:pPr/>
              <a:t>24</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4C1FF0C8-2FA1-4DD4-A1F4-EAD0AF679A83}" type="datetimeFigureOut">
              <a:rPr lang="es-CO" smtClean="0"/>
              <a:t>16/04/2020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13F5161-CAC9-4660-8329-383C7AE17CFD}" type="slidenum">
              <a:rPr lang="es-CO" smtClean="0"/>
              <a:t>‹Nº›</a:t>
            </a:fld>
            <a:endParaRPr lang="es-CO"/>
          </a:p>
        </p:txBody>
      </p:sp>
    </p:spTree>
    <p:extLst>
      <p:ext uri="{BB962C8B-B14F-4D97-AF65-F5344CB8AC3E}">
        <p14:creationId xmlns:p14="http://schemas.microsoft.com/office/powerpoint/2010/main" val="164400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C1FF0C8-2FA1-4DD4-A1F4-EAD0AF679A83}" type="datetimeFigureOut">
              <a:rPr lang="es-CO" smtClean="0"/>
              <a:t>16/04/2020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13F5161-CAC9-4660-8329-383C7AE17CFD}" type="slidenum">
              <a:rPr lang="es-CO" smtClean="0"/>
              <a:t>‹Nº›</a:t>
            </a:fld>
            <a:endParaRPr lang="es-CO"/>
          </a:p>
        </p:txBody>
      </p:sp>
    </p:spTree>
    <p:extLst>
      <p:ext uri="{BB962C8B-B14F-4D97-AF65-F5344CB8AC3E}">
        <p14:creationId xmlns:p14="http://schemas.microsoft.com/office/powerpoint/2010/main" val="326641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C1FF0C8-2FA1-4DD4-A1F4-EAD0AF679A83}" type="datetimeFigureOut">
              <a:rPr lang="es-CO" smtClean="0"/>
              <a:t>16/04/2020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13F5161-CAC9-4660-8329-383C7AE17CFD}" type="slidenum">
              <a:rPr lang="es-CO" smtClean="0"/>
              <a:t>‹Nº›</a:t>
            </a:fld>
            <a:endParaRPr lang="es-CO"/>
          </a:p>
        </p:txBody>
      </p:sp>
    </p:spTree>
    <p:extLst>
      <p:ext uri="{BB962C8B-B14F-4D97-AF65-F5344CB8AC3E}">
        <p14:creationId xmlns:p14="http://schemas.microsoft.com/office/powerpoint/2010/main" val="305161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C1FF0C8-2FA1-4DD4-A1F4-EAD0AF679A83}" type="datetimeFigureOut">
              <a:rPr lang="es-CO" smtClean="0"/>
              <a:t>16/04/2020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13F5161-CAC9-4660-8329-383C7AE17CFD}" type="slidenum">
              <a:rPr lang="es-CO" smtClean="0"/>
              <a:t>‹Nº›</a:t>
            </a:fld>
            <a:endParaRPr lang="es-CO"/>
          </a:p>
        </p:txBody>
      </p:sp>
    </p:spTree>
    <p:extLst>
      <p:ext uri="{BB962C8B-B14F-4D97-AF65-F5344CB8AC3E}">
        <p14:creationId xmlns:p14="http://schemas.microsoft.com/office/powerpoint/2010/main" val="3631873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C1FF0C8-2FA1-4DD4-A1F4-EAD0AF679A83}" type="datetimeFigureOut">
              <a:rPr lang="es-CO" smtClean="0"/>
              <a:t>16/04/2020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13F5161-CAC9-4660-8329-383C7AE17CFD}" type="slidenum">
              <a:rPr lang="es-CO" smtClean="0"/>
              <a:t>‹Nº›</a:t>
            </a:fld>
            <a:endParaRPr lang="es-CO"/>
          </a:p>
        </p:txBody>
      </p:sp>
    </p:spTree>
    <p:extLst>
      <p:ext uri="{BB962C8B-B14F-4D97-AF65-F5344CB8AC3E}">
        <p14:creationId xmlns:p14="http://schemas.microsoft.com/office/powerpoint/2010/main" val="1786756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4C1FF0C8-2FA1-4DD4-A1F4-EAD0AF679A83}" type="datetimeFigureOut">
              <a:rPr lang="es-CO" smtClean="0"/>
              <a:t>16/04/2020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13F5161-CAC9-4660-8329-383C7AE17CFD}" type="slidenum">
              <a:rPr lang="es-CO" smtClean="0"/>
              <a:t>‹Nº›</a:t>
            </a:fld>
            <a:endParaRPr lang="es-CO"/>
          </a:p>
        </p:txBody>
      </p:sp>
    </p:spTree>
    <p:extLst>
      <p:ext uri="{BB962C8B-B14F-4D97-AF65-F5344CB8AC3E}">
        <p14:creationId xmlns:p14="http://schemas.microsoft.com/office/powerpoint/2010/main" val="217429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4C1FF0C8-2FA1-4DD4-A1F4-EAD0AF679A83}" type="datetimeFigureOut">
              <a:rPr lang="es-CO" smtClean="0"/>
              <a:t>16/04/2020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13F5161-CAC9-4660-8329-383C7AE17CFD}" type="slidenum">
              <a:rPr lang="es-CO" smtClean="0"/>
              <a:t>‹Nº›</a:t>
            </a:fld>
            <a:endParaRPr lang="es-CO"/>
          </a:p>
        </p:txBody>
      </p:sp>
    </p:spTree>
    <p:extLst>
      <p:ext uri="{BB962C8B-B14F-4D97-AF65-F5344CB8AC3E}">
        <p14:creationId xmlns:p14="http://schemas.microsoft.com/office/powerpoint/2010/main" val="143608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4C1FF0C8-2FA1-4DD4-A1F4-EAD0AF679A83}" type="datetimeFigureOut">
              <a:rPr lang="es-CO" smtClean="0"/>
              <a:t>16/04/2020</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13F5161-CAC9-4660-8329-383C7AE17CFD}" type="slidenum">
              <a:rPr lang="es-CO" smtClean="0"/>
              <a:t>‹Nº›</a:t>
            </a:fld>
            <a:endParaRPr lang="es-CO"/>
          </a:p>
        </p:txBody>
      </p:sp>
    </p:spTree>
    <p:extLst>
      <p:ext uri="{BB962C8B-B14F-4D97-AF65-F5344CB8AC3E}">
        <p14:creationId xmlns:p14="http://schemas.microsoft.com/office/powerpoint/2010/main" val="1926703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1FF0C8-2FA1-4DD4-A1F4-EAD0AF679A83}" type="datetimeFigureOut">
              <a:rPr lang="es-CO" smtClean="0"/>
              <a:t>16/04/2020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13F5161-CAC9-4660-8329-383C7AE17CFD}" type="slidenum">
              <a:rPr lang="es-CO" smtClean="0"/>
              <a:t>‹Nº›</a:t>
            </a:fld>
            <a:endParaRPr lang="es-CO"/>
          </a:p>
        </p:txBody>
      </p:sp>
    </p:spTree>
    <p:extLst>
      <p:ext uri="{BB962C8B-B14F-4D97-AF65-F5344CB8AC3E}">
        <p14:creationId xmlns:p14="http://schemas.microsoft.com/office/powerpoint/2010/main" val="1077006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C1FF0C8-2FA1-4DD4-A1F4-EAD0AF679A83}" type="datetimeFigureOut">
              <a:rPr lang="es-CO" smtClean="0"/>
              <a:t>16/04/2020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13F5161-CAC9-4660-8329-383C7AE17CFD}" type="slidenum">
              <a:rPr lang="es-CO" smtClean="0"/>
              <a:t>‹Nº›</a:t>
            </a:fld>
            <a:endParaRPr lang="es-CO"/>
          </a:p>
        </p:txBody>
      </p:sp>
    </p:spTree>
    <p:extLst>
      <p:ext uri="{BB962C8B-B14F-4D97-AF65-F5344CB8AC3E}">
        <p14:creationId xmlns:p14="http://schemas.microsoft.com/office/powerpoint/2010/main" val="2732047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C1FF0C8-2FA1-4DD4-A1F4-EAD0AF679A83}" type="datetimeFigureOut">
              <a:rPr lang="es-CO" smtClean="0"/>
              <a:t>16/04/2020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13F5161-CAC9-4660-8329-383C7AE17CFD}" type="slidenum">
              <a:rPr lang="es-CO" smtClean="0"/>
              <a:t>‹Nº›</a:t>
            </a:fld>
            <a:endParaRPr lang="es-CO"/>
          </a:p>
        </p:txBody>
      </p:sp>
    </p:spTree>
    <p:extLst>
      <p:ext uri="{BB962C8B-B14F-4D97-AF65-F5344CB8AC3E}">
        <p14:creationId xmlns:p14="http://schemas.microsoft.com/office/powerpoint/2010/main" val="105452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FF0C8-2FA1-4DD4-A1F4-EAD0AF679A83}" type="datetimeFigureOut">
              <a:rPr lang="es-CO" smtClean="0"/>
              <a:t>16/04/2020</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F5161-CAC9-4660-8329-383C7AE17CFD}" type="slidenum">
              <a:rPr lang="es-CO" smtClean="0"/>
              <a:t>‹Nº›</a:t>
            </a:fld>
            <a:endParaRPr lang="es-CO"/>
          </a:p>
        </p:txBody>
      </p:sp>
    </p:spTree>
    <p:extLst>
      <p:ext uri="{BB962C8B-B14F-4D97-AF65-F5344CB8AC3E}">
        <p14:creationId xmlns:p14="http://schemas.microsoft.com/office/powerpoint/2010/main" val="2089059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s.wikipedia.org/wiki/Electricida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b="1" dirty="0"/>
              <a:t>Tema 1. El campo de la electrónica</a:t>
            </a:r>
            <a:br>
              <a:rPr lang="es-CO" dirty="0"/>
            </a:br>
            <a:endParaRPr lang="es-CO" dirty="0"/>
          </a:p>
        </p:txBody>
      </p:sp>
      <p:sp>
        <p:nvSpPr>
          <p:cNvPr id="3" name="2 Subtítulo"/>
          <p:cNvSpPr>
            <a:spLocks noGrp="1"/>
          </p:cNvSpPr>
          <p:nvPr>
            <p:ph type="subTitle" idx="1"/>
          </p:nvPr>
        </p:nvSpPr>
        <p:spPr/>
        <p:txBody>
          <a:bodyPr/>
          <a:lstStyle/>
          <a:p>
            <a:r>
              <a:rPr lang="es-CO" dirty="0"/>
              <a:t>Jairo Ruiz</a:t>
            </a:r>
          </a:p>
        </p:txBody>
      </p:sp>
    </p:spTree>
    <p:extLst>
      <p:ext uri="{BB962C8B-B14F-4D97-AF65-F5344CB8AC3E}">
        <p14:creationId xmlns:p14="http://schemas.microsoft.com/office/powerpoint/2010/main" val="412574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Definiciones de electricidad</a:t>
            </a:r>
          </a:p>
        </p:txBody>
      </p:sp>
      <p:sp>
        <p:nvSpPr>
          <p:cNvPr id="4" name="2 Marcador de contenido"/>
          <p:cNvSpPr>
            <a:spLocks noGrp="1"/>
          </p:cNvSpPr>
          <p:nvPr>
            <p:ph idx="1"/>
          </p:nvPr>
        </p:nvSpPr>
        <p:spPr>
          <a:xfrm>
            <a:off x="457200" y="1935480"/>
            <a:ext cx="8229600" cy="4389120"/>
          </a:xfrm>
        </p:spPr>
        <p:txBody>
          <a:bodyPr rtlCol="0">
            <a:normAutofit fontScale="55000" lnSpcReduction="20000"/>
          </a:bodyPr>
          <a:lstStyle/>
          <a:p>
            <a:pPr eaLnBrk="1" fontAlgn="auto" hangingPunct="1">
              <a:spcAft>
                <a:spcPts val="0"/>
              </a:spcAft>
              <a:buFont typeface="Arial" pitchFamily="34" charset="0"/>
              <a:buChar char="•"/>
              <a:defRPr/>
            </a:pPr>
            <a:r>
              <a:rPr lang="es-ES" sz="4500" b="1" dirty="0"/>
              <a:t>“LA ELECTRICIDAD</a:t>
            </a:r>
            <a:r>
              <a:rPr lang="es-ES" sz="4500" dirty="0"/>
              <a:t> es el fenómeno físico que surge de la existencia e interacción de cargas eléctricas”</a:t>
            </a:r>
            <a:r>
              <a:rPr lang="es-ES" sz="4500" baseline="30000" dirty="0"/>
              <a:t>1</a:t>
            </a:r>
          </a:p>
          <a:p>
            <a:pPr algn="just" eaLnBrk="1" fontAlgn="auto" hangingPunct="1">
              <a:spcAft>
                <a:spcPts val="0"/>
              </a:spcAft>
              <a:buFont typeface="Arial" pitchFamily="34" charset="0"/>
              <a:buChar char="•"/>
              <a:defRPr/>
            </a:pPr>
            <a:r>
              <a:rPr lang="es-MX" sz="4500" dirty="0"/>
              <a:t>“La </a:t>
            </a:r>
            <a:r>
              <a:rPr lang="es-MX" sz="4500" b="1" dirty="0"/>
              <a:t>electricidad</a:t>
            </a:r>
            <a:r>
              <a:rPr lang="es-MX" sz="4500" dirty="0"/>
              <a:t> (del griego </a:t>
            </a:r>
            <a:r>
              <a:rPr lang="es-MX" sz="4500" i="1" dirty="0" err="1"/>
              <a:t>elektron</a:t>
            </a:r>
            <a:r>
              <a:rPr lang="es-MX" sz="4500" dirty="0"/>
              <a:t>, cuyo significado es ámbar) es un fenómeno físico cuyo origen son las cargas eléctricas y cuya energía se manifiesta en fenómenos mecánicos, térmicos, luminosos y químicos, entre otros.”</a:t>
            </a:r>
            <a:r>
              <a:rPr lang="es-MX" sz="4500" baseline="30000" dirty="0"/>
              <a:t>2</a:t>
            </a:r>
            <a:endParaRPr lang="es-ES" sz="4500" baseline="30000" dirty="0"/>
          </a:p>
          <a:p>
            <a:pPr eaLnBrk="1" fontAlgn="auto" hangingPunct="1">
              <a:spcAft>
                <a:spcPts val="0"/>
              </a:spcAft>
              <a:buFont typeface="Arial" pitchFamily="34" charset="0"/>
              <a:buChar char="•"/>
              <a:defRPr/>
            </a:pPr>
            <a:endParaRPr lang="es-ES" baseline="30000" dirty="0"/>
          </a:p>
          <a:p>
            <a:pPr eaLnBrk="1" fontAlgn="auto" hangingPunct="1">
              <a:spcAft>
                <a:spcPts val="0"/>
              </a:spcAft>
              <a:buFont typeface="Arial" pitchFamily="34" charset="0"/>
              <a:buChar char="•"/>
              <a:defRPr/>
            </a:pPr>
            <a:endParaRPr lang="es-ES" sz="2900" dirty="0"/>
          </a:p>
          <a:p>
            <a:pPr eaLnBrk="1" fontAlgn="auto" hangingPunct="1">
              <a:spcAft>
                <a:spcPts val="0"/>
              </a:spcAft>
              <a:buFont typeface="Arial" pitchFamily="34" charset="0"/>
              <a:buChar char="•"/>
              <a:defRPr/>
            </a:pPr>
            <a:endParaRPr lang="es-ES" sz="2900" dirty="0"/>
          </a:p>
          <a:p>
            <a:pPr eaLnBrk="1" fontAlgn="auto" hangingPunct="1">
              <a:spcAft>
                <a:spcPts val="0"/>
              </a:spcAft>
              <a:buFont typeface="Arial" pitchFamily="34" charset="0"/>
              <a:buNone/>
              <a:defRPr/>
            </a:pPr>
            <a:r>
              <a:rPr lang="es-ES" sz="2900" dirty="0"/>
              <a:t>1. DORF, Richard. “Circuitos eléctricos”. Sexta edición. </a:t>
            </a:r>
            <a:r>
              <a:rPr lang="es-ES" sz="2900" dirty="0" err="1"/>
              <a:t>Alfaomega</a:t>
            </a:r>
            <a:r>
              <a:rPr lang="es-ES" sz="2900" dirty="0"/>
              <a:t>. Mexico.2006. P 2</a:t>
            </a:r>
            <a:endParaRPr lang="es-MX" sz="2900" dirty="0"/>
          </a:p>
          <a:p>
            <a:pPr eaLnBrk="1" fontAlgn="auto" hangingPunct="1">
              <a:spcAft>
                <a:spcPts val="0"/>
              </a:spcAft>
              <a:buFont typeface="Arial" pitchFamily="34" charset="0"/>
              <a:buNone/>
              <a:defRPr/>
            </a:pPr>
            <a:r>
              <a:rPr lang="es-MX" sz="2900" dirty="0"/>
              <a:t>2. WIKIPEDIA, LA ENCICLOPEDIA LIBRE. “Electricidad”. [Publicación digital]. Actualizada al 10 de febrero del 2010. Disponible desde internet en </a:t>
            </a:r>
            <a:r>
              <a:rPr lang="es-MX" sz="2900" dirty="0">
                <a:hlinkClick r:id="rId2"/>
              </a:rPr>
              <a:t>http://es.wikipedia.org/wiki/Electricidad#cite_note-larousse-0</a:t>
            </a:r>
            <a:r>
              <a:rPr lang="es-MX" sz="2900" dirty="0"/>
              <a:t>. con acceso el 10 de febrero de 2010.</a:t>
            </a:r>
          </a:p>
        </p:txBody>
      </p:sp>
    </p:spTree>
    <p:extLst>
      <p:ext uri="{BB962C8B-B14F-4D97-AF65-F5344CB8AC3E}">
        <p14:creationId xmlns:p14="http://schemas.microsoft.com/office/powerpoint/2010/main" val="1896855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Definición de electrónica</a:t>
            </a:r>
          </a:p>
        </p:txBody>
      </p:sp>
      <p:sp>
        <p:nvSpPr>
          <p:cNvPr id="3" name="2 Marcador de contenido"/>
          <p:cNvSpPr>
            <a:spLocks noGrp="1"/>
          </p:cNvSpPr>
          <p:nvPr>
            <p:ph idx="1"/>
          </p:nvPr>
        </p:nvSpPr>
        <p:spPr/>
        <p:txBody>
          <a:bodyPr>
            <a:normAutofit fontScale="55000" lnSpcReduction="20000"/>
          </a:bodyPr>
          <a:lstStyle/>
          <a:p>
            <a:pPr algn="just"/>
            <a:r>
              <a:rPr lang="es-ES" sz="4400" i="1" dirty="0"/>
              <a:t>"El campo de la Ciencia y la Ingeniería que trata de dispositivos electrónicos y de su utilización, entendiendo por dispositivo electrónico aquel en el que tiene lugar la conducción por electrones a través del vacío, de un gas o de un medio semiconductor.“ (IRE, 1950)</a:t>
            </a:r>
          </a:p>
          <a:p>
            <a:pPr algn="just"/>
            <a:r>
              <a:rPr lang="es-ES" sz="4400" i="1" dirty="0"/>
              <a:t>"La rama de la Ciencia y la Técnica que se ocupa, por un lado, del funcionamiento de los electrones en el vacío, en presencia de campos eléctricos y magnéticos y de las interacciones electrón—materia y electrón—radiación, lo que constituye básicamente el estudio de los dispositivos electrónicos. Por otro lado, se ocupa del diseño de los dispositivos y sus aplicaciones prácticas, basadas en los principios y dispositivos anteriores.“(</a:t>
            </a:r>
            <a:r>
              <a:rPr lang="es-CO" sz="4400" dirty="0"/>
              <a:t>INSTITUTO DE MICROELECTRÓNICA APLICADA, 2000)</a:t>
            </a:r>
            <a:endParaRPr lang="es-CO" dirty="0"/>
          </a:p>
          <a:p>
            <a:pPr algn="just"/>
            <a:endParaRPr lang="es-CO" dirty="0"/>
          </a:p>
        </p:txBody>
      </p:sp>
    </p:spTree>
    <p:extLst>
      <p:ext uri="{BB962C8B-B14F-4D97-AF65-F5344CB8AC3E}">
        <p14:creationId xmlns:p14="http://schemas.microsoft.com/office/powerpoint/2010/main" val="1338076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CO" i="1" dirty="0"/>
              <a:t>"La ciencia que estudia dispositivos basados en el movimiento de los electrones libres en el vacío, gases o semiconductores, cuando dichos electrones están sometidos a la acción de campos electromagnéticos. Técnica que aplica a la industria los conceptos de ésta ciencia.“ (Real Academia de la Lengua española)</a:t>
            </a:r>
            <a:endParaRPr lang="es-CO" dirty="0"/>
          </a:p>
        </p:txBody>
      </p:sp>
    </p:spTree>
    <p:extLst>
      <p:ext uri="{BB962C8B-B14F-4D97-AF65-F5344CB8AC3E}">
        <p14:creationId xmlns:p14="http://schemas.microsoft.com/office/powerpoint/2010/main" val="2525104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Técnica</a:t>
            </a:r>
          </a:p>
        </p:txBody>
      </p:sp>
      <p:sp>
        <p:nvSpPr>
          <p:cNvPr id="3" name="2 Marcador de contenido"/>
          <p:cNvSpPr>
            <a:spLocks noGrp="1"/>
          </p:cNvSpPr>
          <p:nvPr>
            <p:ph idx="1"/>
          </p:nvPr>
        </p:nvSpPr>
        <p:spPr/>
        <p:txBody>
          <a:bodyPr/>
          <a:lstStyle/>
          <a:p>
            <a:pPr algn="just"/>
            <a:r>
              <a:rPr lang="es-MX" dirty="0"/>
              <a:t>concepto para denominar aquella actividad  que busca transformar la naturaleza pero que esta asociada a otros modos de conocer distintos a la ciencia: conocimiento ordinario, pericias artesanales, además de componentes estéticos, ideológicos y filosóficos (González W, 2000, 8)</a:t>
            </a:r>
            <a:endParaRPr lang="es-CO" dirty="0"/>
          </a:p>
        </p:txBody>
      </p:sp>
    </p:spTree>
    <p:extLst>
      <p:ext uri="{BB962C8B-B14F-4D97-AF65-F5344CB8AC3E}">
        <p14:creationId xmlns:p14="http://schemas.microsoft.com/office/powerpoint/2010/main" val="56039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Tecnología</a:t>
            </a:r>
          </a:p>
        </p:txBody>
      </p:sp>
      <p:sp>
        <p:nvSpPr>
          <p:cNvPr id="4" name="2 Marcador de contenido"/>
          <p:cNvSpPr>
            <a:spLocks noGrp="1"/>
          </p:cNvSpPr>
          <p:nvPr>
            <p:ph idx="1"/>
          </p:nvPr>
        </p:nvSpPr>
        <p:spPr/>
        <p:txBody>
          <a:bodyPr>
            <a:normAutofit fontScale="92500" lnSpcReduction="20000"/>
          </a:bodyPr>
          <a:lstStyle/>
          <a:p>
            <a:pPr algn="just"/>
            <a:r>
              <a:rPr lang="es-MX" dirty="0"/>
              <a:t>El que-hacer de la tecnología (</a:t>
            </a:r>
            <a:r>
              <a:rPr lang="es-MX" dirty="0" err="1"/>
              <a:t>Tekhné</a:t>
            </a:r>
            <a:r>
              <a:rPr lang="es-MX" dirty="0"/>
              <a:t>-logos)</a:t>
            </a:r>
          </a:p>
          <a:p>
            <a:pPr algn="just"/>
            <a:r>
              <a:rPr lang="es-MX" dirty="0" err="1"/>
              <a:t>Tekhné</a:t>
            </a:r>
            <a:r>
              <a:rPr lang="es-MX" dirty="0"/>
              <a:t>:</a:t>
            </a:r>
          </a:p>
          <a:p>
            <a:pPr marL="457200" lvl="1" indent="0" algn="just">
              <a:buNone/>
            </a:pPr>
            <a:r>
              <a:rPr lang="es-MX" i="1" dirty="0"/>
              <a:t>“un saber objetivo y sistematizado con categoría de universal en cuanto, se apoya en el conocimiento de causalidades, es decir, es explicativo y no meramente descriptivo. Por tanto el técnico, se halla en condiciones intelectuales de elaborar explicaciones, mientras que el empírico solo describe sin apuntar al logos de esas ejecuciones descritas….según la opinión de Aristóteles, la </a:t>
            </a:r>
            <a:r>
              <a:rPr lang="es-MX" i="1" dirty="0" err="1"/>
              <a:t>tekhné</a:t>
            </a:r>
            <a:r>
              <a:rPr lang="es-MX" i="1" dirty="0"/>
              <a:t>, más que experiencia o empírea, es conocimiento…El conocimiento puede ser enseñado, es decir, puede  ser llevado al plano de la pedagogía y la didáctica” (Gallego R., 1998, </a:t>
            </a:r>
            <a:r>
              <a:rPr lang="es-MX" i="1" dirty="0" err="1"/>
              <a:t>pp</a:t>
            </a:r>
            <a:r>
              <a:rPr lang="es-MX" i="1" dirty="0"/>
              <a:t> 81-82)</a:t>
            </a:r>
            <a:r>
              <a:rPr lang="es-MX" dirty="0"/>
              <a:t> </a:t>
            </a:r>
          </a:p>
        </p:txBody>
      </p:sp>
    </p:spTree>
    <p:extLst>
      <p:ext uri="{BB962C8B-B14F-4D97-AF65-F5344CB8AC3E}">
        <p14:creationId xmlns:p14="http://schemas.microsoft.com/office/powerpoint/2010/main" val="2829132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Logos (sabiduría) - espíteme</a:t>
            </a:r>
          </a:p>
        </p:txBody>
      </p:sp>
      <p:sp>
        <p:nvSpPr>
          <p:cNvPr id="3" name="2 Marcador de contenido"/>
          <p:cNvSpPr>
            <a:spLocks noGrp="1"/>
          </p:cNvSpPr>
          <p:nvPr>
            <p:ph idx="1"/>
          </p:nvPr>
        </p:nvSpPr>
        <p:spPr/>
        <p:txBody>
          <a:bodyPr>
            <a:normAutofit lnSpcReduction="10000"/>
          </a:bodyPr>
          <a:lstStyle/>
          <a:p>
            <a:pPr algn="just"/>
            <a:r>
              <a:rPr lang="es-MX" i="1" dirty="0"/>
              <a:t>La espíteme, consiste en demostrar la interna necesidad de aquello que no podía ser de otra manera, porque se trata de un saber apodíctico. Demostrativo quiere decir una exhibición de lo que la cosa es en su estructura interna, de su logos o constitución fundamental”</a:t>
            </a:r>
            <a:r>
              <a:rPr lang="es-MX" dirty="0"/>
              <a:t>.  Esa demostración, convierte a la espíteme en un discurso. De ahí su gran diferencia con la </a:t>
            </a:r>
            <a:r>
              <a:rPr lang="es-MX" dirty="0" err="1"/>
              <a:t>tekhne</a:t>
            </a:r>
            <a:r>
              <a:rPr lang="es-MX" dirty="0"/>
              <a:t>. </a:t>
            </a:r>
            <a:r>
              <a:rPr lang="es-MX" i="1" dirty="0"/>
              <a:t>(Gallego R., 1998, </a:t>
            </a:r>
            <a:r>
              <a:rPr lang="es-MX" i="1" dirty="0" err="1"/>
              <a:t>pp</a:t>
            </a:r>
            <a:r>
              <a:rPr lang="es-MX" i="1" dirty="0"/>
              <a:t> 85)</a:t>
            </a:r>
            <a:r>
              <a:rPr lang="es-MX" dirty="0"/>
              <a:t> </a:t>
            </a:r>
          </a:p>
          <a:p>
            <a:endParaRPr lang="es-MX" dirty="0"/>
          </a:p>
        </p:txBody>
      </p:sp>
    </p:spTree>
    <p:extLst>
      <p:ext uri="{BB962C8B-B14F-4D97-AF65-F5344CB8AC3E}">
        <p14:creationId xmlns:p14="http://schemas.microsoft.com/office/powerpoint/2010/main" val="368726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Tecnología</a:t>
            </a:r>
          </a:p>
        </p:txBody>
      </p:sp>
      <p:sp>
        <p:nvSpPr>
          <p:cNvPr id="3" name="2 Marcador de contenido"/>
          <p:cNvSpPr>
            <a:spLocks noGrp="1"/>
          </p:cNvSpPr>
          <p:nvPr>
            <p:ph idx="1"/>
          </p:nvPr>
        </p:nvSpPr>
        <p:spPr/>
        <p:txBody>
          <a:bodyPr>
            <a:normAutofit fontScale="92500" lnSpcReduction="20000"/>
          </a:bodyPr>
          <a:lstStyle/>
          <a:p>
            <a:pPr algn="just"/>
            <a:r>
              <a:rPr lang="es-CO" dirty="0"/>
              <a:t>lo que marca la diferencia y que distingue hoy a la tecnología moderna de todas las anteriores es su cada vez más estrecha relación orgánica y profunda con la ciencia. Al igual que la ciencia, la tecnología moderna es una actividad altamente organizada, planificada y sistemática que avanza con gran velocidad –estamos en la sociedad de los flujos- y que se propone objetivos elegidos conscientemente, dejando cada vez menos posibilidades al azar y a la </a:t>
            </a:r>
            <a:r>
              <a:rPr lang="es-CO" dirty="0" err="1"/>
              <a:t>empiria</a:t>
            </a:r>
            <a:r>
              <a:rPr lang="es-CO" dirty="0"/>
              <a:t>, aunque, como se ha dicho, el azar jamás podría desaparecer de la experiencia humana (Gómez, H; 2010)</a:t>
            </a:r>
          </a:p>
        </p:txBody>
      </p:sp>
    </p:spTree>
    <p:extLst>
      <p:ext uri="{BB962C8B-B14F-4D97-AF65-F5344CB8AC3E}">
        <p14:creationId xmlns:p14="http://schemas.microsoft.com/office/powerpoint/2010/main" val="3821718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Ingeniería</a:t>
            </a:r>
          </a:p>
        </p:txBody>
      </p:sp>
      <p:sp>
        <p:nvSpPr>
          <p:cNvPr id="3" name="2 Marcador de contenido"/>
          <p:cNvSpPr>
            <a:spLocks noGrp="1"/>
          </p:cNvSpPr>
          <p:nvPr>
            <p:ph idx="1"/>
          </p:nvPr>
        </p:nvSpPr>
        <p:spPr/>
        <p:txBody>
          <a:bodyPr>
            <a:normAutofit fontScale="77500" lnSpcReduction="20000"/>
          </a:bodyPr>
          <a:lstStyle/>
          <a:p>
            <a:pPr algn="just"/>
            <a:r>
              <a:rPr lang="en-US" dirty="0" err="1"/>
              <a:t>En</a:t>
            </a:r>
            <a:r>
              <a:rPr lang="en-US" dirty="0"/>
              <a:t> “</a:t>
            </a:r>
            <a:r>
              <a:rPr lang="es-CO" dirty="0"/>
              <a:t>sentido</a:t>
            </a:r>
            <a:r>
              <a:rPr lang="en-US" dirty="0"/>
              <a:t> </a:t>
            </a:r>
            <a:r>
              <a:rPr lang="en-US" dirty="0" err="1"/>
              <a:t>amplio</a:t>
            </a:r>
            <a:r>
              <a:rPr lang="en-US" dirty="0"/>
              <a:t>, </a:t>
            </a:r>
            <a:r>
              <a:rPr lang="en-US" dirty="0" err="1"/>
              <a:t>sus</a:t>
            </a:r>
            <a:r>
              <a:rPr lang="en-US" dirty="0"/>
              <a:t> </a:t>
            </a:r>
            <a:r>
              <a:rPr lang="en-US" dirty="0" err="1"/>
              <a:t>raíces</a:t>
            </a:r>
            <a:r>
              <a:rPr lang="en-US" dirty="0"/>
              <a:t> </a:t>
            </a:r>
            <a:r>
              <a:rPr lang="en-US" dirty="0" err="1"/>
              <a:t>pueden</a:t>
            </a:r>
            <a:r>
              <a:rPr lang="en-US" dirty="0"/>
              <a:t>  </a:t>
            </a:r>
            <a:r>
              <a:rPr lang="en-US" dirty="0" err="1"/>
              <a:t>remontarse</a:t>
            </a:r>
            <a:r>
              <a:rPr lang="en-US" dirty="0"/>
              <a:t> hasta el </a:t>
            </a:r>
            <a:r>
              <a:rPr lang="en-US" dirty="0" err="1"/>
              <a:t>nacimiento</a:t>
            </a:r>
            <a:r>
              <a:rPr lang="en-US" dirty="0"/>
              <a:t> de la </a:t>
            </a:r>
            <a:r>
              <a:rPr lang="en-US" dirty="0" err="1"/>
              <a:t>civilización</a:t>
            </a:r>
            <a:r>
              <a:rPr lang="en-US" dirty="0"/>
              <a:t> </a:t>
            </a:r>
            <a:r>
              <a:rPr lang="en-US" dirty="0" err="1"/>
              <a:t>misma</a:t>
            </a:r>
            <a:r>
              <a:rPr lang="en-US" dirty="0"/>
              <a:t> y </a:t>
            </a:r>
            <a:r>
              <a:rPr lang="en-US" dirty="0" err="1"/>
              <a:t>su</a:t>
            </a:r>
            <a:r>
              <a:rPr lang="en-US" dirty="0"/>
              <a:t> </a:t>
            </a:r>
            <a:r>
              <a:rPr lang="en-US" dirty="0" err="1"/>
              <a:t>progreso</a:t>
            </a:r>
            <a:r>
              <a:rPr lang="en-US" dirty="0"/>
              <a:t> ha </a:t>
            </a:r>
            <a:r>
              <a:rPr lang="en-US" dirty="0" err="1"/>
              <a:t>sido</a:t>
            </a:r>
            <a:r>
              <a:rPr lang="en-US" dirty="0"/>
              <a:t> </a:t>
            </a:r>
            <a:r>
              <a:rPr lang="en-US" dirty="0" err="1"/>
              <a:t>paralelo</a:t>
            </a:r>
            <a:r>
              <a:rPr lang="en-US" dirty="0"/>
              <a:t> al </a:t>
            </a:r>
            <a:r>
              <a:rPr lang="en-US" dirty="0" err="1"/>
              <a:t>progreso</a:t>
            </a:r>
            <a:r>
              <a:rPr lang="en-US" dirty="0"/>
              <a:t> de la </a:t>
            </a:r>
            <a:r>
              <a:rPr lang="en-US" dirty="0" err="1"/>
              <a:t>humanidad</a:t>
            </a:r>
            <a:r>
              <a:rPr lang="en-US" dirty="0"/>
              <a:t>. </a:t>
            </a:r>
            <a:r>
              <a:rPr lang="en-US" dirty="0" err="1"/>
              <a:t>Nuestros</a:t>
            </a:r>
            <a:r>
              <a:rPr lang="en-US" dirty="0"/>
              <a:t> </a:t>
            </a:r>
            <a:r>
              <a:rPr lang="en-US" dirty="0" err="1"/>
              <a:t>antepasados</a:t>
            </a:r>
            <a:r>
              <a:rPr lang="en-US" dirty="0"/>
              <a:t> </a:t>
            </a:r>
            <a:r>
              <a:rPr lang="en-US" dirty="0" err="1"/>
              <a:t>remotos</a:t>
            </a:r>
            <a:r>
              <a:rPr lang="en-US" dirty="0"/>
              <a:t> </a:t>
            </a:r>
            <a:r>
              <a:rPr lang="en-US" dirty="0" err="1"/>
              <a:t>intentaron</a:t>
            </a:r>
            <a:r>
              <a:rPr lang="en-US" dirty="0"/>
              <a:t> </a:t>
            </a:r>
            <a:r>
              <a:rPr lang="en-US" dirty="0" err="1"/>
              <a:t>controlar</a:t>
            </a:r>
            <a:r>
              <a:rPr lang="en-US" dirty="0"/>
              <a:t> y </a:t>
            </a:r>
            <a:r>
              <a:rPr lang="en-US" dirty="0" err="1"/>
              <a:t>utilizar</a:t>
            </a:r>
            <a:r>
              <a:rPr lang="en-US" dirty="0"/>
              <a:t> los  </a:t>
            </a:r>
            <a:r>
              <a:rPr lang="en-US" dirty="0" err="1"/>
              <a:t>materiales</a:t>
            </a:r>
            <a:r>
              <a:rPr lang="en-US" dirty="0"/>
              <a:t> y </a:t>
            </a:r>
            <a:r>
              <a:rPr lang="en-US" dirty="0" err="1"/>
              <a:t>las</a:t>
            </a:r>
            <a:r>
              <a:rPr lang="en-US" dirty="0"/>
              <a:t> </a:t>
            </a:r>
            <a:r>
              <a:rPr lang="en-US" dirty="0" err="1"/>
              <a:t>fuerzas</a:t>
            </a:r>
            <a:r>
              <a:rPr lang="en-US" dirty="0"/>
              <a:t>	</a:t>
            </a:r>
            <a:r>
              <a:rPr lang="en-US" dirty="0" err="1"/>
              <a:t>naturales</a:t>
            </a:r>
            <a:r>
              <a:rPr lang="en-US" dirty="0"/>
              <a:t> </a:t>
            </a:r>
            <a:r>
              <a:rPr lang="en-US" dirty="0" err="1"/>
              <a:t>para</a:t>
            </a:r>
            <a:r>
              <a:rPr lang="en-US" dirty="0"/>
              <a:t> el </a:t>
            </a:r>
            <a:r>
              <a:rPr lang="en-US" dirty="0" err="1"/>
              <a:t>beneficio</a:t>
            </a:r>
            <a:r>
              <a:rPr lang="en-US" dirty="0"/>
              <a:t> general, </a:t>
            </a:r>
            <a:r>
              <a:rPr lang="en-US" dirty="0" err="1"/>
              <a:t>tal</a:t>
            </a:r>
            <a:r>
              <a:rPr lang="en-US" dirty="0"/>
              <a:t> </a:t>
            </a:r>
            <a:r>
              <a:rPr lang="en-US" dirty="0" err="1"/>
              <a:t>como</a:t>
            </a:r>
            <a:r>
              <a:rPr lang="en-US" dirty="0"/>
              <a:t> lo </a:t>
            </a:r>
            <a:r>
              <a:rPr lang="en-US" dirty="0" err="1"/>
              <a:t>seguimos</a:t>
            </a:r>
            <a:r>
              <a:rPr lang="en-US" dirty="0"/>
              <a:t> </a:t>
            </a:r>
            <a:r>
              <a:rPr lang="en-US" dirty="0" err="1"/>
              <a:t>haciendo</a:t>
            </a:r>
            <a:r>
              <a:rPr lang="en-US" dirty="0"/>
              <a:t> en la </a:t>
            </a:r>
            <a:r>
              <a:rPr lang="en-US" dirty="0" err="1"/>
              <a:t>actualidad</a:t>
            </a:r>
            <a:r>
              <a:rPr lang="en-US" dirty="0"/>
              <a:t>. Se </a:t>
            </a:r>
            <a:r>
              <a:rPr lang="en-US" dirty="0" err="1"/>
              <a:t>dedicaron</a:t>
            </a:r>
            <a:r>
              <a:rPr lang="en-US" dirty="0"/>
              <a:t> a </a:t>
            </a:r>
            <a:r>
              <a:rPr lang="en-US" dirty="0" err="1"/>
              <a:t>observar</a:t>
            </a:r>
            <a:r>
              <a:rPr lang="en-US" dirty="0"/>
              <a:t> </a:t>
            </a:r>
            <a:r>
              <a:rPr lang="en-US" dirty="0" err="1"/>
              <a:t>las</a:t>
            </a:r>
            <a:r>
              <a:rPr lang="en-US" dirty="0"/>
              <a:t> </a:t>
            </a:r>
            <a:r>
              <a:rPr lang="en-US" dirty="0" err="1"/>
              <a:t>leyes</a:t>
            </a:r>
            <a:r>
              <a:rPr lang="en-US" dirty="0"/>
              <a:t> de la </a:t>
            </a:r>
            <a:r>
              <a:rPr lang="en-US" dirty="0" err="1"/>
              <a:t>naturaleza</a:t>
            </a:r>
            <a:r>
              <a:rPr lang="en-US" dirty="0"/>
              <a:t>, y </a:t>
            </a:r>
            <a:r>
              <a:rPr lang="en-US" dirty="0" err="1"/>
              <a:t>desarrollaron</a:t>
            </a:r>
            <a:r>
              <a:rPr lang="en-US" dirty="0"/>
              <a:t> </a:t>
            </a:r>
            <a:r>
              <a:rPr lang="en-US" dirty="0" err="1"/>
              <a:t>conocimientos</a:t>
            </a:r>
            <a:r>
              <a:rPr lang="en-US" dirty="0"/>
              <a:t> de </a:t>
            </a:r>
            <a:r>
              <a:rPr lang="en-US" dirty="0" err="1"/>
              <a:t>las</a:t>
            </a:r>
            <a:r>
              <a:rPr lang="en-US" dirty="0"/>
              <a:t> </a:t>
            </a:r>
            <a:r>
              <a:rPr lang="en-US" dirty="0" err="1"/>
              <a:t>matemáticas</a:t>
            </a:r>
            <a:r>
              <a:rPr lang="en-US" dirty="0"/>
              <a:t> y la </a:t>
            </a:r>
            <a:r>
              <a:rPr lang="en-US" dirty="0" err="1"/>
              <a:t>ciencia</a:t>
            </a:r>
            <a:r>
              <a:rPr lang="en-US" dirty="0"/>
              <a:t> </a:t>
            </a:r>
            <a:r>
              <a:rPr lang="en-US" dirty="0" err="1"/>
              <a:t>que</a:t>
            </a:r>
            <a:r>
              <a:rPr lang="en-US" dirty="0"/>
              <a:t> no </a:t>
            </a:r>
            <a:r>
              <a:rPr lang="en-US" dirty="0" err="1"/>
              <a:t>eran</a:t>
            </a:r>
            <a:r>
              <a:rPr lang="en-US" dirty="0"/>
              <a:t> </a:t>
            </a:r>
            <a:r>
              <a:rPr lang="en-US" dirty="0" err="1"/>
              <a:t>compartidos</a:t>
            </a:r>
            <a:r>
              <a:rPr lang="en-US" dirty="0"/>
              <a:t> </a:t>
            </a:r>
            <a:r>
              <a:rPr lang="en-US" dirty="0" err="1"/>
              <a:t>por</a:t>
            </a:r>
            <a:r>
              <a:rPr lang="en-US" dirty="0"/>
              <a:t> la </a:t>
            </a:r>
            <a:r>
              <a:rPr lang="en-US" dirty="0" err="1"/>
              <a:t>gente</a:t>
            </a:r>
            <a:r>
              <a:rPr lang="en-US" dirty="0"/>
              <a:t>  </a:t>
            </a:r>
            <a:r>
              <a:rPr lang="en-US" dirty="0" err="1"/>
              <a:t>común</a:t>
            </a:r>
            <a:r>
              <a:rPr lang="en-US" dirty="0"/>
              <a:t>. </a:t>
            </a:r>
            <a:r>
              <a:rPr lang="en-US" dirty="0" err="1"/>
              <a:t>Aplicaron</a:t>
            </a:r>
            <a:r>
              <a:rPr lang="en-US" dirty="0"/>
              <a:t> </a:t>
            </a:r>
            <a:r>
              <a:rPr lang="en-US" dirty="0" err="1"/>
              <a:t>este</a:t>
            </a:r>
            <a:r>
              <a:rPr lang="en-US" dirty="0"/>
              <a:t> </a:t>
            </a:r>
            <a:r>
              <a:rPr lang="en-US" dirty="0" err="1"/>
              <a:t>conocimiento</a:t>
            </a:r>
            <a:r>
              <a:rPr lang="en-US" dirty="0"/>
              <a:t> con </a:t>
            </a:r>
            <a:r>
              <a:rPr lang="en-US" dirty="0" err="1"/>
              <a:t>discreción</a:t>
            </a:r>
            <a:r>
              <a:rPr lang="en-US" dirty="0"/>
              <a:t> y </a:t>
            </a:r>
            <a:r>
              <a:rPr lang="en-US" dirty="0" err="1"/>
              <a:t>buen</a:t>
            </a:r>
            <a:r>
              <a:rPr lang="en-US" dirty="0"/>
              <a:t> </a:t>
            </a:r>
            <a:r>
              <a:rPr lang="en-US" dirty="0" err="1"/>
              <a:t>juicio</a:t>
            </a:r>
            <a:r>
              <a:rPr lang="en-US" dirty="0"/>
              <a:t>, </a:t>
            </a:r>
            <a:r>
              <a:rPr lang="en-US" dirty="0" err="1"/>
              <a:t>logrando</a:t>
            </a:r>
            <a:r>
              <a:rPr lang="en-US" dirty="0"/>
              <a:t> </a:t>
            </a:r>
            <a:r>
              <a:rPr lang="en-US" dirty="0" err="1"/>
              <a:t>así</a:t>
            </a:r>
            <a:r>
              <a:rPr lang="en-US" dirty="0"/>
              <a:t> </a:t>
            </a:r>
            <a:r>
              <a:rPr lang="en-US" dirty="0" err="1"/>
              <a:t>satisfacer</a:t>
            </a:r>
            <a:r>
              <a:rPr lang="en-US" dirty="0"/>
              <a:t> </a:t>
            </a:r>
            <a:r>
              <a:rPr lang="en-US" dirty="0" err="1"/>
              <a:t>necesidades</a:t>
            </a:r>
            <a:r>
              <a:rPr lang="en-US" dirty="0"/>
              <a:t> </a:t>
            </a:r>
            <a:r>
              <a:rPr lang="en-US" dirty="0" err="1"/>
              <a:t>sociales</a:t>
            </a:r>
            <a:r>
              <a:rPr lang="en-US" dirty="0"/>
              <a:t> </a:t>
            </a:r>
            <a:r>
              <a:rPr lang="en-US" dirty="0" err="1"/>
              <a:t>mediante</a:t>
            </a:r>
            <a:r>
              <a:rPr lang="en-US" dirty="0"/>
              <a:t> la </a:t>
            </a:r>
            <a:r>
              <a:rPr lang="en-US" dirty="0" err="1"/>
              <a:t>construcción</a:t>
            </a:r>
            <a:r>
              <a:rPr lang="en-US" dirty="0"/>
              <a:t> de </a:t>
            </a:r>
            <a:r>
              <a:rPr lang="en-US" dirty="0" err="1"/>
              <a:t>puentes</a:t>
            </a:r>
            <a:r>
              <a:rPr lang="en-US" dirty="0"/>
              <a:t>, </a:t>
            </a:r>
            <a:r>
              <a:rPr lang="en-US" dirty="0" err="1"/>
              <a:t>caminos</a:t>
            </a:r>
            <a:r>
              <a:rPr lang="en-US" dirty="0"/>
              <a:t> y </a:t>
            </a:r>
            <a:r>
              <a:rPr lang="en-US" dirty="0" err="1"/>
              <a:t>edificios</a:t>
            </a:r>
            <a:r>
              <a:rPr lang="en-US" dirty="0"/>
              <a:t>, </a:t>
            </a:r>
            <a:r>
              <a:rPr lang="en-US" dirty="0" err="1"/>
              <a:t>medios</a:t>
            </a:r>
            <a:r>
              <a:rPr lang="en-US" dirty="0"/>
              <a:t> de </a:t>
            </a:r>
            <a:r>
              <a:rPr lang="en-US" dirty="0" err="1"/>
              <a:t>riego</a:t>
            </a:r>
            <a:r>
              <a:rPr lang="en-US" dirty="0"/>
              <a:t> y de control de </a:t>
            </a:r>
            <a:r>
              <a:rPr lang="en-US" dirty="0" err="1"/>
              <a:t>corrientes</a:t>
            </a:r>
            <a:r>
              <a:rPr lang="en-US" dirty="0"/>
              <a:t> de </a:t>
            </a:r>
            <a:r>
              <a:rPr lang="en-US" dirty="0" err="1"/>
              <a:t>agua</a:t>
            </a:r>
            <a:r>
              <a:rPr lang="en-US" dirty="0"/>
              <a:t>, </a:t>
            </a:r>
            <a:r>
              <a:rPr lang="en-US" dirty="0" err="1"/>
              <a:t>mediante</a:t>
            </a:r>
            <a:r>
              <a:rPr lang="en-US" dirty="0"/>
              <a:t> </a:t>
            </a:r>
            <a:r>
              <a:rPr lang="en-US" dirty="0" err="1"/>
              <a:t>trabajo</a:t>
            </a:r>
            <a:r>
              <a:rPr lang="en-US" dirty="0"/>
              <a:t> </a:t>
            </a:r>
            <a:r>
              <a:rPr lang="en-US" dirty="0" err="1"/>
              <a:t>creativo</a:t>
            </a:r>
            <a:r>
              <a:rPr lang="en-US" dirty="0"/>
              <a:t>” (Wright, 1994:2)</a:t>
            </a:r>
            <a:endParaRPr lang="es-CO" dirty="0"/>
          </a:p>
        </p:txBody>
      </p:sp>
    </p:spTree>
    <p:extLst>
      <p:ext uri="{BB962C8B-B14F-4D97-AF65-F5344CB8AC3E}">
        <p14:creationId xmlns:p14="http://schemas.microsoft.com/office/powerpoint/2010/main" val="1469650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Ingeniería</a:t>
            </a:r>
          </a:p>
        </p:txBody>
      </p:sp>
      <p:sp>
        <p:nvSpPr>
          <p:cNvPr id="3" name="2 Marcador de contenido"/>
          <p:cNvSpPr>
            <a:spLocks noGrp="1"/>
          </p:cNvSpPr>
          <p:nvPr>
            <p:ph idx="1"/>
          </p:nvPr>
        </p:nvSpPr>
        <p:spPr/>
        <p:txBody>
          <a:bodyPr/>
          <a:lstStyle/>
          <a:p>
            <a:pPr algn="just"/>
            <a:r>
              <a:rPr lang="en-US" dirty="0"/>
              <a:t>“entre los </a:t>
            </a:r>
            <a:r>
              <a:rPr lang="en-US" dirty="0" err="1"/>
              <a:t>años</a:t>
            </a:r>
            <a:r>
              <a:rPr lang="en-US" dirty="0"/>
              <a:t> 1000 y 1200, en el </a:t>
            </a:r>
            <a:r>
              <a:rPr lang="en-US" dirty="0" err="1"/>
              <a:t>que</a:t>
            </a:r>
            <a:r>
              <a:rPr lang="en-US" dirty="0"/>
              <a:t> </a:t>
            </a:r>
            <a:r>
              <a:rPr lang="en-US" dirty="0" err="1"/>
              <a:t>aparece</a:t>
            </a:r>
            <a:r>
              <a:rPr lang="en-US" dirty="0"/>
              <a:t> y se </a:t>
            </a:r>
            <a:r>
              <a:rPr lang="en-US" dirty="0" err="1"/>
              <a:t>utiliza</a:t>
            </a:r>
            <a:r>
              <a:rPr lang="en-US" dirty="0"/>
              <a:t> </a:t>
            </a:r>
            <a:r>
              <a:rPr lang="en-US" dirty="0" err="1"/>
              <a:t>por</a:t>
            </a:r>
            <a:r>
              <a:rPr lang="en-US" dirty="0"/>
              <a:t> </a:t>
            </a:r>
            <a:r>
              <a:rPr lang="en-US" dirty="0" err="1"/>
              <a:t>primera</a:t>
            </a:r>
            <a:r>
              <a:rPr lang="en-US" dirty="0"/>
              <a:t> </a:t>
            </a:r>
            <a:r>
              <a:rPr lang="en-US" dirty="0" err="1"/>
              <a:t>vez</a:t>
            </a:r>
            <a:r>
              <a:rPr lang="en-US" dirty="0"/>
              <a:t> el </a:t>
            </a:r>
            <a:r>
              <a:rPr lang="en-US" dirty="0" err="1"/>
              <a:t>título</a:t>
            </a:r>
            <a:r>
              <a:rPr lang="en-US" dirty="0"/>
              <a:t> de </a:t>
            </a:r>
            <a:r>
              <a:rPr lang="en-US" dirty="0" err="1"/>
              <a:t>ingeniero</a:t>
            </a:r>
            <a:r>
              <a:rPr lang="en-US" dirty="0"/>
              <a:t>. Las </a:t>
            </a:r>
            <a:r>
              <a:rPr lang="en-US" dirty="0" err="1"/>
              <a:t>palabras</a:t>
            </a:r>
            <a:r>
              <a:rPr lang="en-US" dirty="0"/>
              <a:t> “</a:t>
            </a:r>
            <a:r>
              <a:rPr lang="en-US" dirty="0" err="1"/>
              <a:t>ingenio</a:t>
            </a:r>
            <a:r>
              <a:rPr lang="en-US" dirty="0"/>
              <a:t>” e “</a:t>
            </a:r>
            <a:r>
              <a:rPr lang="en-US" dirty="0" err="1"/>
              <a:t>ingenioso</a:t>
            </a:r>
            <a:r>
              <a:rPr lang="en-US" dirty="0"/>
              <a:t>” </a:t>
            </a:r>
            <a:r>
              <a:rPr lang="en-US" dirty="0" err="1"/>
              <a:t>provienen</a:t>
            </a:r>
            <a:r>
              <a:rPr lang="en-US" dirty="0"/>
              <a:t> del </a:t>
            </a:r>
            <a:r>
              <a:rPr lang="en-US" dirty="0" err="1"/>
              <a:t>latín</a:t>
            </a:r>
            <a:r>
              <a:rPr lang="en-US" dirty="0"/>
              <a:t> </a:t>
            </a:r>
            <a:r>
              <a:rPr lang="en-US" i="1" dirty="0" err="1"/>
              <a:t>ingenerare</a:t>
            </a:r>
            <a:r>
              <a:rPr lang="en-US" i="1" dirty="0"/>
              <a:t> </a:t>
            </a:r>
            <a:r>
              <a:rPr lang="en-US" dirty="0" err="1"/>
              <a:t>que</a:t>
            </a:r>
            <a:r>
              <a:rPr lang="en-US" dirty="0"/>
              <a:t> </a:t>
            </a:r>
            <a:r>
              <a:rPr lang="en-US" dirty="0" err="1"/>
              <a:t>significa</a:t>
            </a:r>
            <a:r>
              <a:rPr lang="en-US" dirty="0"/>
              <a:t> “</a:t>
            </a:r>
            <a:r>
              <a:rPr lang="en-US" dirty="0" err="1"/>
              <a:t>crear</a:t>
            </a:r>
            <a:r>
              <a:rPr lang="en-US" dirty="0"/>
              <a:t>”. De </a:t>
            </a:r>
            <a:r>
              <a:rPr lang="en-US" dirty="0" err="1"/>
              <a:t>allí</a:t>
            </a:r>
            <a:r>
              <a:rPr lang="en-US" dirty="0"/>
              <a:t> que la persona que </a:t>
            </a:r>
            <a:r>
              <a:rPr lang="en-US" dirty="0" err="1"/>
              <a:t>creaba</a:t>
            </a:r>
            <a:r>
              <a:rPr lang="en-US" dirty="0"/>
              <a:t>  o  </a:t>
            </a:r>
            <a:r>
              <a:rPr lang="en-US" dirty="0" err="1"/>
              <a:t>diseñaba</a:t>
            </a:r>
            <a:r>
              <a:rPr lang="en-US" dirty="0"/>
              <a:t>  </a:t>
            </a:r>
            <a:r>
              <a:rPr lang="en-US" dirty="0" err="1"/>
              <a:t>máquinas</a:t>
            </a:r>
            <a:r>
              <a:rPr lang="en-US" dirty="0"/>
              <a:t>  de  </a:t>
            </a:r>
            <a:r>
              <a:rPr lang="en-US" dirty="0" err="1"/>
              <a:t>guerra</a:t>
            </a:r>
            <a:r>
              <a:rPr lang="en-US" dirty="0"/>
              <a:t>  vino  a  ser  </a:t>
            </a:r>
            <a:r>
              <a:rPr lang="en-US" dirty="0" err="1"/>
              <a:t>conocida</a:t>
            </a:r>
            <a:r>
              <a:rPr lang="en-US" dirty="0"/>
              <a:t>  </a:t>
            </a:r>
            <a:r>
              <a:rPr lang="en-US" dirty="0" err="1"/>
              <a:t>como</a:t>
            </a:r>
            <a:r>
              <a:rPr lang="en-US" dirty="0"/>
              <a:t>  el  </a:t>
            </a:r>
            <a:r>
              <a:rPr lang="en-US" i="1" dirty="0" err="1"/>
              <a:t>ingeniator</a:t>
            </a:r>
            <a:r>
              <a:rPr lang="en-US" i="1" dirty="0"/>
              <a:t>  </a:t>
            </a:r>
            <a:r>
              <a:rPr lang="en-US" dirty="0"/>
              <a:t>o </a:t>
            </a:r>
            <a:r>
              <a:rPr lang="en-US" dirty="0" err="1"/>
              <a:t>ingeniero</a:t>
            </a:r>
            <a:r>
              <a:rPr lang="en-US" dirty="0"/>
              <a:t>” (Becerra G., 2010, 47)</a:t>
            </a:r>
            <a:endParaRPr lang="es-CO" dirty="0"/>
          </a:p>
        </p:txBody>
      </p:sp>
    </p:spTree>
    <p:extLst>
      <p:ext uri="{BB962C8B-B14F-4D97-AF65-F5344CB8AC3E}">
        <p14:creationId xmlns:p14="http://schemas.microsoft.com/office/powerpoint/2010/main" val="1492485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Ingeniería</a:t>
            </a:r>
          </a:p>
        </p:txBody>
      </p:sp>
      <p:sp>
        <p:nvSpPr>
          <p:cNvPr id="3" name="2 Marcador de contenido"/>
          <p:cNvSpPr>
            <a:spLocks noGrp="1"/>
          </p:cNvSpPr>
          <p:nvPr>
            <p:ph idx="1"/>
          </p:nvPr>
        </p:nvSpPr>
        <p:spPr/>
        <p:txBody>
          <a:bodyPr>
            <a:normAutofit fontScale="85000" lnSpcReduction="20000"/>
          </a:bodyPr>
          <a:lstStyle/>
          <a:p>
            <a:pPr algn="just"/>
            <a:r>
              <a:rPr lang="en-US" dirty="0"/>
              <a:t>Entre el industrial, el simple </a:t>
            </a:r>
            <a:r>
              <a:rPr lang="en-US" dirty="0" err="1"/>
              <a:t>obrero</a:t>
            </a:r>
            <a:r>
              <a:rPr lang="en-US" dirty="0"/>
              <a:t> y el </a:t>
            </a:r>
            <a:r>
              <a:rPr lang="en-US" dirty="0" err="1"/>
              <a:t>investigador</a:t>
            </a:r>
            <a:r>
              <a:rPr lang="en-US" dirty="0"/>
              <a:t> </a:t>
            </a:r>
            <a:r>
              <a:rPr lang="en-US" dirty="0" err="1"/>
              <a:t>científico</a:t>
            </a:r>
            <a:r>
              <a:rPr lang="en-US" dirty="0"/>
              <a:t>, </a:t>
            </a:r>
            <a:r>
              <a:rPr lang="en-US" dirty="0" err="1"/>
              <a:t>apareció</a:t>
            </a:r>
            <a:r>
              <a:rPr lang="en-US" dirty="0"/>
              <a:t> el </a:t>
            </a:r>
            <a:r>
              <a:rPr lang="en-US" dirty="0" err="1"/>
              <a:t>ingeniero</a:t>
            </a:r>
            <a:r>
              <a:rPr lang="en-US" dirty="0"/>
              <a:t>” (Mumford, 1971: 239-240). Con la </a:t>
            </a:r>
            <a:r>
              <a:rPr lang="en-US" dirty="0" err="1"/>
              <a:t>emergencia</a:t>
            </a:r>
            <a:r>
              <a:rPr lang="en-US" dirty="0"/>
              <a:t> de </a:t>
            </a:r>
            <a:r>
              <a:rPr lang="en-US" dirty="0" err="1"/>
              <a:t>esta</a:t>
            </a:r>
            <a:r>
              <a:rPr lang="en-US" dirty="0"/>
              <a:t> </a:t>
            </a:r>
            <a:r>
              <a:rPr lang="en-US" dirty="0" err="1"/>
              <a:t>figura</a:t>
            </a:r>
            <a:r>
              <a:rPr lang="en-US" dirty="0"/>
              <a:t> </a:t>
            </a:r>
            <a:r>
              <a:rPr lang="en-US" dirty="0" err="1"/>
              <a:t>profesional</a:t>
            </a:r>
            <a:r>
              <a:rPr lang="en-US" dirty="0"/>
              <a:t> de la </a:t>
            </a:r>
            <a:r>
              <a:rPr lang="en-US" dirty="0" err="1"/>
              <a:t>sociedad</a:t>
            </a:r>
            <a:r>
              <a:rPr lang="en-US" dirty="0"/>
              <a:t> </a:t>
            </a:r>
            <a:r>
              <a:rPr lang="en-US" dirty="0" err="1"/>
              <a:t>moderna</a:t>
            </a:r>
            <a:r>
              <a:rPr lang="en-US" dirty="0"/>
              <a:t> </a:t>
            </a:r>
            <a:r>
              <a:rPr lang="en-US" dirty="0" err="1"/>
              <a:t>aparece</a:t>
            </a:r>
            <a:r>
              <a:rPr lang="en-US" dirty="0"/>
              <a:t> la </a:t>
            </a:r>
            <a:r>
              <a:rPr lang="en-US" dirty="0" err="1"/>
              <a:t>primera</a:t>
            </a:r>
            <a:r>
              <a:rPr lang="en-US" dirty="0"/>
              <a:t> </a:t>
            </a:r>
            <a:r>
              <a:rPr lang="en-US" dirty="0" err="1"/>
              <a:t>escuela</a:t>
            </a:r>
            <a:r>
              <a:rPr lang="en-US" dirty="0"/>
              <a:t> </a:t>
            </a:r>
            <a:r>
              <a:rPr lang="en-US" dirty="0" err="1"/>
              <a:t>para</a:t>
            </a:r>
            <a:r>
              <a:rPr lang="en-US" dirty="0"/>
              <a:t> </a:t>
            </a:r>
            <a:r>
              <a:rPr lang="en-US" dirty="0" err="1"/>
              <a:t>su</a:t>
            </a:r>
            <a:r>
              <a:rPr lang="en-US" dirty="0"/>
              <a:t> </a:t>
            </a:r>
            <a:r>
              <a:rPr lang="en-US" dirty="0" err="1"/>
              <a:t>preparación</a:t>
            </a:r>
            <a:r>
              <a:rPr lang="en-US" dirty="0"/>
              <a:t> </a:t>
            </a:r>
            <a:r>
              <a:rPr lang="en-US" dirty="0" err="1"/>
              <a:t>académica</a:t>
            </a:r>
            <a:r>
              <a:rPr lang="en-US" dirty="0"/>
              <a:t>. </a:t>
            </a:r>
            <a:r>
              <a:rPr lang="en-US" dirty="0" err="1"/>
              <a:t>Fue</a:t>
            </a:r>
            <a:r>
              <a:rPr lang="en-US" dirty="0"/>
              <a:t> la </a:t>
            </a:r>
            <a:r>
              <a:rPr lang="en-US" dirty="0" err="1"/>
              <a:t>Ecole</a:t>
            </a:r>
            <a:r>
              <a:rPr lang="en-US" dirty="0"/>
              <a:t> </a:t>
            </a:r>
            <a:r>
              <a:rPr lang="en-US" dirty="0" err="1"/>
              <a:t>Polytechnique</a:t>
            </a:r>
            <a:r>
              <a:rPr lang="en-US" dirty="0"/>
              <a:t> de Paris, </a:t>
            </a:r>
            <a:r>
              <a:rPr lang="en-US" dirty="0" err="1"/>
              <a:t>creada</a:t>
            </a:r>
            <a:r>
              <a:rPr lang="en-US" dirty="0"/>
              <a:t> en 1794. Se </a:t>
            </a:r>
            <a:r>
              <a:rPr lang="en-US" dirty="0" err="1"/>
              <a:t>buscaba</a:t>
            </a:r>
            <a:r>
              <a:rPr lang="en-US" dirty="0"/>
              <a:t> </a:t>
            </a:r>
            <a:r>
              <a:rPr lang="en-US" dirty="0" err="1"/>
              <a:t>que</a:t>
            </a:r>
            <a:r>
              <a:rPr lang="en-US" dirty="0"/>
              <a:t> “los </a:t>
            </a:r>
            <a:r>
              <a:rPr lang="en-US" dirty="0" err="1"/>
              <a:t>nuevos</a:t>
            </a:r>
            <a:r>
              <a:rPr lang="en-US" dirty="0"/>
              <a:t> </a:t>
            </a:r>
            <a:r>
              <a:rPr lang="en-US" dirty="0" err="1"/>
              <a:t>ingenieros</a:t>
            </a:r>
            <a:r>
              <a:rPr lang="en-US" dirty="0"/>
              <a:t>  </a:t>
            </a:r>
            <a:r>
              <a:rPr lang="en-US" dirty="0" err="1"/>
              <a:t>tenían</a:t>
            </a:r>
            <a:r>
              <a:rPr lang="en-US" dirty="0"/>
              <a:t> </a:t>
            </a:r>
            <a:r>
              <a:rPr lang="en-US" dirty="0" err="1"/>
              <a:t>que</a:t>
            </a:r>
            <a:r>
              <a:rPr lang="en-US" dirty="0"/>
              <a:t> </a:t>
            </a:r>
            <a:r>
              <a:rPr lang="en-US" dirty="0" err="1"/>
              <a:t>dominar</a:t>
            </a:r>
            <a:r>
              <a:rPr lang="en-US" dirty="0"/>
              <a:t> </a:t>
            </a:r>
            <a:r>
              <a:rPr lang="en-US" dirty="0" err="1"/>
              <a:t>todos</a:t>
            </a:r>
            <a:r>
              <a:rPr lang="en-US" dirty="0"/>
              <a:t> los </a:t>
            </a:r>
            <a:r>
              <a:rPr lang="en-US" dirty="0" err="1"/>
              <a:t>problemas</a:t>
            </a:r>
            <a:r>
              <a:rPr lang="en-US" dirty="0"/>
              <a:t> </a:t>
            </a:r>
            <a:r>
              <a:rPr lang="en-US" dirty="0" err="1"/>
              <a:t>que</a:t>
            </a:r>
            <a:r>
              <a:rPr lang="en-US" dirty="0"/>
              <a:t> </a:t>
            </a:r>
            <a:r>
              <a:rPr lang="en-US" dirty="0" err="1"/>
              <a:t>supone</a:t>
            </a:r>
            <a:r>
              <a:rPr lang="en-US" dirty="0"/>
              <a:t> el </a:t>
            </a:r>
            <a:r>
              <a:rPr lang="en-US" dirty="0" err="1"/>
              <a:t>desarrollo</a:t>
            </a:r>
            <a:r>
              <a:rPr lang="en-US" dirty="0"/>
              <a:t> de </a:t>
            </a:r>
            <a:r>
              <a:rPr lang="en-US" dirty="0" err="1"/>
              <a:t>las</a:t>
            </a:r>
            <a:r>
              <a:rPr lang="en-US" dirty="0"/>
              <a:t> </a:t>
            </a:r>
            <a:r>
              <a:rPr lang="en-US" dirty="0" err="1"/>
              <a:t>nuevas</a:t>
            </a:r>
            <a:r>
              <a:rPr lang="en-US" dirty="0"/>
              <a:t> </a:t>
            </a:r>
            <a:r>
              <a:rPr lang="en-US" dirty="0" err="1"/>
              <a:t>máquinas</a:t>
            </a:r>
            <a:r>
              <a:rPr lang="en-US" dirty="0"/>
              <a:t> y </a:t>
            </a:r>
            <a:r>
              <a:rPr lang="en-US" dirty="0" err="1"/>
              <a:t>obras</a:t>
            </a:r>
            <a:r>
              <a:rPr lang="en-US" dirty="0"/>
              <a:t>, y la  </a:t>
            </a:r>
            <a:r>
              <a:rPr lang="en-US" dirty="0" err="1"/>
              <a:t>aplicación</a:t>
            </a:r>
            <a:r>
              <a:rPr lang="en-US" dirty="0"/>
              <a:t> de </a:t>
            </a:r>
            <a:r>
              <a:rPr lang="en-US" dirty="0" err="1"/>
              <a:t>las</a:t>
            </a:r>
            <a:r>
              <a:rPr lang="en-US" dirty="0"/>
              <a:t> </a:t>
            </a:r>
            <a:r>
              <a:rPr lang="en-US" dirty="0" err="1"/>
              <a:t>nuevas</a:t>
            </a:r>
            <a:r>
              <a:rPr lang="en-US" dirty="0"/>
              <a:t> </a:t>
            </a:r>
            <a:r>
              <a:rPr lang="en-US" dirty="0" err="1"/>
              <a:t>formas</a:t>
            </a:r>
            <a:r>
              <a:rPr lang="en-US" dirty="0"/>
              <a:t> de </a:t>
            </a:r>
            <a:r>
              <a:rPr lang="en-US" dirty="0" err="1"/>
              <a:t>energía</a:t>
            </a:r>
            <a:r>
              <a:rPr lang="en-US" dirty="0"/>
              <a:t>; la </a:t>
            </a:r>
            <a:r>
              <a:rPr lang="en-US" dirty="0" err="1"/>
              <a:t>esfera</a:t>
            </a:r>
            <a:r>
              <a:rPr lang="en-US" dirty="0"/>
              <a:t> de la </a:t>
            </a:r>
            <a:r>
              <a:rPr lang="en-US" dirty="0" err="1"/>
              <a:t>profesión</a:t>
            </a:r>
            <a:r>
              <a:rPr lang="en-US" dirty="0"/>
              <a:t> </a:t>
            </a:r>
            <a:r>
              <a:rPr lang="en-US" dirty="0" err="1"/>
              <a:t>debe</a:t>
            </a:r>
            <a:r>
              <a:rPr lang="en-US" dirty="0"/>
              <a:t> </a:t>
            </a:r>
            <a:r>
              <a:rPr lang="en-US" dirty="0" err="1"/>
              <a:t>ser</a:t>
            </a:r>
            <a:r>
              <a:rPr lang="en-US" dirty="0"/>
              <a:t> tan </a:t>
            </a:r>
            <a:r>
              <a:rPr lang="en-US" dirty="0" err="1"/>
              <a:t>amplia</a:t>
            </a:r>
            <a:r>
              <a:rPr lang="en-US" dirty="0"/>
              <a:t> en </a:t>
            </a:r>
            <a:r>
              <a:rPr lang="en-US" dirty="0" err="1"/>
              <a:t>todas</a:t>
            </a:r>
            <a:r>
              <a:rPr lang="en-US" dirty="0"/>
              <a:t> </a:t>
            </a:r>
            <a:r>
              <a:rPr lang="en-US" dirty="0" err="1"/>
              <a:t>sus</a:t>
            </a:r>
            <a:r>
              <a:rPr lang="en-US" dirty="0"/>
              <a:t> </a:t>
            </a:r>
            <a:r>
              <a:rPr lang="en-US" dirty="0" err="1"/>
              <a:t>ramas</a:t>
            </a:r>
            <a:r>
              <a:rPr lang="en-US" dirty="0"/>
              <a:t> </a:t>
            </a:r>
            <a:r>
              <a:rPr lang="en-US" dirty="0" err="1"/>
              <a:t>especializadas</a:t>
            </a:r>
            <a:r>
              <a:rPr lang="en-US" dirty="0"/>
              <a:t> </a:t>
            </a:r>
            <a:r>
              <a:rPr lang="en-US" dirty="0" err="1"/>
              <a:t>como</a:t>
            </a:r>
            <a:r>
              <a:rPr lang="en-US" dirty="0"/>
              <a:t> la de Leonardo lo </a:t>
            </a:r>
            <a:r>
              <a:rPr lang="en-US" dirty="0" err="1"/>
              <a:t>había</a:t>
            </a:r>
            <a:r>
              <a:rPr lang="en-US" dirty="0"/>
              <a:t> </a:t>
            </a:r>
            <a:r>
              <a:rPr lang="en-US" dirty="0" err="1"/>
              <a:t>sido</a:t>
            </a:r>
            <a:r>
              <a:rPr lang="en-US" dirty="0"/>
              <a:t> en </a:t>
            </a:r>
            <a:r>
              <a:rPr lang="en-US" dirty="0" err="1"/>
              <a:t>su</a:t>
            </a:r>
            <a:r>
              <a:rPr lang="en-US" dirty="0"/>
              <a:t> </a:t>
            </a:r>
            <a:r>
              <a:rPr lang="en-US" dirty="0" err="1"/>
              <a:t>primitivo</a:t>
            </a:r>
            <a:r>
              <a:rPr lang="en-US" dirty="0"/>
              <a:t> </a:t>
            </a:r>
            <a:r>
              <a:rPr lang="en-US" dirty="0" err="1"/>
              <a:t>estado</a:t>
            </a:r>
            <a:r>
              <a:rPr lang="en-US" dirty="0"/>
              <a:t> </a:t>
            </a:r>
            <a:r>
              <a:rPr lang="en-US" dirty="0" err="1"/>
              <a:t>relativamente</a:t>
            </a:r>
            <a:r>
              <a:rPr lang="en-US" dirty="0"/>
              <a:t> </a:t>
            </a:r>
            <a:r>
              <a:rPr lang="en-US" dirty="0" err="1"/>
              <a:t>indiferenciado</a:t>
            </a:r>
            <a:r>
              <a:rPr lang="en-US" dirty="0"/>
              <a:t>” (Mumford, 1971; 240).</a:t>
            </a:r>
            <a:endParaRPr lang="es-CO" dirty="0"/>
          </a:p>
          <a:p>
            <a:endParaRPr lang="es-CO" dirty="0"/>
          </a:p>
        </p:txBody>
      </p:sp>
    </p:spTree>
    <p:extLst>
      <p:ext uri="{BB962C8B-B14F-4D97-AF65-F5344CB8AC3E}">
        <p14:creationId xmlns:p14="http://schemas.microsoft.com/office/powerpoint/2010/main" val="178576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Objetivo</a:t>
            </a:r>
          </a:p>
        </p:txBody>
      </p:sp>
      <p:sp>
        <p:nvSpPr>
          <p:cNvPr id="3" name="2 Marcador de contenido"/>
          <p:cNvSpPr>
            <a:spLocks noGrp="1"/>
          </p:cNvSpPr>
          <p:nvPr>
            <p:ph idx="1"/>
          </p:nvPr>
        </p:nvSpPr>
        <p:spPr/>
        <p:txBody>
          <a:bodyPr/>
          <a:lstStyle/>
          <a:p>
            <a:pPr algn="just"/>
            <a:r>
              <a:rPr lang="es-CO" dirty="0"/>
              <a:t>Identificar cual es el campo de acción de la electrónica y su papel en el desarrollo industrial</a:t>
            </a:r>
          </a:p>
        </p:txBody>
      </p:sp>
    </p:spTree>
    <p:extLst>
      <p:ext uri="{BB962C8B-B14F-4D97-AF65-F5344CB8AC3E}">
        <p14:creationId xmlns:p14="http://schemas.microsoft.com/office/powerpoint/2010/main" val="1333077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Ingeniería y ciencia</a:t>
            </a:r>
          </a:p>
        </p:txBody>
      </p:sp>
      <p:sp>
        <p:nvSpPr>
          <p:cNvPr id="3" name="2 Marcador de contenido"/>
          <p:cNvSpPr>
            <a:spLocks noGrp="1"/>
          </p:cNvSpPr>
          <p:nvPr>
            <p:ph idx="1"/>
          </p:nvPr>
        </p:nvSpPr>
        <p:spPr/>
        <p:txBody>
          <a:bodyPr>
            <a:normAutofit fontScale="92500" lnSpcReduction="20000"/>
          </a:bodyPr>
          <a:lstStyle/>
          <a:p>
            <a:pPr algn="just"/>
            <a:r>
              <a:rPr lang="en-US" dirty="0"/>
              <a:t>Si </a:t>
            </a:r>
            <a:r>
              <a:rPr lang="en-US" dirty="0" err="1"/>
              <a:t>bien</a:t>
            </a:r>
            <a:r>
              <a:rPr lang="en-US" dirty="0"/>
              <a:t> </a:t>
            </a:r>
            <a:r>
              <a:rPr lang="en-US" dirty="0" err="1"/>
              <a:t>es</a:t>
            </a:r>
            <a:r>
              <a:rPr lang="en-US" dirty="0"/>
              <a:t> </a:t>
            </a:r>
            <a:r>
              <a:rPr lang="en-US" dirty="0" err="1"/>
              <a:t>cierto</a:t>
            </a:r>
            <a:r>
              <a:rPr lang="en-US" dirty="0"/>
              <a:t> </a:t>
            </a:r>
            <a:r>
              <a:rPr lang="en-US" dirty="0" err="1"/>
              <a:t>que</a:t>
            </a:r>
            <a:r>
              <a:rPr lang="en-US" dirty="0"/>
              <a:t> </a:t>
            </a:r>
            <a:r>
              <a:rPr lang="en-US" dirty="0" err="1"/>
              <a:t>es</a:t>
            </a:r>
            <a:r>
              <a:rPr lang="en-US" dirty="0"/>
              <a:t> el  </a:t>
            </a:r>
            <a:r>
              <a:rPr lang="en-US" dirty="0" err="1"/>
              <a:t>conocimiento</a:t>
            </a:r>
            <a:r>
              <a:rPr lang="en-US" dirty="0"/>
              <a:t> </a:t>
            </a:r>
            <a:r>
              <a:rPr lang="en-US" dirty="0" err="1"/>
              <a:t>científico</a:t>
            </a:r>
            <a:r>
              <a:rPr lang="en-US" dirty="0"/>
              <a:t>, en </a:t>
            </a:r>
            <a:r>
              <a:rPr lang="en-US" dirty="0" err="1"/>
              <a:t>su</a:t>
            </a:r>
            <a:r>
              <a:rPr lang="en-US" dirty="0"/>
              <a:t> </a:t>
            </a:r>
            <a:r>
              <a:rPr lang="en-US" dirty="0" err="1"/>
              <a:t>sentido</a:t>
            </a:r>
            <a:r>
              <a:rPr lang="en-US" dirty="0"/>
              <a:t> de </a:t>
            </a:r>
            <a:r>
              <a:rPr lang="en-US" dirty="0" err="1"/>
              <a:t>aplicabilidad</a:t>
            </a:r>
            <a:r>
              <a:rPr lang="en-US" dirty="0"/>
              <a:t> y </a:t>
            </a:r>
            <a:r>
              <a:rPr lang="en-US" dirty="0" err="1"/>
              <a:t>resolución</a:t>
            </a:r>
            <a:r>
              <a:rPr lang="en-US" dirty="0"/>
              <a:t> de </a:t>
            </a:r>
            <a:r>
              <a:rPr lang="en-US" dirty="0" err="1"/>
              <a:t>necesidades</a:t>
            </a:r>
            <a:r>
              <a:rPr lang="en-US" dirty="0"/>
              <a:t> </a:t>
            </a:r>
            <a:r>
              <a:rPr lang="en-US" dirty="0" err="1"/>
              <a:t>humanas</a:t>
            </a:r>
            <a:r>
              <a:rPr lang="en-US" dirty="0"/>
              <a:t> y  </a:t>
            </a:r>
            <a:r>
              <a:rPr lang="en-US" dirty="0" err="1"/>
              <a:t>sociales</a:t>
            </a:r>
            <a:r>
              <a:rPr lang="en-US" dirty="0"/>
              <a:t>, lo </a:t>
            </a:r>
            <a:r>
              <a:rPr lang="en-US" dirty="0" err="1"/>
              <a:t>que</a:t>
            </a:r>
            <a:r>
              <a:rPr lang="en-US" dirty="0"/>
              <a:t> le da </a:t>
            </a:r>
            <a:r>
              <a:rPr lang="en-US" dirty="0" err="1"/>
              <a:t>sustento</a:t>
            </a:r>
            <a:r>
              <a:rPr lang="en-US" dirty="0"/>
              <a:t> y rigor al </a:t>
            </a:r>
            <a:r>
              <a:rPr lang="en-US" dirty="0" err="1"/>
              <a:t>trabajo</a:t>
            </a:r>
            <a:r>
              <a:rPr lang="en-US" dirty="0"/>
              <a:t> </a:t>
            </a:r>
            <a:r>
              <a:rPr lang="en-US" dirty="0" err="1"/>
              <a:t>ingenieril</a:t>
            </a:r>
            <a:r>
              <a:rPr lang="en-US" dirty="0"/>
              <a:t>, se </a:t>
            </a:r>
            <a:r>
              <a:rPr lang="en-US" dirty="0" err="1"/>
              <a:t>tiene</a:t>
            </a:r>
            <a:r>
              <a:rPr lang="en-US" dirty="0"/>
              <a:t> </a:t>
            </a:r>
            <a:r>
              <a:rPr lang="en-US" dirty="0" err="1"/>
              <a:t>que</a:t>
            </a:r>
            <a:r>
              <a:rPr lang="en-US" dirty="0"/>
              <a:t> la </a:t>
            </a:r>
            <a:r>
              <a:rPr lang="en-US" dirty="0" err="1"/>
              <a:t>ingeniera</a:t>
            </a:r>
            <a:r>
              <a:rPr lang="en-US" dirty="0"/>
              <a:t> no </a:t>
            </a:r>
            <a:r>
              <a:rPr lang="en-US" dirty="0" err="1"/>
              <a:t>es</a:t>
            </a:r>
            <a:r>
              <a:rPr lang="en-US" dirty="0"/>
              <a:t> </a:t>
            </a:r>
            <a:r>
              <a:rPr lang="en-US" dirty="0" err="1"/>
              <a:t>una</a:t>
            </a:r>
            <a:r>
              <a:rPr lang="en-US" dirty="0"/>
              <a:t>  </a:t>
            </a:r>
            <a:r>
              <a:rPr lang="en-US" dirty="0" err="1"/>
              <a:t>ciencia</a:t>
            </a:r>
            <a:r>
              <a:rPr lang="en-US" dirty="0"/>
              <a:t>, </a:t>
            </a:r>
            <a:r>
              <a:rPr lang="en-US" dirty="0" err="1"/>
              <a:t>ella</a:t>
            </a:r>
            <a:r>
              <a:rPr lang="en-US" dirty="0"/>
              <a:t> no se </a:t>
            </a:r>
            <a:r>
              <a:rPr lang="en-US" dirty="0" err="1"/>
              <a:t>puede</a:t>
            </a:r>
            <a:r>
              <a:rPr lang="en-US" dirty="0"/>
              <a:t> </a:t>
            </a:r>
            <a:r>
              <a:rPr lang="en-US" dirty="0" err="1"/>
              <a:t>construir</a:t>
            </a:r>
            <a:r>
              <a:rPr lang="en-US" dirty="0"/>
              <a:t> </a:t>
            </a:r>
            <a:r>
              <a:rPr lang="en-US" dirty="0" err="1"/>
              <a:t>por</a:t>
            </a:r>
            <a:r>
              <a:rPr lang="en-US" dirty="0"/>
              <a:t> </a:t>
            </a:r>
            <a:r>
              <a:rPr lang="en-US" dirty="0" err="1"/>
              <a:t>sí</a:t>
            </a:r>
            <a:r>
              <a:rPr lang="en-US" dirty="0"/>
              <a:t> </a:t>
            </a:r>
            <a:r>
              <a:rPr lang="en-US" dirty="0" err="1"/>
              <a:t>misma</a:t>
            </a:r>
            <a:r>
              <a:rPr lang="en-US" dirty="0"/>
              <a:t>, </a:t>
            </a:r>
            <a:r>
              <a:rPr lang="en-US" dirty="0" err="1"/>
              <a:t>pues</a:t>
            </a:r>
            <a:r>
              <a:rPr lang="en-US" dirty="0"/>
              <a:t> </a:t>
            </a:r>
            <a:r>
              <a:rPr lang="en-US" dirty="0" err="1"/>
              <a:t>recibe</a:t>
            </a:r>
            <a:r>
              <a:rPr lang="en-US" dirty="0"/>
              <a:t> los </a:t>
            </a:r>
            <a:r>
              <a:rPr lang="en-US" dirty="0" err="1"/>
              <a:t>conocimientos</a:t>
            </a:r>
            <a:r>
              <a:rPr lang="en-US" dirty="0"/>
              <a:t> con los </a:t>
            </a:r>
            <a:r>
              <a:rPr lang="en-US" dirty="0" err="1"/>
              <a:t>que</a:t>
            </a:r>
            <a:r>
              <a:rPr lang="en-US" dirty="0"/>
              <a:t>  </a:t>
            </a:r>
            <a:r>
              <a:rPr lang="en-US" dirty="0" err="1"/>
              <a:t>trabaja</a:t>
            </a:r>
            <a:r>
              <a:rPr lang="en-US" dirty="0"/>
              <a:t> del exterior. Su </a:t>
            </a:r>
            <a:r>
              <a:rPr lang="en-US" dirty="0" err="1"/>
              <a:t>preocupación</a:t>
            </a:r>
            <a:r>
              <a:rPr lang="en-US" dirty="0"/>
              <a:t>, </a:t>
            </a:r>
            <a:r>
              <a:rPr lang="en-US" dirty="0" err="1"/>
              <a:t>entonces</a:t>
            </a:r>
            <a:r>
              <a:rPr lang="en-US" dirty="0"/>
              <a:t>, no </a:t>
            </a:r>
            <a:r>
              <a:rPr lang="en-US" dirty="0" err="1"/>
              <a:t>es</a:t>
            </a:r>
            <a:r>
              <a:rPr lang="en-US" dirty="0"/>
              <a:t> el </a:t>
            </a:r>
            <a:r>
              <a:rPr lang="en-US" dirty="0" err="1"/>
              <a:t>avance</a:t>
            </a:r>
            <a:r>
              <a:rPr lang="en-US" dirty="0"/>
              <a:t>  del  </a:t>
            </a:r>
            <a:r>
              <a:rPr lang="en-US" dirty="0" err="1"/>
              <a:t>conocimiento</a:t>
            </a:r>
            <a:r>
              <a:rPr lang="en-US" dirty="0"/>
              <a:t>  </a:t>
            </a:r>
            <a:r>
              <a:rPr lang="en-US" dirty="0" err="1"/>
              <a:t>científico</a:t>
            </a:r>
            <a:r>
              <a:rPr lang="en-US" dirty="0"/>
              <a:t>,   la  </a:t>
            </a:r>
            <a:r>
              <a:rPr lang="en-US" dirty="0" err="1"/>
              <a:t>búsqueda</a:t>
            </a:r>
            <a:r>
              <a:rPr lang="en-US" dirty="0"/>
              <a:t>  de  </a:t>
            </a:r>
            <a:r>
              <a:rPr lang="en-US" dirty="0" err="1"/>
              <a:t>leyes</a:t>
            </a:r>
            <a:r>
              <a:rPr lang="en-US" dirty="0"/>
              <a:t>  y  </a:t>
            </a:r>
            <a:r>
              <a:rPr lang="en-US" dirty="0" err="1"/>
              <a:t>paradigmas</a:t>
            </a:r>
            <a:r>
              <a:rPr lang="en-US" dirty="0"/>
              <a:t>,  </a:t>
            </a:r>
            <a:r>
              <a:rPr lang="en-US" dirty="0" err="1"/>
              <a:t>sino</a:t>
            </a:r>
            <a:r>
              <a:rPr lang="en-US" dirty="0"/>
              <a:t>  </a:t>
            </a:r>
            <a:r>
              <a:rPr lang="en-US" dirty="0" err="1"/>
              <a:t>su</a:t>
            </a:r>
            <a:r>
              <a:rPr lang="en-US" dirty="0"/>
              <a:t> </a:t>
            </a:r>
            <a:r>
              <a:rPr lang="en-US" dirty="0" err="1"/>
              <a:t>aplicabilidad</a:t>
            </a:r>
            <a:r>
              <a:rPr lang="en-US" dirty="0"/>
              <a:t>,  </a:t>
            </a:r>
            <a:r>
              <a:rPr lang="en-US" dirty="0" err="1"/>
              <a:t>su</a:t>
            </a:r>
            <a:r>
              <a:rPr lang="en-US" dirty="0"/>
              <a:t>  </a:t>
            </a:r>
            <a:r>
              <a:rPr lang="en-US" dirty="0" err="1"/>
              <a:t>uso</a:t>
            </a:r>
            <a:r>
              <a:rPr lang="en-US" dirty="0"/>
              <a:t>  y  </a:t>
            </a:r>
            <a:r>
              <a:rPr lang="en-US" dirty="0" err="1"/>
              <a:t>rentabilidad</a:t>
            </a:r>
            <a:r>
              <a:rPr lang="en-US" dirty="0"/>
              <a:t>  </a:t>
            </a:r>
            <a:r>
              <a:rPr lang="en-US" dirty="0" err="1"/>
              <a:t>práctica</a:t>
            </a:r>
            <a:r>
              <a:rPr lang="en-US" dirty="0"/>
              <a:t>.  En  </a:t>
            </a:r>
            <a:r>
              <a:rPr lang="en-US" dirty="0" err="1"/>
              <a:t>ese</a:t>
            </a:r>
            <a:r>
              <a:rPr lang="en-US" dirty="0"/>
              <a:t>  </a:t>
            </a:r>
            <a:r>
              <a:rPr lang="en-US" dirty="0" err="1"/>
              <a:t>sentido</a:t>
            </a:r>
            <a:r>
              <a:rPr lang="en-US" dirty="0"/>
              <a:t>  no  </a:t>
            </a:r>
            <a:r>
              <a:rPr lang="en-US" dirty="0" err="1"/>
              <a:t>reflexiona</a:t>
            </a:r>
            <a:r>
              <a:rPr lang="en-US" dirty="0"/>
              <a:t>  </a:t>
            </a:r>
            <a:r>
              <a:rPr lang="en-US" dirty="0" err="1"/>
              <a:t>su</a:t>
            </a:r>
            <a:r>
              <a:rPr lang="en-US" dirty="0"/>
              <a:t>  </a:t>
            </a:r>
            <a:r>
              <a:rPr lang="en-US" dirty="0" err="1"/>
              <a:t>propio</a:t>
            </a:r>
            <a:r>
              <a:rPr lang="en-US" dirty="0"/>
              <a:t> </a:t>
            </a:r>
            <a:r>
              <a:rPr lang="en-US" dirty="0" err="1"/>
              <a:t>quehacer</a:t>
            </a:r>
            <a:r>
              <a:rPr lang="en-US" dirty="0"/>
              <a:t>, </a:t>
            </a:r>
            <a:r>
              <a:rPr lang="en-US" dirty="0" err="1"/>
              <a:t>sólo</a:t>
            </a:r>
            <a:r>
              <a:rPr lang="en-US" dirty="0"/>
              <a:t> lo </a:t>
            </a:r>
            <a:r>
              <a:rPr lang="en-US" dirty="0" err="1"/>
              <a:t>práctica</a:t>
            </a:r>
            <a:r>
              <a:rPr lang="en-US" dirty="0"/>
              <a:t>.</a:t>
            </a:r>
            <a:endParaRPr lang="es-CO" dirty="0"/>
          </a:p>
          <a:p>
            <a:endParaRPr lang="es-CO" dirty="0"/>
          </a:p>
        </p:txBody>
      </p:sp>
    </p:spTree>
    <p:extLst>
      <p:ext uri="{BB962C8B-B14F-4D97-AF65-F5344CB8AC3E}">
        <p14:creationId xmlns:p14="http://schemas.microsoft.com/office/powerpoint/2010/main" val="2448075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Definición de Ingeniería</a:t>
            </a:r>
          </a:p>
        </p:txBody>
      </p:sp>
      <p:sp>
        <p:nvSpPr>
          <p:cNvPr id="3" name="2 Marcador de contenido"/>
          <p:cNvSpPr>
            <a:spLocks noGrp="1"/>
          </p:cNvSpPr>
          <p:nvPr>
            <p:ph idx="1"/>
          </p:nvPr>
        </p:nvSpPr>
        <p:spPr/>
        <p:txBody>
          <a:bodyPr>
            <a:normAutofit fontScale="85000" lnSpcReduction="20000"/>
          </a:bodyPr>
          <a:lstStyle/>
          <a:p>
            <a:pPr algn="just"/>
            <a:r>
              <a:rPr lang="en-US" dirty="0"/>
              <a:t>La  </a:t>
            </a:r>
            <a:r>
              <a:rPr lang="en-US" dirty="0" err="1"/>
              <a:t>ingeniería</a:t>
            </a:r>
            <a:r>
              <a:rPr lang="en-US" dirty="0"/>
              <a:t>  </a:t>
            </a:r>
            <a:r>
              <a:rPr lang="en-US" dirty="0" err="1"/>
              <a:t>es</a:t>
            </a:r>
            <a:r>
              <a:rPr lang="en-US" dirty="0"/>
              <a:t>  el </a:t>
            </a:r>
            <a:r>
              <a:rPr lang="en-US" dirty="0" err="1"/>
              <a:t>conjunto</a:t>
            </a:r>
            <a:r>
              <a:rPr lang="en-US" dirty="0"/>
              <a:t> de  </a:t>
            </a:r>
            <a:r>
              <a:rPr lang="en-US" dirty="0" err="1"/>
              <a:t>conocimientos</a:t>
            </a:r>
            <a:r>
              <a:rPr lang="en-US" dirty="0"/>
              <a:t> </a:t>
            </a:r>
            <a:r>
              <a:rPr lang="en-US" dirty="0" err="1"/>
              <a:t>teóricos</a:t>
            </a:r>
            <a:r>
              <a:rPr lang="en-US" dirty="0"/>
              <a:t>, de </a:t>
            </a:r>
            <a:r>
              <a:rPr lang="en-US" dirty="0" err="1"/>
              <a:t>conocimientos</a:t>
            </a:r>
            <a:r>
              <a:rPr lang="en-US" dirty="0"/>
              <a:t> </a:t>
            </a:r>
            <a:r>
              <a:rPr lang="en-US" dirty="0" err="1"/>
              <a:t>empíricos</a:t>
            </a:r>
            <a:r>
              <a:rPr lang="en-US" dirty="0"/>
              <a:t> y de </a:t>
            </a:r>
            <a:r>
              <a:rPr lang="en-US" dirty="0" err="1"/>
              <a:t>prácticas</a:t>
            </a:r>
            <a:r>
              <a:rPr lang="en-US" dirty="0"/>
              <a:t>, </a:t>
            </a:r>
            <a:r>
              <a:rPr lang="en-US" dirty="0" err="1"/>
              <a:t>que</a:t>
            </a:r>
            <a:r>
              <a:rPr lang="en-US" dirty="0"/>
              <a:t> se </a:t>
            </a:r>
            <a:r>
              <a:rPr lang="en-US" dirty="0" err="1"/>
              <a:t>aplican</a:t>
            </a:r>
            <a:r>
              <a:rPr lang="en-US" dirty="0"/>
              <a:t> </a:t>
            </a:r>
            <a:r>
              <a:rPr lang="en-US" dirty="0" err="1"/>
              <a:t>profesionalmente</a:t>
            </a:r>
            <a:r>
              <a:rPr lang="en-US" dirty="0"/>
              <a:t> </a:t>
            </a:r>
            <a:r>
              <a:rPr lang="en-US" dirty="0" err="1"/>
              <a:t>para</a:t>
            </a:r>
            <a:r>
              <a:rPr lang="en-US" dirty="0"/>
              <a:t> </a:t>
            </a:r>
            <a:r>
              <a:rPr lang="en-US" dirty="0" err="1"/>
              <a:t>disponer</a:t>
            </a:r>
            <a:r>
              <a:rPr lang="en-US" dirty="0"/>
              <a:t> de </a:t>
            </a:r>
            <a:r>
              <a:rPr lang="en-US" dirty="0" err="1"/>
              <a:t>las</a:t>
            </a:r>
            <a:r>
              <a:rPr lang="en-US" dirty="0"/>
              <a:t> </a:t>
            </a:r>
            <a:r>
              <a:rPr lang="en-US" dirty="0" err="1"/>
              <a:t>fuerzas</a:t>
            </a:r>
            <a:r>
              <a:rPr lang="en-US" dirty="0"/>
              <a:t> y los </a:t>
            </a:r>
            <a:r>
              <a:rPr lang="en-US" dirty="0" err="1"/>
              <a:t>recursos</a:t>
            </a:r>
            <a:r>
              <a:rPr lang="en-US" dirty="0"/>
              <a:t> </a:t>
            </a:r>
            <a:r>
              <a:rPr lang="en-US" dirty="0" err="1"/>
              <a:t>naturales</a:t>
            </a:r>
            <a:r>
              <a:rPr lang="en-US" dirty="0"/>
              <a:t>, y de los </a:t>
            </a:r>
            <a:r>
              <a:rPr lang="en-US" dirty="0" err="1"/>
              <a:t>objetos</a:t>
            </a:r>
            <a:r>
              <a:rPr lang="en-US" dirty="0"/>
              <a:t>, los </a:t>
            </a:r>
            <a:r>
              <a:rPr lang="en-US" dirty="0" err="1"/>
              <a:t>materiales</a:t>
            </a:r>
            <a:r>
              <a:rPr lang="en-US" dirty="0"/>
              <a:t> y los </a:t>
            </a:r>
            <a:r>
              <a:rPr lang="en-US" dirty="0" err="1"/>
              <a:t>sistemas</a:t>
            </a:r>
            <a:r>
              <a:rPr lang="en-US" dirty="0"/>
              <a:t> </a:t>
            </a:r>
            <a:r>
              <a:rPr lang="en-US" dirty="0" err="1"/>
              <a:t>hechos</a:t>
            </a:r>
            <a:r>
              <a:rPr lang="en-US" dirty="0"/>
              <a:t> </a:t>
            </a:r>
            <a:r>
              <a:rPr lang="en-US" dirty="0" err="1"/>
              <a:t>por</a:t>
            </a:r>
            <a:r>
              <a:rPr lang="en-US" dirty="0"/>
              <a:t> el hombre </a:t>
            </a:r>
            <a:r>
              <a:rPr lang="en-US" dirty="0" err="1"/>
              <a:t>para</a:t>
            </a:r>
            <a:r>
              <a:rPr lang="en-US" dirty="0"/>
              <a:t> </a:t>
            </a:r>
            <a:r>
              <a:rPr lang="en-US" dirty="0" err="1"/>
              <a:t>diseñar</a:t>
            </a:r>
            <a:r>
              <a:rPr lang="en-US" dirty="0"/>
              <a:t>, </a:t>
            </a:r>
            <a:r>
              <a:rPr lang="en-US" dirty="0" err="1"/>
              <a:t>construir</a:t>
            </a:r>
            <a:r>
              <a:rPr lang="en-US" dirty="0"/>
              <a:t>, </a:t>
            </a:r>
            <a:r>
              <a:rPr lang="en-US" dirty="0" err="1"/>
              <a:t>operar</a:t>
            </a:r>
            <a:r>
              <a:rPr lang="en-US" dirty="0"/>
              <a:t> </a:t>
            </a:r>
            <a:r>
              <a:rPr lang="en-US" dirty="0" err="1"/>
              <a:t>equipos</a:t>
            </a:r>
            <a:r>
              <a:rPr lang="en-US" dirty="0"/>
              <a:t>,  </a:t>
            </a:r>
            <a:r>
              <a:rPr lang="en-US" dirty="0" err="1"/>
              <a:t>instalaciones</a:t>
            </a:r>
            <a:r>
              <a:rPr lang="en-US" dirty="0"/>
              <a:t>, </a:t>
            </a:r>
            <a:r>
              <a:rPr lang="en-US" dirty="0" err="1"/>
              <a:t>bienes</a:t>
            </a:r>
            <a:r>
              <a:rPr lang="en-US" dirty="0"/>
              <a:t> y </a:t>
            </a:r>
            <a:r>
              <a:rPr lang="en-US" dirty="0" err="1"/>
              <a:t>servicios</a:t>
            </a:r>
            <a:r>
              <a:rPr lang="en-US" dirty="0"/>
              <a:t> con fines </a:t>
            </a:r>
            <a:r>
              <a:rPr lang="en-US" dirty="0" err="1"/>
              <a:t>económicos</a:t>
            </a:r>
            <a:r>
              <a:rPr lang="en-US" dirty="0"/>
              <a:t> </a:t>
            </a:r>
            <a:r>
              <a:rPr lang="en-US" dirty="0" err="1"/>
              <a:t>dentro</a:t>
            </a:r>
            <a:r>
              <a:rPr lang="en-US" dirty="0"/>
              <a:t> de un </a:t>
            </a:r>
            <a:r>
              <a:rPr lang="en-US" dirty="0" err="1"/>
              <a:t>contexto</a:t>
            </a:r>
            <a:r>
              <a:rPr lang="en-US" dirty="0"/>
              <a:t> social  dado,  y   </a:t>
            </a:r>
            <a:r>
              <a:rPr lang="en-US" dirty="0" err="1"/>
              <a:t>exigiendo</a:t>
            </a:r>
            <a:r>
              <a:rPr lang="en-US" dirty="0"/>
              <a:t>  un  </a:t>
            </a:r>
            <a:r>
              <a:rPr lang="en-US" dirty="0" err="1"/>
              <a:t>nivel</a:t>
            </a:r>
            <a:r>
              <a:rPr lang="en-US" dirty="0"/>
              <a:t>  de  </a:t>
            </a:r>
            <a:r>
              <a:rPr lang="en-US" dirty="0" err="1"/>
              <a:t>capacitación</a:t>
            </a:r>
            <a:r>
              <a:rPr lang="en-US" dirty="0"/>
              <a:t>  </a:t>
            </a:r>
            <a:r>
              <a:rPr lang="en-US" dirty="0" err="1"/>
              <a:t>científica</a:t>
            </a:r>
            <a:r>
              <a:rPr lang="en-US" dirty="0"/>
              <a:t>  y  </a:t>
            </a:r>
            <a:r>
              <a:rPr lang="en-US" dirty="0" err="1"/>
              <a:t>técnica</a:t>
            </a:r>
            <a:r>
              <a:rPr lang="en-US" dirty="0"/>
              <a:t>  ad  hoc  – </a:t>
            </a:r>
            <a:r>
              <a:rPr lang="en-US" dirty="0" err="1"/>
              <a:t>particularmente</a:t>
            </a:r>
            <a:r>
              <a:rPr lang="en-US" dirty="0"/>
              <a:t> en </a:t>
            </a:r>
            <a:r>
              <a:rPr lang="en-US" dirty="0" err="1"/>
              <a:t>física</a:t>
            </a:r>
            <a:r>
              <a:rPr lang="en-US" dirty="0"/>
              <a:t>, </a:t>
            </a:r>
            <a:r>
              <a:rPr lang="en-US" dirty="0" err="1"/>
              <a:t>ciencias</a:t>
            </a:r>
            <a:r>
              <a:rPr lang="en-US" dirty="0"/>
              <a:t> </a:t>
            </a:r>
            <a:r>
              <a:rPr lang="en-US" dirty="0" err="1"/>
              <a:t>naturales</a:t>
            </a:r>
            <a:r>
              <a:rPr lang="en-US" dirty="0"/>
              <a:t> y </a:t>
            </a:r>
            <a:r>
              <a:rPr lang="en-US" dirty="0" err="1"/>
              <a:t>economía</a:t>
            </a:r>
            <a:r>
              <a:rPr lang="en-US" dirty="0"/>
              <a:t>-,especial y </a:t>
            </a:r>
            <a:r>
              <a:rPr lang="en-US" dirty="0" err="1"/>
              <a:t>notoriamente</a:t>
            </a:r>
            <a:r>
              <a:rPr lang="en-US" dirty="0"/>
              <a:t> superior al del </a:t>
            </a:r>
            <a:r>
              <a:rPr lang="en-US" dirty="0" err="1"/>
              <a:t>común</a:t>
            </a:r>
            <a:r>
              <a:rPr lang="en-US" dirty="0"/>
              <a:t> de los </a:t>
            </a:r>
            <a:r>
              <a:rPr lang="en-US" dirty="0" err="1"/>
              <a:t>ciudadanos</a:t>
            </a:r>
            <a:r>
              <a:rPr lang="en-US" dirty="0"/>
              <a:t>” (Valencia, 2004: 162).</a:t>
            </a:r>
            <a:endParaRPr lang="es-CO" dirty="0"/>
          </a:p>
          <a:p>
            <a:pPr algn="just"/>
            <a:endParaRPr lang="es-CO" dirty="0"/>
          </a:p>
        </p:txBody>
      </p:sp>
    </p:spTree>
    <p:extLst>
      <p:ext uri="{BB962C8B-B14F-4D97-AF65-F5344CB8AC3E}">
        <p14:creationId xmlns:p14="http://schemas.microsoft.com/office/powerpoint/2010/main" val="1647049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Ciencia</a:t>
            </a:r>
          </a:p>
        </p:txBody>
      </p:sp>
      <p:sp>
        <p:nvSpPr>
          <p:cNvPr id="3" name="2 Marcador de contenido"/>
          <p:cNvSpPr>
            <a:spLocks noGrp="1"/>
          </p:cNvSpPr>
          <p:nvPr>
            <p:ph idx="1"/>
          </p:nvPr>
        </p:nvSpPr>
        <p:spPr/>
        <p:txBody>
          <a:bodyPr/>
          <a:lstStyle/>
          <a:p>
            <a:pPr algn="just"/>
            <a:r>
              <a:rPr lang="en-US" dirty="0"/>
              <a:t>La </a:t>
            </a:r>
            <a:r>
              <a:rPr lang="en-US" dirty="0" err="1"/>
              <a:t>Ciencia</a:t>
            </a:r>
            <a:r>
              <a:rPr lang="en-US" dirty="0"/>
              <a:t> se  </a:t>
            </a:r>
            <a:r>
              <a:rPr lang="en-US" dirty="0" err="1"/>
              <a:t>entiende</a:t>
            </a:r>
            <a:r>
              <a:rPr lang="en-US" dirty="0"/>
              <a:t> hoy </a:t>
            </a:r>
            <a:r>
              <a:rPr lang="en-US" dirty="0" err="1"/>
              <a:t>como</a:t>
            </a:r>
            <a:r>
              <a:rPr lang="en-US" dirty="0"/>
              <a:t> un </a:t>
            </a:r>
            <a:r>
              <a:rPr lang="en-US" dirty="0" err="1"/>
              <a:t>modo</a:t>
            </a:r>
            <a:r>
              <a:rPr lang="en-US" dirty="0"/>
              <a:t> de </a:t>
            </a:r>
            <a:r>
              <a:rPr lang="en-US" dirty="0" err="1"/>
              <a:t>conocimiento</a:t>
            </a:r>
            <a:r>
              <a:rPr lang="en-US" dirty="0"/>
              <a:t> </a:t>
            </a:r>
            <a:r>
              <a:rPr lang="en-US" dirty="0" err="1"/>
              <a:t>valido</a:t>
            </a:r>
            <a:r>
              <a:rPr lang="en-US" dirty="0"/>
              <a:t>, </a:t>
            </a:r>
            <a:r>
              <a:rPr lang="en-US" dirty="0" err="1"/>
              <a:t>una</a:t>
            </a:r>
            <a:r>
              <a:rPr lang="en-US" dirty="0"/>
              <a:t>  </a:t>
            </a:r>
            <a:r>
              <a:rPr lang="en-US" dirty="0" err="1"/>
              <a:t>actividad</a:t>
            </a:r>
            <a:r>
              <a:rPr lang="en-US" dirty="0"/>
              <a:t> </a:t>
            </a:r>
            <a:r>
              <a:rPr lang="en-US" dirty="0" err="1"/>
              <a:t>compleja</a:t>
            </a:r>
            <a:r>
              <a:rPr lang="en-US" dirty="0"/>
              <a:t>  y  </a:t>
            </a:r>
            <a:r>
              <a:rPr lang="en-US" dirty="0" err="1"/>
              <a:t>ordenada</a:t>
            </a:r>
            <a:r>
              <a:rPr lang="en-US" dirty="0"/>
              <a:t>. </a:t>
            </a:r>
            <a:r>
              <a:rPr lang="en-US" dirty="0" err="1"/>
              <a:t>Es</a:t>
            </a:r>
            <a:r>
              <a:rPr lang="en-US" dirty="0"/>
              <a:t> </a:t>
            </a:r>
            <a:r>
              <a:rPr lang="en-US" dirty="0" err="1"/>
              <a:t>aquí</a:t>
            </a:r>
            <a:r>
              <a:rPr lang="en-US" dirty="0"/>
              <a:t> en </a:t>
            </a:r>
            <a:r>
              <a:rPr lang="en-US" dirty="0" err="1"/>
              <a:t>esta</a:t>
            </a:r>
            <a:r>
              <a:rPr lang="en-US" dirty="0"/>
              <a:t> </a:t>
            </a:r>
            <a:r>
              <a:rPr lang="en-US" dirty="0" err="1"/>
              <a:t>primera</a:t>
            </a:r>
            <a:r>
              <a:rPr lang="en-US" dirty="0"/>
              <a:t> </a:t>
            </a:r>
            <a:r>
              <a:rPr lang="en-US" dirty="0" err="1"/>
              <a:t>aproximación</a:t>
            </a:r>
            <a:r>
              <a:rPr lang="en-US" dirty="0"/>
              <a:t> en </a:t>
            </a:r>
            <a:r>
              <a:rPr lang="en-US" dirty="0" err="1"/>
              <a:t>donde</a:t>
            </a:r>
            <a:r>
              <a:rPr lang="en-US" dirty="0"/>
              <a:t> se </a:t>
            </a:r>
            <a:r>
              <a:rPr lang="en-US" dirty="0" err="1"/>
              <a:t>declara</a:t>
            </a:r>
            <a:r>
              <a:rPr lang="en-US" dirty="0"/>
              <a:t> </a:t>
            </a:r>
            <a:r>
              <a:rPr lang="en-US" dirty="0" err="1"/>
              <a:t>que</a:t>
            </a:r>
            <a:r>
              <a:rPr lang="en-US" dirty="0"/>
              <a:t> la </a:t>
            </a:r>
            <a:r>
              <a:rPr lang="en-US" dirty="0" err="1"/>
              <a:t>ciencia</a:t>
            </a:r>
            <a:r>
              <a:rPr lang="en-US" dirty="0"/>
              <a:t> </a:t>
            </a:r>
            <a:r>
              <a:rPr lang="en-US" dirty="0" err="1"/>
              <a:t>es</a:t>
            </a:r>
            <a:r>
              <a:rPr lang="en-US" dirty="0"/>
              <a:t> </a:t>
            </a:r>
            <a:r>
              <a:rPr lang="en-US" dirty="0" err="1"/>
              <a:t>fundamentalmente</a:t>
            </a:r>
            <a:r>
              <a:rPr lang="en-US" dirty="0"/>
              <a:t> un </a:t>
            </a:r>
            <a:r>
              <a:rPr lang="en-US" b="1" dirty="0" err="1"/>
              <a:t>Sistema</a:t>
            </a:r>
            <a:r>
              <a:rPr lang="en-US" b="1" dirty="0"/>
              <a:t> </a:t>
            </a:r>
            <a:r>
              <a:rPr lang="en-US" b="1" dirty="0" err="1"/>
              <a:t>Complejo</a:t>
            </a:r>
            <a:r>
              <a:rPr lang="en-US" dirty="0"/>
              <a:t>, </a:t>
            </a:r>
            <a:r>
              <a:rPr lang="en-US" dirty="0" err="1"/>
              <a:t>que</a:t>
            </a:r>
            <a:r>
              <a:rPr lang="en-US" dirty="0"/>
              <a:t> </a:t>
            </a:r>
            <a:r>
              <a:rPr lang="en-US" dirty="0" err="1"/>
              <a:t>atiende</a:t>
            </a:r>
            <a:r>
              <a:rPr lang="en-US" dirty="0"/>
              <a:t> a </a:t>
            </a:r>
            <a:r>
              <a:rPr lang="en-US" dirty="0" err="1"/>
              <a:t>múltiples</a:t>
            </a:r>
            <a:r>
              <a:rPr lang="en-US" dirty="0"/>
              <a:t> </a:t>
            </a:r>
            <a:r>
              <a:rPr lang="en-US" dirty="0" err="1"/>
              <a:t>hechos</a:t>
            </a:r>
            <a:r>
              <a:rPr lang="en-US" dirty="0"/>
              <a:t> y </a:t>
            </a:r>
            <a:r>
              <a:rPr lang="en-US" dirty="0" err="1"/>
              <a:t>objetos</a:t>
            </a:r>
            <a:r>
              <a:rPr lang="en-US" dirty="0"/>
              <a:t>, de </a:t>
            </a:r>
            <a:r>
              <a:rPr lang="en-US" dirty="0" err="1"/>
              <a:t>carácter</a:t>
            </a:r>
            <a:r>
              <a:rPr lang="en-US" dirty="0"/>
              <a:t> </a:t>
            </a:r>
            <a:r>
              <a:rPr lang="en-US" dirty="0" err="1"/>
              <a:t>heterogéneo</a:t>
            </a:r>
            <a:r>
              <a:rPr lang="en-US" dirty="0"/>
              <a:t> y </a:t>
            </a:r>
            <a:r>
              <a:rPr lang="en-US" dirty="0" err="1"/>
              <a:t>simultaneo</a:t>
            </a:r>
            <a:r>
              <a:rPr lang="en-US" dirty="0"/>
              <a:t>.</a:t>
            </a:r>
            <a:endParaRPr lang="es-CO" dirty="0"/>
          </a:p>
          <a:p>
            <a:pPr algn="just"/>
            <a:endParaRPr lang="es-CO" dirty="0"/>
          </a:p>
        </p:txBody>
      </p:sp>
    </p:spTree>
    <p:extLst>
      <p:ext uri="{BB962C8B-B14F-4D97-AF65-F5344CB8AC3E}">
        <p14:creationId xmlns:p14="http://schemas.microsoft.com/office/powerpoint/2010/main" val="2348151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Definición diccionarios</a:t>
            </a:r>
          </a:p>
        </p:txBody>
      </p:sp>
      <p:sp>
        <p:nvSpPr>
          <p:cNvPr id="3" name="2 Marcador de contenido"/>
          <p:cNvSpPr>
            <a:spLocks noGrp="1"/>
          </p:cNvSpPr>
          <p:nvPr>
            <p:ph idx="1"/>
          </p:nvPr>
        </p:nvSpPr>
        <p:spPr/>
        <p:txBody>
          <a:bodyPr>
            <a:normAutofit fontScale="85000" lnSpcReduction="10000"/>
          </a:bodyPr>
          <a:lstStyle/>
          <a:p>
            <a:r>
              <a:rPr lang="es-ES" dirty="0"/>
              <a:t>Rama del saber humano constituida por el conjunto de conocimientos objetivos y verificables sobre una materia determinada que son obtenidos mediante la observación y la experimentación, la explicación de sus principios y causas y la formulación y verificación de hipótesis y se caracteriza, además, por la utilización de una metodología adecuada para el objeto de estudio y la sistematización de los conocimientos.</a:t>
            </a:r>
          </a:p>
          <a:p>
            <a:r>
              <a:rPr lang="es-ES" dirty="0"/>
              <a:t>Generalmente: Objeto de estudio, método de estudio –método científico-, conocimiento sistematizado y validado.</a:t>
            </a:r>
            <a:endParaRPr lang="es-CO" dirty="0"/>
          </a:p>
        </p:txBody>
      </p:sp>
    </p:spTree>
    <p:extLst>
      <p:ext uri="{BB962C8B-B14F-4D97-AF65-F5344CB8AC3E}">
        <p14:creationId xmlns:p14="http://schemas.microsoft.com/office/powerpoint/2010/main" val="2043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a:t>Espísteme</a:t>
            </a:r>
            <a:r>
              <a:rPr lang="es-MX" dirty="0"/>
              <a:t> de la tecnología</a:t>
            </a:r>
          </a:p>
        </p:txBody>
      </p:sp>
      <p:graphicFrame>
        <p:nvGraphicFramePr>
          <p:cNvPr id="4" name="3 Marcador de contenido"/>
          <p:cNvGraphicFramePr>
            <a:graphicFrameLocks noGrp="1"/>
          </p:cNvGraphicFramePr>
          <p:nvPr>
            <p:ph idx="1"/>
          </p:nvPr>
        </p:nvGraphicFramePr>
        <p:xfrm>
          <a:off x="457200" y="1600200"/>
          <a:ext cx="8435280" cy="4673600"/>
        </p:xfrm>
        <a:graphic>
          <a:graphicData uri="http://schemas.openxmlformats.org/drawingml/2006/table">
            <a:tbl>
              <a:tblPr firstRow="1" bandRow="1">
                <a:tableStyleId>{5C22544A-7EE6-4342-B048-85BDC9FD1C3A}</a:tableStyleId>
              </a:tblPr>
              <a:tblGrid>
                <a:gridCol w="1929602">
                  <a:extLst>
                    <a:ext uri="{9D8B030D-6E8A-4147-A177-3AD203B41FA5}">
                      <a16:colId xmlns:a16="http://schemas.microsoft.com/office/drawing/2014/main" val="20000"/>
                    </a:ext>
                  </a:extLst>
                </a:gridCol>
                <a:gridCol w="2140423">
                  <a:extLst>
                    <a:ext uri="{9D8B030D-6E8A-4147-A177-3AD203B41FA5}">
                      <a16:colId xmlns:a16="http://schemas.microsoft.com/office/drawing/2014/main" val="20001"/>
                    </a:ext>
                  </a:extLst>
                </a:gridCol>
                <a:gridCol w="2256435">
                  <a:extLst>
                    <a:ext uri="{9D8B030D-6E8A-4147-A177-3AD203B41FA5}">
                      <a16:colId xmlns:a16="http://schemas.microsoft.com/office/drawing/2014/main" val="20002"/>
                    </a:ext>
                  </a:extLst>
                </a:gridCol>
                <a:gridCol w="2108820">
                  <a:extLst>
                    <a:ext uri="{9D8B030D-6E8A-4147-A177-3AD203B41FA5}">
                      <a16:colId xmlns:a16="http://schemas.microsoft.com/office/drawing/2014/main" val="20003"/>
                    </a:ext>
                  </a:extLst>
                </a:gridCol>
              </a:tblGrid>
              <a:tr h="370840">
                <a:tc>
                  <a:txBody>
                    <a:bodyPr/>
                    <a:lstStyle/>
                    <a:p>
                      <a:r>
                        <a:rPr lang="es-MX" dirty="0"/>
                        <a:t>CATEGORIA</a:t>
                      </a:r>
                    </a:p>
                  </a:txBody>
                  <a:tcPr/>
                </a:tc>
                <a:tc>
                  <a:txBody>
                    <a:bodyPr/>
                    <a:lstStyle/>
                    <a:p>
                      <a:r>
                        <a:rPr lang="es-MX" dirty="0"/>
                        <a:t>EMPIRIA</a:t>
                      </a:r>
                    </a:p>
                  </a:txBody>
                  <a:tcPr/>
                </a:tc>
                <a:tc>
                  <a:txBody>
                    <a:bodyPr/>
                    <a:lstStyle/>
                    <a:p>
                      <a:r>
                        <a:rPr lang="es-MX" dirty="0"/>
                        <a:t>TECNICA</a:t>
                      </a:r>
                    </a:p>
                  </a:txBody>
                  <a:tcPr/>
                </a:tc>
                <a:tc>
                  <a:txBody>
                    <a:bodyPr/>
                    <a:lstStyle/>
                    <a:p>
                      <a:r>
                        <a:rPr lang="es-MX" dirty="0"/>
                        <a:t>TECNOLOGIA</a:t>
                      </a:r>
                    </a:p>
                  </a:txBody>
                  <a:tcPr/>
                </a:tc>
                <a:extLst>
                  <a:ext uri="{0D108BD9-81ED-4DB2-BD59-A6C34878D82A}">
                    <a16:rowId xmlns:a16="http://schemas.microsoft.com/office/drawing/2014/main" val="10000"/>
                  </a:ext>
                </a:extLst>
              </a:tr>
              <a:tr h="370840">
                <a:tc>
                  <a:txBody>
                    <a:bodyPr/>
                    <a:lstStyle/>
                    <a:p>
                      <a:r>
                        <a:rPr lang="es-MX" dirty="0"/>
                        <a:t>Origen</a:t>
                      </a:r>
                    </a:p>
                  </a:txBody>
                  <a:tcPr/>
                </a:tc>
                <a:tc>
                  <a:txBody>
                    <a:bodyPr/>
                    <a:lstStyle/>
                    <a:p>
                      <a:r>
                        <a:rPr lang="es-MX" dirty="0"/>
                        <a:t>Fuego</a:t>
                      </a:r>
                    </a:p>
                  </a:txBody>
                  <a:tcPr/>
                </a:tc>
                <a:tc>
                  <a:txBody>
                    <a:bodyPr/>
                    <a:lstStyle/>
                    <a:p>
                      <a:r>
                        <a:rPr lang="es-MX" dirty="0"/>
                        <a:t>Cobre</a:t>
                      </a:r>
                    </a:p>
                  </a:txBody>
                  <a:tcPr/>
                </a:tc>
                <a:tc>
                  <a:txBody>
                    <a:bodyPr/>
                    <a:lstStyle/>
                    <a:p>
                      <a:r>
                        <a:rPr lang="es-MX" dirty="0"/>
                        <a:t>Precisión y exactitud</a:t>
                      </a:r>
                    </a:p>
                  </a:txBody>
                  <a:tcPr/>
                </a:tc>
                <a:extLst>
                  <a:ext uri="{0D108BD9-81ED-4DB2-BD59-A6C34878D82A}">
                    <a16:rowId xmlns:a16="http://schemas.microsoft.com/office/drawing/2014/main" val="10001"/>
                  </a:ext>
                </a:extLst>
              </a:tr>
              <a:tr h="370840">
                <a:tc>
                  <a:txBody>
                    <a:bodyPr/>
                    <a:lstStyle/>
                    <a:p>
                      <a:r>
                        <a:rPr lang="es-MX" dirty="0"/>
                        <a:t>MATERIA</a:t>
                      </a:r>
                    </a:p>
                  </a:txBody>
                  <a:tcPr/>
                </a:tc>
                <a:tc>
                  <a:txBody>
                    <a:bodyPr/>
                    <a:lstStyle/>
                    <a:p>
                      <a:r>
                        <a:rPr lang="es-MX" dirty="0"/>
                        <a:t>Natural</a:t>
                      </a:r>
                    </a:p>
                  </a:txBody>
                  <a:tcPr/>
                </a:tc>
                <a:tc>
                  <a:txBody>
                    <a:bodyPr/>
                    <a:lstStyle/>
                    <a:p>
                      <a:r>
                        <a:rPr lang="es-MX" dirty="0"/>
                        <a:t>No directamente natural</a:t>
                      </a:r>
                    </a:p>
                  </a:txBody>
                  <a:tcPr/>
                </a:tc>
                <a:tc>
                  <a:txBody>
                    <a:bodyPr/>
                    <a:lstStyle/>
                    <a:p>
                      <a:r>
                        <a:rPr lang="es-MX" dirty="0"/>
                        <a:t>Elementos</a:t>
                      </a:r>
                      <a:r>
                        <a:rPr lang="es-MX" baseline="0" dirty="0"/>
                        <a:t> químicos</a:t>
                      </a:r>
                      <a:endParaRPr lang="es-MX" dirty="0"/>
                    </a:p>
                  </a:txBody>
                  <a:tcPr/>
                </a:tc>
                <a:extLst>
                  <a:ext uri="{0D108BD9-81ED-4DB2-BD59-A6C34878D82A}">
                    <a16:rowId xmlns:a16="http://schemas.microsoft.com/office/drawing/2014/main" val="10002"/>
                  </a:ext>
                </a:extLst>
              </a:tr>
              <a:tr h="370840">
                <a:tc>
                  <a:txBody>
                    <a:bodyPr/>
                    <a:lstStyle/>
                    <a:p>
                      <a:r>
                        <a:rPr lang="es-MX" dirty="0"/>
                        <a:t>HERRAMIENTA</a:t>
                      </a:r>
                    </a:p>
                  </a:txBody>
                  <a:tcPr/>
                </a:tc>
                <a:tc>
                  <a:txBody>
                    <a:bodyPr/>
                    <a:lstStyle/>
                    <a:p>
                      <a:r>
                        <a:rPr lang="es-MX" dirty="0"/>
                        <a:t>Básicas</a:t>
                      </a:r>
                      <a:r>
                        <a:rPr lang="es-MX" baseline="0" dirty="0"/>
                        <a:t> (caza)</a:t>
                      </a:r>
                      <a:endParaRPr lang="es-MX" dirty="0"/>
                    </a:p>
                  </a:txBody>
                  <a:tcPr/>
                </a:tc>
                <a:tc>
                  <a:txBody>
                    <a:bodyPr/>
                    <a:lstStyle/>
                    <a:p>
                      <a:r>
                        <a:rPr lang="es-MX" dirty="0"/>
                        <a:t>Extensión mano (Artefactos)</a:t>
                      </a:r>
                    </a:p>
                  </a:txBody>
                  <a:tcPr/>
                </a:tc>
                <a:tc>
                  <a:txBody>
                    <a:bodyPr/>
                    <a:lstStyle/>
                    <a:p>
                      <a:r>
                        <a:rPr lang="es-MX" dirty="0"/>
                        <a:t>Extensión del cerebro (</a:t>
                      </a:r>
                      <a:r>
                        <a:rPr lang="es-MX" dirty="0" err="1"/>
                        <a:t>Tecnofactos</a:t>
                      </a:r>
                      <a:r>
                        <a:rPr lang="es-MX" dirty="0"/>
                        <a:t>)</a:t>
                      </a:r>
                    </a:p>
                  </a:txBody>
                  <a:tcPr/>
                </a:tc>
                <a:extLst>
                  <a:ext uri="{0D108BD9-81ED-4DB2-BD59-A6C34878D82A}">
                    <a16:rowId xmlns:a16="http://schemas.microsoft.com/office/drawing/2014/main" val="10003"/>
                  </a:ext>
                </a:extLst>
              </a:tr>
              <a:tr h="370840">
                <a:tc>
                  <a:txBody>
                    <a:bodyPr/>
                    <a:lstStyle/>
                    <a:p>
                      <a:r>
                        <a:rPr lang="es-MX" dirty="0"/>
                        <a:t>PROCESO</a:t>
                      </a:r>
                    </a:p>
                  </a:txBody>
                  <a:tcPr/>
                </a:tc>
                <a:tc>
                  <a:txBody>
                    <a:bodyPr/>
                    <a:lstStyle/>
                    <a:p>
                      <a:r>
                        <a:rPr lang="es-MX" dirty="0"/>
                        <a:t>Representaciones</a:t>
                      </a:r>
                    </a:p>
                  </a:txBody>
                  <a:tcPr/>
                </a:tc>
                <a:tc>
                  <a:txBody>
                    <a:bodyPr/>
                    <a:lstStyle/>
                    <a:p>
                      <a:r>
                        <a:rPr lang="es-MX" dirty="0"/>
                        <a:t>Representaciones</a:t>
                      </a:r>
                      <a:r>
                        <a:rPr lang="es-MX" baseline="0" dirty="0"/>
                        <a:t> de representaciones</a:t>
                      </a:r>
                    </a:p>
                    <a:p>
                      <a:r>
                        <a:rPr lang="es-MX" baseline="0" dirty="0"/>
                        <a:t>Manejo de matemáticas básicas</a:t>
                      </a:r>
                      <a:endParaRPr lang="es-MX" dirty="0"/>
                    </a:p>
                  </a:txBody>
                  <a:tcPr/>
                </a:tc>
                <a:tc>
                  <a:txBody>
                    <a:bodyPr/>
                    <a:lstStyle/>
                    <a:p>
                      <a:r>
                        <a:rPr lang="es-MX" dirty="0"/>
                        <a:t>Representaciones de representaciones</a:t>
                      </a:r>
                    </a:p>
                    <a:p>
                      <a:r>
                        <a:rPr lang="es-MX" dirty="0"/>
                        <a:t>Ciencias</a:t>
                      </a:r>
                      <a:r>
                        <a:rPr lang="es-MX" baseline="0" dirty="0"/>
                        <a:t> exactas,  modernidad (orden)</a:t>
                      </a:r>
                      <a:endParaRPr lang="es-MX" dirty="0"/>
                    </a:p>
                  </a:txBody>
                  <a:tcPr/>
                </a:tc>
                <a:extLst>
                  <a:ext uri="{0D108BD9-81ED-4DB2-BD59-A6C34878D82A}">
                    <a16:rowId xmlns:a16="http://schemas.microsoft.com/office/drawing/2014/main" val="10004"/>
                  </a:ext>
                </a:extLst>
              </a:tr>
              <a:tr h="370840">
                <a:tc>
                  <a:txBody>
                    <a:bodyPr/>
                    <a:lstStyle/>
                    <a:p>
                      <a:r>
                        <a:rPr lang="es-MX" dirty="0"/>
                        <a:t>DISCURSO</a:t>
                      </a:r>
                    </a:p>
                  </a:txBody>
                  <a:tcPr/>
                </a:tc>
                <a:tc>
                  <a:txBody>
                    <a:bodyPr/>
                    <a:lstStyle/>
                    <a:p>
                      <a:r>
                        <a:rPr lang="es-MX" dirty="0"/>
                        <a:t>De padres a hijos</a:t>
                      </a:r>
                    </a:p>
                  </a:txBody>
                  <a:tcPr/>
                </a:tc>
                <a:tc>
                  <a:txBody>
                    <a:bodyPr/>
                    <a:lstStyle/>
                    <a:p>
                      <a:r>
                        <a:rPr lang="es-MX" dirty="0"/>
                        <a:t>Discurso con mínimo</a:t>
                      </a:r>
                      <a:r>
                        <a:rPr lang="es-MX" baseline="0" dirty="0"/>
                        <a:t> de elaboración (artefacto)</a:t>
                      </a:r>
                      <a:endParaRPr lang="es-MX" dirty="0"/>
                    </a:p>
                  </a:txBody>
                  <a:tcPr/>
                </a:tc>
                <a:tc>
                  <a:txBody>
                    <a:bodyPr/>
                    <a:lstStyle/>
                    <a:p>
                      <a:r>
                        <a:rPr lang="es-MX" dirty="0"/>
                        <a:t>Hipótesis – deducción (Ecuaciones diferenciales)</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94152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Contenido básico</a:t>
            </a:r>
          </a:p>
        </p:txBody>
      </p:sp>
      <p:sp>
        <p:nvSpPr>
          <p:cNvPr id="3" name="2 Marcador de contenido"/>
          <p:cNvSpPr>
            <a:spLocks noGrp="1"/>
          </p:cNvSpPr>
          <p:nvPr>
            <p:ph idx="1"/>
          </p:nvPr>
        </p:nvSpPr>
        <p:spPr/>
        <p:txBody>
          <a:bodyPr/>
          <a:lstStyle/>
          <a:p>
            <a:r>
              <a:rPr lang="es-CO" dirty="0"/>
              <a:t>1.1. Tecnología, Ingeniería, ciencia y electrónica</a:t>
            </a:r>
          </a:p>
          <a:p>
            <a:r>
              <a:rPr lang="es-CO" dirty="0"/>
              <a:t>1.2. Campos de aplicación: </a:t>
            </a:r>
            <a:r>
              <a:rPr lang="es-CO" dirty="0" err="1"/>
              <a:t>Agrónica</a:t>
            </a:r>
            <a:r>
              <a:rPr lang="es-CO" dirty="0"/>
              <a:t>, automatización (Industria: Robótica, instrumentación, control), Telecomunicaciones (teleinformática, las </a:t>
            </a:r>
            <a:r>
              <a:rPr lang="es-CO" dirty="0" err="1"/>
              <a:t>TICs</a:t>
            </a:r>
            <a:r>
              <a:rPr lang="es-CO" dirty="0"/>
              <a:t>, las redes), otras (Domótica, mecatrónica) </a:t>
            </a:r>
          </a:p>
          <a:p>
            <a:r>
              <a:rPr lang="es-CO" dirty="0"/>
              <a:t>1.3. Elementos de currículo </a:t>
            </a:r>
          </a:p>
        </p:txBody>
      </p:sp>
    </p:spTree>
    <p:extLst>
      <p:ext uri="{BB962C8B-B14F-4D97-AF65-F5344CB8AC3E}">
        <p14:creationId xmlns:p14="http://schemas.microsoft.com/office/powerpoint/2010/main" val="1403752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Tecnología, Ingeniería, ciencia y electrónica</a:t>
            </a:r>
          </a:p>
        </p:txBody>
      </p:sp>
      <p:sp>
        <p:nvSpPr>
          <p:cNvPr id="3" name="2 Marcador de contenido"/>
          <p:cNvSpPr>
            <a:spLocks noGrp="1"/>
          </p:cNvSpPr>
          <p:nvPr>
            <p:ph idx="1"/>
          </p:nvPr>
        </p:nvSpPr>
        <p:spPr/>
        <p:txBody>
          <a:bodyPr/>
          <a:lstStyle/>
          <a:p>
            <a:r>
              <a:rPr lang="es-CO" dirty="0"/>
              <a:t>Un poco de historia</a:t>
            </a:r>
          </a:p>
          <a:p>
            <a:r>
              <a:rPr lang="es-CO" dirty="0"/>
              <a:t>Que es la electricidad y que es electrónica</a:t>
            </a:r>
          </a:p>
          <a:p>
            <a:r>
              <a:rPr lang="es-CO" dirty="0"/>
              <a:t>Técnica, tecnología, ciencia e ingeniería</a:t>
            </a:r>
          </a:p>
        </p:txBody>
      </p:sp>
    </p:spTree>
    <p:extLst>
      <p:ext uri="{BB962C8B-B14F-4D97-AF65-F5344CB8AC3E}">
        <p14:creationId xmlns:p14="http://schemas.microsoft.com/office/powerpoint/2010/main" val="822496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Un poco de historia</a:t>
            </a:r>
          </a:p>
        </p:txBody>
      </p:sp>
      <p:sp>
        <p:nvSpPr>
          <p:cNvPr id="4" name="2 Marcador de contenido"/>
          <p:cNvSpPr>
            <a:spLocks noGrp="1"/>
          </p:cNvSpPr>
          <p:nvPr>
            <p:ph idx="1"/>
          </p:nvPr>
        </p:nvSpPr>
        <p:spPr/>
        <p:txBody>
          <a:bodyPr>
            <a:normAutofit fontScale="92500"/>
          </a:bodyPr>
          <a:lstStyle/>
          <a:p>
            <a:pPr algn="just" eaLnBrk="1" hangingPunct="1"/>
            <a:r>
              <a:rPr lang="es-MX" dirty="0"/>
              <a:t>Tales de Mileto 600 AC (propiedades del </a:t>
            </a:r>
            <a:r>
              <a:rPr lang="es-MX" dirty="0" err="1"/>
              <a:t>ambar</a:t>
            </a:r>
            <a:r>
              <a:rPr lang="es-MX" dirty="0"/>
              <a:t>)</a:t>
            </a:r>
          </a:p>
          <a:p>
            <a:pPr algn="just" eaLnBrk="1" hangingPunct="1"/>
            <a:r>
              <a:rPr lang="es-MX" dirty="0"/>
              <a:t>Gilbert pública “De </a:t>
            </a:r>
            <a:r>
              <a:rPr lang="es-MX" dirty="0" err="1"/>
              <a:t>Magnet</a:t>
            </a:r>
            <a:r>
              <a:rPr lang="es-MX" dirty="0"/>
              <a:t>” 1600</a:t>
            </a:r>
          </a:p>
          <a:p>
            <a:pPr algn="just" eaLnBrk="1" hangingPunct="1"/>
            <a:r>
              <a:rPr lang="es-MX" dirty="0"/>
              <a:t>Boyle (Electricidad en el vacío) 1675</a:t>
            </a:r>
          </a:p>
          <a:p>
            <a:pPr algn="just" eaLnBrk="1" hangingPunct="1"/>
            <a:r>
              <a:rPr lang="es-MX" dirty="0"/>
              <a:t>Von </a:t>
            </a:r>
            <a:r>
              <a:rPr lang="es-MX" dirty="0" err="1"/>
              <a:t>Guerick</a:t>
            </a:r>
            <a:r>
              <a:rPr lang="es-MX" dirty="0"/>
              <a:t> (generador eléctrico) 1672</a:t>
            </a:r>
          </a:p>
          <a:p>
            <a:pPr algn="just" eaLnBrk="1" hangingPunct="1"/>
            <a:r>
              <a:rPr lang="es-MX" dirty="0" err="1"/>
              <a:t>Musschenbroek</a:t>
            </a:r>
            <a:r>
              <a:rPr lang="es-MX" dirty="0"/>
              <a:t> (Botella de Leyden) 1746</a:t>
            </a:r>
          </a:p>
          <a:p>
            <a:pPr algn="just" eaLnBrk="1" hangingPunct="1"/>
            <a:r>
              <a:rPr lang="es-MX" dirty="0"/>
              <a:t>Franklin (Clases de carga-1752-, pararrayos 1752)</a:t>
            </a:r>
          </a:p>
          <a:p>
            <a:pPr algn="just"/>
            <a:r>
              <a:rPr lang="es-MX" dirty="0" err="1"/>
              <a:t>Priestley</a:t>
            </a:r>
            <a:r>
              <a:rPr lang="es-MX" dirty="0"/>
              <a:t> (primer libro de la historia de la electricidad) 1767</a:t>
            </a:r>
          </a:p>
          <a:p>
            <a:pPr algn="just" eaLnBrk="1" hangingPunct="1"/>
            <a:endParaRPr lang="es-MX" dirty="0"/>
          </a:p>
        </p:txBody>
      </p:sp>
    </p:spTree>
    <p:extLst>
      <p:ext uri="{BB962C8B-B14F-4D97-AF65-F5344CB8AC3E}">
        <p14:creationId xmlns:p14="http://schemas.microsoft.com/office/powerpoint/2010/main" val="60807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57200" y="908720"/>
            <a:ext cx="8229600" cy="5217443"/>
          </a:xfrm>
        </p:spPr>
        <p:txBody>
          <a:bodyPr>
            <a:normAutofit lnSpcReduction="10000"/>
          </a:bodyPr>
          <a:lstStyle/>
          <a:p>
            <a:pPr algn="just" eaLnBrk="1" hangingPunct="1"/>
            <a:r>
              <a:rPr lang="es-MX" dirty="0" err="1"/>
              <a:t>Galvani</a:t>
            </a:r>
            <a:r>
              <a:rPr lang="es-MX" dirty="0"/>
              <a:t> (Experimentos de conducción en ranas 1787)</a:t>
            </a:r>
          </a:p>
          <a:p>
            <a:pPr algn="just" eaLnBrk="1" hangingPunct="1"/>
            <a:r>
              <a:rPr lang="es-MX" dirty="0"/>
              <a:t>Volta (Pila) 1800</a:t>
            </a:r>
          </a:p>
          <a:p>
            <a:pPr algn="just" eaLnBrk="1" hangingPunct="1"/>
            <a:r>
              <a:rPr lang="es-MX" dirty="0"/>
              <a:t>Ampere (bases de la electrodinámica 1820)</a:t>
            </a:r>
          </a:p>
          <a:p>
            <a:pPr algn="just" eaLnBrk="1" hangingPunct="1"/>
            <a:r>
              <a:rPr lang="es-MX" dirty="0"/>
              <a:t>Prescott (Relación corriente y calor) 1841 y </a:t>
            </a:r>
            <a:r>
              <a:rPr lang="es-MX" dirty="0" err="1"/>
              <a:t>Joulerelación</a:t>
            </a:r>
            <a:r>
              <a:rPr lang="es-MX" dirty="0"/>
              <a:t> entre corriente y energía producida</a:t>
            </a:r>
          </a:p>
          <a:p>
            <a:pPr algn="just"/>
            <a:r>
              <a:rPr lang="es-MX" dirty="0"/>
              <a:t>Maxwell (Leyes dela electrodinámica en términos matemáticos 1855)</a:t>
            </a:r>
          </a:p>
          <a:p>
            <a:pPr algn="just"/>
            <a:r>
              <a:rPr lang="es-MX" dirty="0"/>
              <a:t>Cable telegráfico 1860</a:t>
            </a:r>
          </a:p>
          <a:p>
            <a:pPr algn="just"/>
            <a:endParaRPr lang="es-MX" dirty="0"/>
          </a:p>
          <a:p>
            <a:pPr algn="just" eaLnBrk="1" hangingPunct="1"/>
            <a:endParaRPr lang="es-MX" dirty="0"/>
          </a:p>
        </p:txBody>
      </p:sp>
    </p:spTree>
    <p:extLst>
      <p:ext uri="{BB962C8B-B14F-4D97-AF65-F5344CB8AC3E}">
        <p14:creationId xmlns:p14="http://schemas.microsoft.com/office/powerpoint/2010/main" val="263413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57200" y="692696"/>
            <a:ext cx="8229600" cy="5433467"/>
          </a:xfrm>
        </p:spPr>
        <p:txBody>
          <a:bodyPr rtlCol="0">
            <a:normAutofit fontScale="92500" lnSpcReduction="20000"/>
          </a:bodyPr>
          <a:lstStyle/>
          <a:p>
            <a:pPr algn="just" eaLnBrk="1" fontAlgn="auto" hangingPunct="1">
              <a:spcAft>
                <a:spcPts val="0"/>
              </a:spcAft>
              <a:buFont typeface="Arial" pitchFamily="34" charset="0"/>
              <a:buChar char="•"/>
              <a:defRPr/>
            </a:pPr>
            <a:r>
              <a:rPr lang="es-MX" dirty="0"/>
              <a:t>Graham Bell (teléfono) 1875</a:t>
            </a:r>
          </a:p>
          <a:p>
            <a:pPr algn="just" eaLnBrk="1" fontAlgn="auto" hangingPunct="1">
              <a:spcAft>
                <a:spcPts val="0"/>
              </a:spcAft>
              <a:buFont typeface="Arial" pitchFamily="34" charset="0"/>
              <a:buChar char="•"/>
              <a:defRPr/>
            </a:pPr>
            <a:r>
              <a:rPr lang="es-MX" dirty="0"/>
              <a:t>1881 primera central hidroeléctrica (</a:t>
            </a:r>
            <a:r>
              <a:rPr lang="es-MX" dirty="0" err="1"/>
              <a:t>Niagara</a:t>
            </a:r>
            <a:r>
              <a:rPr lang="es-MX" dirty="0"/>
              <a:t>)</a:t>
            </a:r>
          </a:p>
          <a:p>
            <a:pPr algn="just" eaLnBrk="1" fontAlgn="auto" hangingPunct="1">
              <a:spcAft>
                <a:spcPts val="0"/>
              </a:spcAft>
              <a:buFont typeface="Arial" pitchFamily="34" charset="0"/>
              <a:buChar char="•"/>
              <a:defRPr/>
            </a:pPr>
            <a:r>
              <a:rPr lang="es-MX" dirty="0"/>
              <a:t>1880-1900 se fundan diversas empresa de telefonía, organizaciones de normalización,  JJ </a:t>
            </a:r>
            <a:r>
              <a:rPr lang="es-MX" dirty="0" err="1"/>
              <a:t>Tomson</a:t>
            </a:r>
            <a:r>
              <a:rPr lang="es-MX" dirty="0"/>
              <a:t> descubre el electrón y Marconi interconecta con ondas de radio</a:t>
            </a:r>
          </a:p>
          <a:p>
            <a:pPr algn="just" eaLnBrk="1" fontAlgn="auto" hangingPunct="1">
              <a:spcAft>
                <a:spcPts val="0"/>
              </a:spcAft>
              <a:buFont typeface="Arial" pitchFamily="34" charset="0"/>
              <a:buChar char="•"/>
              <a:defRPr/>
            </a:pPr>
            <a:r>
              <a:rPr lang="es-MX" dirty="0"/>
              <a:t>1900 – Desarrollo de las telecomunicaciones, la electrónica y la computación</a:t>
            </a:r>
          </a:p>
          <a:p>
            <a:pPr algn="just" eaLnBrk="1" fontAlgn="auto" hangingPunct="1">
              <a:spcAft>
                <a:spcPts val="0"/>
              </a:spcAft>
              <a:buFont typeface="Arial" pitchFamily="34" charset="0"/>
              <a:buChar char="•"/>
              <a:defRPr/>
            </a:pPr>
            <a:r>
              <a:rPr lang="es-MX" dirty="0"/>
              <a:t>1900-1940 Se usan los tubos al vacío como rectificadores y amplificadores</a:t>
            </a:r>
          </a:p>
          <a:p>
            <a:pPr algn="just">
              <a:defRPr/>
            </a:pPr>
            <a:r>
              <a:rPr lang="es-MX" dirty="0"/>
              <a:t>1904. Fleming diseña e implementa el diodo </a:t>
            </a:r>
            <a:r>
              <a:rPr lang="es-MX" dirty="0" err="1"/>
              <a:t>termoinico</a:t>
            </a:r>
            <a:endParaRPr lang="es-MX" dirty="0"/>
          </a:p>
        </p:txBody>
      </p:sp>
    </p:spTree>
    <p:extLst>
      <p:ext uri="{BB962C8B-B14F-4D97-AF65-F5344CB8AC3E}">
        <p14:creationId xmlns:p14="http://schemas.microsoft.com/office/powerpoint/2010/main" val="2007903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92500" lnSpcReduction="10000"/>
          </a:bodyPr>
          <a:lstStyle/>
          <a:p>
            <a:pPr algn="just"/>
            <a:r>
              <a:rPr lang="es-CO" dirty="0"/>
              <a:t>1906 </a:t>
            </a:r>
            <a:r>
              <a:rPr lang="es-CO" dirty="0" err="1"/>
              <a:t>Forest</a:t>
            </a:r>
            <a:r>
              <a:rPr lang="es-CO" dirty="0"/>
              <a:t> diseña e implementa el tríodo</a:t>
            </a:r>
          </a:p>
          <a:p>
            <a:pPr algn="just"/>
            <a:r>
              <a:rPr lang="es-CO" dirty="0"/>
              <a:t>1912 Se constituye el Instituto de Ingeniería de radio (IRE).</a:t>
            </a:r>
          </a:p>
          <a:p>
            <a:pPr algn="just"/>
            <a:r>
              <a:rPr lang="es-CO" dirty="0"/>
              <a:t>1915 Se establece servicio telefónico entre NY y SF</a:t>
            </a:r>
          </a:p>
          <a:p>
            <a:pPr algn="just"/>
            <a:r>
              <a:rPr lang="es-CO" dirty="0"/>
              <a:t>1927 Se establece experimentalmente la T.V</a:t>
            </a:r>
          </a:p>
          <a:p>
            <a:pPr algn="just"/>
            <a:r>
              <a:rPr lang="es-CO" dirty="0"/>
              <a:t>1933 Armstrong demuestra la transmisión FM</a:t>
            </a:r>
          </a:p>
          <a:p>
            <a:pPr algn="just"/>
            <a:r>
              <a:rPr lang="es-CO" dirty="0"/>
              <a:t>1936 Esquema hidroeléctrico (Boulder)con 115000 Hp</a:t>
            </a:r>
          </a:p>
          <a:p>
            <a:pPr algn="just"/>
            <a:r>
              <a:rPr lang="es-CO" dirty="0"/>
              <a:t>1940 se formaliza la teoría básica del semiconductor</a:t>
            </a:r>
          </a:p>
          <a:p>
            <a:pPr algn="just"/>
            <a:endParaRPr lang="es-CO" dirty="0"/>
          </a:p>
          <a:p>
            <a:pPr algn="just"/>
            <a:endParaRPr lang="es-CO" dirty="0"/>
          </a:p>
          <a:p>
            <a:pPr algn="just"/>
            <a:endParaRPr lang="es-CO" dirty="0"/>
          </a:p>
        </p:txBody>
      </p:sp>
    </p:spTree>
    <p:extLst>
      <p:ext uri="{BB962C8B-B14F-4D97-AF65-F5344CB8AC3E}">
        <p14:creationId xmlns:p14="http://schemas.microsoft.com/office/powerpoint/2010/main" val="3313749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85000" lnSpcReduction="20000"/>
          </a:bodyPr>
          <a:lstStyle/>
          <a:p>
            <a:pPr algn="just"/>
            <a:r>
              <a:rPr lang="es-CO" dirty="0"/>
              <a:t>1946 se presenta ENIAC (Computadora digital)</a:t>
            </a:r>
          </a:p>
          <a:p>
            <a:pPr algn="just"/>
            <a:r>
              <a:rPr lang="es-CO" dirty="0"/>
              <a:t>1948 </a:t>
            </a:r>
            <a:r>
              <a:rPr lang="es-CO" dirty="0" err="1"/>
              <a:t>Shockey</a:t>
            </a:r>
            <a:r>
              <a:rPr lang="es-CO" dirty="0"/>
              <a:t>, </a:t>
            </a:r>
            <a:r>
              <a:rPr lang="es-CO" dirty="0" err="1"/>
              <a:t>Bardeen</a:t>
            </a:r>
            <a:r>
              <a:rPr lang="es-CO" dirty="0"/>
              <a:t>, </a:t>
            </a:r>
            <a:r>
              <a:rPr lang="es-CO" dirty="0" err="1"/>
              <a:t>Bratain</a:t>
            </a:r>
            <a:r>
              <a:rPr lang="es-CO" dirty="0"/>
              <a:t> elaboran el transistor (semiconductor)</a:t>
            </a:r>
          </a:p>
          <a:p>
            <a:pPr algn="just"/>
            <a:r>
              <a:rPr lang="es-CO" dirty="0"/>
              <a:t>1958 Transmisión de voz vía satélite y creación del laser.</a:t>
            </a:r>
          </a:p>
          <a:p>
            <a:pPr algn="just"/>
            <a:r>
              <a:rPr lang="es-CO" dirty="0"/>
              <a:t>1959 </a:t>
            </a:r>
            <a:r>
              <a:rPr lang="es-CO" dirty="0" err="1"/>
              <a:t>Kilby</a:t>
            </a:r>
            <a:r>
              <a:rPr lang="es-CO" dirty="0"/>
              <a:t> y </a:t>
            </a:r>
            <a:r>
              <a:rPr lang="es-CO" dirty="0" err="1"/>
              <a:t>Noyce</a:t>
            </a:r>
            <a:r>
              <a:rPr lang="es-CO" dirty="0"/>
              <a:t> inventan el circuito integrado</a:t>
            </a:r>
          </a:p>
          <a:p>
            <a:pPr algn="just"/>
            <a:r>
              <a:rPr lang="es-CO" dirty="0"/>
              <a:t>1963 de AIEE y IRE nace el Instituto de Ingenieros Eléctricos y Electrónicos</a:t>
            </a:r>
          </a:p>
          <a:p>
            <a:pPr algn="just"/>
            <a:r>
              <a:rPr lang="es-CO" dirty="0"/>
              <a:t>1980 primer cable de fibra óptica se instala en Chicago</a:t>
            </a:r>
          </a:p>
          <a:p>
            <a:pPr algn="just"/>
            <a:r>
              <a:rPr lang="es-CO" dirty="0"/>
              <a:t>1987 Se demuestra la superconductividad</a:t>
            </a:r>
          </a:p>
          <a:p>
            <a:pPr algn="just"/>
            <a:r>
              <a:rPr lang="es-CO" dirty="0"/>
              <a:t>1995 se establece Internet</a:t>
            </a:r>
          </a:p>
          <a:p>
            <a:pPr algn="just"/>
            <a:r>
              <a:rPr lang="es-CO" dirty="0"/>
              <a:t>1996- 2010 Se desarrollan variados dispositivos para transmisión inalámbrica, nuevos </a:t>
            </a:r>
            <a:r>
              <a:rPr lang="es-CO" dirty="0" err="1"/>
              <a:t>FPGA´s</a:t>
            </a:r>
            <a:r>
              <a:rPr lang="es-CO" dirty="0"/>
              <a:t>, se amplia la compresión de los DLP y los micro (nanotecnología)</a:t>
            </a:r>
          </a:p>
          <a:p>
            <a:pPr algn="just"/>
            <a:endParaRPr lang="es-CO" dirty="0"/>
          </a:p>
        </p:txBody>
      </p:sp>
    </p:spTree>
    <p:extLst>
      <p:ext uri="{BB962C8B-B14F-4D97-AF65-F5344CB8AC3E}">
        <p14:creationId xmlns:p14="http://schemas.microsoft.com/office/powerpoint/2010/main" val="42151980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TotalTime>
  <Words>1896</Words>
  <Application>Microsoft Office PowerPoint</Application>
  <PresentationFormat>Presentación en pantalla (4:3)</PresentationFormat>
  <Paragraphs>115</Paragraphs>
  <Slides>24</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24</vt:i4>
      </vt:variant>
    </vt:vector>
  </HeadingPairs>
  <TitlesOfParts>
    <vt:vector size="27" baseType="lpstr">
      <vt:lpstr>Arial</vt:lpstr>
      <vt:lpstr>Calibri</vt:lpstr>
      <vt:lpstr>Tema de Office</vt:lpstr>
      <vt:lpstr>Tema 1. El campo de la electrónica </vt:lpstr>
      <vt:lpstr>Objetivo</vt:lpstr>
      <vt:lpstr>Contenido básico</vt:lpstr>
      <vt:lpstr>Tecnología, Ingeniería, ciencia y electrónica</vt:lpstr>
      <vt:lpstr>Un poco de historia</vt:lpstr>
      <vt:lpstr>Presentación de PowerPoint</vt:lpstr>
      <vt:lpstr>Presentación de PowerPoint</vt:lpstr>
      <vt:lpstr>Presentación de PowerPoint</vt:lpstr>
      <vt:lpstr>Presentación de PowerPoint</vt:lpstr>
      <vt:lpstr>Definiciones de electricidad</vt:lpstr>
      <vt:lpstr>Definición de electrónica</vt:lpstr>
      <vt:lpstr>Presentación de PowerPoint</vt:lpstr>
      <vt:lpstr>Técnica</vt:lpstr>
      <vt:lpstr>Tecnología</vt:lpstr>
      <vt:lpstr>Logos (sabiduría) - espíteme</vt:lpstr>
      <vt:lpstr>Tecnología</vt:lpstr>
      <vt:lpstr>Ingeniería</vt:lpstr>
      <vt:lpstr>Ingeniería</vt:lpstr>
      <vt:lpstr>Ingeniería</vt:lpstr>
      <vt:lpstr>Ingeniería y ciencia</vt:lpstr>
      <vt:lpstr>Definición de Ingeniería</vt:lpstr>
      <vt:lpstr>Ciencia</vt:lpstr>
      <vt:lpstr>Definición diccionarios</vt:lpstr>
      <vt:lpstr>Espísteme de la tecnología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1. El campo de la electrónica</dc:title>
  <dc:creator>Jairo</dc:creator>
  <cp:lastModifiedBy>JAIRO RUIZ</cp:lastModifiedBy>
  <cp:revision>18</cp:revision>
  <dcterms:created xsi:type="dcterms:W3CDTF">2012-04-30T19:52:45Z</dcterms:created>
  <dcterms:modified xsi:type="dcterms:W3CDTF">2020-04-16T15:14:29Z</dcterms:modified>
</cp:coreProperties>
</file>