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4" r:id="rId31"/>
    <p:sldId id="286" r:id="rId32"/>
    <p:sldId id="287" r:id="rId33"/>
    <p:sldId id="288" r:id="rId34"/>
    <p:sldId id="289" r:id="rId35"/>
    <p:sldId id="290" r:id="rId36"/>
    <p:sldId id="291" r:id="rId37"/>
    <p:sldId id="292" r:id="rId38"/>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02442860-2483-4722-AAE7-1047EEB72EBD}" type="datetimeFigureOut">
              <a:rPr lang="es-CO" smtClean="0"/>
              <a:t>28/10/2019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332913A1-F83A-42D4-A956-D2793C9FFB9E}" type="slidenum">
              <a:rPr lang="es-CO" smtClean="0"/>
              <a:t>‹Nº›</a:t>
            </a:fld>
            <a:endParaRPr lang="es-CO"/>
          </a:p>
        </p:txBody>
      </p:sp>
    </p:spTree>
    <p:extLst>
      <p:ext uri="{BB962C8B-B14F-4D97-AF65-F5344CB8AC3E}">
        <p14:creationId xmlns:p14="http://schemas.microsoft.com/office/powerpoint/2010/main" val="2394680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02442860-2483-4722-AAE7-1047EEB72EBD}" type="datetimeFigureOut">
              <a:rPr lang="es-CO" smtClean="0"/>
              <a:t>28/10/2019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332913A1-F83A-42D4-A956-D2793C9FFB9E}" type="slidenum">
              <a:rPr lang="es-CO" smtClean="0"/>
              <a:t>‹Nº›</a:t>
            </a:fld>
            <a:endParaRPr lang="es-CO"/>
          </a:p>
        </p:txBody>
      </p:sp>
    </p:spTree>
    <p:extLst>
      <p:ext uri="{BB962C8B-B14F-4D97-AF65-F5344CB8AC3E}">
        <p14:creationId xmlns:p14="http://schemas.microsoft.com/office/powerpoint/2010/main" val="3801570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02442860-2483-4722-AAE7-1047EEB72EBD}" type="datetimeFigureOut">
              <a:rPr lang="es-CO" smtClean="0"/>
              <a:t>28/10/2019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332913A1-F83A-42D4-A956-D2793C9FFB9E}" type="slidenum">
              <a:rPr lang="es-CO" smtClean="0"/>
              <a:t>‹Nº›</a:t>
            </a:fld>
            <a:endParaRPr lang="es-CO"/>
          </a:p>
        </p:txBody>
      </p:sp>
    </p:spTree>
    <p:extLst>
      <p:ext uri="{BB962C8B-B14F-4D97-AF65-F5344CB8AC3E}">
        <p14:creationId xmlns:p14="http://schemas.microsoft.com/office/powerpoint/2010/main" val="2250017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02442860-2483-4722-AAE7-1047EEB72EBD}" type="datetimeFigureOut">
              <a:rPr lang="es-CO" smtClean="0"/>
              <a:t>28/10/2019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332913A1-F83A-42D4-A956-D2793C9FFB9E}" type="slidenum">
              <a:rPr lang="es-CO" smtClean="0"/>
              <a:t>‹Nº›</a:t>
            </a:fld>
            <a:endParaRPr lang="es-CO"/>
          </a:p>
        </p:txBody>
      </p:sp>
    </p:spTree>
    <p:extLst>
      <p:ext uri="{BB962C8B-B14F-4D97-AF65-F5344CB8AC3E}">
        <p14:creationId xmlns:p14="http://schemas.microsoft.com/office/powerpoint/2010/main" val="1929942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02442860-2483-4722-AAE7-1047EEB72EBD}" type="datetimeFigureOut">
              <a:rPr lang="es-CO" smtClean="0"/>
              <a:t>28/10/2019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332913A1-F83A-42D4-A956-D2793C9FFB9E}" type="slidenum">
              <a:rPr lang="es-CO" smtClean="0"/>
              <a:t>‹Nº›</a:t>
            </a:fld>
            <a:endParaRPr lang="es-CO"/>
          </a:p>
        </p:txBody>
      </p:sp>
    </p:spTree>
    <p:extLst>
      <p:ext uri="{BB962C8B-B14F-4D97-AF65-F5344CB8AC3E}">
        <p14:creationId xmlns:p14="http://schemas.microsoft.com/office/powerpoint/2010/main" val="1599985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02442860-2483-4722-AAE7-1047EEB72EBD}" type="datetimeFigureOut">
              <a:rPr lang="es-CO" smtClean="0"/>
              <a:t>28/10/2019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332913A1-F83A-42D4-A956-D2793C9FFB9E}" type="slidenum">
              <a:rPr lang="es-CO" smtClean="0"/>
              <a:t>‹Nº›</a:t>
            </a:fld>
            <a:endParaRPr lang="es-CO"/>
          </a:p>
        </p:txBody>
      </p:sp>
    </p:spTree>
    <p:extLst>
      <p:ext uri="{BB962C8B-B14F-4D97-AF65-F5344CB8AC3E}">
        <p14:creationId xmlns:p14="http://schemas.microsoft.com/office/powerpoint/2010/main" val="1951003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02442860-2483-4722-AAE7-1047EEB72EBD}" type="datetimeFigureOut">
              <a:rPr lang="es-CO" smtClean="0"/>
              <a:t>28/10/2019</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332913A1-F83A-42D4-A956-D2793C9FFB9E}" type="slidenum">
              <a:rPr lang="es-CO" smtClean="0"/>
              <a:t>‹Nº›</a:t>
            </a:fld>
            <a:endParaRPr lang="es-CO"/>
          </a:p>
        </p:txBody>
      </p:sp>
    </p:spTree>
    <p:extLst>
      <p:ext uri="{BB962C8B-B14F-4D97-AF65-F5344CB8AC3E}">
        <p14:creationId xmlns:p14="http://schemas.microsoft.com/office/powerpoint/2010/main" val="71527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02442860-2483-4722-AAE7-1047EEB72EBD}" type="datetimeFigureOut">
              <a:rPr lang="es-CO" smtClean="0"/>
              <a:t>28/10/2019</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332913A1-F83A-42D4-A956-D2793C9FFB9E}" type="slidenum">
              <a:rPr lang="es-CO" smtClean="0"/>
              <a:t>‹Nº›</a:t>
            </a:fld>
            <a:endParaRPr lang="es-CO"/>
          </a:p>
        </p:txBody>
      </p:sp>
    </p:spTree>
    <p:extLst>
      <p:ext uri="{BB962C8B-B14F-4D97-AF65-F5344CB8AC3E}">
        <p14:creationId xmlns:p14="http://schemas.microsoft.com/office/powerpoint/2010/main" val="2634019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2442860-2483-4722-AAE7-1047EEB72EBD}" type="datetimeFigureOut">
              <a:rPr lang="es-CO" smtClean="0"/>
              <a:t>28/10/2019</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332913A1-F83A-42D4-A956-D2793C9FFB9E}" type="slidenum">
              <a:rPr lang="es-CO" smtClean="0"/>
              <a:t>‹Nº›</a:t>
            </a:fld>
            <a:endParaRPr lang="es-CO"/>
          </a:p>
        </p:txBody>
      </p:sp>
    </p:spTree>
    <p:extLst>
      <p:ext uri="{BB962C8B-B14F-4D97-AF65-F5344CB8AC3E}">
        <p14:creationId xmlns:p14="http://schemas.microsoft.com/office/powerpoint/2010/main" val="2393446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2442860-2483-4722-AAE7-1047EEB72EBD}" type="datetimeFigureOut">
              <a:rPr lang="es-CO" smtClean="0"/>
              <a:t>28/10/2019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332913A1-F83A-42D4-A956-D2793C9FFB9E}" type="slidenum">
              <a:rPr lang="es-CO" smtClean="0"/>
              <a:t>‹Nº›</a:t>
            </a:fld>
            <a:endParaRPr lang="es-CO"/>
          </a:p>
        </p:txBody>
      </p:sp>
    </p:spTree>
    <p:extLst>
      <p:ext uri="{BB962C8B-B14F-4D97-AF65-F5344CB8AC3E}">
        <p14:creationId xmlns:p14="http://schemas.microsoft.com/office/powerpoint/2010/main" val="1852676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2442860-2483-4722-AAE7-1047EEB72EBD}" type="datetimeFigureOut">
              <a:rPr lang="es-CO" smtClean="0"/>
              <a:t>28/10/2019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332913A1-F83A-42D4-A956-D2793C9FFB9E}" type="slidenum">
              <a:rPr lang="es-CO" smtClean="0"/>
              <a:t>‹Nº›</a:t>
            </a:fld>
            <a:endParaRPr lang="es-CO"/>
          </a:p>
        </p:txBody>
      </p:sp>
    </p:spTree>
    <p:extLst>
      <p:ext uri="{BB962C8B-B14F-4D97-AF65-F5344CB8AC3E}">
        <p14:creationId xmlns:p14="http://schemas.microsoft.com/office/powerpoint/2010/main" val="840356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42860-2483-4722-AAE7-1047EEB72EBD}" type="datetimeFigureOut">
              <a:rPr lang="es-CO" smtClean="0"/>
              <a:t>28/10/2019</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913A1-F83A-42D4-A956-D2793C9FFB9E}" type="slidenum">
              <a:rPr lang="es-CO" smtClean="0"/>
              <a:t>‹Nº›</a:t>
            </a:fld>
            <a:endParaRPr lang="es-CO"/>
          </a:p>
        </p:txBody>
      </p:sp>
    </p:spTree>
    <p:extLst>
      <p:ext uri="{BB962C8B-B14F-4D97-AF65-F5344CB8AC3E}">
        <p14:creationId xmlns:p14="http://schemas.microsoft.com/office/powerpoint/2010/main" val="2060936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RESOLUCION-1781-ASAMBLEA-DE-REFORMA-.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res_2008-016AMPLIACIONFECHAACU.pdf" TargetMode="External"/><Relationship Id="rId2" Type="http://schemas.openxmlformats.org/officeDocument/2006/relationships/hyperlink" Target="res_2008-011asambleaconsultivauniversitaria.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res_2014-018HOJADERUTA.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O" dirty="0" smtClean="0"/>
              <a:t>ASAMBLEA UNIVERSITARIA</a:t>
            </a:r>
            <a:endParaRPr lang="es-CO" dirty="0"/>
          </a:p>
        </p:txBody>
      </p:sp>
      <p:sp>
        <p:nvSpPr>
          <p:cNvPr id="3" name="Subtítulo 2"/>
          <p:cNvSpPr>
            <a:spLocks noGrp="1"/>
          </p:cNvSpPr>
          <p:nvPr>
            <p:ph type="subTitle" idx="1"/>
          </p:nvPr>
        </p:nvSpPr>
        <p:spPr/>
        <p:txBody>
          <a:bodyPr/>
          <a:lstStyle/>
          <a:p>
            <a:r>
              <a:rPr lang="es-CO" dirty="0" smtClean="0"/>
              <a:t>JAIRO RUIZ</a:t>
            </a:r>
            <a:endParaRPr lang="es-CO" dirty="0"/>
          </a:p>
        </p:txBody>
      </p:sp>
    </p:spTree>
    <p:extLst>
      <p:ext uri="{BB962C8B-B14F-4D97-AF65-F5344CB8AC3E}">
        <p14:creationId xmlns:p14="http://schemas.microsoft.com/office/powerpoint/2010/main" val="2098464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Asamblea Universitaria 2015</a:t>
            </a:r>
            <a:endParaRPr lang="es-CO" dirty="0"/>
          </a:p>
        </p:txBody>
      </p:sp>
      <p:sp>
        <p:nvSpPr>
          <p:cNvPr id="3" name="Marcador de contenido 2"/>
          <p:cNvSpPr>
            <a:spLocks noGrp="1"/>
          </p:cNvSpPr>
          <p:nvPr>
            <p:ph idx="1"/>
          </p:nvPr>
        </p:nvSpPr>
        <p:spPr/>
        <p:txBody>
          <a:bodyPr>
            <a:normAutofit lnSpcReduction="10000"/>
          </a:bodyPr>
          <a:lstStyle/>
          <a:p>
            <a:pPr marL="0" indent="0" algn="just">
              <a:buNone/>
            </a:pPr>
            <a:r>
              <a:rPr lang="es-CO" dirty="0" smtClean="0"/>
              <a:t>ARTÍCULO 68. GOBIERNO UNIVERSITARIO. Definición. Se define gobierno universitario como el direccionamiento y ejecución de las políticas universitarias que, con la participación de la comunidad universitaria y sus directivos, se hace para el logro de los propósitos fundamentales de la Universidad Distrital Francisco José de Caldas. </a:t>
            </a:r>
          </a:p>
          <a:p>
            <a:pPr marL="0" indent="0" algn="just">
              <a:buNone/>
            </a:pPr>
            <a:r>
              <a:rPr lang="es-CO" dirty="0" smtClean="0"/>
              <a:t>El gobierno de la Universidad direcciona las acciones de la Comunidad Universitaria para asegurar el cumplimiento de los contenidos de las políticas, así como de los planes, programas y proyectos en el marco del presente Estatuto General. Se fundamenta y se legitima en la voluntad de la Comunidad Universitaria y las delegaciones de los gobiernos legítimamente constituidos. </a:t>
            </a:r>
            <a:endParaRPr lang="es-CO" dirty="0"/>
          </a:p>
        </p:txBody>
      </p:sp>
    </p:spTree>
    <p:extLst>
      <p:ext uri="{BB962C8B-B14F-4D97-AF65-F5344CB8AC3E}">
        <p14:creationId xmlns:p14="http://schemas.microsoft.com/office/powerpoint/2010/main" val="2203869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ARTÍCULO 69. ÓRGANOS DE GOBIERNO.</a:t>
            </a:r>
            <a:endParaRPr lang="es-CO" dirty="0"/>
          </a:p>
        </p:txBody>
      </p:sp>
      <p:sp>
        <p:nvSpPr>
          <p:cNvPr id="3" name="Marcador de contenido 2"/>
          <p:cNvSpPr>
            <a:spLocks noGrp="1"/>
          </p:cNvSpPr>
          <p:nvPr>
            <p:ph idx="1"/>
          </p:nvPr>
        </p:nvSpPr>
        <p:spPr/>
        <p:txBody>
          <a:bodyPr>
            <a:normAutofit fontScale="77500" lnSpcReduction="20000"/>
          </a:bodyPr>
          <a:lstStyle/>
          <a:p>
            <a:pPr marL="0" indent="0" algn="just">
              <a:buNone/>
            </a:pPr>
            <a:r>
              <a:rPr lang="es-CO" dirty="0" smtClean="0"/>
              <a:t>Los órganos de gobierno de la Universidad Distrital Francisco José de Caldas son: </a:t>
            </a:r>
          </a:p>
          <a:p>
            <a:pPr marL="514350" indent="-514350" algn="just">
              <a:buAutoNum type="arabicPeriod"/>
            </a:pPr>
            <a:r>
              <a:rPr lang="es-CO" dirty="0" smtClean="0"/>
              <a:t>ÓRGANOS DE PARTICIPACIÓN: la Asamblea Universitaria (AU), el Consejo de Participación Universitaria (CPU), el Consejo Electoral (CE), el Consejo Estudiantil Universitario (CEU) y los Claustros de las unidades académicas, quienes tienen como propósito garantizar la participación activa, mediante la democracia directa de la comunidad universitaria en la vida universitaria. </a:t>
            </a:r>
          </a:p>
          <a:p>
            <a:pPr marL="514350" indent="-514350" algn="just">
              <a:buAutoNum type="arabicPeriod"/>
            </a:pPr>
            <a:r>
              <a:rPr lang="es-CO" dirty="0" smtClean="0"/>
              <a:t>ÓRGANOS COLEGIADOS: Consejo Superior Universitario (CSU), Consejo Académico(CA), Consejo de Facultad (CF), Consejo de Escuela (CE), Consejo de Centro (CC), Consejo de Instituto (CI) y Consejo de Programas Académicos Afines (CPAA). </a:t>
            </a:r>
          </a:p>
          <a:p>
            <a:pPr marL="514350" indent="-514350" algn="just">
              <a:buAutoNum type="arabicPeriod"/>
            </a:pPr>
            <a:r>
              <a:rPr lang="es-CO" dirty="0" smtClean="0"/>
              <a:t>ÓRGANOS DE DIRECCIÓN Y EJECUCIÓN: la Rectoría, las Vicerrectorías, las Decanaturas, las Direcciones, las Coordinaciones y </a:t>
            </a:r>
            <a:r>
              <a:rPr lang="es-CO" dirty="0" err="1" smtClean="0"/>
              <a:t>Generencia</a:t>
            </a:r>
            <a:r>
              <a:rPr lang="es-CO" dirty="0" smtClean="0"/>
              <a:t>. Son los encargados de ejecutar las políticas generales y planes emanados de la Asamblea Universitaria, y aquellas formalizadas y legisladas por los organismos colegiados, en particular el Consejo Superior Universitario y el Consejo Académico. Cada uno de los órganos de gobierno enunciados anteriormente, tendrá el soporte académico y administrativo para asegurar el cumplimiento de sus funciones. </a:t>
            </a:r>
            <a:endParaRPr lang="es-CO" dirty="0"/>
          </a:p>
        </p:txBody>
      </p:sp>
    </p:spTree>
    <p:extLst>
      <p:ext uri="{BB962C8B-B14F-4D97-AF65-F5344CB8AC3E}">
        <p14:creationId xmlns:p14="http://schemas.microsoft.com/office/powerpoint/2010/main" val="3143691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ASAMBLEA UNIVERSITARIA</a:t>
            </a:r>
            <a:endParaRPr lang="es-CO" dirty="0"/>
          </a:p>
        </p:txBody>
      </p:sp>
      <p:sp>
        <p:nvSpPr>
          <p:cNvPr id="3" name="Marcador de contenido 2"/>
          <p:cNvSpPr>
            <a:spLocks noGrp="1"/>
          </p:cNvSpPr>
          <p:nvPr>
            <p:ph idx="1"/>
          </p:nvPr>
        </p:nvSpPr>
        <p:spPr/>
        <p:txBody>
          <a:bodyPr>
            <a:normAutofit/>
          </a:bodyPr>
          <a:lstStyle/>
          <a:p>
            <a:pPr marL="0" indent="0" algn="just">
              <a:buNone/>
            </a:pPr>
            <a:r>
              <a:rPr lang="es-CO" dirty="0" smtClean="0"/>
              <a:t>ARTÍCULO 70. Definición. La Asamblea Universitaria (AU) es la máxima instancia de participación, decisión y organización de la Universidad Distrital Francisco José de Caldas, cuyos integrantes tienen el status de representantes del constituyente primario: la comunidad universitaria. </a:t>
            </a:r>
          </a:p>
          <a:p>
            <a:pPr marL="0" indent="0" algn="just">
              <a:buNone/>
            </a:pPr>
            <a:r>
              <a:rPr lang="es-CO" dirty="0" smtClean="0"/>
              <a:t>ARTÍCULO 71. NATURALEZA. La Asamblea Universitaria tiene carácter permanente. Sesionará de manera ordinaria por una única vez cada cuatro (4) años, y de manera extraordinaria cuando así lo determine el Consejo de Participación Universitario, de acuerdo con las dinámicas políticas, administrativas y académicas de la Universidad Distrital Francisco José de Caldas.</a:t>
            </a:r>
            <a:endParaRPr lang="es-CO" dirty="0"/>
          </a:p>
        </p:txBody>
      </p:sp>
    </p:spTree>
    <p:extLst>
      <p:ext uri="{BB962C8B-B14F-4D97-AF65-F5344CB8AC3E}">
        <p14:creationId xmlns:p14="http://schemas.microsoft.com/office/powerpoint/2010/main" val="1642265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1217" y="365125"/>
            <a:ext cx="10632583" cy="1077309"/>
          </a:xfrm>
        </p:spPr>
        <p:txBody>
          <a:bodyPr>
            <a:normAutofit/>
          </a:bodyPr>
          <a:lstStyle/>
          <a:p>
            <a:r>
              <a:rPr lang="es-CO" sz="3200" dirty="0" smtClean="0"/>
              <a:t>ARTÍCULO 72. COMPOSICIÓN DE LA ASAMBLEA UNIVERSITARIA.</a:t>
            </a:r>
            <a:endParaRPr lang="es-CO" sz="3200" dirty="0"/>
          </a:p>
        </p:txBody>
      </p:sp>
      <p:sp>
        <p:nvSpPr>
          <p:cNvPr id="3" name="Marcador de contenido 2"/>
          <p:cNvSpPr>
            <a:spLocks noGrp="1"/>
          </p:cNvSpPr>
          <p:nvPr>
            <p:ph idx="1"/>
          </p:nvPr>
        </p:nvSpPr>
        <p:spPr>
          <a:xfrm>
            <a:off x="838200" y="1584101"/>
            <a:ext cx="10515600" cy="4803820"/>
          </a:xfrm>
        </p:spPr>
        <p:txBody>
          <a:bodyPr>
            <a:normAutofit fontScale="62500" lnSpcReduction="20000"/>
          </a:bodyPr>
          <a:lstStyle/>
          <a:p>
            <a:pPr marL="0" indent="0" algn="just">
              <a:buNone/>
            </a:pPr>
            <a:r>
              <a:rPr lang="es-CO" dirty="0" smtClean="0"/>
              <a:t>Los asambleístas son representantes de cada uno de los estamentos: estudiantil, docente, trabajador y egresados; miembros del Consejo Superior Universitario y miembros del Consejo Académico, quienes actuarán conforme a la autonomía plena y los principios establecidos en el presente Estatuto General de la Universidad Distrital Francisco José de Caldas. Participarán en la cantidad indicada a continuación: </a:t>
            </a:r>
          </a:p>
          <a:p>
            <a:pPr marL="514350" indent="-514350" algn="just">
              <a:buAutoNum type="arabicPeriod"/>
            </a:pPr>
            <a:r>
              <a:rPr lang="es-CO" dirty="0" smtClean="0"/>
              <a:t>Cuarenta (40) representantes de docentes, quienes podrán elegir y ser elegidos con cualquier tipo de vinculación contractual con la UNIVERSIDAD. Elegidos por los docentes. </a:t>
            </a:r>
          </a:p>
          <a:p>
            <a:pPr marL="514350" indent="-514350" algn="just">
              <a:buAutoNum type="arabicPeriod"/>
            </a:pPr>
            <a:r>
              <a:rPr lang="es-CO" dirty="0" smtClean="0"/>
              <a:t>Cuarenta (40) representantes estudiantiles. Elegidos por los estudiantes. </a:t>
            </a:r>
          </a:p>
          <a:p>
            <a:pPr marL="514350" indent="-514350" algn="just">
              <a:buAutoNum type="arabicPeriod"/>
            </a:pPr>
            <a:r>
              <a:rPr lang="es-CO" dirty="0" smtClean="0"/>
              <a:t>Quince (15) representantes de los trabajadores de planta de la UNIVERSIDAD. Elegidos por los trabajadores de planta. </a:t>
            </a:r>
          </a:p>
          <a:p>
            <a:pPr marL="514350" indent="-514350" algn="just">
              <a:buAutoNum type="arabicPeriod"/>
            </a:pPr>
            <a:r>
              <a:rPr lang="es-CO" dirty="0" smtClean="0"/>
              <a:t>Cinco (5) representantes de los egresados de la UNIVERSIDAD. Elegidos por la asamblea de egresados. </a:t>
            </a:r>
          </a:p>
          <a:p>
            <a:pPr marL="514350" indent="-514350" algn="just">
              <a:buAutoNum type="arabicPeriod"/>
            </a:pPr>
            <a:r>
              <a:rPr lang="es-CO" dirty="0" smtClean="0"/>
              <a:t>Tres (3) representantes del Consejo Superior Universitario. Designados por éste mismo. </a:t>
            </a:r>
          </a:p>
          <a:p>
            <a:pPr marL="514350" indent="-514350" algn="just">
              <a:buAutoNum type="arabicPeriod"/>
            </a:pPr>
            <a:r>
              <a:rPr lang="es-CO" dirty="0" smtClean="0"/>
              <a:t>Tres (3) representantes del Consejo Académico Designados por éste mismo. </a:t>
            </a:r>
          </a:p>
          <a:p>
            <a:pPr marL="0" indent="0" algn="just">
              <a:buNone/>
            </a:pPr>
            <a:r>
              <a:rPr lang="es-CO" dirty="0" smtClean="0"/>
              <a:t>PARÁGRAFO. En caso de que algún representante elegido pierda la vinculación con la institución ya sea por enfermedad, muerte u otras que ameriten esta situación, se designará al siguiente con mayor votación en la lista de elegibles resultado del proceso electoral inmediatamente anterior para los representantes elegidos por votación directa. Para el caso de los tres (3) representantes del Consejo Superior Universitario y de los tres (3) representantes del Consejo Académico, su participación en la Asamblea Universitaria terminará cuando su periodo de representación ante los consejos en mención haya culminado, para lo cual será posible nombrar un nuevo representante.</a:t>
            </a:r>
            <a:endParaRPr lang="es-CO" dirty="0"/>
          </a:p>
        </p:txBody>
      </p:sp>
    </p:spTree>
    <p:extLst>
      <p:ext uri="{BB962C8B-B14F-4D97-AF65-F5344CB8AC3E}">
        <p14:creationId xmlns:p14="http://schemas.microsoft.com/office/powerpoint/2010/main" val="1741477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038672"/>
          </a:xfrm>
        </p:spPr>
        <p:txBody>
          <a:bodyPr>
            <a:normAutofit/>
          </a:bodyPr>
          <a:lstStyle/>
          <a:p>
            <a:r>
              <a:rPr lang="es-CO" sz="3200" dirty="0" smtClean="0"/>
              <a:t>ARTÍCULO 73. FUNCIONES DE LA ASAMBLEA UNIVERSITARIA</a:t>
            </a:r>
            <a:endParaRPr lang="es-CO" sz="3200" dirty="0"/>
          </a:p>
        </p:txBody>
      </p:sp>
      <p:sp>
        <p:nvSpPr>
          <p:cNvPr id="3" name="Marcador de contenido 2"/>
          <p:cNvSpPr>
            <a:spLocks noGrp="1"/>
          </p:cNvSpPr>
          <p:nvPr>
            <p:ph idx="1"/>
          </p:nvPr>
        </p:nvSpPr>
        <p:spPr>
          <a:xfrm>
            <a:off x="838200" y="1403798"/>
            <a:ext cx="10515600" cy="4958365"/>
          </a:xfrm>
        </p:spPr>
        <p:txBody>
          <a:bodyPr>
            <a:normAutofit fontScale="62500" lnSpcReduction="20000"/>
          </a:bodyPr>
          <a:lstStyle/>
          <a:p>
            <a:pPr marL="0" indent="0">
              <a:buNone/>
            </a:pPr>
            <a:r>
              <a:rPr lang="es-CO" dirty="0" smtClean="0"/>
              <a:t>Son funciones de la Asamblea Universitaria: </a:t>
            </a:r>
          </a:p>
          <a:p>
            <a:pPr marL="514350" indent="-514350">
              <a:buAutoNum type="alphaLcPeriod"/>
            </a:pPr>
            <a:r>
              <a:rPr lang="es-CO" dirty="0" smtClean="0"/>
              <a:t>Sesionar de manera ordinaria por un periodo definido de un (1) mes calendario inmediatamente después de ser elegida, con posibilidad de extender su periodo de sesión de acuerdo con el cronograma aprobado por el plenario de la AU, y sesionar de manera extraordinaria cuando sea convocada por el Consejo de Participación Universitario. </a:t>
            </a:r>
          </a:p>
          <a:p>
            <a:pPr marL="514350" indent="-514350">
              <a:buAutoNum type="alphaLcPeriod"/>
            </a:pPr>
            <a:r>
              <a:rPr lang="es-CO" dirty="0" smtClean="0"/>
              <a:t>Defender el cumplimiento de los principios establecidos en el Estatuto General: la autonomía universitaria, la defensa de lo público, la igualdad en la diferencia, la construcción de paz con justicia social y ambiental, la pluralidad y diversidad del saber, la asunción de la voluntad política de la comunidad y la transformación social y cultural. </a:t>
            </a:r>
          </a:p>
          <a:p>
            <a:pPr marL="514350" indent="-514350">
              <a:buAutoNum type="alphaLcPeriod"/>
            </a:pPr>
            <a:r>
              <a:rPr lang="es-CO" dirty="0" smtClean="0"/>
              <a:t>Reformar, sustituir, derogar capítulos, Artículos, parágrafos, adendas y otros de este mismo carácter del presente Estatuto General, además de guardar y hacer seguimiento a éste Estatuto General; </a:t>
            </a:r>
          </a:p>
          <a:p>
            <a:pPr marL="514350" indent="-514350">
              <a:buAutoNum type="alphaLcPeriod"/>
            </a:pPr>
            <a:r>
              <a:rPr lang="es-CO" dirty="0" smtClean="0"/>
              <a:t>Trazar lineamientos de política general de la Universidad Distrital Francisco José de Caldas;</a:t>
            </a:r>
          </a:p>
          <a:p>
            <a:pPr marL="514350" indent="-514350">
              <a:buAutoNum type="alphaLcPeriod"/>
            </a:pPr>
            <a:r>
              <a:rPr lang="es-CO" dirty="0" smtClean="0"/>
              <a:t>Formular el Plan Estratégico de Desarrollo y otros planes que desarrollen la política universitaria a largo plazo, el Proyecto Universitario Institucional y las Reformas Estatutarias a que haya lugar en la UNIVERSIDAD; </a:t>
            </a:r>
          </a:p>
          <a:p>
            <a:pPr marL="514350" indent="-514350">
              <a:buAutoNum type="alphaLcPeriod"/>
            </a:pPr>
            <a:r>
              <a:rPr lang="es-CO" dirty="0" smtClean="0"/>
              <a:t>Definir, aprobar y regular su reglamento interno de funcionamiento y la forma de realizar los plebiscitos, referendos y consultas establecidas por el Consejo de Participación Universitaria. </a:t>
            </a:r>
          </a:p>
          <a:p>
            <a:pPr marL="0" indent="0">
              <a:buNone/>
            </a:pPr>
            <a:r>
              <a:rPr lang="es-CO" dirty="0" smtClean="0"/>
              <a:t>PARÁGRAFO. Una vez concluidas las sesiones de la Asamblea Universitaria, el Consejo de Participación, otorgará un certificado a cada uno de los Asambleístas que hayan cumplido con el reglamento aprobado por la misma Asamblea Universitaria, en el cual se reconocerá su participación durante las sesiones.</a:t>
            </a:r>
            <a:endParaRPr lang="es-CO" dirty="0"/>
          </a:p>
        </p:txBody>
      </p:sp>
    </p:spTree>
    <p:extLst>
      <p:ext uri="{BB962C8B-B14F-4D97-AF65-F5344CB8AC3E}">
        <p14:creationId xmlns:p14="http://schemas.microsoft.com/office/powerpoint/2010/main" val="2606379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ARTÍCULO 74. GARANTÍAS.</a:t>
            </a:r>
            <a:endParaRPr lang="es-CO" dirty="0"/>
          </a:p>
        </p:txBody>
      </p:sp>
      <p:sp>
        <p:nvSpPr>
          <p:cNvPr id="3" name="Marcador de contenido 2"/>
          <p:cNvSpPr>
            <a:spLocks noGrp="1"/>
          </p:cNvSpPr>
          <p:nvPr>
            <p:ph idx="1"/>
          </p:nvPr>
        </p:nvSpPr>
        <p:spPr/>
        <p:txBody>
          <a:bodyPr>
            <a:normAutofit fontScale="77500" lnSpcReduction="20000"/>
          </a:bodyPr>
          <a:lstStyle/>
          <a:p>
            <a:pPr marL="0" indent="0" algn="just">
              <a:buNone/>
            </a:pPr>
            <a:r>
              <a:rPr lang="es-CO" dirty="0" smtClean="0"/>
              <a:t>La Rectoría, o quien ésta designe, garantizará las condiciones y recursos necesarios y procedentes para el funcionamiento y cumplimiento de los objetivos y el cronograma de la Asamblea Universitaria tanto en las sesiones ordinarias como en las extraordinarias. </a:t>
            </a:r>
          </a:p>
          <a:p>
            <a:pPr marL="0" indent="0" algn="just">
              <a:buNone/>
            </a:pPr>
            <a:r>
              <a:rPr lang="es-CO" dirty="0" smtClean="0"/>
              <a:t>PARÁGRAFO PRIMERO. El estamento de docentes contará con permiso académico y laboral; el aplazamiento de la evaluación docente; las evaluaciones regulares a los estudiantes a su cargo; y las descargas académicas a que haya lugar. </a:t>
            </a:r>
          </a:p>
          <a:p>
            <a:pPr marL="0" indent="0" algn="just">
              <a:buNone/>
            </a:pPr>
            <a:r>
              <a:rPr lang="es-CO" dirty="0" smtClean="0"/>
              <a:t>PARÁGRAFO SEGUNDO. El estamento estudiantil contará con los permisos académicos del caso y el aplazamiento de todo tipo de actividades evaluativas (exámenes escritos u orales, laboratorios, presentación trabajos y demás que determine el programa académico al cual esté adscrito el estudiante). Por su participación en la Asamblea Universitaria, el estudiante asambleísta podrá homologar un (1) espacio académico lectivo de cátedra, o un espacio académico electivo extrínseco o intrínseco. </a:t>
            </a:r>
          </a:p>
          <a:p>
            <a:pPr marL="0" indent="0" algn="just">
              <a:buNone/>
            </a:pPr>
            <a:r>
              <a:rPr lang="es-CO" dirty="0" smtClean="0"/>
              <a:t>PARÁGRAFO TERCERO. Para el caso del estamento de trabajadores, se contará con los permisos laborales correspondientes.</a:t>
            </a:r>
            <a:endParaRPr lang="es-CO" dirty="0"/>
          </a:p>
        </p:txBody>
      </p:sp>
    </p:spTree>
    <p:extLst>
      <p:ext uri="{BB962C8B-B14F-4D97-AF65-F5344CB8AC3E}">
        <p14:creationId xmlns:p14="http://schemas.microsoft.com/office/powerpoint/2010/main" val="1348436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Asamblea Universitaria 2017</a:t>
            </a:r>
            <a:endParaRPr lang="es-CO" dirty="0"/>
          </a:p>
        </p:txBody>
      </p:sp>
      <p:sp>
        <p:nvSpPr>
          <p:cNvPr id="3" name="Marcador de contenido 2"/>
          <p:cNvSpPr>
            <a:spLocks noGrp="1"/>
          </p:cNvSpPr>
          <p:nvPr>
            <p:ph idx="1"/>
          </p:nvPr>
        </p:nvSpPr>
        <p:spPr/>
        <p:txBody>
          <a:bodyPr/>
          <a:lstStyle/>
          <a:p>
            <a:pPr marL="0" indent="0" algn="just">
              <a:buNone/>
            </a:pPr>
            <a:r>
              <a:rPr lang="es-CO" dirty="0" smtClean="0"/>
              <a:t>ARTÍCULO 17. GOBIERNO UNIVERSITARIO. Se define como gobierno universitario la construcción, la dirección y la ejecución de las políticas universitarias para el logro del objeto, los principios y los objetivos de la Universidad Distrital Francisco José de Caldas, de conformidad con la Constitución Política, la ley y los estatutos institucionales. </a:t>
            </a:r>
          </a:p>
          <a:p>
            <a:pPr marL="0" indent="0" algn="just">
              <a:buNone/>
            </a:pPr>
            <a:r>
              <a:rPr lang="es-CO" dirty="0" smtClean="0"/>
              <a:t>La gobernanza de la Universidad se sustenta en el principio de la democracia participativa, conforme al cual, la comunidad universitaria participa en la construcción, la ejecución y el desarrollo de las políticas universitarias, y en la elección y designación de los órganos de dirección.</a:t>
            </a:r>
            <a:endParaRPr lang="es-CO" dirty="0"/>
          </a:p>
        </p:txBody>
      </p:sp>
    </p:spTree>
    <p:extLst>
      <p:ext uri="{BB962C8B-B14F-4D97-AF65-F5344CB8AC3E}">
        <p14:creationId xmlns:p14="http://schemas.microsoft.com/office/powerpoint/2010/main" val="4244734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25793"/>
          </a:xfrm>
        </p:spPr>
        <p:txBody>
          <a:bodyPr>
            <a:normAutofit/>
          </a:bodyPr>
          <a:lstStyle/>
          <a:p>
            <a:r>
              <a:rPr lang="es-CO" sz="3600" dirty="0" smtClean="0"/>
              <a:t>ARTÍCULO 18. ÓRGANOS E INSTANCIAS DE DIRECCIÓN.</a:t>
            </a:r>
            <a:endParaRPr lang="es-CO" sz="3600" dirty="0"/>
          </a:p>
        </p:txBody>
      </p:sp>
      <p:sp>
        <p:nvSpPr>
          <p:cNvPr id="3" name="Marcador de contenido 2"/>
          <p:cNvSpPr>
            <a:spLocks noGrp="1"/>
          </p:cNvSpPr>
          <p:nvPr>
            <p:ph idx="1"/>
          </p:nvPr>
        </p:nvSpPr>
        <p:spPr>
          <a:xfrm>
            <a:off x="643943" y="1493949"/>
            <a:ext cx="10998557" cy="5009882"/>
          </a:xfrm>
        </p:spPr>
        <p:txBody>
          <a:bodyPr>
            <a:normAutofit fontScale="62500" lnSpcReduction="20000"/>
          </a:bodyPr>
          <a:lstStyle/>
          <a:p>
            <a:pPr marL="0" indent="0" algn="just">
              <a:buNone/>
            </a:pPr>
            <a:r>
              <a:rPr lang="es-CO" dirty="0" smtClean="0"/>
              <a:t>Son órganos e instancias de dirección de la Universidad Distrital Francisco José de Caldas: </a:t>
            </a:r>
          </a:p>
          <a:p>
            <a:pPr marL="514350" indent="-514350" algn="just">
              <a:buAutoNum type="alphaLcPeriod"/>
            </a:pPr>
            <a:r>
              <a:rPr lang="es-CO" dirty="0" smtClean="0"/>
              <a:t>Consejo Superior Universitario </a:t>
            </a:r>
          </a:p>
          <a:p>
            <a:pPr marL="514350" indent="-514350" algn="just">
              <a:buAutoNum type="alphaLcPeriod"/>
            </a:pPr>
            <a:r>
              <a:rPr lang="es-CO" dirty="0" smtClean="0"/>
              <a:t>Consejo Académico </a:t>
            </a:r>
          </a:p>
          <a:p>
            <a:pPr marL="514350" indent="-514350" algn="just">
              <a:buAutoNum type="alphaLcPeriod"/>
            </a:pPr>
            <a:r>
              <a:rPr lang="es-CO" dirty="0" smtClean="0"/>
              <a:t>Rectoría </a:t>
            </a:r>
          </a:p>
          <a:p>
            <a:pPr marL="514350" indent="-514350" algn="just">
              <a:buAutoNum type="alphaLcPeriod"/>
            </a:pPr>
            <a:r>
              <a:rPr lang="es-CO" dirty="0" smtClean="0"/>
              <a:t>Consejo de Facultad </a:t>
            </a:r>
          </a:p>
          <a:p>
            <a:pPr marL="514350" indent="-514350" algn="just">
              <a:buAutoNum type="alphaLcPeriod"/>
            </a:pPr>
            <a:r>
              <a:rPr lang="es-CO" dirty="0" smtClean="0"/>
              <a:t>Decano </a:t>
            </a:r>
          </a:p>
          <a:p>
            <a:pPr marL="514350" indent="-514350" algn="just">
              <a:buAutoNum type="alphaLcPeriod"/>
            </a:pPr>
            <a:r>
              <a:rPr lang="es-CO" dirty="0" smtClean="0"/>
              <a:t>Consejo de Escuela </a:t>
            </a:r>
          </a:p>
          <a:p>
            <a:pPr marL="514350" indent="-514350" algn="just">
              <a:buAutoNum type="alphaLcPeriod"/>
            </a:pPr>
            <a:r>
              <a:rPr lang="es-CO" dirty="0" smtClean="0"/>
              <a:t>Director de Escuela </a:t>
            </a:r>
          </a:p>
          <a:p>
            <a:pPr marL="514350" indent="-514350" algn="just">
              <a:buAutoNum type="alphaLcPeriod"/>
            </a:pPr>
            <a:r>
              <a:rPr lang="es-CO" dirty="0" smtClean="0"/>
              <a:t>Consejo de Centro </a:t>
            </a:r>
          </a:p>
          <a:p>
            <a:pPr marL="514350" indent="-514350" algn="just">
              <a:buAutoNum type="alphaLcPeriod"/>
            </a:pPr>
            <a:r>
              <a:rPr lang="es-CO" dirty="0" smtClean="0"/>
              <a:t>Director de Centro </a:t>
            </a:r>
          </a:p>
          <a:p>
            <a:pPr marL="514350" indent="-514350" algn="just">
              <a:buAutoNum type="alphaLcPeriod"/>
            </a:pPr>
            <a:r>
              <a:rPr lang="es-CO" dirty="0" smtClean="0"/>
              <a:t>Consejo de Instituto </a:t>
            </a:r>
          </a:p>
          <a:p>
            <a:pPr marL="514350" indent="-514350" algn="just">
              <a:buAutoNum type="alphaLcPeriod"/>
            </a:pPr>
            <a:r>
              <a:rPr lang="es-CO" dirty="0" smtClean="0"/>
              <a:t>Director de Instituto l. Consejo de Área de Formación </a:t>
            </a:r>
          </a:p>
          <a:p>
            <a:pPr marL="514350" indent="-514350" algn="just">
              <a:buAutoNum type="alphaLcPeriod"/>
            </a:pPr>
            <a:r>
              <a:rPr lang="es-CO" dirty="0" smtClean="0"/>
              <a:t>Director de Área de Formación </a:t>
            </a:r>
          </a:p>
          <a:p>
            <a:pPr marL="0" indent="0" algn="just">
              <a:buNone/>
            </a:pPr>
            <a:r>
              <a:rPr lang="es-CO" dirty="0" smtClean="0"/>
              <a:t>PARÁGRAFO. De conformidad con el Artículo 68 de la Constitución Política, la comunidad universitaria representada en la Asamblea Universitaria participa en la dirección de la Universidad, con la construcción de planes y políticas institucionales de mediano y largo plazo, su evaluación y seguimiento, y en la reforma o modificación de los estatutos, conforme a lo previsto en este Estatuto.</a:t>
            </a:r>
            <a:endParaRPr lang="es-CO" dirty="0"/>
          </a:p>
        </p:txBody>
      </p:sp>
    </p:spTree>
    <p:extLst>
      <p:ext uri="{BB962C8B-B14F-4D97-AF65-F5344CB8AC3E}">
        <p14:creationId xmlns:p14="http://schemas.microsoft.com/office/powerpoint/2010/main" val="338570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206098"/>
          </a:xfrm>
        </p:spPr>
        <p:txBody>
          <a:bodyPr>
            <a:normAutofit/>
          </a:bodyPr>
          <a:lstStyle/>
          <a:p>
            <a:r>
              <a:rPr lang="es-CO" sz="3200" dirty="0" smtClean="0"/>
              <a:t>ARTÍCULO 44. GARANTÍAS INSTITUCIONALES PARA LA PARTICIPACIÓN DEMOCRÁTICA</a:t>
            </a:r>
            <a:endParaRPr lang="es-CO" sz="3200" dirty="0"/>
          </a:p>
        </p:txBody>
      </p:sp>
      <p:sp>
        <p:nvSpPr>
          <p:cNvPr id="3" name="Marcador de contenido 2"/>
          <p:cNvSpPr>
            <a:spLocks noGrp="1"/>
          </p:cNvSpPr>
          <p:nvPr>
            <p:ph idx="1"/>
          </p:nvPr>
        </p:nvSpPr>
        <p:spPr>
          <a:xfrm>
            <a:off x="838200" y="1825625"/>
            <a:ext cx="10515600" cy="4613812"/>
          </a:xfrm>
        </p:spPr>
        <p:txBody>
          <a:bodyPr>
            <a:normAutofit fontScale="70000" lnSpcReduction="20000"/>
          </a:bodyPr>
          <a:lstStyle/>
          <a:p>
            <a:pPr marL="0" indent="0">
              <a:buNone/>
            </a:pPr>
            <a:r>
              <a:rPr lang="es-CO" dirty="0" smtClean="0"/>
              <a:t>La Universidad Distrital Francisco José de Caldas cuenta con las siguientes instancias institucionales que garantizan la participación democrática. </a:t>
            </a:r>
          </a:p>
          <a:p>
            <a:pPr marL="514350" indent="-514350">
              <a:buAutoNum type="alphaLcPeriod"/>
            </a:pPr>
            <a:r>
              <a:rPr lang="es-CO" dirty="0" smtClean="0"/>
              <a:t>Asamblea Universitaria. </a:t>
            </a:r>
          </a:p>
          <a:p>
            <a:pPr marL="514350" indent="-514350">
              <a:buAutoNum type="alphaLcPeriod"/>
            </a:pPr>
            <a:r>
              <a:rPr lang="es-CO" dirty="0" smtClean="0"/>
              <a:t>Consejo de Participación Universitaria. </a:t>
            </a:r>
          </a:p>
          <a:p>
            <a:pPr marL="514350" indent="-514350">
              <a:buAutoNum type="alphaLcPeriod"/>
            </a:pPr>
            <a:r>
              <a:rPr lang="es-CO" dirty="0" smtClean="0"/>
              <a:t>Consejo Electoral. </a:t>
            </a:r>
          </a:p>
          <a:p>
            <a:pPr marL="514350" indent="-514350">
              <a:buAutoNum type="alphaLcPeriod"/>
            </a:pPr>
            <a:r>
              <a:rPr lang="es-CO" dirty="0" smtClean="0"/>
              <a:t>Consejo Estudiantil Universitario. </a:t>
            </a:r>
          </a:p>
          <a:p>
            <a:pPr marL="514350" indent="-514350">
              <a:buAutoNum type="alphaLcPeriod"/>
            </a:pPr>
            <a:r>
              <a:rPr lang="es-CO" dirty="0" smtClean="0"/>
              <a:t>Claustros de Escuela. </a:t>
            </a:r>
          </a:p>
          <a:p>
            <a:pPr marL="514350" indent="-514350">
              <a:buAutoNum type="alphaLcPeriod"/>
            </a:pPr>
            <a:r>
              <a:rPr lang="es-CO" dirty="0" smtClean="0"/>
              <a:t>Claustro General. </a:t>
            </a:r>
          </a:p>
          <a:p>
            <a:pPr marL="0" indent="0">
              <a:buNone/>
            </a:pPr>
            <a:r>
              <a:rPr lang="es-CO" dirty="0" smtClean="0"/>
              <a:t>PARÁGRAFO PRIMERO. La dirección de la Universidad debe garantizar las condiciones, recursos y los permisos académicos y administrativos necesarios para la asistencia del personal administrativo, docente y de los estudiantes a las sesiones de las diferentes instancias de participación según su cronograma, y emitir las certificaciones correspondientes de conformidad con los reglamentos internos. La asistencia de los estudiantes en los órganos de participación puede ser objeto de homologación en el plan de formación cursado, según los criterios establecidos por el Consejo Académico. PARAGRAFO SEGUNDO. Los cronogramas de actividades de las instancias de participación deben quedar incluidos en el calendario Académico de los respectivos periodos.</a:t>
            </a:r>
            <a:endParaRPr lang="es-CO" dirty="0"/>
          </a:p>
        </p:txBody>
      </p:sp>
    </p:spTree>
    <p:extLst>
      <p:ext uri="{BB962C8B-B14F-4D97-AF65-F5344CB8AC3E}">
        <p14:creationId xmlns:p14="http://schemas.microsoft.com/office/powerpoint/2010/main" val="2244699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ARTÍCULO 45. ASAMBLEA UNIVERSITARIA</a:t>
            </a:r>
            <a:endParaRPr lang="es-CO" dirty="0"/>
          </a:p>
        </p:txBody>
      </p:sp>
      <p:sp>
        <p:nvSpPr>
          <p:cNvPr id="3" name="Marcador de contenido 2"/>
          <p:cNvSpPr>
            <a:spLocks noGrp="1"/>
          </p:cNvSpPr>
          <p:nvPr>
            <p:ph idx="1"/>
          </p:nvPr>
        </p:nvSpPr>
        <p:spPr/>
        <p:txBody>
          <a:bodyPr>
            <a:normAutofit fontScale="92500"/>
          </a:bodyPr>
          <a:lstStyle/>
          <a:p>
            <a:pPr marL="0" indent="0" algn="just">
              <a:buNone/>
            </a:pPr>
            <a:r>
              <a:rPr lang="es-CO" dirty="0" smtClean="0"/>
              <a:t>La Asamblea Universitaria es la instancia de participación efectiva en la que, de conformidad con el Artículo 68 de la Constitución Política, la comunidad participa en la dirección de la universidad para proponer, deliberar y asumir su postura en la construcción de planes y políticas institucionales de mediano y largo plazo, su evaluación y seguimiento, y en la reforma o modificación de los estatutos, conforme a lo previsto en este Estatuto. </a:t>
            </a:r>
          </a:p>
          <a:p>
            <a:pPr marL="0" indent="0" algn="just">
              <a:buNone/>
            </a:pPr>
            <a:r>
              <a:rPr lang="es-CO" dirty="0" smtClean="0"/>
              <a:t>PARAGRAFO. El procedimiento para la definición y reforma de estatutos, y la adopción de políticas y planes institucionales de mediano y largo plazo, debe prever una etapa de deliberación por la comunidad universitaria representada en la Asamblea Universitaria, según lo establecido en el presente estatuto y las demás normas que lo desarrollen.</a:t>
            </a:r>
            <a:endParaRPr lang="es-CO" dirty="0"/>
          </a:p>
        </p:txBody>
      </p:sp>
    </p:spTree>
    <p:extLst>
      <p:ext uri="{BB962C8B-B14F-4D97-AF65-F5344CB8AC3E}">
        <p14:creationId xmlns:p14="http://schemas.microsoft.com/office/powerpoint/2010/main" val="574538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Asamblea Universitaria</a:t>
            </a:r>
            <a:endParaRPr lang="es-CO" dirty="0"/>
          </a:p>
        </p:txBody>
      </p:sp>
      <p:sp>
        <p:nvSpPr>
          <p:cNvPr id="3" name="Marcador de contenido 2"/>
          <p:cNvSpPr>
            <a:spLocks noGrp="1"/>
          </p:cNvSpPr>
          <p:nvPr>
            <p:ph idx="1"/>
          </p:nvPr>
        </p:nvSpPr>
        <p:spPr/>
        <p:txBody>
          <a:bodyPr/>
          <a:lstStyle/>
          <a:p>
            <a:r>
              <a:rPr lang="es-CO" dirty="0" smtClean="0"/>
              <a:t>Universidad de Nariño</a:t>
            </a:r>
          </a:p>
          <a:p>
            <a:r>
              <a:rPr lang="es-CO" dirty="0" smtClean="0"/>
              <a:t>Congreso Universitario</a:t>
            </a:r>
          </a:p>
          <a:p>
            <a:r>
              <a:rPr lang="es-CO" dirty="0" smtClean="0"/>
              <a:t>Asamblea Consultiva</a:t>
            </a:r>
          </a:p>
          <a:p>
            <a:r>
              <a:rPr lang="es-CO" dirty="0" smtClean="0"/>
              <a:t>Asamblea Constituyente</a:t>
            </a:r>
          </a:p>
          <a:p>
            <a:r>
              <a:rPr lang="es-CO" dirty="0" smtClean="0"/>
              <a:t>Comisión de reforma del CSU.</a:t>
            </a:r>
            <a:endParaRPr lang="es-CO" dirty="0"/>
          </a:p>
        </p:txBody>
      </p:sp>
    </p:spTree>
    <p:extLst>
      <p:ext uri="{BB962C8B-B14F-4D97-AF65-F5344CB8AC3E}">
        <p14:creationId xmlns:p14="http://schemas.microsoft.com/office/powerpoint/2010/main" val="1101971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4096" y="365125"/>
            <a:ext cx="10619704" cy="1325563"/>
          </a:xfrm>
        </p:spPr>
        <p:txBody>
          <a:bodyPr>
            <a:normAutofit/>
          </a:bodyPr>
          <a:lstStyle/>
          <a:p>
            <a:r>
              <a:rPr lang="es-CO" sz="3200" dirty="0" smtClean="0"/>
              <a:t>ARTÍCULO 46. COMPOSICIÓN DE LA ASAMBLEA UNIVERSITARIA.</a:t>
            </a:r>
            <a:endParaRPr lang="es-CO" sz="3200" dirty="0"/>
          </a:p>
        </p:txBody>
      </p:sp>
      <p:sp>
        <p:nvSpPr>
          <p:cNvPr id="3" name="Marcador de contenido 2"/>
          <p:cNvSpPr>
            <a:spLocks noGrp="1"/>
          </p:cNvSpPr>
          <p:nvPr>
            <p:ph idx="1"/>
          </p:nvPr>
        </p:nvSpPr>
        <p:spPr>
          <a:xfrm>
            <a:off x="734095" y="1584101"/>
            <a:ext cx="10959921" cy="4945487"/>
          </a:xfrm>
        </p:spPr>
        <p:txBody>
          <a:bodyPr>
            <a:normAutofit fontScale="62500" lnSpcReduction="20000"/>
          </a:bodyPr>
          <a:lstStyle/>
          <a:p>
            <a:pPr marL="0" indent="0">
              <a:buNone/>
            </a:pPr>
            <a:r>
              <a:rPr lang="es-CO" dirty="0" smtClean="0"/>
              <a:t>La Asamblea Universitaria está conformada por representantes de la Comunidad Universitaria, así: </a:t>
            </a:r>
          </a:p>
          <a:p>
            <a:pPr marL="514350" indent="-514350">
              <a:buAutoNum type="alphaLcPeriod"/>
            </a:pPr>
            <a:r>
              <a:rPr lang="es-CO" dirty="0" smtClean="0"/>
              <a:t>Cuarenta (40) representantes de los docentes, elegidos por los docentes de la Universidad.</a:t>
            </a:r>
          </a:p>
          <a:p>
            <a:pPr marL="514350" indent="-514350">
              <a:buAutoNum type="alphaLcPeriod"/>
            </a:pPr>
            <a:r>
              <a:rPr lang="es-CO" dirty="0" smtClean="0"/>
              <a:t>Cuarenta (40) representantes de los estudiantes, elegidos por los estudiantes de la Universidad. </a:t>
            </a:r>
          </a:p>
          <a:p>
            <a:pPr marL="514350" indent="-514350">
              <a:buAutoNum type="alphaLcPeriod"/>
            </a:pPr>
            <a:r>
              <a:rPr lang="es-CO" dirty="0" smtClean="0"/>
              <a:t>Quince (15) representantes del personal administrativo, elegidos por el personal administrativo de la Universidad. </a:t>
            </a:r>
          </a:p>
          <a:p>
            <a:pPr marL="514350" indent="-514350">
              <a:buAutoNum type="alphaLcPeriod"/>
            </a:pPr>
            <a:r>
              <a:rPr lang="es-CO" dirty="0" smtClean="0"/>
              <a:t>Cinco (5) representantes de los egresados de pregrado de la Universidad, que no tengan vínculo laboral ni contractual con la Universidad, elegidos por los egresados. </a:t>
            </a:r>
          </a:p>
          <a:p>
            <a:pPr marL="514350" indent="-514350">
              <a:buAutoNum type="alphaLcPeriod"/>
            </a:pPr>
            <a:r>
              <a:rPr lang="es-CO" dirty="0" smtClean="0"/>
              <a:t>El Rector o su delegado. </a:t>
            </a:r>
          </a:p>
          <a:p>
            <a:pPr marL="514350" indent="-514350">
              <a:buAutoNum type="alphaLcPeriod"/>
            </a:pPr>
            <a:r>
              <a:rPr lang="es-CO" dirty="0" smtClean="0"/>
              <a:t>Los Vicerrectores. </a:t>
            </a:r>
          </a:p>
          <a:p>
            <a:pPr marL="514350" indent="-514350">
              <a:buAutoNum type="alphaLcPeriod"/>
            </a:pPr>
            <a:r>
              <a:rPr lang="es-CO" dirty="0" smtClean="0"/>
              <a:t>El director de Bienestar Universitario. </a:t>
            </a:r>
          </a:p>
          <a:p>
            <a:pPr marL="514350" indent="-514350">
              <a:buAutoNum type="alphaLcPeriod"/>
            </a:pPr>
            <a:r>
              <a:rPr lang="es-CO" dirty="0" smtClean="0"/>
              <a:t>El Gerente Administrativo y Financiero.</a:t>
            </a:r>
          </a:p>
          <a:p>
            <a:pPr marL="514350" indent="-514350">
              <a:buAutoNum type="alphaLcPeriod"/>
            </a:pPr>
            <a:r>
              <a:rPr lang="es-CO" dirty="0" smtClean="0"/>
              <a:t>Cinco (5) miembros del Consejo Superior o sus delegados. </a:t>
            </a:r>
          </a:p>
          <a:p>
            <a:pPr marL="514350" indent="-514350">
              <a:buAutoNum type="alphaLcPeriod"/>
            </a:pPr>
            <a:r>
              <a:rPr lang="es-CO" dirty="0" smtClean="0"/>
              <a:t>Cinco (5) miembros del Consejo Académico delegados por este órgano. </a:t>
            </a:r>
          </a:p>
          <a:p>
            <a:pPr marL="0" indent="0">
              <a:buNone/>
            </a:pPr>
            <a:r>
              <a:rPr lang="es-CO" dirty="0" smtClean="0"/>
              <a:t>PARÁGRAFO PRIMERO. Del proceso de elección de representantes de la Comunidad Universitaria resultará una lista de elegibles, ordenada de mayor a menor votación obtenida. En caso de que algún representante elegido pierda la vinculación con la Institución, se designará al siguiente con mayor votación en la lista de elegibles conformada para el periodo institucional. PARÁGRAFO SEGUNDO. El periodo institucional para los representantes a la Asamblea Universitaria de que tratan los literales a, b, c y d, será de dos (2) años.</a:t>
            </a:r>
            <a:endParaRPr lang="es-CO" dirty="0"/>
          </a:p>
        </p:txBody>
      </p:sp>
    </p:spTree>
    <p:extLst>
      <p:ext uri="{BB962C8B-B14F-4D97-AF65-F5344CB8AC3E}">
        <p14:creationId xmlns:p14="http://schemas.microsoft.com/office/powerpoint/2010/main" val="1796833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ARTÍCULO 47. SESIONES DE LA ASAMBLEA.</a:t>
            </a:r>
            <a:endParaRPr lang="es-CO" dirty="0"/>
          </a:p>
        </p:txBody>
      </p:sp>
      <p:sp>
        <p:nvSpPr>
          <p:cNvPr id="3" name="Marcador de contenido 2"/>
          <p:cNvSpPr>
            <a:spLocks noGrp="1"/>
          </p:cNvSpPr>
          <p:nvPr>
            <p:ph idx="1"/>
          </p:nvPr>
        </p:nvSpPr>
        <p:spPr/>
        <p:txBody>
          <a:bodyPr/>
          <a:lstStyle/>
          <a:p>
            <a:pPr marL="0" indent="0">
              <a:buNone/>
            </a:pPr>
            <a:r>
              <a:rPr lang="es-CO" dirty="0" smtClean="0"/>
              <a:t>La Asamblea Universitaria sesiona de manera ordinaria cada dos años y debe ser instalada inmediatamente luego de producida la elección de representantes. Sesiona de manera extraordinaria por petición escrita de, por lo menos, una tercera parte de sus integrantes.</a:t>
            </a:r>
            <a:endParaRPr lang="es-CO" dirty="0"/>
          </a:p>
        </p:txBody>
      </p:sp>
    </p:spTree>
    <p:extLst>
      <p:ext uri="{BB962C8B-B14F-4D97-AF65-F5344CB8AC3E}">
        <p14:creationId xmlns:p14="http://schemas.microsoft.com/office/powerpoint/2010/main" val="3530848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sz="3200" dirty="0" smtClean="0"/>
              <a:t>ARTÍCULO 48. FUNCIONES DE LA ASAMBLEA UNIVERSITARIA.</a:t>
            </a:r>
            <a:endParaRPr lang="es-CO" sz="3200" dirty="0"/>
          </a:p>
        </p:txBody>
      </p:sp>
      <p:sp>
        <p:nvSpPr>
          <p:cNvPr id="3" name="Marcador de contenido 2"/>
          <p:cNvSpPr>
            <a:spLocks noGrp="1"/>
          </p:cNvSpPr>
          <p:nvPr>
            <p:ph idx="1"/>
          </p:nvPr>
        </p:nvSpPr>
        <p:spPr>
          <a:xfrm>
            <a:off x="682580" y="1690688"/>
            <a:ext cx="10671220" cy="4813143"/>
          </a:xfrm>
        </p:spPr>
        <p:txBody>
          <a:bodyPr>
            <a:normAutofit fontScale="62500" lnSpcReduction="20000"/>
          </a:bodyPr>
          <a:lstStyle/>
          <a:p>
            <a:pPr marL="0" indent="0">
              <a:buNone/>
            </a:pPr>
            <a:r>
              <a:rPr lang="es-CO" dirty="0" smtClean="0"/>
              <a:t>Son funciones de la Asamblea Universitaria: </a:t>
            </a:r>
          </a:p>
          <a:p>
            <a:pPr marL="514350" indent="-514350">
              <a:buAutoNum type="alphaLcPeriod"/>
            </a:pPr>
            <a:r>
              <a:rPr lang="es-CO" dirty="0" smtClean="0"/>
              <a:t>Estudiar, dar concepto previo y recomendar al Consejo Superior Universitario proyectos de modificación de estatutos, de nuevos estatutos, de políticas institucionales, de planes de desarrollo de mediano y largo plazo y el Proyecto Educativo Institucional. </a:t>
            </a:r>
          </a:p>
          <a:p>
            <a:pPr marL="514350" indent="-514350">
              <a:buAutoNum type="alphaLcPeriod"/>
            </a:pPr>
            <a:r>
              <a:rPr lang="es-CO" dirty="0" smtClean="0"/>
              <a:t>Evaluar la gestión de los planes institucionales en coordinación con la Dirección General de Gestión Estratégica, y presentar recomendaciones a la Rectoría y al Consejo Superior Universitario. </a:t>
            </a:r>
          </a:p>
          <a:p>
            <a:pPr marL="514350" indent="-514350">
              <a:buAutoNum type="alphaLcPeriod"/>
            </a:pPr>
            <a:r>
              <a:rPr lang="es-CO" dirty="0" smtClean="0"/>
              <a:t>Recibir y atender en su seno las propuestas que surjan de la comunidad universitaria, de unidades académicas o administrativas o de organizaciones o sectores externos en los temas de su competencia, conforme a sus reglamentos internos. </a:t>
            </a:r>
          </a:p>
          <a:p>
            <a:pPr marL="514350" indent="-514350">
              <a:buAutoNum type="alphaLcPeriod"/>
            </a:pPr>
            <a:r>
              <a:rPr lang="es-CO" dirty="0" smtClean="0"/>
              <a:t>Implementar mecanismos y espacios que propicien la participación de la comunidad en la construcción de propuestas.</a:t>
            </a:r>
          </a:p>
          <a:p>
            <a:pPr marL="514350" indent="-514350">
              <a:buAutoNum type="alphaLcPeriod"/>
            </a:pPr>
            <a:r>
              <a:rPr lang="es-CO" dirty="0" smtClean="0"/>
              <a:t>Propender por el cumplimiento de los principios establecidos en el Estatuto General y los estatutos de la universidad. </a:t>
            </a:r>
          </a:p>
          <a:p>
            <a:pPr marL="514350" indent="-514350">
              <a:buAutoNum type="alphaLcPeriod"/>
            </a:pPr>
            <a:r>
              <a:rPr lang="es-CO" dirty="0" smtClean="0"/>
              <a:t>Cumplir y hacer cumplir la Constitución Política de Colombia y las Leyes. </a:t>
            </a:r>
          </a:p>
          <a:p>
            <a:pPr marL="514350" indent="-514350">
              <a:buAutoNum type="alphaLcPeriod"/>
            </a:pPr>
            <a:r>
              <a:rPr lang="es-CO" dirty="0" smtClean="0"/>
              <a:t>Las demás que le señalen los Estatutos y los Reglamentos de la Universidad. </a:t>
            </a:r>
          </a:p>
          <a:p>
            <a:pPr marL="0" indent="0">
              <a:buNone/>
            </a:pPr>
            <a:r>
              <a:rPr lang="es-CO" dirty="0" smtClean="0"/>
              <a:t>PARAGRAFO PRIMERO. El Consejo Superior Universitario ratificará el Reglamento Interno de Funcionamiento de la Asamblea Universitaria dentro de las dos semanas siguientes a su radicación. En caso de cumplirse este periodo sin que el Consejo Superior Universitario lo ratifique, el Reglamento Interno será adoptado por la Asamblea Universitaria.</a:t>
            </a:r>
            <a:endParaRPr lang="es-CO" dirty="0"/>
          </a:p>
        </p:txBody>
      </p:sp>
    </p:spTree>
    <p:extLst>
      <p:ext uri="{BB962C8B-B14F-4D97-AF65-F5344CB8AC3E}">
        <p14:creationId xmlns:p14="http://schemas.microsoft.com/office/powerpoint/2010/main" val="1617432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Asamblea del CSU</a:t>
            </a:r>
            <a:endParaRPr lang="es-CO" dirty="0"/>
          </a:p>
        </p:txBody>
      </p:sp>
      <p:sp>
        <p:nvSpPr>
          <p:cNvPr id="3" name="Marcador de contenido 2"/>
          <p:cNvSpPr>
            <a:spLocks noGrp="1"/>
          </p:cNvSpPr>
          <p:nvPr>
            <p:ph idx="1"/>
          </p:nvPr>
        </p:nvSpPr>
        <p:spPr/>
        <p:txBody>
          <a:bodyPr>
            <a:normAutofit lnSpcReduction="10000"/>
          </a:bodyPr>
          <a:lstStyle/>
          <a:p>
            <a:pPr marL="0" indent="0" algn="just">
              <a:buNone/>
            </a:pPr>
            <a:r>
              <a:rPr lang="es-CO" dirty="0" smtClean="0"/>
              <a:t>ARTÍCULO 16º. GOBIERNO UNIVERSITARIO. El gobierno universitario está constituido por las instancias de decisión establecidas por la ley, las cuales definen, ejecutan y controlan las políticas universitarias para el logro del objeto, los objetivos y las funciones de la Universidad Distrital Francisco José de Caldas, de conformidad con la Constitución Política, la ley y los estatutos institucionales. </a:t>
            </a:r>
          </a:p>
          <a:p>
            <a:pPr marL="0" indent="0" algn="just">
              <a:buNone/>
            </a:pPr>
            <a:r>
              <a:rPr lang="es-CO" dirty="0" smtClean="0"/>
              <a:t>La gobernanza de la Universidad se sustenta con la capacidad de gobierno y de gestión, articulada con la democracia participativa y representativa; conforme a la cual la comunidad universitaria concurre a la construcción, ejecución y desarrollo de las políticas universitarias, y en la elección y designación de sus representantes en los órganos de dirección, conforme a la autonomía universitaria y a la ley.</a:t>
            </a:r>
            <a:endParaRPr lang="es-CO" dirty="0"/>
          </a:p>
        </p:txBody>
      </p:sp>
    </p:spTree>
    <p:extLst>
      <p:ext uri="{BB962C8B-B14F-4D97-AF65-F5344CB8AC3E}">
        <p14:creationId xmlns:p14="http://schemas.microsoft.com/office/powerpoint/2010/main" val="4994398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154582"/>
          </a:xfrm>
        </p:spPr>
        <p:txBody>
          <a:bodyPr>
            <a:normAutofit/>
          </a:bodyPr>
          <a:lstStyle/>
          <a:p>
            <a:r>
              <a:rPr lang="es-CO" sz="3200" dirty="0" smtClean="0"/>
              <a:t>ARTÍCULO 42º. GARANTÍAS INSTITUCIONALES PARA LA PARTICIPACIÓN DEMOCRÁTICA</a:t>
            </a:r>
            <a:endParaRPr lang="es-CO" sz="3200" dirty="0"/>
          </a:p>
        </p:txBody>
      </p:sp>
      <p:sp>
        <p:nvSpPr>
          <p:cNvPr id="3" name="Marcador de contenido 2"/>
          <p:cNvSpPr>
            <a:spLocks noGrp="1"/>
          </p:cNvSpPr>
          <p:nvPr>
            <p:ph idx="1"/>
          </p:nvPr>
        </p:nvSpPr>
        <p:spPr/>
        <p:txBody>
          <a:bodyPr/>
          <a:lstStyle/>
          <a:p>
            <a:pPr marL="0" indent="0">
              <a:buNone/>
            </a:pPr>
            <a:r>
              <a:rPr lang="es-CO" dirty="0" smtClean="0"/>
              <a:t>La Universidad Distrital Francisco José de Caldas garantiza la participación y representación democrática de los diferentes estamentos de la universidad. </a:t>
            </a:r>
          </a:p>
          <a:p>
            <a:pPr marL="0" indent="0">
              <a:buNone/>
            </a:pPr>
            <a:r>
              <a:rPr lang="es-CO" dirty="0" smtClean="0"/>
              <a:t>En ese sentido, cuenta con las siguientes instancias institucionales que garantizan la participación democrática. </a:t>
            </a:r>
          </a:p>
          <a:p>
            <a:pPr marL="514350" indent="-514350">
              <a:buAutoNum type="arabicPeriod"/>
            </a:pPr>
            <a:r>
              <a:rPr lang="es-CO" dirty="0" smtClean="0"/>
              <a:t>Asamblea Universitaria. </a:t>
            </a:r>
          </a:p>
          <a:p>
            <a:pPr marL="514350" indent="-514350">
              <a:buAutoNum type="arabicPeriod"/>
            </a:pPr>
            <a:r>
              <a:rPr lang="es-CO" dirty="0" smtClean="0"/>
              <a:t>Consejo de Participación Universitaria. </a:t>
            </a:r>
          </a:p>
          <a:p>
            <a:pPr marL="514350" indent="-514350">
              <a:buAutoNum type="arabicPeriod"/>
            </a:pPr>
            <a:r>
              <a:rPr lang="es-CO" dirty="0" smtClean="0"/>
              <a:t>Consejo Estudiantil Universitario. </a:t>
            </a:r>
          </a:p>
          <a:p>
            <a:pPr marL="514350" indent="-514350">
              <a:buAutoNum type="arabicPeriod"/>
            </a:pPr>
            <a:r>
              <a:rPr lang="es-CO" dirty="0" smtClean="0"/>
              <a:t>Claustro de Profesores.</a:t>
            </a:r>
            <a:endParaRPr lang="es-CO" dirty="0"/>
          </a:p>
        </p:txBody>
      </p:sp>
    </p:spTree>
    <p:extLst>
      <p:ext uri="{BB962C8B-B14F-4D97-AF65-F5344CB8AC3E}">
        <p14:creationId xmlns:p14="http://schemas.microsoft.com/office/powerpoint/2010/main" val="20352698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77309"/>
          </a:xfrm>
        </p:spPr>
        <p:txBody>
          <a:bodyPr/>
          <a:lstStyle/>
          <a:p>
            <a:r>
              <a:rPr lang="es-CO" dirty="0" smtClean="0"/>
              <a:t>ARTÍCULO 43º. ASAMBLEA UNIVERSITARIA.</a:t>
            </a:r>
            <a:endParaRPr lang="es-CO" dirty="0"/>
          </a:p>
        </p:txBody>
      </p:sp>
      <p:sp>
        <p:nvSpPr>
          <p:cNvPr id="3" name="Marcador de contenido 2"/>
          <p:cNvSpPr>
            <a:spLocks noGrp="1"/>
          </p:cNvSpPr>
          <p:nvPr>
            <p:ph idx="1"/>
          </p:nvPr>
        </p:nvSpPr>
        <p:spPr/>
        <p:txBody>
          <a:bodyPr>
            <a:normAutofit fontScale="92500" lnSpcReduction="20000"/>
          </a:bodyPr>
          <a:lstStyle/>
          <a:p>
            <a:pPr marL="0" indent="0" algn="just">
              <a:buNone/>
            </a:pPr>
            <a:r>
              <a:rPr lang="es-CO" dirty="0" smtClean="0"/>
              <a:t>La Asamblea Universitaria es la instancia de participación y representación democrática de la comunidad universitaria, que se conforma con vocación universalista, no solo sectorial; y que, a través de la deliberación, se propone aportar en la construcción de los estatutos, planes y políticas institucionales.</a:t>
            </a:r>
          </a:p>
          <a:p>
            <a:pPr marL="0" indent="0" algn="just">
              <a:buNone/>
            </a:pPr>
            <a:r>
              <a:rPr lang="es-CO" dirty="0" smtClean="0"/>
              <a:t>PARÁGRAFO I. La reforma estructural de los estatutos general, estudiantil y docente, o la expedición de unos nuevos, y la adopción del Plan Estratégico de Desarrollo y el Plan Universitario Institucional, debe contemplar una etapa previa de deliberación por la comunidad universitaria representada en la Asamblea Universitaria, según lo establecido en el presente estatuto y las demás normas que lo desarrollen; cuyas recomendaciones serán presentadas ante los organismos de decisión y gobierno. </a:t>
            </a:r>
          </a:p>
          <a:p>
            <a:pPr marL="0" indent="0" algn="just">
              <a:buNone/>
            </a:pPr>
            <a:r>
              <a:rPr lang="es-CO" dirty="0" smtClean="0"/>
              <a:t>PARÁGRAFO II. Si en el periodo de sesión de la asamblea universitaria no se presentan las recomendaciones, se continuará en las instancias institucionales correspondientes.</a:t>
            </a:r>
            <a:endParaRPr lang="es-CO" dirty="0"/>
          </a:p>
        </p:txBody>
      </p:sp>
    </p:spTree>
    <p:extLst>
      <p:ext uri="{BB962C8B-B14F-4D97-AF65-F5344CB8AC3E}">
        <p14:creationId xmlns:p14="http://schemas.microsoft.com/office/powerpoint/2010/main" val="907314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2580" y="365125"/>
            <a:ext cx="10671220" cy="1115945"/>
          </a:xfrm>
        </p:spPr>
        <p:txBody>
          <a:bodyPr>
            <a:normAutofit/>
          </a:bodyPr>
          <a:lstStyle/>
          <a:p>
            <a:r>
              <a:rPr lang="es-CO" sz="3200" dirty="0" smtClean="0"/>
              <a:t>ARTÍCULO 44º. COMPOSICIÓN DE LA ASAMBLEA UNIVERSITARIA</a:t>
            </a:r>
            <a:endParaRPr lang="es-CO" sz="3200" dirty="0"/>
          </a:p>
        </p:txBody>
      </p:sp>
      <p:sp>
        <p:nvSpPr>
          <p:cNvPr id="3" name="Marcador de contenido 2"/>
          <p:cNvSpPr>
            <a:spLocks noGrp="1"/>
          </p:cNvSpPr>
          <p:nvPr>
            <p:ph idx="1"/>
          </p:nvPr>
        </p:nvSpPr>
        <p:spPr>
          <a:xfrm>
            <a:off x="838200" y="1609859"/>
            <a:ext cx="10515600" cy="4687910"/>
          </a:xfrm>
        </p:spPr>
        <p:txBody>
          <a:bodyPr>
            <a:normAutofit fontScale="70000" lnSpcReduction="20000"/>
          </a:bodyPr>
          <a:lstStyle/>
          <a:p>
            <a:pPr marL="0" indent="0">
              <a:buNone/>
            </a:pPr>
            <a:r>
              <a:rPr lang="es-CO" dirty="0" smtClean="0"/>
              <a:t>La Asamblea Universitaria está conformada por representantes de la Comunidad Universitaria, así: </a:t>
            </a:r>
          </a:p>
          <a:p>
            <a:pPr marL="514350" indent="-514350">
              <a:buAutoNum type="arabicPeriod"/>
            </a:pPr>
            <a:r>
              <a:rPr lang="es-CO" dirty="0" smtClean="0"/>
              <a:t>Cuarenta (40) representantes de los docentes, elegidos por los docentes de la Universidad. </a:t>
            </a:r>
          </a:p>
          <a:p>
            <a:pPr marL="514350" indent="-514350">
              <a:buAutoNum type="arabicPeriod"/>
            </a:pPr>
            <a:r>
              <a:rPr lang="es-CO" dirty="0" smtClean="0"/>
              <a:t>Cuarenta (40) representantes de los estudiantes, elegidos por los estudiantes de la Universidad. </a:t>
            </a:r>
          </a:p>
          <a:p>
            <a:pPr marL="514350" indent="-514350">
              <a:buAutoNum type="arabicPeriod"/>
            </a:pPr>
            <a:r>
              <a:rPr lang="es-CO" dirty="0" smtClean="0"/>
              <a:t>Quince (15) representantes del personal administrativo, elegidos por el personal administrativo de la Universidad. </a:t>
            </a:r>
          </a:p>
          <a:p>
            <a:pPr marL="514350" indent="-514350">
              <a:buAutoNum type="arabicPeriod"/>
            </a:pPr>
            <a:r>
              <a:rPr lang="es-CO" dirty="0" smtClean="0"/>
              <a:t>Cinco (5) representantes de los egresados de pregrado de la Universidad, que no tengan vínculo laboral ni contractual con la Universidad, elegidos por los egresados. </a:t>
            </a:r>
          </a:p>
          <a:p>
            <a:pPr marL="514350" indent="-514350">
              <a:buAutoNum type="arabicPeriod"/>
            </a:pPr>
            <a:r>
              <a:rPr lang="es-CO" dirty="0" smtClean="0"/>
              <a:t>El Rector o su delegado. </a:t>
            </a:r>
          </a:p>
          <a:p>
            <a:pPr marL="514350" indent="-514350">
              <a:buAutoNum type="arabicPeriod"/>
            </a:pPr>
            <a:r>
              <a:rPr lang="es-CO" dirty="0" smtClean="0"/>
              <a:t>Los Vicerrectores. </a:t>
            </a:r>
          </a:p>
          <a:p>
            <a:pPr marL="514350" indent="-514350">
              <a:buAutoNum type="arabicPeriod"/>
            </a:pPr>
            <a:r>
              <a:rPr lang="es-CO" dirty="0" smtClean="0"/>
              <a:t>El Director de Bienestar Universitario. </a:t>
            </a:r>
          </a:p>
          <a:p>
            <a:pPr marL="514350" indent="-514350">
              <a:buAutoNum type="arabicPeriod"/>
            </a:pPr>
            <a:r>
              <a:rPr lang="es-CO" dirty="0" smtClean="0"/>
              <a:t>Cinco (5) miembros del Consejo Superior o sus delegados. </a:t>
            </a:r>
          </a:p>
          <a:p>
            <a:pPr marL="514350" indent="-514350">
              <a:buAutoNum type="arabicPeriod"/>
            </a:pPr>
            <a:r>
              <a:rPr lang="es-CO" dirty="0" smtClean="0"/>
              <a:t>Cinco (5) miembros del Consejo Académico, delegados por este órgano.</a:t>
            </a:r>
            <a:endParaRPr lang="es-CO" dirty="0"/>
          </a:p>
        </p:txBody>
      </p:sp>
    </p:spTree>
    <p:extLst>
      <p:ext uri="{BB962C8B-B14F-4D97-AF65-F5344CB8AC3E}">
        <p14:creationId xmlns:p14="http://schemas.microsoft.com/office/powerpoint/2010/main" val="39937838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ARTÍCULO 45º. SESIONES DE LA ASAMBLEA.</a:t>
            </a:r>
            <a:endParaRPr lang="es-CO" dirty="0"/>
          </a:p>
        </p:txBody>
      </p:sp>
      <p:sp>
        <p:nvSpPr>
          <p:cNvPr id="3" name="Marcador de contenido 2"/>
          <p:cNvSpPr>
            <a:spLocks noGrp="1"/>
          </p:cNvSpPr>
          <p:nvPr>
            <p:ph idx="1"/>
          </p:nvPr>
        </p:nvSpPr>
        <p:spPr/>
        <p:txBody>
          <a:bodyPr/>
          <a:lstStyle/>
          <a:p>
            <a:pPr marL="0" indent="0">
              <a:buNone/>
            </a:pPr>
            <a:r>
              <a:rPr lang="es-CO" dirty="0" smtClean="0"/>
              <a:t>La asamblea universitaria será convocada cada cuatro (4) años, y el período de sesiones para el desarrollo de sus funciones será de máximo tres (3) meses. El proceso de convocatoria será reglamentado por el Consejo de Participación Universitaria. </a:t>
            </a:r>
          </a:p>
          <a:p>
            <a:pPr marL="0" indent="0">
              <a:buNone/>
            </a:pPr>
            <a:r>
              <a:rPr lang="es-CO" dirty="0" smtClean="0"/>
              <a:t>PARÁGRAFO. Sesión extraordinaria: por solicitud escrita del claustro de profesores y el consejo estudiantil universitario, el Consejo Superior Universitario podrá convocar y reglamentar una sesión extraordinaria de la asamblea universitaria, si las circunstancias institucionales lo ameritan. </a:t>
            </a:r>
            <a:endParaRPr lang="es-CO" dirty="0"/>
          </a:p>
        </p:txBody>
      </p:sp>
    </p:spTree>
    <p:extLst>
      <p:ext uri="{BB962C8B-B14F-4D97-AF65-F5344CB8AC3E}">
        <p14:creationId xmlns:p14="http://schemas.microsoft.com/office/powerpoint/2010/main" val="829679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064430"/>
          </a:xfrm>
        </p:spPr>
        <p:txBody>
          <a:bodyPr>
            <a:normAutofit/>
          </a:bodyPr>
          <a:lstStyle/>
          <a:p>
            <a:r>
              <a:rPr lang="es-CO" sz="3200" dirty="0" smtClean="0"/>
              <a:t>ARTÍCULO 46º. FUNCIONES DE LA ASAMBLEA UNIVERSITARIA.</a:t>
            </a:r>
            <a:endParaRPr lang="es-CO" sz="3200" dirty="0"/>
          </a:p>
        </p:txBody>
      </p:sp>
      <p:sp>
        <p:nvSpPr>
          <p:cNvPr id="3" name="Marcador de contenido 2"/>
          <p:cNvSpPr>
            <a:spLocks noGrp="1"/>
          </p:cNvSpPr>
          <p:nvPr>
            <p:ph idx="1"/>
          </p:nvPr>
        </p:nvSpPr>
        <p:spPr>
          <a:xfrm>
            <a:off x="838200" y="1825625"/>
            <a:ext cx="10515600" cy="4497902"/>
          </a:xfrm>
        </p:spPr>
        <p:txBody>
          <a:bodyPr>
            <a:normAutofit fontScale="70000" lnSpcReduction="20000"/>
          </a:bodyPr>
          <a:lstStyle/>
          <a:p>
            <a:pPr marL="0" indent="0">
              <a:buNone/>
            </a:pPr>
            <a:r>
              <a:rPr lang="es-CO" dirty="0" smtClean="0"/>
              <a:t>Son funciones de la Asamblea Universitaria: </a:t>
            </a:r>
          </a:p>
          <a:p>
            <a:pPr marL="514350" indent="-514350">
              <a:buAutoNum type="arabicPeriod"/>
            </a:pPr>
            <a:r>
              <a:rPr lang="es-CO" dirty="0" smtClean="0"/>
              <a:t>Estudiar, formular propuestas, y recomendar al Consejo Superior Universitario los proyectos de modificación de los estatutos, planes y políticas institucionales, sin que ello constituya un requisito de trámite. </a:t>
            </a:r>
          </a:p>
          <a:p>
            <a:pPr marL="514350" indent="-514350">
              <a:buAutoNum type="arabicPeriod"/>
            </a:pPr>
            <a:r>
              <a:rPr lang="es-CO" dirty="0" smtClean="0"/>
              <a:t>Conocer y analizar los resultados de la gestión de los planes institucionales y presentar recomendaciones a la Rectoría y al Consejo Superior Universitario. </a:t>
            </a:r>
          </a:p>
          <a:p>
            <a:pPr marL="514350" indent="-514350">
              <a:buAutoNum type="arabicPeriod"/>
            </a:pPr>
            <a:r>
              <a:rPr lang="es-CO" dirty="0" smtClean="0"/>
              <a:t>Recibir y atender en su seno, las propuestas que surjan de la comunidad universitaria, organizaciones o sectores externos en los temas de su competencia, las cuales serán tramitadas como recomendaciones ante la administración de la Universidad. </a:t>
            </a:r>
          </a:p>
          <a:p>
            <a:pPr marL="514350" indent="-514350">
              <a:buAutoNum type="arabicPeriod"/>
            </a:pPr>
            <a:r>
              <a:rPr lang="es-CO" dirty="0" smtClean="0"/>
              <a:t>Implementar mecanismos internos y espacios que propicien la participación de la comunidad en la construcción y trámite de las propuestas a las que se refiere este artículo, que se analizarán en su seno. </a:t>
            </a:r>
          </a:p>
          <a:p>
            <a:pPr marL="514350" indent="-514350">
              <a:buAutoNum type="arabicPeriod"/>
            </a:pPr>
            <a:r>
              <a:rPr lang="es-CO" dirty="0" smtClean="0"/>
              <a:t>Analizar durante el funcionamiento de la asamblea, el cumplimiento de los principios establecidos en el Estatuto General y los estatutos de la Universidad. </a:t>
            </a:r>
          </a:p>
          <a:p>
            <a:pPr marL="514350" indent="-514350">
              <a:buAutoNum type="arabicPeriod"/>
            </a:pPr>
            <a:r>
              <a:rPr lang="es-CO" dirty="0" smtClean="0"/>
              <a:t>Darse su propio reglamento en el ámbito de las competencias establecidas en este estatuto. </a:t>
            </a:r>
          </a:p>
          <a:p>
            <a:pPr marL="514350" indent="-514350">
              <a:buAutoNum type="arabicPeriod"/>
            </a:pPr>
            <a:r>
              <a:rPr lang="es-CO" dirty="0" smtClean="0"/>
              <a:t>Las demás que le señalen los estatutos y los reglamentos de la Universidad.</a:t>
            </a:r>
            <a:endParaRPr lang="es-CO" dirty="0"/>
          </a:p>
        </p:txBody>
      </p:sp>
    </p:spTree>
    <p:extLst>
      <p:ext uri="{BB962C8B-B14F-4D97-AF65-F5344CB8AC3E}">
        <p14:creationId xmlns:p14="http://schemas.microsoft.com/office/powerpoint/2010/main" val="4114661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Propuesta intermedia y que está en consideración del CSU</a:t>
            </a:r>
            <a:endParaRPr lang="es-CO" dirty="0"/>
          </a:p>
        </p:txBody>
      </p:sp>
      <p:sp>
        <p:nvSpPr>
          <p:cNvPr id="3" name="Marcador de texto 2"/>
          <p:cNvSpPr>
            <a:spLocks noGrp="1"/>
          </p:cNvSpPr>
          <p:nvPr>
            <p:ph type="body" idx="1"/>
          </p:nvPr>
        </p:nvSpPr>
        <p:spPr/>
        <p:txBody>
          <a:bodyPr/>
          <a:lstStyle/>
          <a:p>
            <a:endParaRPr lang="es-CO"/>
          </a:p>
        </p:txBody>
      </p:sp>
    </p:spTree>
    <p:extLst>
      <p:ext uri="{BB962C8B-B14F-4D97-AF65-F5344CB8AC3E}">
        <p14:creationId xmlns:p14="http://schemas.microsoft.com/office/powerpoint/2010/main" val="3423328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Universidad de Nariño</a:t>
            </a:r>
            <a:endParaRPr lang="es-CO" dirty="0"/>
          </a:p>
        </p:txBody>
      </p:sp>
      <p:sp>
        <p:nvSpPr>
          <p:cNvPr id="3" name="Marcador de contenido 2"/>
          <p:cNvSpPr>
            <a:spLocks noGrp="1"/>
          </p:cNvSpPr>
          <p:nvPr>
            <p:ph idx="1"/>
          </p:nvPr>
        </p:nvSpPr>
        <p:spPr/>
        <p:txBody>
          <a:bodyPr>
            <a:normAutofit fontScale="92500"/>
          </a:bodyPr>
          <a:lstStyle/>
          <a:p>
            <a:pPr algn="just"/>
            <a:endParaRPr lang="es-CO" dirty="0" smtClean="0"/>
          </a:p>
          <a:p>
            <a:pPr algn="just"/>
            <a:r>
              <a:rPr lang="es-CO" dirty="0" smtClean="0"/>
              <a:t>UNIVERSIDAD DE NARIÑO RESOLUCION No. </a:t>
            </a:r>
            <a:r>
              <a:rPr lang="es-CO" dirty="0" smtClean="0">
                <a:hlinkClick r:id="rId2" action="ppaction://hlinkfile"/>
              </a:rPr>
              <a:t>1781 (08 de Mayo de 2009) </a:t>
            </a:r>
            <a:r>
              <a:rPr lang="es-CO" dirty="0" smtClean="0"/>
              <a:t>Por la cual se convoca a la Asamblea Universitaria y se determinan las disposiciones para garantizar su instalación y funcionamiento.</a:t>
            </a:r>
          </a:p>
          <a:p>
            <a:pPr algn="just"/>
            <a:r>
              <a:rPr lang="es-CO" dirty="0" smtClean="0"/>
              <a:t>Pensar la universidad y la región. Construcción participativa. Plan de desarrollo 2008-2020</a:t>
            </a:r>
          </a:p>
          <a:p>
            <a:pPr algn="just"/>
            <a:r>
              <a:rPr lang="es-CO" dirty="0" smtClean="0"/>
              <a:t>Estatuto General, que no ha logrado ser aprobado –documentos 2015-16</a:t>
            </a:r>
          </a:p>
          <a:p>
            <a:pPr algn="just"/>
            <a:r>
              <a:rPr lang="es-CO" dirty="0" smtClean="0"/>
              <a:t>Acuerdo Nº </a:t>
            </a:r>
            <a:r>
              <a:rPr lang="es-CO" dirty="0"/>
              <a:t>035 (15 de Marzo de 2013), Proyecto Educativo Institucional – PEI</a:t>
            </a:r>
          </a:p>
        </p:txBody>
      </p:sp>
    </p:spTree>
    <p:extLst>
      <p:ext uri="{BB962C8B-B14F-4D97-AF65-F5344CB8AC3E}">
        <p14:creationId xmlns:p14="http://schemas.microsoft.com/office/powerpoint/2010/main" val="24033961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70456"/>
            <a:ext cx="10515600" cy="1098260"/>
          </a:xfrm>
        </p:spPr>
        <p:txBody>
          <a:bodyPr/>
          <a:lstStyle/>
          <a:p>
            <a:r>
              <a:rPr lang="es-CO" dirty="0" smtClean="0"/>
              <a:t>CONSIDERANDO</a:t>
            </a:r>
            <a:endParaRPr lang="es-CO" dirty="0"/>
          </a:p>
        </p:txBody>
      </p:sp>
      <p:sp>
        <p:nvSpPr>
          <p:cNvPr id="3" name="Marcador de contenido 2"/>
          <p:cNvSpPr>
            <a:spLocks noGrp="1"/>
          </p:cNvSpPr>
          <p:nvPr>
            <p:ph idx="1"/>
          </p:nvPr>
        </p:nvSpPr>
        <p:spPr>
          <a:xfrm>
            <a:off x="592428" y="1506828"/>
            <a:ext cx="10761372" cy="4919730"/>
          </a:xfrm>
        </p:spPr>
        <p:txBody>
          <a:bodyPr>
            <a:normAutofit fontScale="70000" lnSpcReduction="20000"/>
          </a:bodyPr>
          <a:lstStyle/>
          <a:p>
            <a:pPr algn="just"/>
            <a:r>
              <a:rPr lang="es-CO" dirty="0" smtClean="0"/>
              <a:t>Que la Universidad Distrital Francisco José de Caldas, en virtud del artículo 69 de la Constitución Política de Colombia, goza de autonomía universitaria, lo que le permite crear su propia estructura y regirse por sus propios estatutos. </a:t>
            </a:r>
          </a:p>
          <a:p>
            <a:pPr algn="just"/>
            <a:r>
              <a:rPr lang="es-CO" dirty="0" smtClean="0"/>
              <a:t>Que la Ley 30 de 1992, por la cual se organiza el servicio público de Educación Superior, establece en su artículo 62, que la dirección de las universidades estatales u oficiales corresponde al Consejo Superior Universitario, al Consejo Académico y al Rector. Y que cada universidad adoptará en su estatuto general una estructura organizativa. </a:t>
            </a:r>
          </a:p>
          <a:p>
            <a:pPr algn="just"/>
            <a:r>
              <a:rPr lang="es-CO" dirty="0" smtClean="0"/>
              <a:t>Que en virtud de lo dispuesto en el artículo 14 del Acuerdo 03 de 1997, Estatuto General, el Consejo Superior Universitario es la máxima instancia de dirección y gobierno de la Universidad Distrital Francisco José de Caldas, y por ende, según los literales a) y b) del artículo en cita, le compete: “a.) Definir las políticas académicas y administrativas y la planeación institucional, procurando armonizarlas con los planes y programas de desarrollo del país y del Distrito Capital de Santa Fe de Bogotá. b.) Definir la organización académica, administrativa y financiera de la institución.” </a:t>
            </a:r>
          </a:p>
          <a:p>
            <a:pPr algn="just"/>
            <a:r>
              <a:rPr lang="es-CO" dirty="0" smtClean="0"/>
              <a:t>Que, sin perjuicio del principio de autonomía universitaria contemplado en el artículo 69 de la Constitución Política de Colombia, según el artículo 67 y 68 del mismo cuerpo constitucional, a la comunidad universitaria se le garantiza la posibilidad de participar democráticamente en la dirección y decisiones de las instituciones de educación superior. </a:t>
            </a:r>
          </a:p>
          <a:p>
            <a:pPr algn="just"/>
            <a:r>
              <a:rPr lang="es-CO" dirty="0" smtClean="0"/>
              <a:t>Que la Asamblea Universitaria se proyecta como un mecanismo de participación de la comunidad universitaria, en la elaboración de las políticas y planes institucionales de mediano y largo plazo, su evaluación y seguimiento, y en la reforma o modificación de los estatutos.</a:t>
            </a:r>
            <a:endParaRPr lang="es-CO" dirty="0"/>
          </a:p>
        </p:txBody>
      </p:sp>
    </p:spTree>
    <p:extLst>
      <p:ext uri="{BB962C8B-B14F-4D97-AF65-F5344CB8AC3E}">
        <p14:creationId xmlns:p14="http://schemas.microsoft.com/office/powerpoint/2010/main" val="8988707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ARTÍCULO 1. ASAMBLEA UNIVERSITARIA.</a:t>
            </a:r>
            <a:endParaRPr lang="es-CO" dirty="0"/>
          </a:p>
        </p:txBody>
      </p:sp>
      <p:sp>
        <p:nvSpPr>
          <p:cNvPr id="3" name="Marcador de contenido 2"/>
          <p:cNvSpPr>
            <a:spLocks noGrp="1"/>
          </p:cNvSpPr>
          <p:nvPr>
            <p:ph idx="1"/>
          </p:nvPr>
        </p:nvSpPr>
        <p:spPr/>
        <p:txBody>
          <a:bodyPr/>
          <a:lstStyle/>
          <a:p>
            <a:pPr marL="0" indent="0" algn="just">
              <a:buNone/>
            </a:pPr>
            <a:r>
              <a:rPr lang="es-CO" dirty="0" smtClean="0"/>
              <a:t>La Asamblea Universitaria se constituye en el máximo órgano de participación mediante el cual la comunidad universitaria </a:t>
            </a:r>
            <a:r>
              <a:rPr lang="es-CO" dirty="0" smtClean="0">
                <a:solidFill>
                  <a:srgbClr val="FF0000"/>
                </a:solidFill>
              </a:rPr>
              <a:t>incide</a:t>
            </a:r>
            <a:r>
              <a:rPr lang="es-CO" dirty="0" smtClean="0"/>
              <a:t> efectivamente en la elaboración de las políticas y planes institucionales de mediano y largo plazo, su evaluación y seguimiento, y en la reforma o modificación de los estatutos de la Universidad Distrital Francisco José de Caldas.</a:t>
            </a:r>
            <a:endParaRPr lang="es-CO" dirty="0"/>
          </a:p>
        </p:txBody>
      </p:sp>
    </p:spTree>
    <p:extLst>
      <p:ext uri="{BB962C8B-B14F-4D97-AF65-F5344CB8AC3E}">
        <p14:creationId xmlns:p14="http://schemas.microsoft.com/office/powerpoint/2010/main" val="8214047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1710" y="249216"/>
            <a:ext cx="10515600" cy="1038672"/>
          </a:xfrm>
        </p:spPr>
        <p:txBody>
          <a:bodyPr/>
          <a:lstStyle/>
          <a:p>
            <a:r>
              <a:rPr lang="es-CO" dirty="0" smtClean="0"/>
              <a:t>ARTÍCULO 2. FUNCIONES</a:t>
            </a:r>
            <a:endParaRPr lang="es-CO" dirty="0"/>
          </a:p>
        </p:txBody>
      </p:sp>
      <p:sp>
        <p:nvSpPr>
          <p:cNvPr id="3" name="Marcador de contenido 2"/>
          <p:cNvSpPr>
            <a:spLocks noGrp="1"/>
          </p:cNvSpPr>
          <p:nvPr>
            <p:ph idx="1"/>
          </p:nvPr>
        </p:nvSpPr>
        <p:spPr>
          <a:xfrm>
            <a:off x="399245" y="1171977"/>
            <a:ext cx="11320530" cy="5460643"/>
          </a:xfrm>
        </p:spPr>
        <p:txBody>
          <a:bodyPr>
            <a:normAutofit fontScale="62500" lnSpcReduction="20000"/>
          </a:bodyPr>
          <a:lstStyle/>
          <a:p>
            <a:pPr marL="0" indent="0">
              <a:buNone/>
            </a:pPr>
            <a:r>
              <a:rPr lang="es-CO" dirty="0" smtClean="0"/>
              <a:t>Serán funciones de la Asamblea Universitaria: </a:t>
            </a:r>
          </a:p>
          <a:p>
            <a:pPr marL="514350" indent="-514350">
              <a:buAutoNum type="alphaLcParenR"/>
            </a:pPr>
            <a:r>
              <a:rPr lang="es-CO" dirty="0" smtClean="0"/>
              <a:t>Analizar, Sugerir y proyectar reformas estatutarias. </a:t>
            </a:r>
          </a:p>
          <a:p>
            <a:pPr marL="514350" indent="-514350">
              <a:buAutoNum type="alphaLcParenR"/>
            </a:pPr>
            <a:r>
              <a:rPr lang="es-CO" dirty="0" smtClean="0"/>
              <a:t>Estudiar, dar concepto previo y recomendar al Consejo Superior Universitario proyectos de modificación de estatutos, de nuevos estatutos, de políticas institucionales, de planes de desarrollo de mediano y largo plazo y el Proyecto Educativo Institucional. </a:t>
            </a:r>
          </a:p>
          <a:p>
            <a:pPr marL="514350" indent="-514350">
              <a:buAutoNum type="alphaLcParenR"/>
            </a:pPr>
            <a:r>
              <a:rPr lang="es-CO" dirty="0" smtClean="0"/>
              <a:t>Conocer, analizar y evaluar la gestión de los planes institucionales y presentar recomendaciones a la Rectoría y al Consejo Superior Universitario. </a:t>
            </a:r>
          </a:p>
          <a:p>
            <a:pPr marL="514350" indent="-514350">
              <a:buAutoNum type="alphaLcParenR"/>
            </a:pPr>
            <a:r>
              <a:rPr lang="es-CO" dirty="0" smtClean="0"/>
              <a:t>Recibir y atender en su seno las propuestas que surjan de la comunidad universitaria, de unidades académicas o administrativas o de organizaciones o sectores externos en los temas de su competencia. </a:t>
            </a:r>
          </a:p>
          <a:p>
            <a:pPr marL="514350" indent="-514350">
              <a:buAutoNum type="alphaLcParenR"/>
            </a:pPr>
            <a:r>
              <a:rPr lang="es-CO" dirty="0" smtClean="0"/>
              <a:t>Proponer o solicitar mecanismos y espacios que propicien la participación de la comunidad en la construcción y trámite de propuestas. </a:t>
            </a:r>
          </a:p>
          <a:p>
            <a:pPr marL="514350" indent="-514350">
              <a:buAutoNum type="alphaLcParenR"/>
            </a:pPr>
            <a:r>
              <a:rPr lang="es-CO" dirty="0" smtClean="0"/>
              <a:t>Propender por el cumplimiento de los principios establecidos en el Estatuto General y los estatutos de la universidad. </a:t>
            </a:r>
          </a:p>
          <a:p>
            <a:pPr marL="514350" indent="-514350">
              <a:buAutoNum type="alphaLcParenR"/>
            </a:pPr>
            <a:r>
              <a:rPr lang="es-CO" dirty="0" smtClean="0"/>
              <a:t>Darse su propio reglamento en el ámbito de las competencias establecidas en este estatuto. </a:t>
            </a:r>
          </a:p>
          <a:p>
            <a:pPr marL="514350" indent="-514350">
              <a:buAutoNum type="alphaLcParenR"/>
            </a:pPr>
            <a:r>
              <a:rPr lang="es-CO" dirty="0" smtClean="0"/>
              <a:t>Las demás que le señalen los Estatutos y los Reglamentos de la Universidad. </a:t>
            </a:r>
          </a:p>
          <a:p>
            <a:pPr marL="0" indent="0">
              <a:buNone/>
            </a:pPr>
            <a:r>
              <a:rPr lang="es-CO" dirty="0" smtClean="0"/>
              <a:t>PARÁGRAFO I: El procedimiento para la definición y reforma de estatutos, y la adopción de políticas y planes institucionales de mediano y largo plazo, debe prever una etapa de deliberación por la comunidad universitaria representada en la Asamblea Universitaria, antes de su trámite en el Consejo Superior Universitario.</a:t>
            </a:r>
          </a:p>
          <a:p>
            <a:pPr marL="0" indent="0">
              <a:buNone/>
            </a:pPr>
            <a:r>
              <a:rPr lang="es-CO" dirty="0" smtClean="0"/>
              <a:t>PARÁGRAFO II: Si en el periodo de sesiones de la Asamblea Universitaria no se aprueban las recomendaciones, informes, documentos y demás insumos, se continuarán los trámites estatutarios, ante las instancias institucionales competentes.</a:t>
            </a:r>
            <a:endParaRPr lang="es-CO" dirty="0"/>
          </a:p>
        </p:txBody>
      </p:sp>
    </p:spTree>
    <p:extLst>
      <p:ext uri="{BB962C8B-B14F-4D97-AF65-F5344CB8AC3E}">
        <p14:creationId xmlns:p14="http://schemas.microsoft.com/office/powerpoint/2010/main" val="23568879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25793"/>
          </a:xfrm>
        </p:spPr>
        <p:txBody>
          <a:bodyPr>
            <a:normAutofit/>
          </a:bodyPr>
          <a:lstStyle/>
          <a:p>
            <a:r>
              <a:rPr lang="es-CO" sz="3200" dirty="0" smtClean="0"/>
              <a:t>ARTÍCULO 2. COMPOSICIÓN DE LA ASAMBLEA UNIVERSITARIA.</a:t>
            </a:r>
            <a:endParaRPr lang="es-CO" sz="3200" dirty="0"/>
          </a:p>
        </p:txBody>
      </p:sp>
      <p:sp>
        <p:nvSpPr>
          <p:cNvPr id="3" name="Marcador de contenido 2"/>
          <p:cNvSpPr>
            <a:spLocks noGrp="1"/>
          </p:cNvSpPr>
          <p:nvPr>
            <p:ph idx="1"/>
          </p:nvPr>
        </p:nvSpPr>
        <p:spPr/>
        <p:txBody>
          <a:bodyPr>
            <a:normAutofit fontScale="70000" lnSpcReduction="20000"/>
          </a:bodyPr>
          <a:lstStyle/>
          <a:p>
            <a:pPr marL="0" indent="0">
              <a:buNone/>
            </a:pPr>
            <a:r>
              <a:rPr lang="es-CO" dirty="0" smtClean="0"/>
              <a:t>La Asamblea Universitaria está conformada por: </a:t>
            </a:r>
          </a:p>
          <a:p>
            <a:pPr marL="514350" indent="-514350">
              <a:buAutoNum type="alphaLcParenR"/>
            </a:pPr>
            <a:r>
              <a:rPr lang="es-CO" dirty="0" smtClean="0"/>
              <a:t>Cuarenta (40) representantes de los docentes, elegidos por los docentes de la Universidad, independientemente de su tipo de vinculación. </a:t>
            </a:r>
          </a:p>
          <a:p>
            <a:pPr marL="514350" indent="-514350">
              <a:buAutoNum type="alphaLcParenR"/>
            </a:pPr>
            <a:r>
              <a:rPr lang="es-CO" dirty="0" smtClean="0"/>
              <a:t>Cuarenta (40) representantes de los estudiantes, elegidos por los estudiantes de la Universidad. </a:t>
            </a:r>
          </a:p>
          <a:p>
            <a:pPr marL="514350" indent="-514350">
              <a:buAutoNum type="alphaLcParenR"/>
            </a:pPr>
            <a:r>
              <a:rPr lang="es-CO" dirty="0" smtClean="0"/>
              <a:t>Quince (15) representantes de los servidores públicos -empleados administrativos y trabajadores oficiales- elegidos por los servidores públicos no docentes de la Universidad.</a:t>
            </a:r>
          </a:p>
          <a:p>
            <a:pPr marL="514350" indent="-514350">
              <a:buAutoNum type="alphaLcParenR"/>
            </a:pPr>
            <a:r>
              <a:rPr lang="es-CO" dirty="0" smtClean="0"/>
              <a:t>Cinco (5) representantes de los egresados de pregrado de la Universidad, que no tengan vínculo laboral ni contractual con la Universidad, elegidos por los egresados. </a:t>
            </a:r>
          </a:p>
          <a:p>
            <a:pPr marL="514350" indent="-514350">
              <a:buAutoNum type="alphaLcParenR"/>
            </a:pPr>
            <a:r>
              <a:rPr lang="es-CO" dirty="0" smtClean="0"/>
              <a:t>El Rector o su delegado. </a:t>
            </a:r>
          </a:p>
          <a:p>
            <a:pPr marL="514350" indent="-514350">
              <a:buAutoNum type="alphaLcParenR"/>
            </a:pPr>
            <a:r>
              <a:rPr lang="es-CO" dirty="0" smtClean="0"/>
              <a:t>Los Vicerrectores o sus delegados. </a:t>
            </a:r>
          </a:p>
          <a:p>
            <a:pPr marL="514350" indent="-514350">
              <a:buAutoNum type="alphaLcParenR"/>
            </a:pPr>
            <a:r>
              <a:rPr lang="es-CO" dirty="0" smtClean="0"/>
              <a:t>El Director de Bienestar Institucional o quien haga sus veces. </a:t>
            </a:r>
          </a:p>
          <a:p>
            <a:pPr marL="514350" indent="-514350">
              <a:buAutoNum type="alphaLcParenR"/>
            </a:pPr>
            <a:r>
              <a:rPr lang="es-CO" dirty="0" smtClean="0"/>
              <a:t>Cinco (5) miembros del Consejo Superior o sus delegados. </a:t>
            </a:r>
          </a:p>
          <a:p>
            <a:pPr marL="514350" indent="-514350">
              <a:buAutoNum type="alphaLcParenR"/>
            </a:pPr>
            <a:r>
              <a:rPr lang="es-CO" dirty="0" smtClean="0"/>
              <a:t>Cinco (5) miembros del Consejo Académico delegados por este órgano. </a:t>
            </a:r>
            <a:endParaRPr lang="es-CO" dirty="0"/>
          </a:p>
        </p:txBody>
      </p:sp>
    </p:spTree>
    <p:extLst>
      <p:ext uri="{BB962C8B-B14F-4D97-AF65-F5344CB8AC3E}">
        <p14:creationId xmlns:p14="http://schemas.microsoft.com/office/powerpoint/2010/main" val="27294807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850006"/>
            <a:ext cx="10515600" cy="5326957"/>
          </a:xfrm>
        </p:spPr>
        <p:txBody>
          <a:bodyPr>
            <a:normAutofit lnSpcReduction="10000"/>
          </a:bodyPr>
          <a:lstStyle/>
          <a:p>
            <a:pPr marL="0" indent="0" algn="just">
              <a:buNone/>
            </a:pPr>
            <a:r>
              <a:rPr lang="es-CO" dirty="0" smtClean="0"/>
              <a:t>Parágrafo uno: La elección de los delegados de estudiantes, profesores y trabajadores será mediante elección directa por el sistema de planchas y cociente electoral por facultad, incluyendo posgrados En tales procesos se elegirán: </a:t>
            </a:r>
          </a:p>
          <a:p>
            <a:pPr marL="0" indent="0" algn="just">
              <a:buNone/>
            </a:pPr>
            <a:r>
              <a:rPr lang="es-CO" dirty="0" smtClean="0"/>
              <a:t>a. 40 estudiantes definidos distribuidos, así: artes 6, ingeniería 8, medio ambiente 8, ciencias y educación 9 y tecnológica 9</a:t>
            </a:r>
          </a:p>
          <a:p>
            <a:pPr marL="0" indent="0" algn="just">
              <a:buNone/>
            </a:pPr>
            <a:r>
              <a:rPr lang="es-CO" dirty="0" smtClean="0"/>
              <a:t>b. 40 Profesores, 8 por cada facultad </a:t>
            </a:r>
          </a:p>
          <a:p>
            <a:pPr marL="0" indent="0" algn="just">
              <a:buNone/>
            </a:pPr>
            <a:r>
              <a:rPr lang="es-CO" dirty="0" smtClean="0"/>
              <a:t>c. 12 Trabajadores, distribuidos así: 2 por facultad y 2 por la administración general. Parágrafo dos: La elección de las 3 CPS se hará general por planchas y cociente electoral (si van) </a:t>
            </a:r>
          </a:p>
          <a:p>
            <a:pPr marL="0" indent="0" algn="just">
              <a:buNone/>
            </a:pPr>
            <a:r>
              <a:rPr lang="es-CO" dirty="0" smtClean="0"/>
              <a:t>d. Parágrafo tres: La elección de los 5 Egresados será por elección directa por plancha y cociente electoral Establecer fecha de elección en el presente periodo académico</a:t>
            </a:r>
            <a:endParaRPr lang="es-CO" dirty="0"/>
          </a:p>
        </p:txBody>
      </p:sp>
    </p:spTree>
    <p:extLst>
      <p:ext uri="{BB962C8B-B14F-4D97-AF65-F5344CB8AC3E}">
        <p14:creationId xmlns:p14="http://schemas.microsoft.com/office/powerpoint/2010/main" val="24534925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ARTÍCULO 3. ELECCIÓN DE REPRESENTANTES</a:t>
            </a:r>
            <a:endParaRPr lang="es-CO" dirty="0"/>
          </a:p>
        </p:txBody>
      </p:sp>
      <p:sp>
        <p:nvSpPr>
          <p:cNvPr id="3" name="Marcador de contenido 2"/>
          <p:cNvSpPr>
            <a:spLocks noGrp="1"/>
          </p:cNvSpPr>
          <p:nvPr>
            <p:ph idx="1"/>
          </p:nvPr>
        </p:nvSpPr>
        <p:spPr/>
        <p:txBody>
          <a:bodyPr>
            <a:normAutofit fontScale="92500" lnSpcReduction="20000"/>
          </a:bodyPr>
          <a:lstStyle/>
          <a:p>
            <a:pPr marL="0" indent="0" algn="just">
              <a:buNone/>
            </a:pPr>
            <a:r>
              <a:rPr lang="es-CO" dirty="0" smtClean="0"/>
              <a:t>El Consejo de Participación Universitaria reglamentará las elecciones correspondientes y recomendará su convocatoria a la Rectoría En todo caso, cada representación será provista del proceso democrático de elección de representantes, del cual resultará una lista de elegibles, ordenada de mayor a menor votación obtenida. </a:t>
            </a:r>
          </a:p>
          <a:p>
            <a:pPr marL="0" indent="0" algn="just">
              <a:buNone/>
            </a:pPr>
            <a:r>
              <a:rPr lang="es-CO" dirty="0" smtClean="0"/>
              <a:t>En caso de que algún representante elegido pierda la vinculación con la Institución, se designará al siguiente con mayor votación en la correspondiente lista de elegibles por representación, para culminar el respectivo periodo institucional. </a:t>
            </a:r>
          </a:p>
          <a:p>
            <a:pPr marL="0" indent="0" algn="just">
              <a:buNone/>
            </a:pPr>
            <a:r>
              <a:rPr lang="es-CO" dirty="0" smtClean="0"/>
              <a:t>PARÁGRAFO I: Los docentes de Hora Cátedra y Ocasionales continuarán siendo parte de la Asamblea Universitaria salvo que no haya renovación del vínculo laboral. PARÁGRAFO II: Para los representantes a la Asamblea Universitaria elegidos democráticamente, el periodo institucional será de dos (2) años</a:t>
            </a:r>
            <a:endParaRPr lang="es-CO" dirty="0"/>
          </a:p>
        </p:txBody>
      </p:sp>
    </p:spTree>
    <p:extLst>
      <p:ext uri="{BB962C8B-B14F-4D97-AF65-F5344CB8AC3E}">
        <p14:creationId xmlns:p14="http://schemas.microsoft.com/office/powerpoint/2010/main" val="4959154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ARTÍCULO 4. SESIONES DE LA ASAMBLEA</a:t>
            </a:r>
            <a:endParaRPr lang="es-CO" dirty="0"/>
          </a:p>
        </p:txBody>
      </p:sp>
      <p:sp>
        <p:nvSpPr>
          <p:cNvPr id="3" name="Marcador de contenido 2"/>
          <p:cNvSpPr>
            <a:spLocks noGrp="1"/>
          </p:cNvSpPr>
          <p:nvPr>
            <p:ph idx="1"/>
          </p:nvPr>
        </p:nvSpPr>
        <p:spPr/>
        <p:txBody>
          <a:bodyPr>
            <a:normAutofit fontScale="92500" lnSpcReduction="10000"/>
          </a:bodyPr>
          <a:lstStyle/>
          <a:p>
            <a:pPr marL="0" indent="0">
              <a:buNone/>
            </a:pPr>
            <a:r>
              <a:rPr lang="es-CO" dirty="0" smtClean="0"/>
              <a:t>La Asamblea Universitaria sesionará ordinariamente cada dos años y debe ser instalada una vez posesionados y acreditados sus miembros. El período de sesiones para el desarrollo de sus funciones será de máximo tres (3) meses, contados a partir de la definición autónoma de su reglamentación.</a:t>
            </a:r>
          </a:p>
          <a:p>
            <a:pPr marL="0" indent="0">
              <a:buNone/>
            </a:pPr>
            <a:r>
              <a:rPr lang="es-CO" dirty="0" smtClean="0"/>
              <a:t>La Asamblea Universitaria sesionará extraordinariamente por petición escrita de por lo menos, una tercera parte de sus integrantes; por solicitud escrita del claustro de profesores y el consejo estudiantil universitario; o por solicitud del Consejo Superior Universitario. Las sesiones extraordinarias se limitarán a tratar exclusivamente el tema para el cual fue convocada. </a:t>
            </a:r>
          </a:p>
          <a:p>
            <a:pPr marL="0" indent="0">
              <a:buNone/>
            </a:pPr>
            <a:r>
              <a:rPr lang="es-CO" dirty="0" smtClean="0"/>
              <a:t>PARAGRAFO I. Mientras se crean el Consejo Estudiantil Universitario y el Claustro de Profesores, la convocatoria a sesión extraordinaria se realizará según las causales descritas en el inciso anterior.</a:t>
            </a:r>
            <a:endParaRPr lang="es-CO" dirty="0"/>
          </a:p>
        </p:txBody>
      </p:sp>
    </p:spTree>
    <p:extLst>
      <p:ext uri="{BB962C8B-B14F-4D97-AF65-F5344CB8AC3E}">
        <p14:creationId xmlns:p14="http://schemas.microsoft.com/office/powerpoint/2010/main" val="31621023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a:p>
        </p:txBody>
      </p:sp>
      <p:sp>
        <p:nvSpPr>
          <p:cNvPr id="3" name="Marcador de contenido 2"/>
          <p:cNvSpPr>
            <a:spLocks noGrp="1"/>
          </p:cNvSpPr>
          <p:nvPr>
            <p:ph idx="1"/>
          </p:nvPr>
        </p:nvSpPr>
        <p:spPr/>
        <p:txBody>
          <a:bodyPr/>
          <a:lstStyle/>
          <a:p>
            <a:pPr algn="just"/>
            <a:r>
              <a:rPr lang="es-CO" dirty="0" smtClean="0"/>
              <a:t>ARTÍCULO 5. Los demás aspectos no regulados en el presente Acuerdo, serán desarrollados por el Consejo Superior Universitario, el Consejo de Participación Universitaria y el Rector, según el ámbito de sus </a:t>
            </a:r>
            <a:r>
              <a:rPr lang="es-CO" smtClean="0"/>
              <a:t>competencias.</a:t>
            </a:r>
          </a:p>
          <a:p>
            <a:pPr marL="0" indent="0" algn="just">
              <a:buNone/>
            </a:pPr>
            <a:endParaRPr lang="es-CO" dirty="0"/>
          </a:p>
        </p:txBody>
      </p:sp>
    </p:spTree>
    <p:extLst>
      <p:ext uri="{BB962C8B-B14F-4D97-AF65-F5344CB8AC3E}">
        <p14:creationId xmlns:p14="http://schemas.microsoft.com/office/powerpoint/2010/main" val="992013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Congreso Universitario</a:t>
            </a:r>
            <a:endParaRPr lang="es-CO" dirty="0"/>
          </a:p>
        </p:txBody>
      </p:sp>
      <p:sp>
        <p:nvSpPr>
          <p:cNvPr id="3" name="Marcador de contenido 2"/>
          <p:cNvSpPr>
            <a:spLocks noGrp="1"/>
          </p:cNvSpPr>
          <p:nvPr>
            <p:ph idx="1"/>
          </p:nvPr>
        </p:nvSpPr>
        <p:spPr/>
        <p:txBody>
          <a:bodyPr/>
          <a:lstStyle/>
          <a:p>
            <a:r>
              <a:rPr lang="es-CO" dirty="0" smtClean="0"/>
              <a:t>Resolución 012 del 18 de Junio de 2002 para 114 cargos.</a:t>
            </a:r>
          </a:p>
          <a:p>
            <a:r>
              <a:rPr lang="es-CO" dirty="0" smtClean="0"/>
              <a:t>El acto de preinstalación se desarrolló el dieciocho (18) de octubre de 2002 con la participación activa de setenta y nueve (79) congresistas</a:t>
            </a:r>
          </a:p>
          <a:p>
            <a:r>
              <a:rPr lang="es-CO" dirty="0" smtClean="0"/>
              <a:t>Instalación oficial del "Congreso Universitario“ 1ro Noviembre</a:t>
            </a:r>
          </a:p>
          <a:p>
            <a:r>
              <a:rPr lang="es-CO" dirty="0" smtClean="0"/>
              <a:t>Propuesta de Estatuto General en 2003-4</a:t>
            </a:r>
            <a:endParaRPr lang="es-CO" dirty="0"/>
          </a:p>
        </p:txBody>
      </p:sp>
    </p:spTree>
    <p:extLst>
      <p:ext uri="{BB962C8B-B14F-4D97-AF65-F5344CB8AC3E}">
        <p14:creationId xmlns:p14="http://schemas.microsoft.com/office/powerpoint/2010/main" val="1206890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Asamblea Consultiva Universitaria de 2008</a:t>
            </a:r>
            <a:endParaRPr lang="es-CO" dirty="0"/>
          </a:p>
        </p:txBody>
      </p:sp>
      <p:sp>
        <p:nvSpPr>
          <p:cNvPr id="3" name="Marcador de contenido 2"/>
          <p:cNvSpPr>
            <a:spLocks noGrp="1"/>
          </p:cNvSpPr>
          <p:nvPr>
            <p:ph idx="1"/>
          </p:nvPr>
        </p:nvSpPr>
        <p:spPr/>
        <p:txBody>
          <a:bodyPr/>
          <a:lstStyle/>
          <a:p>
            <a:r>
              <a:rPr lang="es-CO" dirty="0" smtClean="0">
                <a:hlinkClick r:id="rId2" action="ppaction://hlinkfile"/>
              </a:rPr>
              <a:t>Resolución 011 de 2008 </a:t>
            </a:r>
            <a:r>
              <a:rPr lang="es-CO" dirty="0" smtClean="0"/>
              <a:t>convocatoria a la ACU</a:t>
            </a:r>
          </a:p>
          <a:p>
            <a:r>
              <a:rPr lang="es-CO" dirty="0" smtClean="0"/>
              <a:t>Ampliación fecha de sesión: </a:t>
            </a:r>
            <a:r>
              <a:rPr lang="es-CO" dirty="0" smtClean="0">
                <a:hlinkClick r:id="rId3" action="ppaction://hlinkfile"/>
              </a:rPr>
              <a:t>Resolución</a:t>
            </a:r>
            <a:r>
              <a:rPr lang="es-CO" dirty="0" smtClean="0"/>
              <a:t> 016 de 2008</a:t>
            </a:r>
          </a:p>
          <a:p>
            <a:pPr lvl="1"/>
            <a:r>
              <a:rPr lang="es-CO" dirty="0" smtClean="0"/>
              <a:t>7 octubre a 3 de diciembre de 2008.</a:t>
            </a:r>
          </a:p>
          <a:p>
            <a:pPr lvl="1"/>
            <a:r>
              <a:rPr lang="es-CO" dirty="0" smtClean="0"/>
              <a:t>Proyecto de Estatuto General 2009</a:t>
            </a:r>
          </a:p>
          <a:p>
            <a:pPr lvl="1"/>
            <a:r>
              <a:rPr lang="es-CO" dirty="0" smtClean="0"/>
              <a:t>Entre 2009 y 2012 se aprueban 106 artículos</a:t>
            </a:r>
            <a:endParaRPr lang="es-CO" dirty="0"/>
          </a:p>
        </p:txBody>
      </p:sp>
    </p:spTree>
    <p:extLst>
      <p:ext uri="{BB962C8B-B14F-4D97-AF65-F5344CB8AC3E}">
        <p14:creationId xmlns:p14="http://schemas.microsoft.com/office/powerpoint/2010/main" val="2778766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Asamblea Universitario ACU 2008</a:t>
            </a:r>
            <a:endParaRPr lang="es-CO" dirty="0"/>
          </a:p>
        </p:txBody>
      </p:sp>
      <p:sp>
        <p:nvSpPr>
          <p:cNvPr id="3" name="Marcador de contenido 2"/>
          <p:cNvSpPr>
            <a:spLocks noGrp="1"/>
          </p:cNvSpPr>
          <p:nvPr>
            <p:ph idx="1"/>
          </p:nvPr>
        </p:nvSpPr>
        <p:spPr/>
        <p:txBody>
          <a:bodyPr/>
          <a:lstStyle/>
          <a:p>
            <a:pPr marL="0" indent="0" algn="just">
              <a:buNone/>
            </a:pPr>
            <a:r>
              <a:rPr lang="es-CO" b="1" dirty="0" smtClean="0"/>
              <a:t>158. Definición. </a:t>
            </a:r>
            <a:r>
              <a:rPr lang="es-CO" dirty="0" smtClean="0"/>
              <a:t>Es la máxima instancia de participación y decisión de la Comunidad Universitaria, convocada por el Consejo Superior Universitario cada ocho (8) años, para evaluar el Estatuto General de la Universidad Distrital Francisco José de Caldas y realizar modificaciones parciales o totales del mismo, de acuerdo con los retos y condiciones de la sociedad y la cultura contemporáneas, y teniendo en cuenta los lineamientos trazados por el Consejo de Participación Universitaria.</a:t>
            </a:r>
            <a:endParaRPr lang="es-CO" dirty="0"/>
          </a:p>
        </p:txBody>
      </p:sp>
    </p:spTree>
    <p:extLst>
      <p:ext uri="{BB962C8B-B14F-4D97-AF65-F5344CB8AC3E}">
        <p14:creationId xmlns:p14="http://schemas.microsoft.com/office/powerpoint/2010/main" val="1771078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Artículo 159. Funciones de la Asamblea Universitaria.</a:t>
            </a:r>
            <a:endParaRPr lang="es-CO" dirty="0"/>
          </a:p>
        </p:txBody>
      </p:sp>
      <p:sp>
        <p:nvSpPr>
          <p:cNvPr id="3" name="Marcador de contenido 2"/>
          <p:cNvSpPr>
            <a:spLocks noGrp="1"/>
          </p:cNvSpPr>
          <p:nvPr>
            <p:ph idx="1"/>
          </p:nvPr>
        </p:nvSpPr>
        <p:spPr/>
        <p:txBody>
          <a:bodyPr>
            <a:normAutofit fontScale="92500" lnSpcReduction="20000"/>
          </a:bodyPr>
          <a:lstStyle/>
          <a:p>
            <a:pPr marL="0" indent="0">
              <a:buNone/>
            </a:pPr>
            <a:r>
              <a:rPr lang="es-CO" dirty="0" smtClean="0"/>
              <a:t>Son funciones de la Asamblea Universitaria: </a:t>
            </a:r>
          </a:p>
          <a:p>
            <a:pPr marL="514350" indent="-514350">
              <a:buAutoNum type="arabicPeriod"/>
            </a:pPr>
            <a:r>
              <a:rPr lang="es-CO" dirty="0" smtClean="0"/>
              <a:t>Generar condiciones para el ejercicio democrático. </a:t>
            </a:r>
          </a:p>
          <a:p>
            <a:pPr marL="514350" indent="-514350">
              <a:buAutoNum type="arabicPeriod"/>
            </a:pPr>
            <a:r>
              <a:rPr lang="es-CO" dirty="0" smtClean="0"/>
              <a:t>Garantizar la libertad de pensamiento y expresión de la Comunidad Universitaria. </a:t>
            </a:r>
          </a:p>
          <a:p>
            <a:pPr marL="514350" indent="-514350">
              <a:buAutoNum type="arabicPeriod"/>
            </a:pPr>
            <a:r>
              <a:rPr lang="es-CO" dirty="0" smtClean="0"/>
              <a:t>Analizar la evaluación periódica realizada por el Consejo de Participación Universitaria sobre los Órganos de Dirección y Gobierno Universitario. </a:t>
            </a:r>
          </a:p>
          <a:p>
            <a:pPr marL="514350" indent="-514350">
              <a:buAutoNum type="arabicPeriod"/>
            </a:pPr>
            <a:r>
              <a:rPr lang="es-CO" dirty="0" smtClean="0"/>
              <a:t>Diagnosticar la situación institucional y presentar al Consejo Superior Universitario las modificaciones parciales o totales que requiera el Estatuto General de la Universidad Distrital Francisco José de Caldas. </a:t>
            </a:r>
          </a:p>
          <a:p>
            <a:pPr marL="514350" indent="-514350">
              <a:buAutoNum type="arabicPeriod"/>
            </a:pPr>
            <a:r>
              <a:rPr lang="es-CO" dirty="0" smtClean="0"/>
              <a:t>Recomendar a los demás entes de Gobierno Universitario las modificaciones necesarias para el adecuado funcionamiento institucional.</a:t>
            </a:r>
            <a:endParaRPr lang="es-CO" dirty="0"/>
          </a:p>
        </p:txBody>
      </p:sp>
    </p:spTree>
    <p:extLst>
      <p:ext uri="{BB962C8B-B14F-4D97-AF65-F5344CB8AC3E}">
        <p14:creationId xmlns:p14="http://schemas.microsoft.com/office/powerpoint/2010/main" val="3670563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Artículo 160. Convocatoria.</a:t>
            </a:r>
            <a:endParaRPr lang="es-CO" dirty="0"/>
          </a:p>
        </p:txBody>
      </p:sp>
      <p:sp>
        <p:nvSpPr>
          <p:cNvPr id="3" name="Marcador de contenido 2"/>
          <p:cNvSpPr>
            <a:spLocks noGrp="1"/>
          </p:cNvSpPr>
          <p:nvPr>
            <p:ph idx="1"/>
          </p:nvPr>
        </p:nvSpPr>
        <p:spPr/>
        <p:txBody>
          <a:bodyPr/>
          <a:lstStyle/>
          <a:p>
            <a:pPr marL="0" indent="0">
              <a:buNone/>
            </a:pPr>
            <a:r>
              <a:rPr lang="es-CO" dirty="0" smtClean="0"/>
              <a:t>El Consejo Superior Universitario convocará a la Asamblea Universitaria cada ocho (8) años. Esta se conformará mediante un proceso democrático en el cual tendrán representación los estudiantes, los docentes, los egresados, el personal administrativo, los pensionados y jubilados; además tendrá representación, el Gobierno Distrital, el Gobierno Nacional, el Gobierno Universitario y el sector productivo de la ciudad.</a:t>
            </a:r>
            <a:endParaRPr lang="es-CO" dirty="0"/>
          </a:p>
        </p:txBody>
      </p:sp>
    </p:spTree>
    <p:extLst>
      <p:ext uri="{BB962C8B-B14F-4D97-AF65-F5344CB8AC3E}">
        <p14:creationId xmlns:p14="http://schemas.microsoft.com/office/powerpoint/2010/main" val="2440199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Asamblea Constituyente Universitaria</a:t>
            </a:r>
            <a:endParaRPr lang="es-CO" dirty="0"/>
          </a:p>
        </p:txBody>
      </p:sp>
      <p:sp>
        <p:nvSpPr>
          <p:cNvPr id="3" name="Marcador de contenido 2"/>
          <p:cNvSpPr>
            <a:spLocks noGrp="1"/>
          </p:cNvSpPr>
          <p:nvPr>
            <p:ph idx="1"/>
          </p:nvPr>
        </p:nvSpPr>
        <p:spPr/>
        <p:txBody>
          <a:bodyPr>
            <a:normAutofit lnSpcReduction="10000"/>
          </a:bodyPr>
          <a:lstStyle/>
          <a:p>
            <a:r>
              <a:rPr lang="es-CO" dirty="0" smtClean="0"/>
              <a:t>2012 Comisión Ac</a:t>
            </a:r>
            <a:r>
              <a:rPr lang="es-CO" dirty="0" smtClean="0"/>
              <a:t>adémica de Reforma –CRA- asesinato de la reforma de la ACU de 2008.</a:t>
            </a:r>
          </a:p>
          <a:p>
            <a:r>
              <a:rPr lang="es-CO" dirty="0" smtClean="0"/>
              <a:t>2013 Acuerdo 08 y 09 de noviembre y diciembre </a:t>
            </a:r>
          </a:p>
          <a:p>
            <a:r>
              <a:rPr lang="es-CO" dirty="0" smtClean="0"/>
              <a:t>2014 movilizaciones que llevan a derogar el 08 y 09/2013</a:t>
            </a:r>
          </a:p>
          <a:p>
            <a:r>
              <a:rPr lang="es-CO" dirty="0" smtClean="0">
                <a:hlinkClick r:id="rId2" action="ppaction://hlinkfile"/>
              </a:rPr>
              <a:t>Resolución 018 de 2014 </a:t>
            </a:r>
            <a:r>
              <a:rPr lang="es-CO" dirty="0" smtClean="0"/>
              <a:t>Hoja de Ruta de la reforma en la U.D</a:t>
            </a:r>
          </a:p>
          <a:p>
            <a:pPr lvl="1"/>
            <a:r>
              <a:rPr lang="es-CO" dirty="0" smtClean="0"/>
              <a:t>Estatuto 2015</a:t>
            </a:r>
          </a:p>
          <a:p>
            <a:pPr lvl="1"/>
            <a:r>
              <a:rPr lang="es-CO" dirty="0" smtClean="0"/>
              <a:t>Observaciones del CSU, no presentadas</a:t>
            </a:r>
          </a:p>
          <a:p>
            <a:pPr lvl="1"/>
            <a:r>
              <a:rPr lang="es-CO" dirty="0" smtClean="0"/>
              <a:t>Paro estudiantil 2016</a:t>
            </a:r>
          </a:p>
          <a:p>
            <a:pPr lvl="1"/>
            <a:r>
              <a:rPr lang="es-CO" dirty="0" smtClean="0"/>
              <a:t>Acuerdo 2016</a:t>
            </a:r>
          </a:p>
          <a:p>
            <a:pPr lvl="1"/>
            <a:r>
              <a:rPr lang="es-CO" dirty="0" smtClean="0"/>
              <a:t>Estatuto conciliado CSU- ACU 2017</a:t>
            </a:r>
          </a:p>
          <a:p>
            <a:pPr lvl="1"/>
            <a:r>
              <a:rPr lang="es-CO" dirty="0" smtClean="0"/>
              <a:t>Contra-reforma CSU</a:t>
            </a:r>
            <a:endParaRPr lang="es-CO" dirty="0"/>
          </a:p>
        </p:txBody>
      </p:sp>
    </p:spTree>
    <p:extLst>
      <p:ext uri="{BB962C8B-B14F-4D97-AF65-F5344CB8AC3E}">
        <p14:creationId xmlns:p14="http://schemas.microsoft.com/office/powerpoint/2010/main" val="342328546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1029</TotalTime>
  <Words>4898</Words>
  <Application>Microsoft Office PowerPoint</Application>
  <PresentationFormat>Panorámica</PresentationFormat>
  <Paragraphs>219</Paragraphs>
  <Slides>37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37</vt:i4>
      </vt:variant>
    </vt:vector>
  </HeadingPairs>
  <TitlesOfParts>
    <vt:vector size="41" baseType="lpstr">
      <vt:lpstr>Arial</vt:lpstr>
      <vt:lpstr>Calibri</vt:lpstr>
      <vt:lpstr>Calibri Light</vt:lpstr>
      <vt:lpstr>Tema de Office</vt:lpstr>
      <vt:lpstr>ASAMBLEA UNIVERSITARIA</vt:lpstr>
      <vt:lpstr>Asamblea Universitaria</vt:lpstr>
      <vt:lpstr>Universidad de Nariño</vt:lpstr>
      <vt:lpstr>Congreso Universitario</vt:lpstr>
      <vt:lpstr>Asamblea Consultiva Universitaria de 2008</vt:lpstr>
      <vt:lpstr>Asamblea Universitario ACU 2008</vt:lpstr>
      <vt:lpstr>Artículo 159. Funciones de la Asamblea Universitaria.</vt:lpstr>
      <vt:lpstr>Artículo 160. Convocatoria.</vt:lpstr>
      <vt:lpstr>Asamblea Constituyente Universitaria</vt:lpstr>
      <vt:lpstr>Asamblea Universitaria 2015</vt:lpstr>
      <vt:lpstr>ARTÍCULO 69. ÓRGANOS DE GOBIERNO.</vt:lpstr>
      <vt:lpstr>ASAMBLEA UNIVERSITARIA</vt:lpstr>
      <vt:lpstr>ARTÍCULO 72. COMPOSICIÓN DE LA ASAMBLEA UNIVERSITARIA.</vt:lpstr>
      <vt:lpstr>ARTÍCULO 73. FUNCIONES DE LA ASAMBLEA UNIVERSITARIA</vt:lpstr>
      <vt:lpstr>ARTÍCULO 74. GARANTÍAS.</vt:lpstr>
      <vt:lpstr>Asamblea Universitaria 2017</vt:lpstr>
      <vt:lpstr>ARTÍCULO 18. ÓRGANOS E INSTANCIAS DE DIRECCIÓN.</vt:lpstr>
      <vt:lpstr>ARTÍCULO 44. GARANTÍAS INSTITUCIONALES PARA LA PARTICIPACIÓN DEMOCRÁTICA</vt:lpstr>
      <vt:lpstr>ARTÍCULO 45. ASAMBLEA UNIVERSITARIA</vt:lpstr>
      <vt:lpstr>ARTÍCULO 46. COMPOSICIÓN DE LA ASAMBLEA UNIVERSITARIA.</vt:lpstr>
      <vt:lpstr>ARTÍCULO 47. SESIONES DE LA ASAMBLEA.</vt:lpstr>
      <vt:lpstr>ARTÍCULO 48. FUNCIONES DE LA ASAMBLEA UNIVERSITARIA.</vt:lpstr>
      <vt:lpstr>Asamblea del CSU</vt:lpstr>
      <vt:lpstr>ARTÍCULO 42º. GARANTÍAS INSTITUCIONALES PARA LA PARTICIPACIÓN DEMOCRÁTICA</vt:lpstr>
      <vt:lpstr>ARTÍCULO 43º. ASAMBLEA UNIVERSITARIA.</vt:lpstr>
      <vt:lpstr>ARTÍCULO 44º. COMPOSICIÓN DE LA ASAMBLEA UNIVERSITARIA</vt:lpstr>
      <vt:lpstr>ARTÍCULO 45º. SESIONES DE LA ASAMBLEA.</vt:lpstr>
      <vt:lpstr>ARTÍCULO 46º. FUNCIONES DE LA ASAMBLEA UNIVERSITARIA.</vt:lpstr>
      <vt:lpstr>Propuesta intermedia y que está en consideración del CSU</vt:lpstr>
      <vt:lpstr>CONSIDERANDO</vt:lpstr>
      <vt:lpstr>ARTÍCULO 1. ASAMBLEA UNIVERSITARIA.</vt:lpstr>
      <vt:lpstr>ARTÍCULO 2. FUNCIONES</vt:lpstr>
      <vt:lpstr>ARTÍCULO 2. COMPOSICIÓN DE LA ASAMBLEA UNIVERSITARIA.</vt:lpstr>
      <vt:lpstr>Presentación de PowerPoint</vt:lpstr>
      <vt:lpstr>ARTÍCULO 3. ELECCIÓN DE REPRESENTANTES</vt:lpstr>
      <vt:lpstr>ARTÍCULO 4. SESIONES DE LA ASAMBLEA</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ASAMBLEA UNIVERSITARIA</dc:title>
  <dc:creator>pc</dc:creator>
  <cp:lastModifiedBy>pc</cp:lastModifiedBy>
  <cp:revision>27</cp:revision>
  <dcterms:created xsi:type="dcterms:W3CDTF">2019-10-29T01:13:01Z</dcterms:created>
  <dcterms:modified xsi:type="dcterms:W3CDTF">2019-10-29T18:22:25Z</dcterms:modified>
</cp:coreProperties>
</file>