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0" r:id="rId5"/>
    <p:sldId id="274" r:id="rId6"/>
    <p:sldId id="275" r:id="rId7"/>
    <p:sldId id="273" r:id="rId8"/>
    <p:sldId id="268" r:id="rId9"/>
    <p:sldId id="271" r:id="rId10"/>
    <p:sldId id="272" r:id="rId11"/>
    <p:sldId id="276" r:id="rId12"/>
    <p:sldId id="269" r:id="rId13"/>
    <p:sldId id="277" r:id="rId14"/>
    <p:sldId id="278" r:id="rId15"/>
    <p:sldId id="267" r:id="rId16"/>
    <p:sldId id="258" r:id="rId17"/>
    <p:sldId id="283" r:id="rId18"/>
    <p:sldId id="284" r:id="rId19"/>
    <p:sldId id="285" r:id="rId20"/>
    <p:sldId id="286" r:id="rId21"/>
    <p:sldId id="287" r:id="rId22"/>
    <p:sldId id="288" r:id="rId23"/>
    <p:sldId id="289" r:id="rId24"/>
    <p:sldId id="290" r:id="rId25"/>
    <p:sldId id="279" r:id="rId26"/>
    <p:sldId id="280" r:id="rId27"/>
    <p:sldId id="291" r:id="rId28"/>
    <p:sldId id="263" r:id="rId29"/>
    <p:sldId id="264" r:id="rId30"/>
    <p:sldId id="281" r:id="rId31"/>
    <p:sldId id="282" r:id="rId32"/>
    <p:sldId id="292" r:id="rId33"/>
    <p:sldId id="293" r:id="rId34"/>
    <p:sldId id="294" r:id="rId35"/>
    <p:sldId id="295" r:id="rId36"/>
    <p:sldId id="266" r:id="rId3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2715943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157064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60085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119833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94826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229680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3249603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173013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406255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375523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901BC00-1740-43E0-BBCD-6380851D5E6C}" type="datetimeFigureOut">
              <a:rPr lang="es-CO" smtClean="0"/>
              <a:t>04/10/2018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F62BCBC-EC5B-40E7-ADFC-0DDBCBAD2803}" type="slidenum">
              <a:rPr lang="es-CO" smtClean="0"/>
              <a:t>‹Nº›</a:t>
            </a:fld>
            <a:endParaRPr lang="es-CO"/>
          </a:p>
        </p:txBody>
      </p:sp>
    </p:spTree>
    <p:extLst>
      <p:ext uri="{BB962C8B-B14F-4D97-AF65-F5344CB8AC3E}">
        <p14:creationId xmlns:p14="http://schemas.microsoft.com/office/powerpoint/2010/main" val="196892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1BC00-1740-43E0-BBCD-6380851D5E6C}" type="datetimeFigureOut">
              <a:rPr lang="es-CO" smtClean="0"/>
              <a:t>04/10/2018</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2BCBC-EC5B-40E7-ADFC-0DDBCBAD2803}" type="slidenum">
              <a:rPr lang="es-CO" smtClean="0"/>
              <a:t>‹Nº›</a:t>
            </a:fld>
            <a:endParaRPr lang="es-CO"/>
          </a:p>
        </p:txBody>
      </p:sp>
    </p:spTree>
    <p:extLst>
      <p:ext uri="{BB962C8B-B14F-4D97-AF65-F5344CB8AC3E}">
        <p14:creationId xmlns:p14="http://schemas.microsoft.com/office/powerpoint/2010/main" val="1354812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upload.wikimedia.org/wikipedia/commons/b/b7/KeynesianCross_2.pn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El neoliberalismo una expresión más de la sociedad capitalista</a:t>
            </a:r>
            <a:endParaRPr lang="es-CO" dirty="0"/>
          </a:p>
        </p:txBody>
      </p:sp>
      <p:sp>
        <p:nvSpPr>
          <p:cNvPr id="3" name="2 Subtítulo"/>
          <p:cNvSpPr>
            <a:spLocks noGrp="1"/>
          </p:cNvSpPr>
          <p:nvPr>
            <p:ph type="subTitle" idx="1"/>
          </p:nvPr>
        </p:nvSpPr>
        <p:spPr/>
        <p:txBody>
          <a:bodyPr/>
          <a:lstStyle/>
          <a:p>
            <a:endParaRPr lang="es-CO"/>
          </a:p>
        </p:txBody>
      </p:sp>
    </p:spTree>
    <p:extLst>
      <p:ext uri="{BB962C8B-B14F-4D97-AF65-F5344CB8AC3E}">
        <p14:creationId xmlns:p14="http://schemas.microsoft.com/office/powerpoint/2010/main" val="3169046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normAutofit fontScale="92500" lnSpcReduction="20000"/>
          </a:bodyPr>
          <a:lstStyle/>
          <a:p>
            <a:pPr marL="0" indent="0" algn="just">
              <a:buNone/>
            </a:pPr>
            <a:r>
              <a:rPr lang="es-CO" dirty="0"/>
              <a:t>4</a:t>
            </a:r>
            <a:r>
              <a:rPr lang="es-CO" b="1" i="1" dirty="0"/>
              <a:t>) La inversión como importante factor determinante del empleo</a:t>
            </a:r>
            <a:r>
              <a:rPr lang="es-CO" dirty="0"/>
              <a:t>: La producción que excede de lo que se consume habitualmente, se llama inversión. </a:t>
            </a:r>
            <a:endParaRPr lang="es-CO" dirty="0" smtClean="0"/>
          </a:p>
          <a:p>
            <a:pPr algn="just"/>
            <a:r>
              <a:rPr lang="es-CO" dirty="0" smtClean="0"/>
              <a:t>Comprende </a:t>
            </a:r>
            <a:r>
              <a:rPr lang="es-CO" dirty="0"/>
              <a:t>actividades como construir nuevas fábricas, nuevas casas, nuevos ferrocarriles y otros tipos de bienes que no han de ser consumidos con tanta rapidez como se producen. </a:t>
            </a:r>
            <a:endParaRPr lang="es-CO" dirty="0" smtClean="0"/>
          </a:p>
          <a:p>
            <a:pPr algn="just"/>
            <a:r>
              <a:rPr lang="es-CO" dirty="0" smtClean="0"/>
              <a:t>La </a:t>
            </a:r>
            <a:r>
              <a:rPr lang="es-CO" dirty="0"/>
              <a:t>distinción entre consumo e inversión es </a:t>
            </a:r>
            <a:r>
              <a:rPr lang="es-CO" dirty="0" smtClean="0"/>
              <a:t>fundamental. </a:t>
            </a:r>
          </a:p>
          <a:p>
            <a:pPr lvl="1" algn="just"/>
            <a:r>
              <a:rPr lang="es-CO" dirty="0" smtClean="0"/>
              <a:t>El </a:t>
            </a:r>
            <a:r>
              <a:rPr lang="es-CO" dirty="0"/>
              <a:t>empleo depende de la cantidad de inversión, </a:t>
            </a:r>
            <a:endParaRPr lang="es-CO" dirty="0" smtClean="0"/>
          </a:p>
          <a:p>
            <a:pPr lvl="1" algn="just"/>
            <a:r>
              <a:rPr lang="es-CO" dirty="0" smtClean="0"/>
              <a:t>La </a:t>
            </a:r>
            <a:r>
              <a:rPr lang="es-CO" dirty="0"/>
              <a:t>desocupación es originado por una insuficiencia de inversión.</a:t>
            </a:r>
          </a:p>
          <a:p>
            <a:pPr algn="just"/>
            <a:endParaRPr lang="es-CO" dirty="0"/>
          </a:p>
        </p:txBody>
      </p:sp>
    </p:spTree>
    <p:extLst>
      <p:ext uri="{BB962C8B-B14F-4D97-AF65-F5344CB8AC3E}">
        <p14:creationId xmlns:p14="http://schemas.microsoft.com/office/powerpoint/2010/main" val="2662977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normAutofit fontScale="92500" lnSpcReduction="20000"/>
          </a:bodyPr>
          <a:lstStyle/>
          <a:p>
            <a:pPr marL="0" indent="0" algn="just">
              <a:buNone/>
            </a:pPr>
            <a:r>
              <a:rPr lang="es-CO" dirty="0"/>
              <a:t>5) </a:t>
            </a:r>
            <a:r>
              <a:rPr lang="es-CO" b="1" i="1" dirty="0"/>
              <a:t>La irracionalidad psicológica como causa de la inestabilidad:</a:t>
            </a:r>
            <a:r>
              <a:rPr lang="es-CO" dirty="0"/>
              <a:t> Hay una tendencia a lo abstracto que se deriva del hecho de que sabemos muy poco del futuro a largo plazo. </a:t>
            </a:r>
          </a:p>
          <a:p>
            <a:pPr algn="just"/>
            <a:r>
              <a:rPr lang="es-CO" dirty="0" smtClean="0"/>
              <a:t>Juicios </a:t>
            </a:r>
            <a:r>
              <a:rPr lang="es-CO" dirty="0"/>
              <a:t>convencionales se convierte en la base del comportamiento en el mercado. </a:t>
            </a:r>
            <a:endParaRPr lang="es-CO" dirty="0" smtClean="0"/>
          </a:p>
          <a:p>
            <a:pPr lvl="1" algn="just"/>
            <a:r>
              <a:rPr lang="es-CO" dirty="0" smtClean="0"/>
              <a:t>Son </a:t>
            </a:r>
            <a:r>
              <a:rPr lang="es-CO" dirty="0"/>
              <a:t>convencionales porque implican una coincidencia general de opinión o la aceptación de una convención en sustitución de un conocimiento genuino que no existe</a:t>
            </a:r>
            <a:r>
              <a:rPr lang="es-CO" dirty="0" smtClean="0"/>
              <a:t>.</a:t>
            </a:r>
          </a:p>
          <a:p>
            <a:pPr lvl="1" algn="just"/>
            <a:r>
              <a:rPr lang="es-CO" dirty="0" smtClean="0"/>
              <a:t>Proporcionan </a:t>
            </a:r>
            <a:r>
              <a:rPr lang="es-CO" dirty="0"/>
              <a:t>alguna estabilidad en tanto que la convención es aceptada, pero cuando la convención se quiebra, la inestabilidad se pone a la orden del día.</a:t>
            </a:r>
          </a:p>
          <a:p>
            <a:pPr algn="just"/>
            <a:endParaRPr lang="es-CO" dirty="0"/>
          </a:p>
        </p:txBody>
      </p:sp>
    </p:spTree>
    <p:extLst>
      <p:ext uri="{BB962C8B-B14F-4D97-AF65-F5344CB8AC3E}">
        <p14:creationId xmlns:p14="http://schemas.microsoft.com/office/powerpoint/2010/main" val="820211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KeynesianCross 2.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6862" y="476672"/>
            <a:ext cx="6010275" cy="570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719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Keynes</a:t>
            </a:r>
            <a:endParaRPr lang="es-CO" dirty="0"/>
          </a:p>
        </p:txBody>
      </p:sp>
      <p:sp>
        <p:nvSpPr>
          <p:cNvPr id="3" name="2 Marcador de contenido"/>
          <p:cNvSpPr>
            <a:spLocks noGrp="1"/>
          </p:cNvSpPr>
          <p:nvPr>
            <p:ph idx="1"/>
          </p:nvPr>
        </p:nvSpPr>
        <p:spPr>
          <a:xfrm>
            <a:off x="457200" y="1412776"/>
            <a:ext cx="8229600" cy="4713387"/>
          </a:xfrm>
        </p:spPr>
        <p:txBody>
          <a:bodyPr>
            <a:normAutofit fontScale="85000" lnSpcReduction="20000"/>
          </a:bodyPr>
          <a:lstStyle/>
          <a:p>
            <a:pPr marL="0" indent="0" algn="just">
              <a:buNone/>
            </a:pPr>
            <a:r>
              <a:rPr lang="es-CO" dirty="0" smtClean="0"/>
              <a:t>El Estado actúa como agente regulador del mercado</a:t>
            </a:r>
          </a:p>
          <a:p>
            <a:pPr lvl="1" algn="just"/>
            <a:r>
              <a:rPr lang="es-CO" dirty="0" smtClean="0"/>
              <a:t>Generar políticas de control del interés </a:t>
            </a:r>
          </a:p>
          <a:p>
            <a:pPr lvl="2" algn="just"/>
            <a:r>
              <a:rPr lang="es-CO" dirty="0" smtClean="0"/>
              <a:t>Políticas de fijación de intereses </a:t>
            </a:r>
          </a:p>
          <a:p>
            <a:pPr lvl="2" algn="just"/>
            <a:r>
              <a:rPr lang="es-CO" dirty="0" smtClean="0"/>
              <a:t> Política de control de emisión y circulación de dinero</a:t>
            </a:r>
          </a:p>
          <a:p>
            <a:pPr lvl="1" algn="just"/>
            <a:r>
              <a:rPr lang="es-CO" dirty="0" smtClean="0"/>
              <a:t>Desarrollo de la Inversión</a:t>
            </a:r>
          </a:p>
          <a:p>
            <a:pPr lvl="2" algn="just"/>
            <a:r>
              <a:rPr lang="es-CO" dirty="0" smtClean="0"/>
              <a:t>Políticas de propensión al consumo</a:t>
            </a:r>
          </a:p>
          <a:p>
            <a:pPr lvl="1" algn="just"/>
            <a:r>
              <a:rPr lang="es-CO" dirty="0" smtClean="0"/>
              <a:t>Control de comercio internacional</a:t>
            </a:r>
          </a:p>
          <a:p>
            <a:pPr lvl="1" algn="just"/>
            <a:r>
              <a:rPr lang="es-CO" dirty="0" smtClean="0"/>
              <a:t>Políticas de estabilidad del mercado</a:t>
            </a:r>
          </a:p>
          <a:p>
            <a:pPr algn="just"/>
            <a:r>
              <a:rPr lang="es-CO" dirty="0" smtClean="0"/>
              <a:t>Una política de dinero fácil, bajo una autoridad monetaria fuerte puede mantener bajos los tipos de interés y estimular así la inversión y el empleo</a:t>
            </a:r>
          </a:p>
          <a:p>
            <a:pPr marL="0" lvl="2" indent="0" algn="just">
              <a:buNone/>
            </a:pPr>
            <a:r>
              <a:rPr lang="es-CO" sz="3300" dirty="0" smtClean="0"/>
              <a:t>(Estado benefactor y planificador)</a:t>
            </a:r>
          </a:p>
          <a:p>
            <a:pPr marL="0" indent="0" algn="just">
              <a:buNone/>
            </a:pPr>
            <a:endParaRPr lang="es-CO" dirty="0"/>
          </a:p>
        </p:txBody>
      </p:sp>
    </p:spTree>
    <p:extLst>
      <p:ext uri="{BB962C8B-B14F-4D97-AF65-F5344CB8AC3E}">
        <p14:creationId xmlns:p14="http://schemas.microsoft.com/office/powerpoint/2010/main" val="739401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Neoliberalismo</a:t>
            </a:r>
            <a:endParaRPr lang="es-CO" dirty="0"/>
          </a:p>
        </p:txBody>
      </p:sp>
      <p:sp>
        <p:nvSpPr>
          <p:cNvPr id="3" name="2 Marcador de contenido"/>
          <p:cNvSpPr>
            <a:spLocks noGrp="1"/>
          </p:cNvSpPr>
          <p:nvPr>
            <p:ph idx="1"/>
          </p:nvPr>
        </p:nvSpPr>
        <p:spPr/>
        <p:txBody>
          <a:bodyPr>
            <a:normAutofit fontScale="85000" lnSpcReduction="20000"/>
          </a:bodyPr>
          <a:lstStyle/>
          <a:p>
            <a:pPr algn="just">
              <a:buFont typeface="Wingdings" pitchFamily="2" charset="2"/>
              <a:buNone/>
              <a:defRPr/>
            </a:pPr>
            <a:r>
              <a:rPr lang="es-CO" dirty="0"/>
              <a:t>Su texto de origen es </a:t>
            </a:r>
            <a:r>
              <a:rPr lang="es-CO" i="1" dirty="0"/>
              <a:t>CAMINO A LA SERVIDUMBRE</a:t>
            </a:r>
            <a:r>
              <a:rPr lang="es-CO" dirty="0"/>
              <a:t>, de Friedrich </a:t>
            </a:r>
            <a:r>
              <a:rPr lang="es-CO" dirty="0" err="1"/>
              <a:t>Hayek</a:t>
            </a:r>
            <a:r>
              <a:rPr lang="es-CO" dirty="0"/>
              <a:t>, escrito en 1944. Se trata de un ataque contra la participación del Estado en materia económica, social, política y cultural, es decir, en contra del Estado de Bienestar recientemente implementado en Europa.</a:t>
            </a:r>
          </a:p>
          <a:p>
            <a:pPr algn="just">
              <a:buFont typeface="Wingdings" pitchFamily="2" charset="2"/>
              <a:buNone/>
              <a:defRPr/>
            </a:pPr>
            <a:r>
              <a:rPr lang="es-CO" dirty="0"/>
              <a:t>Entre los célebres participantes estaban: Milton Friedman, Karl Popper, </a:t>
            </a:r>
            <a:r>
              <a:rPr lang="es-CO" dirty="0" err="1"/>
              <a:t>Ludwing</a:t>
            </a:r>
            <a:r>
              <a:rPr lang="es-CO" dirty="0"/>
              <a:t> Von Mises, Walter </a:t>
            </a:r>
            <a:r>
              <a:rPr lang="es-CO" dirty="0" err="1"/>
              <a:t>Lippman</a:t>
            </a:r>
            <a:r>
              <a:rPr lang="es-CO" dirty="0"/>
              <a:t>, entre otros.</a:t>
            </a:r>
          </a:p>
          <a:p>
            <a:pPr algn="just">
              <a:buFont typeface="Wingdings" pitchFamily="2" charset="2"/>
              <a:buNone/>
              <a:defRPr/>
            </a:pPr>
            <a:r>
              <a:rPr lang="es-CO" dirty="0"/>
              <a:t>Su propósito era combatir el Keynesianismo y el </a:t>
            </a:r>
            <a:r>
              <a:rPr lang="es-CO" dirty="0" err="1"/>
              <a:t>solidarismo</a:t>
            </a:r>
            <a:r>
              <a:rPr lang="es-CO" dirty="0"/>
              <a:t> reinante, y preparar las bases de otro tipo de capitalismo, duro y libre de reglas, para el futuro. </a:t>
            </a:r>
          </a:p>
        </p:txBody>
      </p:sp>
    </p:spTree>
    <p:extLst>
      <p:ext uri="{BB962C8B-B14F-4D97-AF65-F5344CB8AC3E}">
        <p14:creationId xmlns:p14="http://schemas.microsoft.com/office/powerpoint/2010/main" val="288439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864096"/>
          </a:xfrm>
        </p:spPr>
        <p:txBody>
          <a:bodyPr/>
          <a:lstStyle/>
          <a:p>
            <a:r>
              <a:rPr lang="es-CO" dirty="0" smtClean="0"/>
              <a:t>Camino a la servidumbre</a:t>
            </a:r>
            <a:endParaRPr lang="es-CO" dirty="0"/>
          </a:p>
        </p:txBody>
      </p:sp>
      <p:sp>
        <p:nvSpPr>
          <p:cNvPr id="3" name="2 Marcador de contenido"/>
          <p:cNvSpPr>
            <a:spLocks noGrp="1"/>
          </p:cNvSpPr>
          <p:nvPr>
            <p:ph idx="1"/>
          </p:nvPr>
        </p:nvSpPr>
        <p:spPr>
          <a:xfrm>
            <a:off x="457200" y="1196752"/>
            <a:ext cx="8291264" cy="5517232"/>
          </a:xfrm>
        </p:spPr>
        <p:txBody>
          <a:bodyPr>
            <a:normAutofit fontScale="70000" lnSpcReduction="20000"/>
          </a:bodyPr>
          <a:lstStyle/>
          <a:p>
            <a:pPr marL="514350" indent="-514350">
              <a:buFont typeface="+mj-lt"/>
              <a:buAutoNum type="arabicPeriod"/>
            </a:pPr>
            <a:r>
              <a:rPr lang="es-ES" dirty="0" smtClean="0">
                <a:effectLst/>
              </a:rPr>
              <a:t>El camino abandonado</a:t>
            </a:r>
          </a:p>
          <a:p>
            <a:pPr marL="514350" indent="-514350">
              <a:buFont typeface="+mj-lt"/>
              <a:buAutoNum type="arabicPeriod"/>
            </a:pPr>
            <a:r>
              <a:rPr lang="es-ES" dirty="0" smtClean="0">
                <a:effectLst/>
              </a:rPr>
              <a:t>La gran utopía</a:t>
            </a:r>
          </a:p>
          <a:p>
            <a:pPr marL="514350" indent="-514350">
              <a:buFont typeface="+mj-lt"/>
              <a:buAutoNum type="arabicPeriod"/>
            </a:pPr>
            <a:r>
              <a:rPr lang="es-ES" dirty="0" smtClean="0">
                <a:effectLst/>
              </a:rPr>
              <a:t>Individualismo y colectivismo</a:t>
            </a:r>
          </a:p>
          <a:p>
            <a:pPr marL="514350" indent="-514350">
              <a:buFont typeface="+mj-lt"/>
              <a:buAutoNum type="arabicPeriod"/>
            </a:pPr>
            <a:r>
              <a:rPr lang="es-ES" dirty="0" smtClean="0">
                <a:effectLst/>
              </a:rPr>
              <a:t>La "inevitabilidad" de la planificación</a:t>
            </a:r>
          </a:p>
          <a:p>
            <a:pPr marL="514350" indent="-514350">
              <a:buFont typeface="+mj-lt"/>
              <a:buAutoNum type="arabicPeriod"/>
            </a:pPr>
            <a:r>
              <a:rPr lang="es-ES" dirty="0" smtClean="0">
                <a:effectLst/>
              </a:rPr>
              <a:t>Planificación y democracia</a:t>
            </a:r>
          </a:p>
          <a:p>
            <a:pPr marL="514350" indent="-514350">
              <a:buFont typeface="+mj-lt"/>
              <a:buAutoNum type="arabicPeriod"/>
            </a:pPr>
            <a:r>
              <a:rPr lang="es-ES" dirty="0" smtClean="0">
                <a:effectLst/>
              </a:rPr>
              <a:t>Planificación y el Estado de Derecho</a:t>
            </a:r>
          </a:p>
          <a:p>
            <a:pPr marL="514350" indent="-514350">
              <a:buFont typeface="+mj-lt"/>
              <a:buAutoNum type="arabicPeriod"/>
            </a:pPr>
            <a:r>
              <a:rPr lang="es-ES" dirty="0" smtClean="0">
                <a:effectLst/>
              </a:rPr>
              <a:t>La intervención económica y el totalitarismo</a:t>
            </a:r>
          </a:p>
          <a:p>
            <a:pPr marL="514350" indent="-514350">
              <a:buFont typeface="+mj-lt"/>
              <a:buAutoNum type="arabicPeriod"/>
            </a:pPr>
            <a:r>
              <a:rPr lang="es-ES" dirty="0" smtClean="0">
                <a:effectLst/>
              </a:rPr>
              <a:t>¿Quién, a quién?</a:t>
            </a:r>
          </a:p>
          <a:p>
            <a:pPr marL="514350" indent="-514350">
              <a:buFont typeface="+mj-lt"/>
              <a:buAutoNum type="arabicPeriod"/>
            </a:pPr>
            <a:r>
              <a:rPr lang="es-ES" dirty="0" smtClean="0">
                <a:effectLst/>
              </a:rPr>
              <a:t>Seguridad y Libertad</a:t>
            </a:r>
          </a:p>
          <a:p>
            <a:pPr marL="514350" indent="-514350">
              <a:buFont typeface="+mj-lt"/>
              <a:buAutoNum type="arabicPeriod"/>
            </a:pPr>
            <a:r>
              <a:rPr lang="es-ES" dirty="0" smtClean="0">
                <a:effectLst/>
              </a:rPr>
              <a:t>Por qué los peores se colocan en cabeza</a:t>
            </a:r>
          </a:p>
          <a:p>
            <a:pPr marL="514350" indent="-514350">
              <a:buFont typeface="+mj-lt"/>
              <a:buAutoNum type="arabicPeriod"/>
            </a:pPr>
            <a:r>
              <a:rPr lang="es-ES" dirty="0" smtClean="0">
                <a:effectLst/>
              </a:rPr>
              <a:t>El final de la verdad</a:t>
            </a:r>
          </a:p>
          <a:p>
            <a:pPr marL="514350" indent="-514350">
              <a:buFont typeface="+mj-lt"/>
              <a:buAutoNum type="arabicPeriod"/>
            </a:pPr>
            <a:r>
              <a:rPr lang="es-ES" dirty="0" smtClean="0">
                <a:effectLst/>
              </a:rPr>
              <a:t>Las raíces socialistas del nazismo</a:t>
            </a:r>
          </a:p>
          <a:p>
            <a:pPr marL="514350" indent="-514350">
              <a:buFont typeface="+mj-lt"/>
              <a:buAutoNum type="arabicPeriod"/>
            </a:pPr>
            <a:r>
              <a:rPr lang="es-ES" dirty="0" smtClean="0">
                <a:effectLst/>
              </a:rPr>
              <a:t>Los totalitarios en nuestro seno</a:t>
            </a:r>
          </a:p>
          <a:p>
            <a:pPr marL="514350" indent="-514350">
              <a:buFont typeface="+mj-lt"/>
              <a:buAutoNum type="arabicPeriod"/>
            </a:pPr>
            <a:r>
              <a:rPr lang="es-ES" dirty="0" smtClean="0">
                <a:effectLst/>
              </a:rPr>
              <a:t>Condiciones materiales y fines ideales</a:t>
            </a:r>
          </a:p>
          <a:p>
            <a:pPr marL="514350" indent="-514350">
              <a:buFont typeface="+mj-lt"/>
              <a:buAutoNum type="arabicPeriod"/>
            </a:pPr>
            <a:r>
              <a:rPr lang="es-ES" dirty="0" smtClean="0">
                <a:effectLst/>
              </a:rPr>
              <a:t>Las perspectivas de un orden internacional</a:t>
            </a:r>
          </a:p>
          <a:p>
            <a:pPr marL="514350" indent="-514350">
              <a:buFont typeface="+mj-lt"/>
              <a:buAutoNum type="arabicPeriod"/>
            </a:pPr>
            <a:r>
              <a:rPr lang="es-ES" dirty="0" smtClean="0">
                <a:effectLst/>
              </a:rPr>
              <a:t>Conclusión</a:t>
            </a:r>
          </a:p>
          <a:p>
            <a:endParaRPr lang="es-CO" dirty="0"/>
          </a:p>
        </p:txBody>
      </p:sp>
    </p:spTree>
    <p:extLst>
      <p:ext uri="{BB962C8B-B14F-4D97-AF65-F5344CB8AC3E}">
        <p14:creationId xmlns:p14="http://schemas.microsoft.com/office/powerpoint/2010/main" val="114864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Principios del Neoliberalismo</a:t>
            </a:r>
            <a:endParaRPr lang="es-CO" dirty="0"/>
          </a:p>
        </p:txBody>
      </p:sp>
      <p:sp>
        <p:nvSpPr>
          <p:cNvPr id="3" name="2 Marcador de contenido"/>
          <p:cNvSpPr>
            <a:spLocks noGrp="1"/>
          </p:cNvSpPr>
          <p:nvPr>
            <p:ph idx="1"/>
          </p:nvPr>
        </p:nvSpPr>
        <p:spPr/>
        <p:txBody>
          <a:bodyPr>
            <a:normAutofit/>
          </a:bodyPr>
          <a:lstStyle/>
          <a:p>
            <a:pPr marL="0" indent="0" algn="just">
              <a:buNone/>
            </a:pPr>
            <a:r>
              <a:rPr lang="es-CO" dirty="0" smtClean="0">
                <a:effectLst/>
              </a:rPr>
              <a:t>Según lo expone Eladio Zacarías, en su texto Estudios Sociales y Cívica II, el modelo filosófico neoliberal se basa en tres principios que son: </a:t>
            </a:r>
          </a:p>
          <a:p>
            <a:pPr algn="just"/>
            <a:r>
              <a:rPr lang="es-CO" dirty="0" smtClean="0">
                <a:effectLst/>
              </a:rPr>
              <a:t>El individualismo posesivo </a:t>
            </a:r>
          </a:p>
          <a:p>
            <a:pPr algn="just"/>
            <a:r>
              <a:rPr lang="es-CO" dirty="0" smtClean="0">
                <a:effectLst/>
              </a:rPr>
              <a:t>La desigualdad en la lucha competitiva del hombre para conseguir bienes </a:t>
            </a:r>
          </a:p>
          <a:p>
            <a:pPr algn="just"/>
            <a:r>
              <a:rPr lang="es-CO" dirty="0" smtClean="0">
                <a:effectLst/>
              </a:rPr>
              <a:t>La sociedad capitalista contemporánea es la sociedad democrática por excelencia</a:t>
            </a:r>
          </a:p>
          <a:p>
            <a:pPr algn="just"/>
            <a:endParaRPr lang="es-CO" dirty="0"/>
          </a:p>
        </p:txBody>
      </p:sp>
    </p:spTree>
    <p:extLst>
      <p:ext uri="{BB962C8B-B14F-4D97-AF65-F5344CB8AC3E}">
        <p14:creationId xmlns:p14="http://schemas.microsoft.com/office/powerpoint/2010/main" val="2660067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Friedman y libertad de elegir</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El poder del mercado</a:t>
            </a:r>
          </a:p>
          <a:p>
            <a:r>
              <a:rPr lang="es-CO" dirty="0" smtClean="0"/>
              <a:t>La tiranía de los controles</a:t>
            </a:r>
          </a:p>
          <a:p>
            <a:r>
              <a:rPr lang="es-CO" dirty="0" smtClean="0"/>
              <a:t>Anatomía de la crisis</a:t>
            </a:r>
          </a:p>
          <a:p>
            <a:r>
              <a:rPr lang="es-CO" dirty="0" smtClean="0"/>
              <a:t>De la cuna a la tumba</a:t>
            </a:r>
          </a:p>
          <a:p>
            <a:r>
              <a:rPr lang="es-CO" dirty="0" smtClean="0"/>
              <a:t>Creados iguales</a:t>
            </a:r>
          </a:p>
          <a:p>
            <a:r>
              <a:rPr lang="es-CO" dirty="0" smtClean="0"/>
              <a:t>¿Qué falla en nuestras escuelas?</a:t>
            </a:r>
          </a:p>
          <a:p>
            <a:r>
              <a:rPr lang="es-CO" dirty="0" smtClean="0"/>
              <a:t>¿Quien protege al consumidor y al trabajador?</a:t>
            </a:r>
          </a:p>
          <a:p>
            <a:r>
              <a:rPr lang="es-CO" dirty="0" smtClean="0"/>
              <a:t>El remedio de la inflación</a:t>
            </a:r>
          </a:p>
          <a:p>
            <a:r>
              <a:rPr lang="es-CO" dirty="0" smtClean="0"/>
              <a:t>Las cosas están cambiando</a:t>
            </a:r>
            <a:endParaRPr lang="es-CO" dirty="0"/>
          </a:p>
        </p:txBody>
      </p:sp>
    </p:spTree>
    <p:extLst>
      <p:ext uri="{BB962C8B-B14F-4D97-AF65-F5344CB8AC3E}">
        <p14:creationId xmlns:p14="http://schemas.microsoft.com/office/powerpoint/2010/main" val="2948652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El poder del mercado</a:t>
            </a:r>
            <a:endParaRPr lang="es-CO" dirty="0"/>
          </a:p>
        </p:txBody>
      </p:sp>
      <p:sp>
        <p:nvSpPr>
          <p:cNvPr id="3" name="2 Marcador de contenido"/>
          <p:cNvSpPr>
            <a:spLocks noGrp="1"/>
          </p:cNvSpPr>
          <p:nvPr>
            <p:ph idx="1"/>
          </p:nvPr>
        </p:nvSpPr>
        <p:spPr/>
        <p:txBody>
          <a:bodyPr>
            <a:normAutofit lnSpcReduction="10000"/>
          </a:bodyPr>
          <a:lstStyle/>
          <a:p>
            <a:pPr algn="just"/>
            <a:r>
              <a:rPr lang="es-CO" dirty="0" smtClean="0"/>
              <a:t>La cooperación por medio del intercambio voluntario</a:t>
            </a:r>
          </a:p>
          <a:p>
            <a:pPr algn="just"/>
            <a:r>
              <a:rPr lang="es-CO" dirty="0" smtClean="0"/>
              <a:t>El papel de los precios</a:t>
            </a:r>
          </a:p>
          <a:p>
            <a:pPr lvl="1" algn="just"/>
            <a:r>
              <a:rPr lang="es-CO" dirty="0" smtClean="0"/>
              <a:t>Transmisión de información</a:t>
            </a:r>
          </a:p>
          <a:p>
            <a:pPr lvl="1" algn="just"/>
            <a:r>
              <a:rPr lang="es-CO" dirty="0" smtClean="0"/>
              <a:t>Incentivos</a:t>
            </a:r>
          </a:p>
          <a:p>
            <a:pPr lvl="1" algn="just"/>
            <a:r>
              <a:rPr lang="es-CO" dirty="0" smtClean="0"/>
              <a:t>La distribución de la renta</a:t>
            </a:r>
          </a:p>
          <a:p>
            <a:pPr algn="just"/>
            <a:r>
              <a:rPr lang="es-CO" dirty="0" smtClean="0"/>
              <a:t>Una visión más amplia (mano invisible)</a:t>
            </a:r>
          </a:p>
          <a:p>
            <a:pPr algn="just"/>
            <a:r>
              <a:rPr lang="es-CO" dirty="0" smtClean="0"/>
              <a:t>El papel del Estado</a:t>
            </a:r>
          </a:p>
          <a:p>
            <a:pPr algn="just"/>
            <a:r>
              <a:rPr lang="es-CO" dirty="0" smtClean="0"/>
              <a:t>Un mandato limitado</a:t>
            </a:r>
            <a:endParaRPr lang="es-CO" dirty="0"/>
          </a:p>
        </p:txBody>
      </p:sp>
    </p:spTree>
    <p:extLst>
      <p:ext uri="{BB962C8B-B14F-4D97-AF65-F5344CB8AC3E}">
        <p14:creationId xmlns:p14="http://schemas.microsoft.com/office/powerpoint/2010/main" val="372782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tiranía de los controles</a:t>
            </a:r>
            <a:endParaRPr lang="es-CO" dirty="0"/>
          </a:p>
        </p:txBody>
      </p:sp>
      <p:sp>
        <p:nvSpPr>
          <p:cNvPr id="3" name="2 Marcador de contenido"/>
          <p:cNvSpPr>
            <a:spLocks noGrp="1"/>
          </p:cNvSpPr>
          <p:nvPr>
            <p:ph idx="1"/>
          </p:nvPr>
        </p:nvSpPr>
        <p:spPr/>
        <p:txBody>
          <a:bodyPr>
            <a:normAutofit fontScale="92500"/>
          </a:bodyPr>
          <a:lstStyle/>
          <a:p>
            <a:pPr algn="just"/>
            <a:r>
              <a:rPr lang="es-CO" dirty="0" smtClean="0"/>
              <a:t>Comercio internacional</a:t>
            </a:r>
          </a:p>
          <a:p>
            <a:pPr lvl="1"/>
            <a:r>
              <a:rPr lang="es-CO" dirty="0" smtClean="0"/>
              <a:t>Las razones económicas para la libertad de comercio</a:t>
            </a:r>
          </a:p>
          <a:p>
            <a:pPr lvl="1"/>
            <a:r>
              <a:rPr lang="es-CO" dirty="0" smtClean="0"/>
              <a:t>Razones políticas para la libertad de comercio</a:t>
            </a:r>
          </a:p>
          <a:p>
            <a:pPr lvl="1"/>
            <a:r>
              <a:rPr lang="es-CO" dirty="0" smtClean="0"/>
              <a:t>Libertad de comercio internacional y competencia interior</a:t>
            </a:r>
          </a:p>
          <a:p>
            <a:r>
              <a:rPr lang="es-CO" dirty="0" smtClean="0"/>
              <a:t>Planificación económica central</a:t>
            </a:r>
          </a:p>
          <a:p>
            <a:r>
              <a:rPr lang="es-CO" dirty="0" smtClean="0"/>
              <a:t>Los controles y la libertad</a:t>
            </a:r>
          </a:p>
          <a:p>
            <a:pPr lvl="1"/>
            <a:r>
              <a:rPr lang="es-CO" dirty="0" smtClean="0"/>
              <a:t>La libertad económica</a:t>
            </a:r>
          </a:p>
          <a:p>
            <a:pPr lvl="1"/>
            <a:r>
              <a:rPr lang="es-CO" dirty="0" smtClean="0"/>
              <a:t>La libertad humana</a:t>
            </a:r>
            <a:endParaRPr lang="es-CO" dirty="0"/>
          </a:p>
        </p:txBody>
      </p:sp>
    </p:spTree>
    <p:extLst>
      <p:ext uri="{BB962C8B-B14F-4D97-AF65-F5344CB8AC3E}">
        <p14:creationId xmlns:p14="http://schemas.microsoft.com/office/powerpoint/2010/main" val="258448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Fases del capitalismo</a:t>
            </a:r>
            <a:endParaRPr lang="es-CO" dirty="0"/>
          </a:p>
        </p:txBody>
      </p:sp>
      <p:sp>
        <p:nvSpPr>
          <p:cNvPr id="3" name="2 Marcador de contenido"/>
          <p:cNvSpPr>
            <a:spLocks noGrp="1"/>
          </p:cNvSpPr>
          <p:nvPr>
            <p:ph idx="1"/>
          </p:nvPr>
        </p:nvSpPr>
        <p:spPr/>
        <p:txBody>
          <a:bodyPr/>
          <a:lstStyle/>
          <a:p>
            <a:r>
              <a:rPr lang="es-CO" dirty="0" smtClean="0"/>
              <a:t>Surgimiento siglo XVII</a:t>
            </a:r>
          </a:p>
          <a:p>
            <a:r>
              <a:rPr lang="es-CO" dirty="0" smtClean="0"/>
              <a:t>Expresión de lucha de clases</a:t>
            </a:r>
          </a:p>
          <a:p>
            <a:r>
              <a:rPr lang="es-CO" dirty="0" smtClean="0"/>
              <a:t>Imperialismo fase superior del capitalismo (s XX)</a:t>
            </a:r>
          </a:p>
          <a:p>
            <a:pPr lvl="1"/>
            <a:r>
              <a:rPr lang="es-CO" dirty="0" smtClean="0"/>
              <a:t>Monopolios, Multinacionales y neocolonialismo</a:t>
            </a:r>
          </a:p>
          <a:p>
            <a:pPr lvl="1"/>
            <a:r>
              <a:rPr lang="es-CO" dirty="0" smtClean="0"/>
              <a:t>Estado Keynesiano</a:t>
            </a:r>
          </a:p>
          <a:p>
            <a:pPr lvl="1"/>
            <a:r>
              <a:rPr lang="es-CO" dirty="0" smtClean="0"/>
              <a:t>Neoliberalismo  y neocolonialismo	</a:t>
            </a:r>
            <a:endParaRPr lang="es-CO" dirty="0"/>
          </a:p>
        </p:txBody>
      </p:sp>
    </p:spTree>
    <p:extLst>
      <p:ext uri="{BB962C8B-B14F-4D97-AF65-F5344CB8AC3E}">
        <p14:creationId xmlns:p14="http://schemas.microsoft.com/office/powerpoint/2010/main" val="301933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Anatomía de la crisis</a:t>
            </a:r>
            <a:endParaRPr lang="es-CO" dirty="0"/>
          </a:p>
        </p:txBody>
      </p:sp>
      <p:sp>
        <p:nvSpPr>
          <p:cNvPr id="3" name="2 Marcador de contenido"/>
          <p:cNvSpPr>
            <a:spLocks noGrp="1"/>
          </p:cNvSpPr>
          <p:nvPr>
            <p:ph idx="1"/>
          </p:nvPr>
        </p:nvSpPr>
        <p:spPr/>
        <p:txBody>
          <a:bodyPr/>
          <a:lstStyle/>
          <a:p>
            <a:r>
              <a:rPr lang="es-CO" dirty="0" smtClean="0"/>
              <a:t>El origen de la reserva federal</a:t>
            </a:r>
          </a:p>
          <a:p>
            <a:r>
              <a:rPr lang="es-CO" dirty="0" smtClean="0"/>
              <a:t>El comienzo de la depresión</a:t>
            </a:r>
          </a:p>
          <a:p>
            <a:r>
              <a:rPr lang="es-CO" dirty="0" smtClean="0"/>
              <a:t>Las crisis bancarias</a:t>
            </a:r>
          </a:p>
          <a:p>
            <a:r>
              <a:rPr lang="es-CO" dirty="0" smtClean="0"/>
              <a:t>Los hechos y su interpretación</a:t>
            </a:r>
          </a:p>
          <a:p>
            <a:pPr lvl="1"/>
            <a:r>
              <a:rPr lang="es-CO" dirty="0" smtClean="0"/>
              <a:t>Causa y efecto</a:t>
            </a:r>
          </a:p>
          <a:p>
            <a:pPr lvl="1"/>
            <a:r>
              <a:rPr lang="es-CO" dirty="0" smtClean="0"/>
              <a:t>El lugar en que empezó la depresión</a:t>
            </a:r>
          </a:p>
          <a:p>
            <a:pPr lvl="1"/>
            <a:r>
              <a:rPr lang="es-CO" dirty="0" smtClean="0"/>
              <a:t>Los efectos en el sistema de Reserva Federal</a:t>
            </a:r>
            <a:endParaRPr lang="es-CO" dirty="0"/>
          </a:p>
        </p:txBody>
      </p:sp>
    </p:spTree>
    <p:extLst>
      <p:ext uri="{BB962C8B-B14F-4D97-AF65-F5344CB8AC3E}">
        <p14:creationId xmlns:p14="http://schemas.microsoft.com/office/powerpoint/2010/main" val="330704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De la cuna a la tumba</a:t>
            </a:r>
            <a:endParaRPr lang="es-CO" dirty="0"/>
          </a:p>
        </p:txBody>
      </p:sp>
      <p:sp>
        <p:nvSpPr>
          <p:cNvPr id="3" name="2 Marcador de contenido"/>
          <p:cNvSpPr>
            <a:spLocks noGrp="1"/>
          </p:cNvSpPr>
          <p:nvPr>
            <p:ph idx="1"/>
          </p:nvPr>
        </p:nvSpPr>
        <p:spPr/>
        <p:txBody>
          <a:bodyPr>
            <a:normAutofit fontScale="92500" lnSpcReduction="10000"/>
          </a:bodyPr>
          <a:lstStyle/>
          <a:p>
            <a:r>
              <a:rPr lang="es-CO" dirty="0" smtClean="0"/>
              <a:t>La aparición del moderno Estado de Bienestar</a:t>
            </a:r>
          </a:p>
          <a:p>
            <a:r>
              <a:rPr lang="es-CO" dirty="0" smtClean="0"/>
              <a:t>Los frutos del Estado de bienestar</a:t>
            </a:r>
          </a:p>
          <a:p>
            <a:pPr lvl="1"/>
            <a:r>
              <a:rPr lang="es-CO" dirty="0" smtClean="0"/>
              <a:t>La seguridad social</a:t>
            </a:r>
          </a:p>
          <a:p>
            <a:pPr lvl="1"/>
            <a:r>
              <a:rPr lang="es-CO" dirty="0" smtClean="0"/>
              <a:t>La asistencia pública</a:t>
            </a:r>
          </a:p>
          <a:p>
            <a:pPr lvl="1"/>
            <a:r>
              <a:rPr lang="es-CO" dirty="0" smtClean="0"/>
              <a:t>La subvención a la vivienda</a:t>
            </a:r>
          </a:p>
          <a:p>
            <a:pPr lvl="1"/>
            <a:r>
              <a:rPr lang="es-CO" dirty="0" smtClean="0"/>
              <a:t>Los cuidados médicos</a:t>
            </a:r>
          </a:p>
          <a:p>
            <a:r>
              <a:rPr lang="es-CO" dirty="0" smtClean="0"/>
              <a:t>La falacia del Estado de Bienestar</a:t>
            </a:r>
          </a:p>
          <a:p>
            <a:r>
              <a:rPr lang="es-CO" dirty="0" smtClean="0"/>
              <a:t>¿Que hacer? (Bonos)</a:t>
            </a:r>
          </a:p>
          <a:p>
            <a:r>
              <a:rPr lang="es-CO" dirty="0" smtClean="0"/>
              <a:t>¿Qué actividades son políticamente realizables?</a:t>
            </a:r>
            <a:endParaRPr lang="es-CO" dirty="0"/>
          </a:p>
        </p:txBody>
      </p:sp>
    </p:spTree>
    <p:extLst>
      <p:ext uri="{BB962C8B-B14F-4D97-AF65-F5344CB8AC3E}">
        <p14:creationId xmlns:p14="http://schemas.microsoft.com/office/powerpoint/2010/main" val="42764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Creados iguales</a:t>
            </a:r>
            <a:endParaRPr lang="es-CO" dirty="0"/>
          </a:p>
        </p:txBody>
      </p:sp>
      <p:sp>
        <p:nvSpPr>
          <p:cNvPr id="3" name="2 Marcador de contenido"/>
          <p:cNvSpPr>
            <a:spLocks noGrp="1"/>
          </p:cNvSpPr>
          <p:nvPr>
            <p:ph idx="1"/>
          </p:nvPr>
        </p:nvSpPr>
        <p:spPr/>
        <p:txBody>
          <a:bodyPr/>
          <a:lstStyle/>
          <a:p>
            <a:r>
              <a:rPr lang="es-CO" dirty="0" smtClean="0"/>
              <a:t>Igualdad ante Dios</a:t>
            </a:r>
          </a:p>
          <a:p>
            <a:r>
              <a:rPr lang="es-CO" dirty="0" smtClean="0"/>
              <a:t>Igualdad de oportunidades</a:t>
            </a:r>
          </a:p>
          <a:p>
            <a:r>
              <a:rPr lang="es-CO" dirty="0" smtClean="0"/>
              <a:t>Igualdad de resultados</a:t>
            </a:r>
          </a:p>
          <a:p>
            <a:r>
              <a:rPr lang="es-CO" dirty="0" smtClean="0"/>
              <a:t>¿A quien favorece la igualdad de resultados?</a:t>
            </a:r>
          </a:p>
          <a:p>
            <a:r>
              <a:rPr lang="es-CO" dirty="0" smtClean="0"/>
              <a:t>Consecuencias de las políticas igualitarias</a:t>
            </a:r>
          </a:p>
          <a:p>
            <a:r>
              <a:rPr lang="es-CO" dirty="0" smtClean="0"/>
              <a:t>Capitalismo e igualdad</a:t>
            </a:r>
            <a:endParaRPr lang="es-CO" dirty="0"/>
          </a:p>
        </p:txBody>
      </p:sp>
    </p:spTree>
    <p:extLst>
      <p:ext uri="{BB962C8B-B14F-4D97-AF65-F5344CB8AC3E}">
        <p14:creationId xmlns:p14="http://schemas.microsoft.com/office/powerpoint/2010/main" val="295833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¿Qué falla en nuestras escuelas?</a:t>
            </a:r>
            <a:endParaRPr lang="es-CO" dirty="0"/>
          </a:p>
        </p:txBody>
      </p:sp>
      <p:sp>
        <p:nvSpPr>
          <p:cNvPr id="3" name="2 Marcador de contenido"/>
          <p:cNvSpPr>
            <a:spLocks noGrp="1"/>
          </p:cNvSpPr>
          <p:nvPr>
            <p:ph idx="1"/>
          </p:nvPr>
        </p:nvSpPr>
        <p:spPr/>
        <p:txBody>
          <a:bodyPr>
            <a:normAutofit fontScale="92500" lnSpcReduction="10000"/>
          </a:bodyPr>
          <a:lstStyle/>
          <a:p>
            <a:pPr algn="just"/>
            <a:r>
              <a:rPr lang="es-CO" dirty="0" smtClean="0"/>
              <a:t>Calidad</a:t>
            </a:r>
          </a:p>
          <a:p>
            <a:pPr algn="just"/>
            <a:r>
              <a:rPr lang="es-CO" dirty="0" smtClean="0"/>
              <a:t>Centralización y burocratización dela escuela</a:t>
            </a:r>
          </a:p>
          <a:p>
            <a:pPr algn="just"/>
            <a:r>
              <a:rPr lang="es-CO" dirty="0" smtClean="0"/>
              <a:t>Enseñanza primaria y secundaria: El problema</a:t>
            </a:r>
          </a:p>
          <a:p>
            <a:pPr lvl="1" algn="just"/>
            <a:r>
              <a:rPr lang="es-CO" dirty="0" smtClean="0"/>
              <a:t>Es gratuita y el Estado la subvenciona</a:t>
            </a:r>
          </a:p>
          <a:p>
            <a:pPr lvl="1" algn="just"/>
            <a:r>
              <a:rPr lang="es-CO" dirty="0" smtClean="0"/>
              <a:t>Educación isla socialista en el mar del mercado libre</a:t>
            </a:r>
          </a:p>
          <a:p>
            <a:pPr lvl="1" algn="just"/>
            <a:r>
              <a:rPr lang="es-CO" dirty="0" smtClean="0"/>
              <a:t>Monopolio del Estado</a:t>
            </a:r>
          </a:p>
          <a:p>
            <a:pPr algn="just"/>
            <a:r>
              <a:rPr lang="es-CO" dirty="0" smtClean="0"/>
              <a:t>Un proyecto para la enseñanza primaria y secundaria a base de vales o bonos</a:t>
            </a:r>
          </a:p>
          <a:p>
            <a:pPr algn="just"/>
            <a:r>
              <a:rPr lang="es-CO" dirty="0" smtClean="0"/>
              <a:t>Los inconvenientes de un sistema se vales</a:t>
            </a:r>
          </a:p>
        </p:txBody>
      </p:sp>
    </p:spTree>
    <p:extLst>
      <p:ext uri="{BB962C8B-B14F-4D97-AF65-F5344CB8AC3E}">
        <p14:creationId xmlns:p14="http://schemas.microsoft.com/office/powerpoint/2010/main" val="81569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¿Qué falla en nuestras escuelas?</a:t>
            </a:r>
            <a:endParaRPr lang="es-CO" dirty="0"/>
          </a:p>
        </p:txBody>
      </p:sp>
      <p:sp>
        <p:nvSpPr>
          <p:cNvPr id="3" name="2 Marcador de contenido"/>
          <p:cNvSpPr>
            <a:spLocks noGrp="1"/>
          </p:cNvSpPr>
          <p:nvPr>
            <p:ph idx="1"/>
          </p:nvPr>
        </p:nvSpPr>
        <p:spPr/>
        <p:txBody>
          <a:bodyPr/>
          <a:lstStyle/>
          <a:p>
            <a:r>
              <a:rPr lang="es-CO" dirty="0" smtClean="0"/>
              <a:t>Los problemas de la enseñanza superior</a:t>
            </a:r>
          </a:p>
          <a:p>
            <a:pPr lvl="1"/>
            <a:r>
              <a:rPr lang="es-CO" dirty="0" smtClean="0"/>
              <a:t>De calidad (las públicas vs las privadas)</a:t>
            </a:r>
          </a:p>
          <a:p>
            <a:pPr lvl="1"/>
            <a:r>
              <a:rPr lang="es-CO" dirty="0" smtClean="0"/>
              <a:t>De igualdad (Se paga la educación con los impuestos por ser beneficio social)</a:t>
            </a:r>
          </a:p>
          <a:p>
            <a:r>
              <a:rPr lang="es-CO" dirty="0" smtClean="0"/>
              <a:t>Enseñanza superior: La solución</a:t>
            </a:r>
          </a:p>
          <a:p>
            <a:pPr lvl="1"/>
            <a:r>
              <a:rPr lang="es-CO" dirty="0" smtClean="0"/>
              <a:t>Debe aplicarse igualdad de oportunidades educativas con un sistema de créditos en un mercado universitario libre</a:t>
            </a:r>
          </a:p>
          <a:p>
            <a:endParaRPr lang="es-CO" dirty="0"/>
          </a:p>
        </p:txBody>
      </p:sp>
    </p:spTree>
    <p:extLst>
      <p:ext uri="{BB962C8B-B14F-4D97-AF65-F5344CB8AC3E}">
        <p14:creationId xmlns:p14="http://schemas.microsoft.com/office/powerpoint/2010/main" val="420726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Neoliberalismo</a:t>
            </a:r>
            <a:endParaRPr lang="es-CO" dirty="0"/>
          </a:p>
        </p:txBody>
      </p:sp>
      <p:sp>
        <p:nvSpPr>
          <p:cNvPr id="3" name="2 Marcador de contenido"/>
          <p:cNvSpPr>
            <a:spLocks noGrp="1"/>
          </p:cNvSpPr>
          <p:nvPr>
            <p:ph idx="1"/>
          </p:nvPr>
        </p:nvSpPr>
        <p:spPr/>
        <p:txBody>
          <a:bodyPr>
            <a:normAutofit fontScale="77500" lnSpcReduction="20000"/>
          </a:bodyPr>
          <a:lstStyle/>
          <a:p>
            <a:pPr marL="0" indent="0" algn="just">
              <a:buNone/>
              <a:defRPr/>
            </a:pPr>
            <a:r>
              <a:rPr lang="es-CO" dirty="0"/>
              <a:t>Entre las principales recomendaciones del neoliberalismo encontramos:</a:t>
            </a:r>
          </a:p>
          <a:p>
            <a:pPr marL="0" indent="0" algn="just">
              <a:buNone/>
              <a:defRPr/>
            </a:pPr>
            <a:r>
              <a:rPr lang="es-CO" dirty="0"/>
              <a:t>A) La proclamada superioridad del inherente del MERCADO sobre el Estado.</a:t>
            </a:r>
          </a:p>
          <a:p>
            <a:pPr marL="0" indent="0" algn="just">
              <a:buNone/>
              <a:defRPr/>
            </a:pPr>
            <a:r>
              <a:rPr lang="es-CO" dirty="0"/>
              <a:t>B) La privatización de los Estados, para que las empresas públicas sean controladas por el CAPITAL y todos los servicios se mercantilicen ( EDUCACION).</a:t>
            </a:r>
          </a:p>
          <a:p>
            <a:pPr marL="0" indent="0" algn="just">
              <a:buNone/>
              <a:defRPr/>
            </a:pPr>
            <a:r>
              <a:rPr lang="es-CO" dirty="0"/>
              <a:t>C) La apertura indiscriminada de las economías nacionales.</a:t>
            </a:r>
          </a:p>
          <a:p>
            <a:pPr marL="0" indent="0" algn="just">
              <a:buNone/>
              <a:defRPr/>
            </a:pPr>
            <a:r>
              <a:rPr lang="es-CO" dirty="0"/>
              <a:t>D) El abandono de cualquier política proteccionista a la economía interna de un país.</a:t>
            </a:r>
          </a:p>
          <a:p>
            <a:pPr marL="0" indent="0" algn="just">
              <a:buNone/>
              <a:defRPr/>
            </a:pPr>
            <a:r>
              <a:rPr lang="es-CO" dirty="0"/>
              <a:t>E) El fomento de exportaciones como motor de crecimiento económico. </a:t>
            </a:r>
          </a:p>
        </p:txBody>
      </p:sp>
    </p:spTree>
    <p:extLst>
      <p:ext uri="{BB962C8B-B14F-4D97-AF65-F5344CB8AC3E}">
        <p14:creationId xmlns:p14="http://schemas.microsoft.com/office/powerpoint/2010/main" val="332057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 Ciclos del neoliberalismo</a:t>
            </a:r>
            <a:endParaRPr lang="es-CO" dirty="0"/>
          </a:p>
        </p:txBody>
      </p:sp>
      <p:sp>
        <p:nvSpPr>
          <p:cNvPr id="4" name="3 Marcador de contenido"/>
          <p:cNvSpPr>
            <a:spLocks noGrp="1"/>
          </p:cNvSpPr>
          <p:nvPr>
            <p:ph idx="1"/>
          </p:nvPr>
        </p:nvSpPr>
        <p:spPr/>
        <p:txBody>
          <a:bodyPr>
            <a:normAutofit fontScale="77500" lnSpcReduction="20000"/>
          </a:bodyPr>
          <a:lstStyle/>
          <a:p>
            <a:pPr marL="0" indent="0" algn="just">
              <a:buNone/>
              <a:defRPr/>
            </a:pPr>
            <a:r>
              <a:rPr lang="es-CO" dirty="0"/>
              <a:t>1. El primero se inicia en Chile en 1973, y sólo cubre a esta país, a donde se ha extendido hasta el día de hoy, siendo presentado por esa  por circunstancia como el modelo más exitoso del neoliberalismo. </a:t>
            </a:r>
          </a:p>
          <a:p>
            <a:pPr marL="0" indent="0" algn="just">
              <a:buNone/>
              <a:defRPr/>
            </a:pPr>
            <a:r>
              <a:rPr lang="es-CO" dirty="0"/>
              <a:t>2. Un segundo ciclo cubre al mundo anglosajón, abarcando a Inglaterra, Estados Unidos, Australia y Nueva Zelanda, países altamente industrializados donde después de 1979 se impone mediante la destrucción de los sindicatos y organizaciones sociales que se le pudieran oponer.</a:t>
            </a:r>
          </a:p>
          <a:p>
            <a:pPr marL="0" indent="0" algn="just">
              <a:buNone/>
              <a:defRPr/>
            </a:pPr>
            <a:r>
              <a:rPr lang="es-CO" dirty="0"/>
              <a:t> 3. Un tercer ciclo neoliberal, se inicia después de 1982 en algunos países de la América Latina y África, como resultado de la crisis de la deuda, que fueron sometidos a los Planes de Ajuste Estructural, y al monitoreo del FMI y el BM, con la finalidad de que siguieran pagando la deuda ETERNA. </a:t>
            </a:r>
          </a:p>
        </p:txBody>
      </p:sp>
    </p:spTree>
    <p:extLst>
      <p:ext uri="{BB962C8B-B14F-4D97-AF65-F5344CB8AC3E}">
        <p14:creationId xmlns:p14="http://schemas.microsoft.com/office/powerpoint/2010/main" val="374405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Ciclos del neoliberalismo</a:t>
            </a:r>
            <a:endParaRPr lang="es-CO" dirty="0"/>
          </a:p>
        </p:txBody>
      </p:sp>
      <p:sp>
        <p:nvSpPr>
          <p:cNvPr id="3" name="2 Marcador de contenido"/>
          <p:cNvSpPr>
            <a:spLocks noGrp="1"/>
          </p:cNvSpPr>
          <p:nvPr>
            <p:ph idx="1"/>
          </p:nvPr>
        </p:nvSpPr>
        <p:spPr/>
        <p:txBody>
          <a:bodyPr>
            <a:normAutofit fontScale="85000" lnSpcReduction="20000"/>
          </a:bodyPr>
          <a:lstStyle/>
          <a:p>
            <a:pPr marL="0" indent="0" algn="just">
              <a:buNone/>
              <a:defRPr/>
            </a:pPr>
            <a:r>
              <a:rPr lang="es-CO" dirty="0"/>
              <a:t>4. Un cuarto ciclo se dio después de la disolución de la Unión Soviética al final de la década del ochenta en países como: Checoslovaquia, Hungría, Lituania, Letonia y Rusia.  Lo que significó el desmonte acelerado del Estado,  la transferencia de la riqueza pública a los nuevos ricos, a la mafia, ligados al capital internacional, a las organizaciones financieras y a los economistas neoliberales.  </a:t>
            </a:r>
          </a:p>
          <a:p>
            <a:pPr marL="0" indent="0" algn="just">
              <a:buNone/>
              <a:defRPr/>
            </a:pPr>
            <a:r>
              <a:rPr lang="es-CO" dirty="0"/>
              <a:t>5.  El quinto ciclo, iniciado después de la década de 1990, abarcó al resto del mundo, siendo el momento en que por primera vez el capitalismo y el neoliberalismo se hicieron hegemónicos a nivel planetario</a:t>
            </a:r>
            <a:r>
              <a:rPr lang="es-CO" dirty="0" smtClean="0"/>
              <a:t>.</a:t>
            </a:r>
            <a:endParaRPr lang="es-CO" dirty="0"/>
          </a:p>
        </p:txBody>
      </p:sp>
    </p:spTree>
    <p:extLst>
      <p:ext uri="{BB962C8B-B14F-4D97-AF65-F5344CB8AC3E}">
        <p14:creationId xmlns:p14="http://schemas.microsoft.com/office/powerpoint/2010/main" val="406954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7813"/>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CO" dirty="0" smtClean="0"/>
              <a:t>Neoliberalismo</a:t>
            </a:r>
            <a:endParaRPr lang="es-CO" dirty="0"/>
          </a:p>
        </p:txBody>
      </p:sp>
      <p:sp>
        <p:nvSpPr>
          <p:cNvPr id="3" name="2 Marcador de contenido"/>
          <p:cNvSpPr txBox="1">
            <a:spLocks/>
          </p:cNvSpPr>
          <p:nvPr/>
        </p:nvSpPr>
        <p:spPr>
          <a:xfrm>
            <a:off x="457200" y="1600200"/>
            <a:ext cx="8229600" cy="45307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es-CO" sz="2400" dirty="0" smtClean="0"/>
              <a:t>En la lógica neoliberal todo esta sujeto a la eficiencia del mercado, tal como la política, la educación, la salud, el amor, el Arte, etc. El neoliberalismo ha Absolutizado en la práctica cotidiana el fetichismo de la mercancía, reduciendo a los seres humanos a simples consumidores, compradores o vendedores de valores de cambio y desprovistos de historia, cultura y memoria. La vida humana forma parte de un inmenso supermercado, donde todo se comercia.</a:t>
            </a:r>
            <a:endParaRPr lang="es-CO" sz="2400" dirty="0"/>
          </a:p>
        </p:txBody>
      </p:sp>
    </p:spTree>
    <p:extLst>
      <p:ext uri="{BB962C8B-B14F-4D97-AF65-F5344CB8AC3E}">
        <p14:creationId xmlns:p14="http://schemas.microsoft.com/office/powerpoint/2010/main" val="28464436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7813"/>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CO" dirty="0" smtClean="0"/>
              <a:t>El consenso de Washington:</a:t>
            </a:r>
            <a:endParaRPr lang="es-CO" dirty="0"/>
          </a:p>
        </p:txBody>
      </p:sp>
      <p:sp>
        <p:nvSpPr>
          <p:cNvPr id="3" name="2 Marcador de contenido"/>
          <p:cNvSpPr txBox="1">
            <a:spLocks/>
          </p:cNvSpPr>
          <p:nvPr/>
        </p:nvSpPr>
        <p:spPr>
          <a:xfrm>
            <a:off x="457200" y="1600200"/>
            <a:ext cx="8229600" cy="45307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es-CO" dirty="0" smtClean="0"/>
              <a:t>Clave estratégica de la dominación imperialista. </a:t>
            </a:r>
          </a:p>
          <a:p>
            <a:pPr algn="just">
              <a:defRPr/>
            </a:pPr>
            <a:r>
              <a:rPr lang="es-CO" dirty="0" smtClean="0"/>
              <a:t>En 1989 John </a:t>
            </a:r>
            <a:r>
              <a:rPr lang="es-CO" dirty="0" err="1" smtClean="0"/>
              <a:t>Williamson</a:t>
            </a:r>
            <a:r>
              <a:rPr lang="es-CO" dirty="0" smtClean="0"/>
              <a:t> redacto 10 reformas de política económica para América Latina.  A este programa lo denominó “Consenso de Washington” .</a:t>
            </a:r>
          </a:p>
          <a:p>
            <a:pPr marL="0" indent="0" algn="just">
              <a:buNone/>
              <a:defRPr/>
            </a:pPr>
            <a:endParaRPr lang="es-CO" dirty="0"/>
          </a:p>
        </p:txBody>
      </p:sp>
    </p:spTree>
    <p:extLst>
      <p:ext uri="{BB962C8B-B14F-4D97-AF65-F5344CB8AC3E}">
        <p14:creationId xmlns:p14="http://schemas.microsoft.com/office/powerpoint/2010/main" val="406879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smtClean="0"/>
              <a:t>Orígenes de la crisis</a:t>
            </a:r>
          </a:p>
          <a:p>
            <a:endParaRPr lang="es-CO" dirty="0"/>
          </a:p>
        </p:txBody>
      </p:sp>
      <p:sp>
        <p:nvSpPr>
          <p:cNvPr id="4" name="2 Marcador de contenido"/>
          <p:cNvSpPr txBox="1">
            <a:spLocks/>
          </p:cNvSpPr>
          <p:nvPr/>
        </p:nvSpPr>
        <p:spPr>
          <a:xfrm>
            <a:off x="457200" y="1600200"/>
            <a:ext cx="8229600" cy="4525963"/>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s-CO" dirty="0" smtClean="0"/>
              <a:t>Es la esencia del capitalismo:</a:t>
            </a:r>
          </a:p>
          <a:p>
            <a:pPr algn="just"/>
            <a:r>
              <a:rPr lang="es-CO" dirty="0" smtClean="0"/>
              <a:t>Ciclo capitalista: crisis, depresión, animación y auge</a:t>
            </a:r>
          </a:p>
          <a:p>
            <a:pPr algn="just"/>
            <a:r>
              <a:rPr lang="es-CO" dirty="0" smtClean="0"/>
              <a:t>La contradicción fundamental del capitalismo pervive: Carácter social de la producción (trabajo) y la apropiación privada del capital.</a:t>
            </a:r>
          </a:p>
          <a:p>
            <a:pPr lvl="1" algn="just"/>
            <a:r>
              <a:rPr lang="es-CO" dirty="0" smtClean="0"/>
              <a:t>Trabajo asalariado y el capital</a:t>
            </a:r>
          </a:p>
          <a:p>
            <a:pPr lvl="1" algn="just"/>
            <a:r>
              <a:rPr lang="es-CO" dirty="0" smtClean="0"/>
              <a:t>Fuerzas productivas en desarrollo y las relaciones de producción</a:t>
            </a:r>
          </a:p>
          <a:p>
            <a:pPr lvl="1" algn="just"/>
            <a:r>
              <a:rPr lang="es-CO" dirty="0" smtClean="0"/>
              <a:t>Burguesía Imperialista vs  Burguesía nacional</a:t>
            </a:r>
          </a:p>
          <a:p>
            <a:pPr algn="just"/>
            <a:r>
              <a:rPr lang="es-CO" dirty="0" smtClean="0"/>
              <a:t>Crisis general del capitalismo (capitalismo vs socialismo)</a:t>
            </a:r>
          </a:p>
          <a:p>
            <a:pPr lvl="2" algn="just"/>
            <a:endParaRPr lang="es-CO" dirty="0" smtClean="0"/>
          </a:p>
          <a:p>
            <a:pPr lvl="2" algn="just"/>
            <a:endParaRPr lang="es-CO" dirty="0"/>
          </a:p>
        </p:txBody>
      </p:sp>
    </p:spTree>
    <p:extLst>
      <p:ext uri="{BB962C8B-B14F-4D97-AF65-F5344CB8AC3E}">
        <p14:creationId xmlns:p14="http://schemas.microsoft.com/office/powerpoint/2010/main" val="125472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consenso de Washington:</a:t>
            </a:r>
            <a:endParaRPr lang="es-CO" dirty="0"/>
          </a:p>
        </p:txBody>
      </p:sp>
      <p:sp>
        <p:nvSpPr>
          <p:cNvPr id="3" name="2 Marcador de contenido"/>
          <p:cNvSpPr>
            <a:spLocks noGrp="1"/>
          </p:cNvSpPr>
          <p:nvPr>
            <p:ph idx="1"/>
          </p:nvPr>
        </p:nvSpPr>
        <p:spPr/>
        <p:txBody>
          <a:bodyPr>
            <a:normAutofit fontScale="85000" lnSpcReduction="20000"/>
          </a:bodyPr>
          <a:lstStyle/>
          <a:p>
            <a:pPr algn="just">
              <a:defRPr/>
            </a:pPr>
            <a:r>
              <a:rPr lang="es-CO" dirty="0"/>
              <a:t>1. </a:t>
            </a:r>
            <a:r>
              <a:rPr lang="es-CO" dirty="0" smtClean="0"/>
              <a:t>Eliminación del déficit fiscal mediante la reducción del gasto público, que apunta a la disminución en el presupuesto destinado a salud, seguridad social</a:t>
            </a:r>
          </a:p>
          <a:p>
            <a:pPr algn="just">
              <a:defRPr/>
            </a:pPr>
            <a:r>
              <a:rPr lang="es-CO" dirty="0" smtClean="0"/>
              <a:t>2</a:t>
            </a:r>
            <a:r>
              <a:rPr lang="es-CO" dirty="0"/>
              <a:t>. Reducción del gasto público hacia aquellos sectores más rentables de la economía.</a:t>
            </a:r>
          </a:p>
          <a:p>
            <a:pPr algn="just">
              <a:defRPr/>
            </a:pPr>
            <a:r>
              <a:rPr lang="es-CO" dirty="0"/>
              <a:t>3. Reforma tributaria tendiente a aumentar los ingresos del Estado mediante la generalización del valor agregado y la eliminación de impuestos al capital y la propiedad.</a:t>
            </a:r>
          </a:p>
          <a:p>
            <a:pPr algn="just">
              <a:defRPr/>
            </a:pPr>
            <a:r>
              <a:rPr lang="es-CO" dirty="0"/>
              <a:t>4. La determinación de las tasas de interés por el mercado para incentivar el ahorro y desalentar la fuga de capitales.</a:t>
            </a:r>
          </a:p>
          <a:p>
            <a:endParaRPr lang="es-CO" dirty="0"/>
          </a:p>
        </p:txBody>
      </p:sp>
    </p:spTree>
    <p:extLst>
      <p:ext uri="{BB962C8B-B14F-4D97-AF65-F5344CB8AC3E}">
        <p14:creationId xmlns:p14="http://schemas.microsoft.com/office/powerpoint/2010/main" val="182269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832648"/>
          </a:xfrm>
        </p:spPr>
        <p:txBody>
          <a:bodyPr>
            <a:noAutofit/>
          </a:bodyPr>
          <a:lstStyle/>
          <a:p>
            <a:pPr algn="just">
              <a:defRPr/>
            </a:pPr>
            <a:r>
              <a:rPr lang="es-CO" sz="2600" dirty="0"/>
              <a:t>5. El tipo de cambio debe estar determinado por las fuerzas del mercado y debe ser competitivo para fomentar las exportaciones y mantener un nivel aceptable del déficit de cuenta corriente.</a:t>
            </a:r>
          </a:p>
          <a:p>
            <a:pPr algn="just">
              <a:defRPr/>
            </a:pPr>
            <a:r>
              <a:rPr lang="es-CO" sz="2600" dirty="0" smtClean="0"/>
              <a:t>6</a:t>
            </a:r>
            <a:r>
              <a:rPr lang="es-CO" sz="2600" dirty="0"/>
              <a:t>. Promoción de las exportaciones no tradicionales y liberalización de las importaciones. (Esto es lo que se conoce como la Apertura Económica de un país a la competencia internacional).</a:t>
            </a:r>
          </a:p>
          <a:p>
            <a:pPr algn="just">
              <a:defRPr/>
            </a:pPr>
            <a:r>
              <a:rPr lang="es-CO" sz="2600" dirty="0" smtClean="0"/>
              <a:t>7</a:t>
            </a:r>
            <a:r>
              <a:rPr lang="es-CO" sz="2600" dirty="0"/>
              <a:t>. La apertura a la inversión Extranjera Directa (IDE), presentada como fuente de financiación, de modernización productiva, capacitación y desarrollo tecnológico.</a:t>
            </a:r>
          </a:p>
          <a:p>
            <a:endParaRPr lang="es-CO" sz="2600" dirty="0"/>
          </a:p>
        </p:txBody>
      </p:sp>
    </p:spTree>
    <p:extLst>
      <p:ext uri="{BB962C8B-B14F-4D97-AF65-F5344CB8AC3E}">
        <p14:creationId xmlns:p14="http://schemas.microsoft.com/office/powerpoint/2010/main" val="326859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normAutofit lnSpcReduction="10000"/>
          </a:bodyPr>
          <a:lstStyle/>
          <a:p>
            <a:pPr algn="just">
              <a:defRPr/>
            </a:pPr>
            <a:r>
              <a:rPr lang="es-CO" dirty="0"/>
              <a:t>8. Venta de empresas públicas e impulso a la privatización para financiar a los Estados y para que el mercado regule la actividad económica por su supuesta superioridad sobre lo estatal.</a:t>
            </a:r>
          </a:p>
          <a:p>
            <a:pPr algn="just">
              <a:defRPr/>
            </a:pPr>
            <a:r>
              <a:rPr lang="es-CO" dirty="0"/>
              <a:t>9. La desregulación para aumentar la competencia y facilitar la participación del sector privado en las actividades económicas.</a:t>
            </a:r>
          </a:p>
          <a:p>
            <a:pPr algn="just">
              <a:defRPr/>
            </a:pPr>
            <a:r>
              <a:rPr lang="es-CO" dirty="0"/>
              <a:t>10. Garantizar los derechos de propiedad para garantizar la participación del capital, tanto nacional como extranjero. </a:t>
            </a:r>
          </a:p>
          <a:p>
            <a:endParaRPr lang="es-CO" dirty="0"/>
          </a:p>
        </p:txBody>
      </p:sp>
    </p:spTree>
    <p:extLst>
      <p:ext uri="{BB962C8B-B14F-4D97-AF65-F5344CB8AC3E}">
        <p14:creationId xmlns:p14="http://schemas.microsoft.com/office/powerpoint/2010/main" val="198988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Crisis neoliberal</a:t>
            </a:r>
            <a:endParaRPr lang="es-CO" dirty="0"/>
          </a:p>
        </p:txBody>
      </p:sp>
      <p:sp>
        <p:nvSpPr>
          <p:cNvPr id="3" name="2 Marcador de contenido"/>
          <p:cNvSpPr>
            <a:spLocks noGrp="1"/>
          </p:cNvSpPr>
          <p:nvPr>
            <p:ph idx="1"/>
          </p:nvPr>
        </p:nvSpPr>
        <p:spPr/>
        <p:txBody>
          <a:bodyPr/>
          <a:lstStyle/>
          <a:p>
            <a:r>
              <a:rPr lang="es-CO" dirty="0" smtClean="0"/>
              <a:t>Burbuja hipotecaria de USA</a:t>
            </a:r>
          </a:p>
          <a:p>
            <a:r>
              <a:rPr lang="es-CO" dirty="0" smtClean="0"/>
              <a:t>Crisis financiera en Europa</a:t>
            </a:r>
          </a:p>
          <a:p>
            <a:r>
              <a:rPr lang="es-CO" dirty="0" smtClean="0"/>
              <a:t>Surgen países con economías en proyección que no aplican los postulados de </a:t>
            </a:r>
            <a:r>
              <a:rPr lang="es-CO" dirty="0" err="1" smtClean="0"/>
              <a:t>Washinton</a:t>
            </a:r>
            <a:r>
              <a:rPr lang="es-CO" dirty="0" smtClean="0"/>
              <a:t>:</a:t>
            </a:r>
          </a:p>
          <a:p>
            <a:pPr lvl="1"/>
            <a:r>
              <a:rPr lang="es-CO" dirty="0" smtClean="0"/>
              <a:t>Brasil, China</a:t>
            </a:r>
          </a:p>
          <a:p>
            <a:r>
              <a:rPr lang="es-CO" dirty="0" smtClean="0"/>
              <a:t>Decadencia de los países que aplican los postulados de </a:t>
            </a:r>
            <a:r>
              <a:rPr lang="es-CO" dirty="0" err="1" smtClean="0"/>
              <a:t>Washintong</a:t>
            </a:r>
            <a:endParaRPr lang="es-CO" dirty="0" smtClean="0"/>
          </a:p>
          <a:p>
            <a:pPr lvl="1"/>
            <a:r>
              <a:rPr lang="es-CO" dirty="0" smtClean="0"/>
              <a:t>USA, UE, Chile, México</a:t>
            </a:r>
          </a:p>
          <a:p>
            <a:endParaRPr lang="es-CO" dirty="0"/>
          </a:p>
        </p:txBody>
      </p:sp>
    </p:spTree>
    <p:extLst>
      <p:ext uri="{BB962C8B-B14F-4D97-AF65-F5344CB8AC3E}">
        <p14:creationId xmlns:p14="http://schemas.microsoft.com/office/powerpoint/2010/main" val="2134869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Etapas de la Burbuja</a:t>
            </a:r>
            <a:endParaRPr lang="es-CO" dirty="0"/>
          </a:p>
        </p:txBody>
      </p:sp>
      <p:sp>
        <p:nvSpPr>
          <p:cNvPr id="3" name="2 Marcador de contenido"/>
          <p:cNvSpPr>
            <a:spLocks noGrp="1"/>
          </p:cNvSpPr>
          <p:nvPr>
            <p:ph idx="1"/>
          </p:nvPr>
        </p:nvSpPr>
        <p:spPr/>
        <p:txBody>
          <a:bodyPr>
            <a:normAutofit fontScale="70000" lnSpcReduction="20000"/>
          </a:bodyPr>
          <a:lstStyle/>
          <a:p>
            <a:pPr marL="0" indent="0">
              <a:buNone/>
            </a:pPr>
            <a:r>
              <a:rPr lang="es-CO" dirty="0" smtClean="0"/>
              <a:t>Etapa </a:t>
            </a:r>
            <a:r>
              <a:rPr lang="es-CO" dirty="0"/>
              <a:t>1: Planteamiento</a:t>
            </a:r>
            <a:endParaRPr lang="es-CO" dirty="0" smtClean="0">
              <a:effectLst/>
            </a:endParaRPr>
          </a:p>
          <a:p>
            <a:r>
              <a:rPr lang="es-CO" dirty="0"/>
              <a:t>Toda crisis financiera comienza con una perturbación. </a:t>
            </a:r>
            <a:r>
              <a:rPr lang="es-CO" dirty="0" smtClean="0"/>
              <a:t>los </a:t>
            </a:r>
            <a:r>
              <a:rPr lang="es-CO" dirty="0"/>
              <a:t>tipos de interés podrían reducirse inesperadamente. </a:t>
            </a:r>
            <a:r>
              <a:rPr lang="es-CO" dirty="0" smtClean="0"/>
              <a:t>Las </a:t>
            </a:r>
            <a:r>
              <a:rPr lang="es-CO" dirty="0"/>
              <a:t>cosas cambian para un sector de la economía. La gente ve a ese sector de otra manera.</a:t>
            </a:r>
            <a:endParaRPr lang="es-CO" dirty="0" smtClean="0">
              <a:effectLst/>
            </a:endParaRPr>
          </a:p>
          <a:p>
            <a:pPr marL="0" indent="0">
              <a:buNone/>
            </a:pPr>
            <a:r>
              <a:rPr lang="es-CO" dirty="0"/>
              <a:t>Etapa 2: Los precios comienzan a subir</a:t>
            </a:r>
            <a:endParaRPr lang="es-CO" dirty="0" smtClean="0">
              <a:effectLst/>
            </a:endParaRPr>
          </a:p>
          <a:p>
            <a:pPr marL="0" indent="0">
              <a:buNone/>
            </a:pPr>
            <a:r>
              <a:rPr lang="es-CO" dirty="0" smtClean="0"/>
              <a:t>Etapa </a:t>
            </a:r>
            <a:r>
              <a:rPr lang="es-CO" dirty="0"/>
              <a:t>3: Crédito fácil</a:t>
            </a:r>
            <a:endParaRPr lang="es-CO" dirty="0" smtClean="0">
              <a:effectLst/>
            </a:endParaRPr>
          </a:p>
          <a:p>
            <a:r>
              <a:rPr lang="es-CO" dirty="0"/>
              <a:t>El aumento de precios no es suficiente para una Burbuja. </a:t>
            </a:r>
            <a:r>
              <a:rPr lang="es-CO" dirty="0" smtClean="0"/>
              <a:t>Crédito </a:t>
            </a:r>
            <a:r>
              <a:rPr lang="es-CO" dirty="0"/>
              <a:t>barato. Sin él, no puede haber especulación. </a:t>
            </a:r>
            <a:endParaRPr lang="es-CO" dirty="0" smtClean="0">
              <a:effectLst/>
            </a:endParaRPr>
          </a:p>
          <a:p>
            <a:pPr marL="0" indent="0">
              <a:buNone/>
            </a:pPr>
            <a:r>
              <a:rPr lang="es-CO" dirty="0"/>
              <a:t>Etapa 4: Recalentamiento del Mercado</a:t>
            </a:r>
            <a:endParaRPr lang="es-CO" dirty="0" smtClean="0">
              <a:effectLst/>
            </a:endParaRPr>
          </a:p>
          <a:p>
            <a:r>
              <a:rPr lang="es-CO" dirty="0"/>
              <a:t>Según el efecto del crédito fácil se va notando, el mercado comienza a recalentarse. El recalentamiento estimula los volúmenes y aparecen las escaseces. Los precios comienzan a acelerarse y se recogen beneficios fáciles. Más agentes externos son atraídos y los precios se desbocan</a:t>
            </a:r>
            <a:r>
              <a:rPr lang="es-CO" dirty="0" smtClean="0"/>
              <a:t>. </a:t>
            </a:r>
            <a:r>
              <a:rPr lang="es-CO" dirty="0"/>
              <a:t>(Cfr. MINSKY, 2007).</a:t>
            </a:r>
            <a:endParaRPr lang="es-CO" dirty="0" smtClean="0">
              <a:effectLst/>
            </a:endParaRPr>
          </a:p>
          <a:p>
            <a:endParaRPr lang="es-CO" dirty="0"/>
          </a:p>
        </p:txBody>
      </p:sp>
    </p:spTree>
    <p:extLst>
      <p:ext uri="{BB962C8B-B14F-4D97-AF65-F5344CB8AC3E}">
        <p14:creationId xmlns:p14="http://schemas.microsoft.com/office/powerpoint/2010/main" val="212018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70000" lnSpcReduction="20000"/>
          </a:bodyPr>
          <a:lstStyle/>
          <a:p>
            <a:pPr marL="0" indent="0">
              <a:buNone/>
            </a:pPr>
            <a:r>
              <a:rPr lang="es-CO" dirty="0" smtClean="0"/>
              <a:t>Etapa 5: Euforia</a:t>
            </a:r>
            <a:endParaRPr lang="es-CO" dirty="0" smtClean="0">
              <a:effectLst/>
            </a:endParaRPr>
          </a:p>
          <a:p>
            <a:r>
              <a:rPr lang="es-CO" dirty="0" smtClean="0"/>
              <a:t>La Burbuja entra ahora en su fase más trágica. Saldrán algunas voces prudentes y dirán que la Burbuja no puede seguir más. Argumentos : indicadores económicos a largo plazo y simple lógica económica. Sin embargo, estos argumentos se evaporan en el calor del hecho inapelable: los precios aún están subiendo.</a:t>
            </a:r>
            <a:endParaRPr lang="es-CO" dirty="0" smtClean="0">
              <a:effectLst/>
            </a:endParaRPr>
          </a:p>
          <a:p>
            <a:r>
              <a:rPr lang="es-CO" dirty="0" smtClean="0"/>
              <a:t>Los fuertes se quedan fuera y asumen la oportunidad perdida. Los débiles compran y se tiran a los pies de los caballos.</a:t>
            </a:r>
            <a:endParaRPr lang="es-CO" dirty="0" smtClean="0">
              <a:effectLst/>
            </a:endParaRPr>
          </a:p>
          <a:p>
            <a:pPr marL="0" indent="0">
              <a:buNone/>
            </a:pPr>
            <a:r>
              <a:rPr lang="es-CO" dirty="0" smtClean="0"/>
              <a:t>Etapa 6: Los expertos recogen beneficios</a:t>
            </a:r>
            <a:endParaRPr lang="es-CO" dirty="0" smtClean="0">
              <a:effectLst/>
            </a:endParaRPr>
          </a:p>
          <a:p>
            <a:r>
              <a:rPr lang="es-CO" dirty="0" smtClean="0"/>
              <a:t>Los expertos comienzan a vender. Típicamente, los expertos intentan escurrirse sin ser percibidos y, a veces, lo consiguen. Otras, los forasteros los ven mientras intentan largarse. En cualquier caso, sean detectados o no, el hecho de que esos expertos vendan es ya el principio del fin.</a:t>
            </a:r>
            <a:endParaRPr lang="es-CO" dirty="0" smtClean="0">
              <a:effectLst/>
            </a:endParaRPr>
          </a:p>
          <a:p>
            <a:pPr marL="0" indent="0">
              <a:buNone/>
            </a:pPr>
            <a:r>
              <a:rPr lang="es-CO" dirty="0" smtClean="0"/>
              <a:t>Etapa 7: El estallido</a:t>
            </a:r>
            <a:endParaRPr lang="es-CO" dirty="0" smtClean="0">
              <a:effectLst/>
            </a:endParaRPr>
          </a:p>
          <a:p>
            <a:r>
              <a:rPr lang="es-CO" dirty="0" smtClean="0"/>
              <a:t>El edificio se quema y todo el mundo corre hacia la puerta. Los forasteros comienzan a vender, pero no hay compradores. Llega el pánico. Los precios se desploman, el crédito se corta y las pérdidas comienzan a acumularse (Cfr. MINSKY, 2007).</a:t>
            </a:r>
            <a:endParaRPr lang="es-CO" dirty="0" smtClean="0">
              <a:effectLst/>
            </a:endParaRPr>
          </a:p>
          <a:p>
            <a:endParaRPr lang="es-CO" dirty="0"/>
          </a:p>
        </p:txBody>
      </p:sp>
    </p:spTree>
    <p:extLst>
      <p:ext uri="{BB962C8B-B14F-4D97-AF65-F5344CB8AC3E}">
        <p14:creationId xmlns:p14="http://schemas.microsoft.com/office/powerpoint/2010/main" val="5229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5881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Adam Smith</a:t>
            </a:r>
            <a:endParaRPr lang="es-CO" dirty="0"/>
          </a:p>
        </p:txBody>
      </p:sp>
      <p:sp>
        <p:nvSpPr>
          <p:cNvPr id="3" name="2 Marcador de contenido"/>
          <p:cNvSpPr>
            <a:spLocks noGrp="1"/>
          </p:cNvSpPr>
          <p:nvPr>
            <p:ph idx="1"/>
          </p:nvPr>
        </p:nvSpPr>
        <p:spPr/>
        <p:txBody>
          <a:bodyPr>
            <a:normAutofit fontScale="85000" lnSpcReduction="10000"/>
          </a:bodyPr>
          <a:lstStyle/>
          <a:p>
            <a:pPr algn="just"/>
            <a:r>
              <a:rPr lang="es-ES" dirty="0" smtClean="0">
                <a:effectLst/>
              </a:rPr>
              <a:t>Tesis central de </a:t>
            </a:r>
            <a:r>
              <a:rPr lang="es-ES" i="1" dirty="0" smtClean="0">
                <a:effectLst/>
              </a:rPr>
              <a:t>La riqueza de las naciones:</a:t>
            </a:r>
            <a:r>
              <a:rPr lang="es-ES" dirty="0" smtClean="0">
                <a:effectLst/>
              </a:rPr>
              <a:t> la clave del bienestar social está en el crecimiento económico, que se potencia a través de la división del trabajo y la libre competencia. </a:t>
            </a:r>
          </a:p>
          <a:p>
            <a:pPr lvl="1" algn="just"/>
            <a:r>
              <a:rPr lang="es-ES" dirty="0" smtClean="0">
                <a:effectLst/>
              </a:rPr>
              <a:t>La división del trabajo, a su vez, se profundiza a medida que se amplía la extensión de los mercados y por ende la especialización</a:t>
            </a:r>
          </a:p>
          <a:p>
            <a:pPr lvl="1" algn="just"/>
            <a:r>
              <a:rPr lang="es-ES" dirty="0" smtClean="0">
                <a:effectLst/>
              </a:rPr>
              <a:t>La libre competencia es el medio más idóneo de la economía, afirmando que las contradicciones engendradas por las leyes del mercado serían corregidas por lo que él denominó "la mano invisible" del sistema</a:t>
            </a:r>
          </a:p>
          <a:p>
            <a:pPr lvl="1" algn="just"/>
            <a:r>
              <a:rPr lang="es-ES" dirty="0" smtClean="0"/>
              <a:t>Competencia perfecta e imperfecta</a:t>
            </a:r>
            <a:endParaRPr lang="es-CO" dirty="0"/>
          </a:p>
        </p:txBody>
      </p:sp>
    </p:spTree>
    <p:extLst>
      <p:ext uri="{BB962C8B-B14F-4D97-AF65-F5344CB8AC3E}">
        <p14:creationId xmlns:p14="http://schemas.microsoft.com/office/powerpoint/2010/main" val="428000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Costos medios y marginales</a:t>
            </a:r>
            <a:endParaRPr lang="es-CO" dirty="0"/>
          </a:p>
        </p:txBody>
      </p:sp>
      <p:pic>
        <p:nvPicPr>
          <p:cNvPr id="9218" name="Picture 2" descr="http://www.eumed.net/rev/tecsistecatl/n9/cef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17700" y="2021681"/>
            <a:ext cx="5308600" cy="368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078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Intermediarios en el mercado</a:t>
            </a:r>
            <a:endParaRPr lang="es-CO" dirty="0"/>
          </a:p>
        </p:txBody>
      </p:sp>
      <p:pic>
        <p:nvPicPr>
          <p:cNvPr id="10242" name="Picture 2" descr="http://www.eumed.net/rev/tecsistecatl/n9/cef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1" y="2564904"/>
            <a:ext cx="8091198"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145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eumed.net/rev/tecsistecatl/n9/cef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67531"/>
            <a:ext cx="8841618" cy="6085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851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Keynes </a:t>
            </a:r>
            <a:r>
              <a:rPr lang="es-ES" dirty="0" smtClean="0">
                <a:effectLst/>
              </a:rPr>
              <a:t>"Teoría general sobre el empleo el interés y el dinero</a:t>
            </a:r>
            <a:endParaRPr lang="es-CO" dirty="0"/>
          </a:p>
        </p:txBody>
      </p:sp>
      <p:sp>
        <p:nvSpPr>
          <p:cNvPr id="3" name="2 Marcador de contenido"/>
          <p:cNvSpPr>
            <a:spLocks noGrp="1"/>
          </p:cNvSpPr>
          <p:nvPr>
            <p:ph idx="1"/>
          </p:nvPr>
        </p:nvSpPr>
        <p:spPr/>
        <p:txBody>
          <a:bodyPr>
            <a:normAutofit fontScale="92500"/>
          </a:bodyPr>
          <a:lstStyle/>
          <a:p>
            <a:pPr marL="514350" indent="-514350" algn="just">
              <a:buAutoNum type="arabicParenR"/>
            </a:pPr>
            <a:r>
              <a:rPr lang="es-CO" b="1" i="1" dirty="0" smtClean="0"/>
              <a:t>teoría </a:t>
            </a:r>
            <a:r>
              <a:rPr lang="es-CO" b="1" i="1" dirty="0"/>
              <a:t>General:</a:t>
            </a:r>
            <a:r>
              <a:rPr lang="es-CO" dirty="0"/>
              <a:t> </a:t>
            </a:r>
            <a:r>
              <a:rPr lang="es-CO" dirty="0" smtClean="0"/>
              <a:t>Su </a:t>
            </a:r>
            <a:r>
              <a:rPr lang="es-CO" dirty="0"/>
              <a:t>teoría se ocupa de </a:t>
            </a:r>
            <a:r>
              <a:rPr lang="es-CO" b="1" i="1" dirty="0"/>
              <a:t>todos los niveles de empleo,</a:t>
            </a:r>
            <a:r>
              <a:rPr lang="es-CO" dirty="0"/>
              <a:t> en contraste con la que el denomina teoría económica clásica, que se limita al caso especial del </a:t>
            </a:r>
            <a:r>
              <a:rPr lang="es-CO" b="1" i="1" dirty="0"/>
              <a:t>empleo total</a:t>
            </a:r>
            <a:r>
              <a:rPr lang="es-CO" dirty="0" smtClean="0"/>
              <a:t>.</a:t>
            </a:r>
          </a:p>
          <a:p>
            <a:pPr marL="0" indent="0">
              <a:buNone/>
            </a:pPr>
            <a:r>
              <a:rPr lang="es-CO" dirty="0" smtClean="0"/>
              <a:t>2) </a:t>
            </a:r>
            <a:r>
              <a:rPr lang="es-CO" b="1" i="1" dirty="0" smtClean="0"/>
              <a:t>La </a:t>
            </a:r>
            <a:r>
              <a:rPr lang="es-CO" b="1" i="1" dirty="0"/>
              <a:t>teoría de una economía monetaria:</a:t>
            </a:r>
            <a:r>
              <a:rPr lang="es-CO" dirty="0"/>
              <a:t> El dinero desempeña tres funciones:</a:t>
            </a:r>
          </a:p>
          <a:p>
            <a:pPr marL="400050" lvl="1" indent="0">
              <a:buNone/>
            </a:pPr>
            <a:r>
              <a:rPr lang="es-CO" dirty="0"/>
              <a:t>a) medio de cambio</a:t>
            </a:r>
          </a:p>
          <a:p>
            <a:pPr marL="400050" lvl="1" indent="0">
              <a:buNone/>
            </a:pPr>
            <a:r>
              <a:rPr lang="es-CO" dirty="0"/>
              <a:t>b) unidad de cuenta</a:t>
            </a:r>
          </a:p>
          <a:p>
            <a:pPr marL="400050" lvl="1" indent="0">
              <a:buNone/>
            </a:pPr>
            <a:r>
              <a:rPr lang="es-CO" dirty="0"/>
              <a:t>c) acumulador de valor</a:t>
            </a:r>
          </a:p>
          <a:p>
            <a:pPr marL="514350" indent="-514350" algn="just">
              <a:buAutoNum type="arabicParenR"/>
            </a:pPr>
            <a:endParaRPr lang="es-CO" dirty="0"/>
          </a:p>
          <a:p>
            <a:pPr algn="just"/>
            <a:endParaRPr lang="es-CO" dirty="0"/>
          </a:p>
        </p:txBody>
      </p:sp>
    </p:spTree>
    <p:extLst>
      <p:ext uri="{BB962C8B-B14F-4D97-AF65-F5344CB8AC3E}">
        <p14:creationId xmlns:p14="http://schemas.microsoft.com/office/powerpoint/2010/main" val="159676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marL="0" indent="0" algn="just">
              <a:buNone/>
            </a:pPr>
            <a:r>
              <a:rPr lang="es-CO" dirty="0"/>
              <a:t>3) </a:t>
            </a:r>
            <a:r>
              <a:rPr lang="es-CO" b="1" i="1" dirty="0"/>
              <a:t>El interés como premio por no atesorar dinero</a:t>
            </a:r>
            <a:r>
              <a:rPr lang="es-CO" dirty="0"/>
              <a:t>: El interés es la recompensa por transferir la disposición sobre la riqueza en su forma líquida. </a:t>
            </a:r>
            <a:endParaRPr lang="es-CO" dirty="0" smtClean="0"/>
          </a:p>
          <a:p>
            <a:pPr algn="just"/>
            <a:r>
              <a:rPr lang="es-CO" dirty="0" smtClean="0"/>
              <a:t>El </a:t>
            </a:r>
            <a:r>
              <a:rPr lang="es-CO" dirty="0"/>
              <a:t>tipo de interés depende de la intensidad del deseo de </a:t>
            </a:r>
            <a:r>
              <a:rPr lang="es-CO" dirty="0" smtClean="0"/>
              <a:t>atesorar -</a:t>
            </a:r>
            <a:r>
              <a:rPr lang="es-CO" b="1" i="1" dirty="0" smtClean="0"/>
              <a:t>preferencia </a:t>
            </a:r>
            <a:r>
              <a:rPr lang="es-CO" b="1" i="1" dirty="0"/>
              <a:t>de </a:t>
            </a:r>
            <a:r>
              <a:rPr lang="es-CO" b="1" i="1" dirty="0" smtClean="0"/>
              <a:t>liquidez-</a:t>
            </a:r>
            <a:r>
              <a:rPr lang="es-CO" dirty="0" smtClean="0"/>
              <a:t>, </a:t>
            </a:r>
            <a:r>
              <a:rPr lang="es-CO" dirty="0"/>
              <a:t>para fines especulativos</a:t>
            </a:r>
            <a:r>
              <a:rPr lang="es-CO" dirty="0" smtClean="0"/>
              <a:t>.</a:t>
            </a:r>
          </a:p>
          <a:p>
            <a:pPr algn="just"/>
            <a:r>
              <a:rPr lang="es-CO" dirty="0" smtClean="0"/>
              <a:t>Cuando </a:t>
            </a:r>
            <a:r>
              <a:rPr lang="es-CO" dirty="0"/>
              <a:t>mayor es la preferencia de liquidez, más elevado es el tipo de interés que hay que pagar</a:t>
            </a:r>
          </a:p>
        </p:txBody>
      </p:sp>
    </p:spTree>
    <p:extLst>
      <p:ext uri="{BB962C8B-B14F-4D97-AF65-F5344CB8AC3E}">
        <p14:creationId xmlns:p14="http://schemas.microsoft.com/office/powerpoint/2010/main" val="2023814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3726</TotalTime>
  <Words>2374</Words>
  <Application>Microsoft Office PowerPoint</Application>
  <PresentationFormat>Presentación en pantalla (4:3)</PresentationFormat>
  <Paragraphs>198</Paragraphs>
  <Slides>36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36</vt:i4>
      </vt:variant>
    </vt:vector>
  </HeadingPairs>
  <TitlesOfParts>
    <vt:vector size="40" baseType="lpstr">
      <vt:lpstr>Arial</vt:lpstr>
      <vt:lpstr>Calibri</vt:lpstr>
      <vt:lpstr>Wingdings</vt:lpstr>
      <vt:lpstr>Tema de Office</vt:lpstr>
      <vt:lpstr>El neoliberalismo una expresión más de la sociedad capitalista</vt:lpstr>
      <vt:lpstr>Fases del capitalismo</vt:lpstr>
      <vt:lpstr>Presentación de PowerPoint</vt:lpstr>
      <vt:lpstr>Adam Smith</vt:lpstr>
      <vt:lpstr>Costos medios y marginales</vt:lpstr>
      <vt:lpstr>Intermediarios en el mercado</vt:lpstr>
      <vt:lpstr>Presentación de PowerPoint</vt:lpstr>
      <vt:lpstr>Keynes "Teoría general sobre el empleo el interés y el dinero</vt:lpstr>
      <vt:lpstr>Presentación de PowerPoint</vt:lpstr>
      <vt:lpstr>Presentación de PowerPoint</vt:lpstr>
      <vt:lpstr>Presentación de PowerPoint</vt:lpstr>
      <vt:lpstr>Presentación de PowerPoint</vt:lpstr>
      <vt:lpstr>Keynes</vt:lpstr>
      <vt:lpstr>Neoliberalismo</vt:lpstr>
      <vt:lpstr>Camino a la servidumbre</vt:lpstr>
      <vt:lpstr>Principios del Neoliberalismo</vt:lpstr>
      <vt:lpstr>Friedman y libertad de elegir</vt:lpstr>
      <vt:lpstr>El poder del mercado</vt:lpstr>
      <vt:lpstr>La tiranía de los controles</vt:lpstr>
      <vt:lpstr>Anatomía de la crisis</vt:lpstr>
      <vt:lpstr>De la cuna a la tumba</vt:lpstr>
      <vt:lpstr>Creados iguales</vt:lpstr>
      <vt:lpstr>¿Qué falla en nuestras escuelas?</vt:lpstr>
      <vt:lpstr>¿Qué falla en nuestras escuelas?</vt:lpstr>
      <vt:lpstr>Neoliberalismo</vt:lpstr>
      <vt:lpstr> Ciclos del neoliberalismo</vt:lpstr>
      <vt:lpstr>Ciclos del neoliberalismo</vt:lpstr>
      <vt:lpstr>Presentación de PowerPoint</vt:lpstr>
      <vt:lpstr>Presentación de PowerPoint</vt:lpstr>
      <vt:lpstr>El consenso de Washington:</vt:lpstr>
      <vt:lpstr>Presentación de PowerPoint</vt:lpstr>
      <vt:lpstr>Presentación de PowerPoint</vt:lpstr>
      <vt:lpstr>Crisis neoliberal</vt:lpstr>
      <vt:lpstr>Etapas de la Burbuja</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neoliberalismo una expresión más de la sociedad capitalista</dc:title>
  <dc:creator>Jairo</dc:creator>
  <cp:lastModifiedBy>pc</cp:lastModifiedBy>
  <cp:revision>37</cp:revision>
  <dcterms:created xsi:type="dcterms:W3CDTF">2012-05-12T03:06:41Z</dcterms:created>
  <dcterms:modified xsi:type="dcterms:W3CDTF">2018-10-04T17:59:06Z</dcterms:modified>
</cp:coreProperties>
</file>