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6" r:id="rId4"/>
    <p:sldId id="297" r:id="rId5"/>
    <p:sldId id="328" r:id="rId6"/>
    <p:sldId id="333" r:id="rId7"/>
    <p:sldId id="327" r:id="rId8"/>
    <p:sldId id="330" r:id="rId9"/>
    <p:sldId id="331" r:id="rId10"/>
    <p:sldId id="332" r:id="rId11"/>
    <p:sldId id="272" r:id="rId12"/>
    <p:sldId id="324" r:id="rId13"/>
    <p:sldId id="258" r:id="rId14"/>
    <p:sldId id="275" r:id="rId15"/>
    <p:sldId id="274" r:id="rId16"/>
    <p:sldId id="276" r:id="rId17"/>
    <p:sldId id="277" r:id="rId18"/>
    <p:sldId id="325" r:id="rId19"/>
    <p:sldId id="295" r:id="rId20"/>
    <p:sldId id="316" r:id="rId21"/>
    <p:sldId id="278" r:id="rId22"/>
    <p:sldId id="298" r:id="rId23"/>
    <p:sldId id="299" r:id="rId24"/>
    <p:sldId id="304"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300" r:id="rId42"/>
    <p:sldId id="301" r:id="rId43"/>
    <p:sldId id="259" r:id="rId44"/>
    <p:sldId id="302" r:id="rId45"/>
    <p:sldId id="318" r:id="rId46"/>
    <p:sldId id="319" r:id="rId47"/>
    <p:sldId id="320" r:id="rId48"/>
    <p:sldId id="321" r:id="rId49"/>
    <p:sldId id="322" r:id="rId50"/>
    <p:sldId id="305" r:id="rId51"/>
    <p:sldId id="306" r:id="rId52"/>
    <p:sldId id="307" r:id="rId53"/>
    <p:sldId id="312" r:id="rId54"/>
    <p:sldId id="308" r:id="rId55"/>
    <p:sldId id="323" r:id="rId56"/>
    <p:sldId id="309" r:id="rId57"/>
    <p:sldId id="313" r:id="rId58"/>
    <p:sldId id="314" r:id="rId59"/>
    <p:sldId id="315" r:id="rId60"/>
    <p:sldId id="310" r:id="rId61"/>
    <p:sldId id="303" r:id="rId62"/>
    <p:sldId id="334" r:id="rId63"/>
    <p:sldId id="335" r:id="rId64"/>
    <p:sldId id="336" r:id="rId6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D9E74-26B0-45FC-8BAE-EAD52953C145}" type="doc">
      <dgm:prSet loTypeId="urn:microsoft.com/office/officeart/2005/8/layout/StepDownProcess" loCatId="process" qsTypeId="urn:microsoft.com/office/officeart/2005/8/quickstyle/3d3" qsCatId="3D" csTypeId="urn:microsoft.com/office/officeart/2005/8/colors/accent1_2" csCatId="accent1" phldr="1"/>
      <dgm:spPr/>
    </dgm:pt>
    <dgm:pt modelId="{7C99E0D3-C937-4866-946B-FAADF517D27B}">
      <dgm:prSet phldrT="[Texto]" custT="1"/>
      <dgm:spPr/>
      <dgm:t>
        <a:bodyPr/>
        <a:lstStyle/>
        <a:p>
          <a:r>
            <a:rPr lang="es-CO" sz="1400" dirty="0" smtClean="0"/>
            <a:t>Antes de junio de 1992 cada U. tiene su régimen salarial y prestacional</a:t>
          </a:r>
        </a:p>
        <a:p>
          <a:r>
            <a:rPr lang="es-CO" sz="1400" dirty="0" smtClean="0"/>
            <a:t>En UN decreto 910/92</a:t>
          </a:r>
          <a:endParaRPr lang="es-CO" sz="1400" dirty="0"/>
        </a:p>
      </dgm:t>
    </dgm:pt>
    <dgm:pt modelId="{0B25F4F3-5B19-4C73-AC75-A142ADDCC226}" type="parTrans" cxnId="{029F10CB-E436-459C-AEFD-F68D5E49A2E3}">
      <dgm:prSet/>
      <dgm:spPr/>
      <dgm:t>
        <a:bodyPr/>
        <a:lstStyle/>
        <a:p>
          <a:endParaRPr lang="es-CO" sz="1400"/>
        </a:p>
      </dgm:t>
    </dgm:pt>
    <dgm:pt modelId="{23118BA3-F392-4974-B920-B091C16C0B92}" type="sibTrans" cxnId="{029F10CB-E436-459C-AEFD-F68D5E49A2E3}">
      <dgm:prSet/>
      <dgm:spPr/>
      <dgm:t>
        <a:bodyPr/>
        <a:lstStyle/>
        <a:p>
          <a:endParaRPr lang="es-CO" sz="1400"/>
        </a:p>
      </dgm:t>
    </dgm:pt>
    <dgm:pt modelId="{31B948B0-4916-47F5-8FCF-0021E23A58E4}">
      <dgm:prSet phldrT="[Texto]" custT="1"/>
      <dgm:spPr/>
      <dgm:t>
        <a:bodyPr/>
        <a:lstStyle/>
        <a:p>
          <a:r>
            <a:rPr lang="es-CO" sz="1400" dirty="0" smtClean="0"/>
            <a:t>En septiembre de 1992 el 910 mediante el 1444 se hace extensivo a las U de orden nacional</a:t>
          </a:r>
          <a:endParaRPr lang="es-CO" sz="1400" dirty="0"/>
        </a:p>
      </dgm:t>
    </dgm:pt>
    <dgm:pt modelId="{5A6F4F5C-0461-4E9A-943D-ED472B0FC8D5}" type="parTrans" cxnId="{183A445F-0685-4E8A-B556-B13B00E078B2}">
      <dgm:prSet/>
      <dgm:spPr/>
      <dgm:t>
        <a:bodyPr/>
        <a:lstStyle/>
        <a:p>
          <a:endParaRPr lang="es-CO" sz="1400"/>
        </a:p>
      </dgm:t>
    </dgm:pt>
    <dgm:pt modelId="{35B45D5A-CC62-44A5-84B9-ABF61213BABF}" type="sibTrans" cxnId="{183A445F-0685-4E8A-B556-B13B00E078B2}">
      <dgm:prSet/>
      <dgm:spPr/>
      <dgm:t>
        <a:bodyPr/>
        <a:lstStyle/>
        <a:p>
          <a:endParaRPr lang="es-CO" sz="1400"/>
        </a:p>
      </dgm:t>
    </dgm:pt>
    <dgm:pt modelId="{3DA160E7-0217-4193-8174-BA2C352C046A}">
      <dgm:prSet phldrT="[Texto]" custT="1"/>
      <dgm:spPr/>
      <dgm:t>
        <a:bodyPr/>
        <a:lstStyle/>
        <a:p>
          <a:r>
            <a:rPr lang="es-CO" sz="1400" dirty="0" smtClean="0"/>
            <a:t>En decreto 55/94 se extiende a las U. Territoriales.</a:t>
          </a:r>
        </a:p>
        <a:p>
          <a:r>
            <a:rPr lang="es-CO" sz="1400" dirty="0" smtClean="0"/>
            <a:t>En decreto 15/96 se reitera</a:t>
          </a:r>
          <a:endParaRPr lang="es-CO" sz="1400" dirty="0"/>
        </a:p>
      </dgm:t>
    </dgm:pt>
    <dgm:pt modelId="{B6ED99BC-DB32-46E0-BFC2-4ED9BA760929}" type="parTrans" cxnId="{5D595136-8D87-4F83-82B7-13B9B0DC24DE}">
      <dgm:prSet/>
      <dgm:spPr/>
      <dgm:t>
        <a:bodyPr/>
        <a:lstStyle/>
        <a:p>
          <a:endParaRPr lang="es-CO" sz="1400"/>
        </a:p>
      </dgm:t>
    </dgm:pt>
    <dgm:pt modelId="{663871B7-F3B7-4302-AC1E-F3DAEE32F16B}" type="sibTrans" cxnId="{5D595136-8D87-4F83-82B7-13B9B0DC24DE}">
      <dgm:prSet/>
      <dgm:spPr/>
      <dgm:t>
        <a:bodyPr/>
        <a:lstStyle/>
        <a:p>
          <a:endParaRPr lang="es-CO" sz="1400"/>
        </a:p>
      </dgm:t>
    </dgm:pt>
    <dgm:pt modelId="{82623BA7-81A5-47AB-B426-88D5896CE068}">
      <dgm:prSet custT="1"/>
      <dgm:spPr/>
      <dgm:t>
        <a:bodyPr/>
        <a:lstStyle/>
        <a:p>
          <a:endParaRPr lang="es-CO" sz="1400" dirty="0"/>
        </a:p>
      </dgm:t>
    </dgm:pt>
    <dgm:pt modelId="{80988F77-C1AB-41A0-ADA8-84199D159AD4}" type="parTrans" cxnId="{5C6CAFE4-B21A-4D65-BF6A-91E5CD711705}">
      <dgm:prSet/>
      <dgm:spPr/>
      <dgm:t>
        <a:bodyPr/>
        <a:lstStyle/>
        <a:p>
          <a:endParaRPr lang="es-CO" sz="1400"/>
        </a:p>
      </dgm:t>
    </dgm:pt>
    <dgm:pt modelId="{BB8F090F-A1EB-442F-AAD5-87407356A831}" type="sibTrans" cxnId="{5C6CAFE4-B21A-4D65-BF6A-91E5CD711705}">
      <dgm:prSet/>
      <dgm:spPr/>
      <dgm:t>
        <a:bodyPr/>
        <a:lstStyle/>
        <a:p>
          <a:endParaRPr lang="es-CO" sz="1400"/>
        </a:p>
      </dgm:t>
    </dgm:pt>
    <dgm:pt modelId="{5B7EA6B9-00C4-4A14-A35B-618B699430C1}">
      <dgm:prSet custT="1"/>
      <dgm:spPr/>
      <dgm:t>
        <a:bodyPr/>
        <a:lstStyle/>
        <a:p>
          <a:r>
            <a:rPr lang="es-CO" sz="1400" dirty="0" smtClean="0"/>
            <a:t>Decreto 1279/02 hibrido 1444/92 y 2912/01</a:t>
          </a:r>
          <a:endParaRPr lang="es-CO" sz="1400" dirty="0"/>
        </a:p>
      </dgm:t>
    </dgm:pt>
    <dgm:pt modelId="{A7260813-69E5-4356-AF4C-102264F6FECD}" type="parTrans" cxnId="{91884518-2961-4A7B-9C51-0A69DBBA9CA1}">
      <dgm:prSet/>
      <dgm:spPr/>
      <dgm:t>
        <a:bodyPr/>
        <a:lstStyle/>
        <a:p>
          <a:endParaRPr lang="es-CO" sz="1400"/>
        </a:p>
      </dgm:t>
    </dgm:pt>
    <dgm:pt modelId="{028F069E-19FF-4B67-8512-9FBDE601394B}" type="sibTrans" cxnId="{91884518-2961-4A7B-9C51-0A69DBBA9CA1}">
      <dgm:prSet/>
      <dgm:spPr/>
      <dgm:t>
        <a:bodyPr/>
        <a:lstStyle/>
        <a:p>
          <a:endParaRPr lang="es-CO" sz="1400"/>
        </a:p>
      </dgm:t>
    </dgm:pt>
    <dgm:pt modelId="{A9F338AD-8335-41F7-98BA-E61BD3EAF442}">
      <dgm:prSet custT="1"/>
      <dgm:spPr/>
      <dgm:t>
        <a:bodyPr/>
        <a:lstStyle/>
        <a:p>
          <a:r>
            <a:rPr lang="es-CO" sz="1400" smtClean="0"/>
            <a:t>Decreto  2912/01 modifica el 1444</a:t>
          </a:r>
          <a:endParaRPr lang="es-CO" sz="1400" dirty="0"/>
        </a:p>
      </dgm:t>
    </dgm:pt>
    <dgm:pt modelId="{8AAB266A-4F9A-474C-B2D5-1F49D8BF559B}" type="parTrans" cxnId="{39A28F8A-51ED-4F71-B5C5-037523A23143}">
      <dgm:prSet/>
      <dgm:spPr/>
      <dgm:t>
        <a:bodyPr/>
        <a:lstStyle/>
        <a:p>
          <a:endParaRPr lang="es-CO" sz="1400"/>
        </a:p>
      </dgm:t>
    </dgm:pt>
    <dgm:pt modelId="{043993A7-D06F-43D4-A0E8-0079F4B9CF9F}" type="sibTrans" cxnId="{39A28F8A-51ED-4F71-B5C5-037523A23143}">
      <dgm:prSet/>
      <dgm:spPr/>
      <dgm:t>
        <a:bodyPr/>
        <a:lstStyle/>
        <a:p>
          <a:endParaRPr lang="es-CO" sz="1400"/>
        </a:p>
      </dgm:t>
    </dgm:pt>
    <dgm:pt modelId="{357903E6-6FFB-416B-BB77-FEF5020BD64B}">
      <dgm:prSet custT="1"/>
      <dgm:spPr/>
      <dgm:t>
        <a:bodyPr/>
        <a:lstStyle/>
        <a:p>
          <a:r>
            <a:rPr lang="es-CO" sz="1400" smtClean="0"/>
            <a:t>Decreto  2912/01 modifica el 1444</a:t>
          </a:r>
          <a:endParaRPr lang="es-CO" sz="1400" dirty="0"/>
        </a:p>
      </dgm:t>
    </dgm:pt>
    <dgm:pt modelId="{EC58D7CF-F3CF-4DAE-A54D-ED3176C599B8}" type="parTrans" cxnId="{51BB60FF-58E7-4EE8-BC0A-6EECB3AABC23}">
      <dgm:prSet/>
      <dgm:spPr/>
      <dgm:t>
        <a:bodyPr/>
        <a:lstStyle/>
        <a:p>
          <a:endParaRPr lang="es-CO" sz="1400"/>
        </a:p>
      </dgm:t>
    </dgm:pt>
    <dgm:pt modelId="{F7349942-F422-4F70-9C30-FF6608BBB7CC}" type="sibTrans" cxnId="{51BB60FF-58E7-4EE8-BC0A-6EECB3AABC23}">
      <dgm:prSet/>
      <dgm:spPr/>
      <dgm:t>
        <a:bodyPr/>
        <a:lstStyle/>
        <a:p>
          <a:endParaRPr lang="es-CO" sz="1400"/>
        </a:p>
      </dgm:t>
    </dgm:pt>
    <dgm:pt modelId="{7A0E2EE0-474F-45FA-AAD6-34C8FFA14BBF}" type="pres">
      <dgm:prSet presAssocID="{811D9E74-26B0-45FC-8BAE-EAD52953C145}" presName="rootnode" presStyleCnt="0">
        <dgm:presLayoutVars>
          <dgm:chMax/>
          <dgm:chPref/>
          <dgm:dir/>
          <dgm:animLvl val="lvl"/>
        </dgm:presLayoutVars>
      </dgm:prSet>
      <dgm:spPr/>
    </dgm:pt>
    <dgm:pt modelId="{CC520B26-38E1-4562-A50B-E77AA69117F5}" type="pres">
      <dgm:prSet presAssocID="{7C99E0D3-C937-4866-946B-FAADF517D27B}" presName="composite" presStyleCnt="0"/>
      <dgm:spPr/>
    </dgm:pt>
    <dgm:pt modelId="{CD4926A4-D709-4901-8DB1-1234E11C9518}" type="pres">
      <dgm:prSet presAssocID="{7C99E0D3-C937-4866-946B-FAADF517D27B}" presName="bentUpArrow1" presStyleLbl="alignImgPlace1" presStyleIdx="0" presStyleCnt="5"/>
      <dgm:spPr/>
    </dgm:pt>
    <dgm:pt modelId="{0B8A4179-050D-4D89-8326-20CE47C48629}" type="pres">
      <dgm:prSet presAssocID="{7C99E0D3-C937-4866-946B-FAADF517D27B}" presName="ParentText" presStyleLbl="node1" presStyleIdx="0" presStyleCnt="6" custScaleX="175251" custLinFactNeighborX="-26568">
        <dgm:presLayoutVars>
          <dgm:chMax val="1"/>
          <dgm:chPref val="1"/>
          <dgm:bulletEnabled val="1"/>
        </dgm:presLayoutVars>
      </dgm:prSet>
      <dgm:spPr/>
      <dgm:t>
        <a:bodyPr/>
        <a:lstStyle/>
        <a:p>
          <a:endParaRPr lang="es-CO"/>
        </a:p>
      </dgm:t>
    </dgm:pt>
    <dgm:pt modelId="{7A731CED-26F4-408B-AA15-56311BB3340A}" type="pres">
      <dgm:prSet presAssocID="{7C99E0D3-C937-4866-946B-FAADF517D27B}" presName="ChildText" presStyleLbl="revTx" presStyleIdx="0" presStyleCnt="5">
        <dgm:presLayoutVars>
          <dgm:chMax val="0"/>
          <dgm:chPref val="0"/>
          <dgm:bulletEnabled val="1"/>
        </dgm:presLayoutVars>
      </dgm:prSet>
      <dgm:spPr/>
    </dgm:pt>
    <dgm:pt modelId="{8B3F5022-D8BC-4E72-8DAD-5C1A59FAD7CF}" type="pres">
      <dgm:prSet presAssocID="{23118BA3-F392-4974-B920-B091C16C0B92}" presName="sibTrans" presStyleCnt="0"/>
      <dgm:spPr/>
    </dgm:pt>
    <dgm:pt modelId="{428B4723-C12F-45A6-B158-92F965BB5961}" type="pres">
      <dgm:prSet presAssocID="{31B948B0-4916-47F5-8FCF-0021E23A58E4}" presName="composite" presStyleCnt="0"/>
      <dgm:spPr/>
    </dgm:pt>
    <dgm:pt modelId="{DEDB5976-66F7-4CF5-B523-AAFD190FBD34}" type="pres">
      <dgm:prSet presAssocID="{31B948B0-4916-47F5-8FCF-0021E23A58E4}" presName="bentUpArrow1" presStyleLbl="alignImgPlace1" presStyleIdx="1" presStyleCnt="5" custLinFactNeighborX="3274"/>
      <dgm:spPr/>
    </dgm:pt>
    <dgm:pt modelId="{58CF17B7-2105-4F0D-9085-08D10DA04E6E}" type="pres">
      <dgm:prSet presAssocID="{31B948B0-4916-47F5-8FCF-0021E23A58E4}" presName="ParentText" presStyleLbl="node1" presStyleIdx="1" presStyleCnt="6" custScaleX="138891" custLinFactNeighborX="9963">
        <dgm:presLayoutVars>
          <dgm:chMax val="1"/>
          <dgm:chPref val="1"/>
          <dgm:bulletEnabled val="1"/>
        </dgm:presLayoutVars>
      </dgm:prSet>
      <dgm:spPr/>
      <dgm:t>
        <a:bodyPr/>
        <a:lstStyle/>
        <a:p>
          <a:endParaRPr lang="es-CO"/>
        </a:p>
      </dgm:t>
    </dgm:pt>
    <dgm:pt modelId="{60BE070A-5AB4-4A5C-8DFF-D018755EEF55}" type="pres">
      <dgm:prSet presAssocID="{31B948B0-4916-47F5-8FCF-0021E23A58E4}" presName="ChildText" presStyleLbl="revTx" presStyleIdx="1" presStyleCnt="5">
        <dgm:presLayoutVars>
          <dgm:chMax val="0"/>
          <dgm:chPref val="0"/>
          <dgm:bulletEnabled val="1"/>
        </dgm:presLayoutVars>
      </dgm:prSet>
      <dgm:spPr/>
    </dgm:pt>
    <dgm:pt modelId="{E55DA433-C446-4320-83B2-3D6F4CF72524}" type="pres">
      <dgm:prSet presAssocID="{35B45D5A-CC62-44A5-84B9-ABF61213BABF}" presName="sibTrans" presStyleCnt="0"/>
      <dgm:spPr/>
    </dgm:pt>
    <dgm:pt modelId="{69074C59-3E0A-4263-B438-13AFF6653833}" type="pres">
      <dgm:prSet presAssocID="{3DA160E7-0217-4193-8174-BA2C352C046A}" presName="composite" presStyleCnt="0"/>
      <dgm:spPr/>
    </dgm:pt>
    <dgm:pt modelId="{B6EC3425-086B-42A2-97A1-D6FB2089D68A}" type="pres">
      <dgm:prSet presAssocID="{3DA160E7-0217-4193-8174-BA2C352C046A}" presName="bentUpArrow1" presStyleLbl="alignImgPlace1" presStyleIdx="2" presStyleCnt="5"/>
      <dgm:spPr/>
    </dgm:pt>
    <dgm:pt modelId="{121F31F4-45F5-4C1A-AE7C-6B12E8B591E5}" type="pres">
      <dgm:prSet presAssocID="{3DA160E7-0217-4193-8174-BA2C352C046A}" presName="ParentText" presStyleLbl="node1" presStyleIdx="2" presStyleCnt="6" custScaleX="177107">
        <dgm:presLayoutVars>
          <dgm:chMax val="1"/>
          <dgm:chPref val="1"/>
          <dgm:bulletEnabled val="1"/>
        </dgm:presLayoutVars>
      </dgm:prSet>
      <dgm:spPr/>
      <dgm:t>
        <a:bodyPr/>
        <a:lstStyle/>
        <a:p>
          <a:endParaRPr lang="es-CO"/>
        </a:p>
      </dgm:t>
    </dgm:pt>
    <dgm:pt modelId="{C5072F78-54F7-479C-891C-BA46E48EF2AE}" type="pres">
      <dgm:prSet presAssocID="{3DA160E7-0217-4193-8174-BA2C352C046A}" presName="ChildText" presStyleLbl="revTx" presStyleIdx="2" presStyleCnt="5">
        <dgm:presLayoutVars>
          <dgm:chMax val="0"/>
          <dgm:chPref val="0"/>
          <dgm:bulletEnabled val="1"/>
        </dgm:presLayoutVars>
      </dgm:prSet>
      <dgm:spPr/>
      <dgm:t>
        <a:bodyPr/>
        <a:lstStyle/>
        <a:p>
          <a:endParaRPr lang="es-CO"/>
        </a:p>
      </dgm:t>
    </dgm:pt>
    <dgm:pt modelId="{E909E69A-35B5-46C1-9641-D01F8F2D16FE}" type="pres">
      <dgm:prSet presAssocID="{663871B7-F3B7-4302-AC1E-F3DAEE32F16B}" presName="sibTrans" presStyleCnt="0"/>
      <dgm:spPr/>
    </dgm:pt>
    <dgm:pt modelId="{59602A0D-B5DD-4A41-A563-0F0B0D4F2A91}" type="pres">
      <dgm:prSet presAssocID="{357903E6-6FFB-416B-BB77-FEF5020BD64B}" presName="composite" presStyleCnt="0"/>
      <dgm:spPr/>
    </dgm:pt>
    <dgm:pt modelId="{23B09899-E0EF-4D2E-A275-DE9ECB77EA38}" type="pres">
      <dgm:prSet presAssocID="{357903E6-6FFB-416B-BB77-FEF5020BD64B}" presName="bentUpArrow1" presStyleLbl="alignImgPlace1" presStyleIdx="3" presStyleCnt="5" custLinFactNeighborX="4911"/>
      <dgm:spPr/>
    </dgm:pt>
    <dgm:pt modelId="{FA0E7B1B-DCF9-45F9-8AFD-E644C970E231}" type="pres">
      <dgm:prSet presAssocID="{357903E6-6FFB-416B-BB77-FEF5020BD64B}" presName="ParentText" presStyleLbl="node1" presStyleIdx="3" presStyleCnt="6" custScaleX="138341" custLinFactNeighborX="8856">
        <dgm:presLayoutVars>
          <dgm:chMax val="1"/>
          <dgm:chPref val="1"/>
          <dgm:bulletEnabled val="1"/>
        </dgm:presLayoutVars>
      </dgm:prSet>
      <dgm:spPr/>
      <dgm:t>
        <a:bodyPr/>
        <a:lstStyle/>
        <a:p>
          <a:endParaRPr lang="es-CO"/>
        </a:p>
      </dgm:t>
    </dgm:pt>
    <dgm:pt modelId="{8B174024-FBB8-40DC-B350-AA9D395A9C13}" type="pres">
      <dgm:prSet presAssocID="{357903E6-6FFB-416B-BB77-FEF5020BD64B}" presName="ChildText" presStyleLbl="revTx" presStyleIdx="3" presStyleCnt="5">
        <dgm:presLayoutVars>
          <dgm:chMax val="0"/>
          <dgm:chPref val="0"/>
          <dgm:bulletEnabled val="1"/>
        </dgm:presLayoutVars>
      </dgm:prSet>
      <dgm:spPr/>
    </dgm:pt>
    <dgm:pt modelId="{C3B03791-8BB9-440C-9F5E-434E1A4FE14C}" type="pres">
      <dgm:prSet presAssocID="{F7349942-F422-4F70-9C30-FF6608BBB7CC}" presName="sibTrans" presStyleCnt="0"/>
      <dgm:spPr/>
    </dgm:pt>
    <dgm:pt modelId="{6060F132-3FAB-4BA0-B323-E37AC1C3E719}" type="pres">
      <dgm:prSet presAssocID="{A9F338AD-8335-41F7-98BA-E61BD3EAF442}" presName="composite" presStyleCnt="0"/>
      <dgm:spPr/>
    </dgm:pt>
    <dgm:pt modelId="{6A3F84EF-2CE0-4F14-8D8D-53571045FC98}" type="pres">
      <dgm:prSet presAssocID="{A9F338AD-8335-41F7-98BA-E61BD3EAF442}" presName="bentUpArrow1" presStyleLbl="alignImgPlace1" presStyleIdx="4" presStyleCnt="5" custLinFactNeighborX="6548"/>
      <dgm:spPr/>
    </dgm:pt>
    <dgm:pt modelId="{8A37CF9D-8B9B-4947-941B-99196F0334D7}" type="pres">
      <dgm:prSet presAssocID="{A9F338AD-8335-41F7-98BA-E61BD3EAF442}" presName="ParentText" presStyleLbl="node1" presStyleIdx="4" presStyleCnt="6" custScaleX="131273">
        <dgm:presLayoutVars>
          <dgm:chMax val="1"/>
          <dgm:chPref val="1"/>
          <dgm:bulletEnabled val="1"/>
        </dgm:presLayoutVars>
      </dgm:prSet>
      <dgm:spPr/>
      <dgm:t>
        <a:bodyPr/>
        <a:lstStyle/>
        <a:p>
          <a:endParaRPr lang="es-CO"/>
        </a:p>
      </dgm:t>
    </dgm:pt>
    <dgm:pt modelId="{76D22CAF-B43E-48B1-98E5-BE014EE4D8C8}" type="pres">
      <dgm:prSet presAssocID="{A9F338AD-8335-41F7-98BA-E61BD3EAF442}" presName="ChildText" presStyleLbl="revTx" presStyleIdx="4" presStyleCnt="5">
        <dgm:presLayoutVars>
          <dgm:chMax val="0"/>
          <dgm:chPref val="0"/>
          <dgm:bulletEnabled val="1"/>
        </dgm:presLayoutVars>
      </dgm:prSet>
      <dgm:spPr/>
    </dgm:pt>
    <dgm:pt modelId="{C3BE9BDD-9EA4-4996-A03C-BCF5CCD22215}" type="pres">
      <dgm:prSet presAssocID="{043993A7-D06F-43D4-A0E8-0079F4B9CF9F}" presName="sibTrans" presStyleCnt="0"/>
      <dgm:spPr/>
    </dgm:pt>
    <dgm:pt modelId="{776B326D-F6AF-41A2-AEBF-7BD2426CF8EC}" type="pres">
      <dgm:prSet presAssocID="{5B7EA6B9-00C4-4A14-A35B-618B699430C1}" presName="composite" presStyleCnt="0"/>
      <dgm:spPr/>
    </dgm:pt>
    <dgm:pt modelId="{A40BAFFE-E8FE-400C-B940-CE6EB3F54EE6}" type="pres">
      <dgm:prSet presAssocID="{5B7EA6B9-00C4-4A14-A35B-618B699430C1}" presName="ParentText" presStyleLbl="node1" presStyleIdx="5" presStyleCnt="6" custScaleX="166130">
        <dgm:presLayoutVars>
          <dgm:chMax val="1"/>
          <dgm:chPref val="1"/>
          <dgm:bulletEnabled val="1"/>
        </dgm:presLayoutVars>
      </dgm:prSet>
      <dgm:spPr/>
      <dgm:t>
        <a:bodyPr/>
        <a:lstStyle/>
        <a:p>
          <a:endParaRPr lang="es-CO"/>
        </a:p>
      </dgm:t>
    </dgm:pt>
  </dgm:ptLst>
  <dgm:cxnLst>
    <dgm:cxn modelId="{39A28F8A-51ED-4F71-B5C5-037523A23143}" srcId="{811D9E74-26B0-45FC-8BAE-EAD52953C145}" destId="{A9F338AD-8335-41F7-98BA-E61BD3EAF442}" srcOrd="4" destOrd="0" parTransId="{8AAB266A-4F9A-474C-B2D5-1F49D8BF559B}" sibTransId="{043993A7-D06F-43D4-A0E8-0079F4B9CF9F}"/>
    <dgm:cxn modelId="{91884518-2961-4A7B-9C51-0A69DBBA9CA1}" srcId="{811D9E74-26B0-45FC-8BAE-EAD52953C145}" destId="{5B7EA6B9-00C4-4A14-A35B-618B699430C1}" srcOrd="5" destOrd="0" parTransId="{A7260813-69E5-4356-AF4C-102264F6FECD}" sibTransId="{028F069E-19FF-4B67-8512-9FBDE601394B}"/>
    <dgm:cxn modelId="{FB445189-0B4B-45CE-ADF4-C0BE0B4EBDEB}" type="presOf" srcId="{5B7EA6B9-00C4-4A14-A35B-618B699430C1}" destId="{A40BAFFE-E8FE-400C-B940-CE6EB3F54EE6}" srcOrd="0" destOrd="0" presId="urn:microsoft.com/office/officeart/2005/8/layout/StepDownProcess"/>
    <dgm:cxn modelId="{5C6CAFE4-B21A-4D65-BF6A-91E5CD711705}" srcId="{3DA160E7-0217-4193-8174-BA2C352C046A}" destId="{82623BA7-81A5-47AB-B426-88D5896CE068}" srcOrd="0" destOrd="0" parTransId="{80988F77-C1AB-41A0-ADA8-84199D159AD4}" sibTransId="{BB8F090F-A1EB-442F-AAD5-87407356A831}"/>
    <dgm:cxn modelId="{5B83A314-EF23-494A-B1B8-6CC078528D49}" type="presOf" srcId="{357903E6-6FFB-416B-BB77-FEF5020BD64B}" destId="{FA0E7B1B-DCF9-45F9-8AFD-E644C970E231}" srcOrd="0" destOrd="0" presId="urn:microsoft.com/office/officeart/2005/8/layout/StepDownProcess"/>
    <dgm:cxn modelId="{663CB833-1FD7-43F1-A9B9-8CE998488FBA}" type="presOf" srcId="{A9F338AD-8335-41F7-98BA-E61BD3EAF442}" destId="{8A37CF9D-8B9B-4947-941B-99196F0334D7}" srcOrd="0" destOrd="0" presId="urn:microsoft.com/office/officeart/2005/8/layout/StepDownProcess"/>
    <dgm:cxn modelId="{82F93448-D85D-4FAD-A4E7-14D5ECEDF92B}" type="presOf" srcId="{7C99E0D3-C937-4866-946B-FAADF517D27B}" destId="{0B8A4179-050D-4D89-8326-20CE47C48629}" srcOrd="0" destOrd="0" presId="urn:microsoft.com/office/officeart/2005/8/layout/StepDownProcess"/>
    <dgm:cxn modelId="{029F10CB-E436-459C-AEFD-F68D5E49A2E3}" srcId="{811D9E74-26B0-45FC-8BAE-EAD52953C145}" destId="{7C99E0D3-C937-4866-946B-FAADF517D27B}" srcOrd="0" destOrd="0" parTransId="{0B25F4F3-5B19-4C73-AC75-A142ADDCC226}" sibTransId="{23118BA3-F392-4974-B920-B091C16C0B92}"/>
    <dgm:cxn modelId="{5D595136-8D87-4F83-82B7-13B9B0DC24DE}" srcId="{811D9E74-26B0-45FC-8BAE-EAD52953C145}" destId="{3DA160E7-0217-4193-8174-BA2C352C046A}" srcOrd="2" destOrd="0" parTransId="{B6ED99BC-DB32-46E0-BFC2-4ED9BA760929}" sibTransId="{663871B7-F3B7-4302-AC1E-F3DAEE32F16B}"/>
    <dgm:cxn modelId="{A64C436F-C1D6-43C5-AFAE-B1FA35957EDB}" type="presOf" srcId="{82623BA7-81A5-47AB-B426-88D5896CE068}" destId="{C5072F78-54F7-479C-891C-BA46E48EF2AE}" srcOrd="0" destOrd="0" presId="urn:microsoft.com/office/officeart/2005/8/layout/StepDownProcess"/>
    <dgm:cxn modelId="{16C21E2F-FCC6-450C-8AF2-0EDE95A64488}" type="presOf" srcId="{3DA160E7-0217-4193-8174-BA2C352C046A}" destId="{121F31F4-45F5-4C1A-AE7C-6B12E8B591E5}" srcOrd="0" destOrd="0" presId="urn:microsoft.com/office/officeart/2005/8/layout/StepDownProcess"/>
    <dgm:cxn modelId="{51BB60FF-58E7-4EE8-BC0A-6EECB3AABC23}" srcId="{811D9E74-26B0-45FC-8BAE-EAD52953C145}" destId="{357903E6-6FFB-416B-BB77-FEF5020BD64B}" srcOrd="3" destOrd="0" parTransId="{EC58D7CF-F3CF-4DAE-A54D-ED3176C599B8}" sibTransId="{F7349942-F422-4F70-9C30-FF6608BBB7CC}"/>
    <dgm:cxn modelId="{66A3648D-7A4F-4722-830E-D8845DF7C256}" type="presOf" srcId="{811D9E74-26B0-45FC-8BAE-EAD52953C145}" destId="{7A0E2EE0-474F-45FA-AAD6-34C8FFA14BBF}" srcOrd="0" destOrd="0" presId="urn:microsoft.com/office/officeart/2005/8/layout/StepDownProcess"/>
    <dgm:cxn modelId="{80961548-2B15-49B4-B12D-036C6D6B9C76}" type="presOf" srcId="{31B948B0-4916-47F5-8FCF-0021E23A58E4}" destId="{58CF17B7-2105-4F0D-9085-08D10DA04E6E}" srcOrd="0" destOrd="0" presId="urn:microsoft.com/office/officeart/2005/8/layout/StepDownProcess"/>
    <dgm:cxn modelId="{183A445F-0685-4E8A-B556-B13B00E078B2}" srcId="{811D9E74-26B0-45FC-8BAE-EAD52953C145}" destId="{31B948B0-4916-47F5-8FCF-0021E23A58E4}" srcOrd="1" destOrd="0" parTransId="{5A6F4F5C-0461-4E9A-943D-ED472B0FC8D5}" sibTransId="{35B45D5A-CC62-44A5-84B9-ABF61213BABF}"/>
    <dgm:cxn modelId="{FFBC4089-4C20-4B5F-BB04-90D39F49401E}" type="presParOf" srcId="{7A0E2EE0-474F-45FA-AAD6-34C8FFA14BBF}" destId="{CC520B26-38E1-4562-A50B-E77AA69117F5}" srcOrd="0" destOrd="0" presId="urn:microsoft.com/office/officeart/2005/8/layout/StepDownProcess"/>
    <dgm:cxn modelId="{EF5D486A-87AD-42F1-9E45-3A002856C44F}" type="presParOf" srcId="{CC520B26-38E1-4562-A50B-E77AA69117F5}" destId="{CD4926A4-D709-4901-8DB1-1234E11C9518}" srcOrd="0" destOrd="0" presId="urn:microsoft.com/office/officeart/2005/8/layout/StepDownProcess"/>
    <dgm:cxn modelId="{A9768528-823A-461C-9C9C-71A25803A695}" type="presParOf" srcId="{CC520B26-38E1-4562-A50B-E77AA69117F5}" destId="{0B8A4179-050D-4D89-8326-20CE47C48629}" srcOrd="1" destOrd="0" presId="urn:microsoft.com/office/officeart/2005/8/layout/StepDownProcess"/>
    <dgm:cxn modelId="{4759F28A-47E1-4D3F-96B6-855F30D2F33F}" type="presParOf" srcId="{CC520B26-38E1-4562-A50B-E77AA69117F5}" destId="{7A731CED-26F4-408B-AA15-56311BB3340A}" srcOrd="2" destOrd="0" presId="urn:microsoft.com/office/officeart/2005/8/layout/StepDownProcess"/>
    <dgm:cxn modelId="{F9B37B22-2FFF-4DFD-BC16-8AC469581D65}" type="presParOf" srcId="{7A0E2EE0-474F-45FA-AAD6-34C8FFA14BBF}" destId="{8B3F5022-D8BC-4E72-8DAD-5C1A59FAD7CF}" srcOrd="1" destOrd="0" presId="urn:microsoft.com/office/officeart/2005/8/layout/StepDownProcess"/>
    <dgm:cxn modelId="{4F737DC3-0FF1-4260-A244-6DABE031F30A}" type="presParOf" srcId="{7A0E2EE0-474F-45FA-AAD6-34C8FFA14BBF}" destId="{428B4723-C12F-45A6-B158-92F965BB5961}" srcOrd="2" destOrd="0" presId="urn:microsoft.com/office/officeart/2005/8/layout/StepDownProcess"/>
    <dgm:cxn modelId="{A3E59B35-4C42-457A-9817-8DD9C9A8FA89}" type="presParOf" srcId="{428B4723-C12F-45A6-B158-92F965BB5961}" destId="{DEDB5976-66F7-4CF5-B523-AAFD190FBD34}" srcOrd="0" destOrd="0" presId="urn:microsoft.com/office/officeart/2005/8/layout/StepDownProcess"/>
    <dgm:cxn modelId="{F3038A79-5BBC-45F9-8C6C-AED6F9B71AF4}" type="presParOf" srcId="{428B4723-C12F-45A6-B158-92F965BB5961}" destId="{58CF17B7-2105-4F0D-9085-08D10DA04E6E}" srcOrd="1" destOrd="0" presId="urn:microsoft.com/office/officeart/2005/8/layout/StepDownProcess"/>
    <dgm:cxn modelId="{DE10B87B-0C92-42BC-8406-1AB426B8E8A3}" type="presParOf" srcId="{428B4723-C12F-45A6-B158-92F965BB5961}" destId="{60BE070A-5AB4-4A5C-8DFF-D018755EEF55}" srcOrd="2" destOrd="0" presId="urn:microsoft.com/office/officeart/2005/8/layout/StepDownProcess"/>
    <dgm:cxn modelId="{66076CCE-174B-4CAE-A332-E696A4517854}" type="presParOf" srcId="{7A0E2EE0-474F-45FA-AAD6-34C8FFA14BBF}" destId="{E55DA433-C446-4320-83B2-3D6F4CF72524}" srcOrd="3" destOrd="0" presId="urn:microsoft.com/office/officeart/2005/8/layout/StepDownProcess"/>
    <dgm:cxn modelId="{AC87A38D-3CDD-4010-B956-4655B53427AF}" type="presParOf" srcId="{7A0E2EE0-474F-45FA-AAD6-34C8FFA14BBF}" destId="{69074C59-3E0A-4263-B438-13AFF6653833}" srcOrd="4" destOrd="0" presId="urn:microsoft.com/office/officeart/2005/8/layout/StepDownProcess"/>
    <dgm:cxn modelId="{66732108-C5EB-40B1-8AFB-5F2E09FA7439}" type="presParOf" srcId="{69074C59-3E0A-4263-B438-13AFF6653833}" destId="{B6EC3425-086B-42A2-97A1-D6FB2089D68A}" srcOrd="0" destOrd="0" presId="urn:microsoft.com/office/officeart/2005/8/layout/StepDownProcess"/>
    <dgm:cxn modelId="{E61C7018-A882-4EC0-8EDD-D24D6B72CA34}" type="presParOf" srcId="{69074C59-3E0A-4263-B438-13AFF6653833}" destId="{121F31F4-45F5-4C1A-AE7C-6B12E8B591E5}" srcOrd="1" destOrd="0" presId="urn:microsoft.com/office/officeart/2005/8/layout/StepDownProcess"/>
    <dgm:cxn modelId="{2CF47189-F8F1-47AC-9185-E28515A61F4B}" type="presParOf" srcId="{69074C59-3E0A-4263-B438-13AFF6653833}" destId="{C5072F78-54F7-479C-891C-BA46E48EF2AE}" srcOrd="2" destOrd="0" presId="urn:microsoft.com/office/officeart/2005/8/layout/StepDownProcess"/>
    <dgm:cxn modelId="{E79F224A-2E7E-4794-8A07-6AFEFE42CD71}" type="presParOf" srcId="{7A0E2EE0-474F-45FA-AAD6-34C8FFA14BBF}" destId="{E909E69A-35B5-46C1-9641-D01F8F2D16FE}" srcOrd="5" destOrd="0" presId="urn:microsoft.com/office/officeart/2005/8/layout/StepDownProcess"/>
    <dgm:cxn modelId="{DF53098D-E707-48CA-BDCC-D85EA9D9E7C3}" type="presParOf" srcId="{7A0E2EE0-474F-45FA-AAD6-34C8FFA14BBF}" destId="{59602A0D-B5DD-4A41-A563-0F0B0D4F2A91}" srcOrd="6" destOrd="0" presId="urn:microsoft.com/office/officeart/2005/8/layout/StepDownProcess"/>
    <dgm:cxn modelId="{5A7DA009-153C-4FB8-B816-9EB359735F92}" type="presParOf" srcId="{59602A0D-B5DD-4A41-A563-0F0B0D4F2A91}" destId="{23B09899-E0EF-4D2E-A275-DE9ECB77EA38}" srcOrd="0" destOrd="0" presId="urn:microsoft.com/office/officeart/2005/8/layout/StepDownProcess"/>
    <dgm:cxn modelId="{CB78E039-2DCD-400F-9FBB-F30138135052}" type="presParOf" srcId="{59602A0D-B5DD-4A41-A563-0F0B0D4F2A91}" destId="{FA0E7B1B-DCF9-45F9-8AFD-E644C970E231}" srcOrd="1" destOrd="0" presId="urn:microsoft.com/office/officeart/2005/8/layout/StepDownProcess"/>
    <dgm:cxn modelId="{1D04597B-4939-4742-876C-87DCF6446542}" type="presParOf" srcId="{59602A0D-B5DD-4A41-A563-0F0B0D4F2A91}" destId="{8B174024-FBB8-40DC-B350-AA9D395A9C13}" srcOrd="2" destOrd="0" presId="urn:microsoft.com/office/officeart/2005/8/layout/StepDownProcess"/>
    <dgm:cxn modelId="{DAD61FF3-D0EE-47B4-9565-214468A29466}" type="presParOf" srcId="{7A0E2EE0-474F-45FA-AAD6-34C8FFA14BBF}" destId="{C3B03791-8BB9-440C-9F5E-434E1A4FE14C}" srcOrd="7" destOrd="0" presId="urn:microsoft.com/office/officeart/2005/8/layout/StepDownProcess"/>
    <dgm:cxn modelId="{11B27470-A1B7-4F64-8CCD-C7C69EF9A6AC}" type="presParOf" srcId="{7A0E2EE0-474F-45FA-AAD6-34C8FFA14BBF}" destId="{6060F132-3FAB-4BA0-B323-E37AC1C3E719}" srcOrd="8" destOrd="0" presId="urn:microsoft.com/office/officeart/2005/8/layout/StepDownProcess"/>
    <dgm:cxn modelId="{E911985A-26EE-4021-A63E-8E2D78DFAE04}" type="presParOf" srcId="{6060F132-3FAB-4BA0-B323-E37AC1C3E719}" destId="{6A3F84EF-2CE0-4F14-8D8D-53571045FC98}" srcOrd="0" destOrd="0" presId="urn:microsoft.com/office/officeart/2005/8/layout/StepDownProcess"/>
    <dgm:cxn modelId="{CE791823-2808-42D8-9941-EDCA15C0C96F}" type="presParOf" srcId="{6060F132-3FAB-4BA0-B323-E37AC1C3E719}" destId="{8A37CF9D-8B9B-4947-941B-99196F0334D7}" srcOrd="1" destOrd="0" presId="urn:microsoft.com/office/officeart/2005/8/layout/StepDownProcess"/>
    <dgm:cxn modelId="{878B457E-F9A4-46A7-B1B9-10253BC1FC63}" type="presParOf" srcId="{6060F132-3FAB-4BA0-B323-E37AC1C3E719}" destId="{76D22CAF-B43E-48B1-98E5-BE014EE4D8C8}" srcOrd="2" destOrd="0" presId="urn:microsoft.com/office/officeart/2005/8/layout/StepDownProcess"/>
    <dgm:cxn modelId="{F3DF14C7-6750-46E9-90CC-726435455D02}" type="presParOf" srcId="{7A0E2EE0-474F-45FA-AAD6-34C8FFA14BBF}" destId="{C3BE9BDD-9EA4-4996-A03C-BCF5CCD22215}" srcOrd="9" destOrd="0" presId="urn:microsoft.com/office/officeart/2005/8/layout/StepDownProcess"/>
    <dgm:cxn modelId="{277FCB41-3280-4084-B509-11E360DCD157}" type="presParOf" srcId="{7A0E2EE0-474F-45FA-AAD6-34C8FFA14BBF}" destId="{776B326D-F6AF-41A2-AEBF-7BD2426CF8EC}" srcOrd="10" destOrd="0" presId="urn:microsoft.com/office/officeart/2005/8/layout/StepDownProcess"/>
    <dgm:cxn modelId="{BB900A23-F0E1-4D56-A06B-74E61E6A1EBD}" type="presParOf" srcId="{776B326D-F6AF-41A2-AEBF-7BD2426CF8EC}" destId="{A40BAFFE-E8FE-400C-B940-CE6EB3F54EE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E7B40F-7B80-4142-A5B1-4B472F096D2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O"/>
        </a:p>
      </dgm:t>
    </dgm:pt>
    <dgm:pt modelId="{92181955-C178-41E0-BADA-78C013F41D52}">
      <dgm:prSet phldrT="[Texto]"/>
      <dgm:spPr/>
      <dgm:t>
        <a:bodyPr/>
        <a:lstStyle/>
        <a:p>
          <a:r>
            <a:rPr lang="es-CO" dirty="0" smtClean="0"/>
            <a:t>Docente de carrera</a:t>
          </a:r>
          <a:endParaRPr lang="es-CO" dirty="0"/>
        </a:p>
      </dgm:t>
    </dgm:pt>
    <dgm:pt modelId="{6B1C0D38-94B6-4A95-9FC5-90E115B54BD5}" type="parTrans" cxnId="{C123A4E4-679F-4EC7-82FE-7751F2B37CB7}">
      <dgm:prSet/>
      <dgm:spPr/>
      <dgm:t>
        <a:bodyPr/>
        <a:lstStyle/>
        <a:p>
          <a:endParaRPr lang="es-CO"/>
        </a:p>
      </dgm:t>
    </dgm:pt>
    <dgm:pt modelId="{5DE407AC-DF7F-4993-8CCD-2632E0029F06}" type="sibTrans" cxnId="{C123A4E4-679F-4EC7-82FE-7751F2B37CB7}">
      <dgm:prSet/>
      <dgm:spPr/>
      <dgm:t>
        <a:bodyPr/>
        <a:lstStyle/>
        <a:p>
          <a:endParaRPr lang="es-CO"/>
        </a:p>
      </dgm:t>
    </dgm:pt>
    <dgm:pt modelId="{94693295-44BD-425D-9155-C8D28F76FD6F}">
      <dgm:prSet phldrT="[Texto]"/>
      <dgm:spPr/>
      <dgm:t>
        <a:bodyPr/>
        <a:lstStyle/>
        <a:p>
          <a:r>
            <a:rPr lang="es-CO" dirty="0" smtClean="0"/>
            <a:t>Investigador</a:t>
          </a:r>
          <a:endParaRPr lang="es-CO" dirty="0"/>
        </a:p>
      </dgm:t>
    </dgm:pt>
    <dgm:pt modelId="{7217F07F-D212-473F-8B9D-6FE550B987DD}" type="parTrans" cxnId="{CE743D05-07C0-41C1-98FF-18B673B95831}">
      <dgm:prSet/>
      <dgm:spPr/>
      <dgm:t>
        <a:bodyPr/>
        <a:lstStyle/>
        <a:p>
          <a:endParaRPr lang="es-CO"/>
        </a:p>
      </dgm:t>
    </dgm:pt>
    <dgm:pt modelId="{E05DE95F-66F9-4744-82E8-AABB31D810AE}" type="sibTrans" cxnId="{CE743D05-07C0-41C1-98FF-18B673B95831}">
      <dgm:prSet/>
      <dgm:spPr/>
      <dgm:t>
        <a:bodyPr/>
        <a:lstStyle/>
        <a:p>
          <a:endParaRPr lang="es-CO"/>
        </a:p>
      </dgm:t>
    </dgm:pt>
    <dgm:pt modelId="{9BC03710-1E26-474C-AD3F-DC3C165DF4F7}">
      <dgm:prSet phldrT="[Texto]"/>
      <dgm:spPr/>
      <dgm:t>
        <a:bodyPr/>
        <a:lstStyle/>
        <a:p>
          <a:r>
            <a:rPr lang="es-CO" dirty="0" smtClean="0"/>
            <a:t>Docente</a:t>
          </a:r>
          <a:endParaRPr lang="es-CO" dirty="0"/>
        </a:p>
      </dgm:t>
    </dgm:pt>
    <dgm:pt modelId="{A85B4539-E241-4314-9C07-387BB8831197}" type="parTrans" cxnId="{CB097418-A50E-402F-9128-8DD9EBF6F091}">
      <dgm:prSet/>
      <dgm:spPr/>
      <dgm:t>
        <a:bodyPr/>
        <a:lstStyle/>
        <a:p>
          <a:endParaRPr lang="es-CO"/>
        </a:p>
      </dgm:t>
    </dgm:pt>
    <dgm:pt modelId="{4087CA6C-EFEB-474A-92C1-B02FAF1FDD31}" type="sibTrans" cxnId="{CB097418-A50E-402F-9128-8DD9EBF6F091}">
      <dgm:prSet/>
      <dgm:spPr/>
      <dgm:t>
        <a:bodyPr/>
        <a:lstStyle/>
        <a:p>
          <a:endParaRPr lang="es-CO"/>
        </a:p>
      </dgm:t>
    </dgm:pt>
    <dgm:pt modelId="{643CF2D0-63D7-4441-AC88-0272D16F9290}">
      <dgm:prSet phldrT="[Texto]"/>
      <dgm:spPr/>
      <dgm:t>
        <a:bodyPr/>
        <a:lstStyle/>
        <a:p>
          <a:r>
            <a:rPr lang="es-CO" dirty="0" smtClean="0"/>
            <a:t>Docente ocasional</a:t>
          </a:r>
          <a:endParaRPr lang="es-CO" dirty="0"/>
        </a:p>
      </dgm:t>
    </dgm:pt>
    <dgm:pt modelId="{F6187B6A-1A56-4CFC-9190-3DD2B7DC2E2D}" type="parTrans" cxnId="{ABBE785F-EB8A-4412-BF8B-8EA9C15A68DD}">
      <dgm:prSet/>
      <dgm:spPr/>
      <dgm:t>
        <a:bodyPr/>
        <a:lstStyle/>
        <a:p>
          <a:endParaRPr lang="es-CO"/>
        </a:p>
      </dgm:t>
    </dgm:pt>
    <dgm:pt modelId="{F7717EF5-5292-4068-9DB9-769591A712BF}" type="sibTrans" cxnId="{ABBE785F-EB8A-4412-BF8B-8EA9C15A68DD}">
      <dgm:prSet/>
      <dgm:spPr/>
      <dgm:t>
        <a:bodyPr/>
        <a:lstStyle/>
        <a:p>
          <a:endParaRPr lang="es-CO"/>
        </a:p>
      </dgm:t>
    </dgm:pt>
    <dgm:pt modelId="{09E4AF9C-D682-4319-8F06-F05E1320BF5D}">
      <dgm:prSet phldrT="[Texto]"/>
      <dgm:spPr/>
      <dgm:t>
        <a:bodyPr/>
        <a:lstStyle/>
        <a:p>
          <a:r>
            <a:rPr lang="es-CO" dirty="0" smtClean="0"/>
            <a:t>TCO</a:t>
          </a:r>
          <a:endParaRPr lang="es-CO" dirty="0"/>
        </a:p>
      </dgm:t>
    </dgm:pt>
    <dgm:pt modelId="{AA549406-286C-40D4-8BC2-406D46ACE199}" type="parTrans" cxnId="{29AD9DFD-5361-4427-BD3F-AD5EC5FC99B9}">
      <dgm:prSet/>
      <dgm:spPr/>
      <dgm:t>
        <a:bodyPr/>
        <a:lstStyle/>
        <a:p>
          <a:endParaRPr lang="es-CO"/>
        </a:p>
      </dgm:t>
    </dgm:pt>
    <dgm:pt modelId="{5F18B7CB-E198-4CD3-B063-8B6C0C911AAD}" type="sibTrans" cxnId="{29AD9DFD-5361-4427-BD3F-AD5EC5FC99B9}">
      <dgm:prSet/>
      <dgm:spPr/>
      <dgm:t>
        <a:bodyPr/>
        <a:lstStyle/>
        <a:p>
          <a:endParaRPr lang="es-CO"/>
        </a:p>
      </dgm:t>
    </dgm:pt>
    <dgm:pt modelId="{9BE1BF38-EF68-4312-96A7-E1190F3E6ED0}">
      <dgm:prSet phldrT="[Texto]"/>
      <dgm:spPr/>
      <dgm:t>
        <a:bodyPr/>
        <a:lstStyle/>
        <a:p>
          <a:r>
            <a:rPr lang="es-CO" dirty="0" smtClean="0"/>
            <a:t>MTO</a:t>
          </a:r>
          <a:endParaRPr lang="es-CO" dirty="0"/>
        </a:p>
      </dgm:t>
    </dgm:pt>
    <dgm:pt modelId="{653079BD-1724-43E3-821B-7E6ED8162548}" type="parTrans" cxnId="{BB42ECB1-1B87-443C-8663-370755863BE8}">
      <dgm:prSet/>
      <dgm:spPr/>
      <dgm:t>
        <a:bodyPr/>
        <a:lstStyle/>
        <a:p>
          <a:endParaRPr lang="es-CO"/>
        </a:p>
      </dgm:t>
    </dgm:pt>
    <dgm:pt modelId="{8F276E0B-9BDE-4257-B347-ABE6A0F9073E}" type="sibTrans" cxnId="{BB42ECB1-1B87-443C-8663-370755863BE8}">
      <dgm:prSet/>
      <dgm:spPr/>
      <dgm:t>
        <a:bodyPr/>
        <a:lstStyle/>
        <a:p>
          <a:endParaRPr lang="es-CO"/>
        </a:p>
      </dgm:t>
    </dgm:pt>
    <dgm:pt modelId="{8CEB35ED-C0AF-492A-A8D9-4AB6FB19081B}">
      <dgm:prSet phldrT="[Texto]"/>
      <dgm:spPr/>
      <dgm:t>
        <a:bodyPr/>
        <a:lstStyle/>
        <a:p>
          <a:r>
            <a:rPr lang="es-CO" dirty="0" smtClean="0"/>
            <a:t>Catedrático</a:t>
          </a:r>
          <a:endParaRPr lang="es-CO" dirty="0"/>
        </a:p>
      </dgm:t>
    </dgm:pt>
    <dgm:pt modelId="{A6600848-4E35-47E1-B19C-1CC7242F5A89}" type="parTrans" cxnId="{D751F99B-69B8-4D17-A6C6-9A82A90CB65B}">
      <dgm:prSet/>
      <dgm:spPr/>
      <dgm:t>
        <a:bodyPr/>
        <a:lstStyle/>
        <a:p>
          <a:endParaRPr lang="es-CO"/>
        </a:p>
      </dgm:t>
    </dgm:pt>
    <dgm:pt modelId="{530CA4F2-1382-43E3-AE8E-42BC1E77E618}" type="sibTrans" cxnId="{D751F99B-69B8-4D17-A6C6-9A82A90CB65B}">
      <dgm:prSet/>
      <dgm:spPr/>
      <dgm:t>
        <a:bodyPr/>
        <a:lstStyle/>
        <a:p>
          <a:endParaRPr lang="es-CO"/>
        </a:p>
      </dgm:t>
    </dgm:pt>
    <dgm:pt modelId="{545857B4-8E4F-41B7-AF9B-F8FC0F616B68}">
      <dgm:prSet phldrT="[Texto]"/>
      <dgm:spPr/>
      <dgm:t>
        <a:bodyPr/>
        <a:lstStyle/>
        <a:p>
          <a:r>
            <a:rPr lang="es-CO" dirty="0" smtClean="0"/>
            <a:t>Hora catedra</a:t>
          </a:r>
          <a:endParaRPr lang="es-CO" dirty="0"/>
        </a:p>
      </dgm:t>
    </dgm:pt>
    <dgm:pt modelId="{EB827622-846F-4465-A5C7-59EF70FD5A17}" type="parTrans" cxnId="{B5BFD786-F82F-4A45-9A7A-58F7CA2780FB}">
      <dgm:prSet/>
      <dgm:spPr/>
      <dgm:t>
        <a:bodyPr/>
        <a:lstStyle/>
        <a:p>
          <a:endParaRPr lang="es-CO"/>
        </a:p>
      </dgm:t>
    </dgm:pt>
    <dgm:pt modelId="{DB97FF74-FDF9-447B-AC97-F4C5DAF7E64F}" type="sibTrans" cxnId="{B5BFD786-F82F-4A45-9A7A-58F7CA2780FB}">
      <dgm:prSet/>
      <dgm:spPr/>
      <dgm:t>
        <a:bodyPr/>
        <a:lstStyle/>
        <a:p>
          <a:endParaRPr lang="es-CO"/>
        </a:p>
      </dgm:t>
    </dgm:pt>
    <dgm:pt modelId="{8842DA57-BF45-46BF-B4F2-FD57CC6FC4DA}">
      <dgm:prSet phldrT="[Texto]"/>
      <dgm:spPr/>
      <dgm:t>
        <a:bodyPr/>
        <a:lstStyle/>
        <a:p>
          <a:r>
            <a:rPr lang="es-CO" dirty="0" smtClean="0"/>
            <a:t>Honorarios</a:t>
          </a:r>
          <a:endParaRPr lang="es-CO" dirty="0"/>
        </a:p>
      </dgm:t>
    </dgm:pt>
    <dgm:pt modelId="{844FD5C1-8844-4562-8FE0-90BEB06D09DF}" type="parTrans" cxnId="{4811B07A-D69A-45DC-98A8-338BBE5A2CA8}">
      <dgm:prSet/>
      <dgm:spPr/>
      <dgm:t>
        <a:bodyPr/>
        <a:lstStyle/>
        <a:p>
          <a:endParaRPr lang="es-CO"/>
        </a:p>
      </dgm:t>
    </dgm:pt>
    <dgm:pt modelId="{6EF4FE13-B740-40C4-B07E-E96993AEEEC1}" type="sibTrans" cxnId="{4811B07A-D69A-45DC-98A8-338BBE5A2CA8}">
      <dgm:prSet/>
      <dgm:spPr/>
      <dgm:t>
        <a:bodyPr/>
        <a:lstStyle/>
        <a:p>
          <a:endParaRPr lang="es-CO"/>
        </a:p>
      </dgm:t>
    </dgm:pt>
    <dgm:pt modelId="{8B2FF04E-9191-4439-9AD2-720F699029E5}" type="pres">
      <dgm:prSet presAssocID="{21E7B40F-7B80-4142-A5B1-4B472F096D2F}" presName="linear" presStyleCnt="0">
        <dgm:presLayoutVars>
          <dgm:dir/>
          <dgm:resizeHandles val="exact"/>
        </dgm:presLayoutVars>
      </dgm:prSet>
      <dgm:spPr/>
      <dgm:t>
        <a:bodyPr/>
        <a:lstStyle/>
        <a:p>
          <a:endParaRPr lang="es-CO"/>
        </a:p>
      </dgm:t>
    </dgm:pt>
    <dgm:pt modelId="{8067C3DC-C5C5-4E9E-8151-FE0828E4F378}" type="pres">
      <dgm:prSet presAssocID="{92181955-C178-41E0-BADA-78C013F41D52}" presName="comp" presStyleCnt="0"/>
      <dgm:spPr/>
    </dgm:pt>
    <dgm:pt modelId="{850039F5-79DA-4618-A53E-589519EA4113}" type="pres">
      <dgm:prSet presAssocID="{92181955-C178-41E0-BADA-78C013F41D52}" presName="box" presStyleLbl="node1" presStyleIdx="0" presStyleCnt="3" custLinFactNeighborY="6489"/>
      <dgm:spPr/>
      <dgm:t>
        <a:bodyPr/>
        <a:lstStyle/>
        <a:p>
          <a:endParaRPr lang="es-CO"/>
        </a:p>
      </dgm:t>
    </dgm:pt>
    <dgm:pt modelId="{139D38B7-C8F3-4B6E-8D9B-BA434246F0AA}" type="pres">
      <dgm:prSet presAssocID="{92181955-C178-41E0-BADA-78C013F41D52}" presName="img" presStyleLbl="fgImgPlace1" presStyleIdx="0" presStyleCnt="3" custScaleX="38087" custScaleY="40652"/>
      <dgm:spPr/>
    </dgm:pt>
    <dgm:pt modelId="{8011CEC4-A76B-4997-9777-D516EBDFEAFD}" type="pres">
      <dgm:prSet presAssocID="{92181955-C178-41E0-BADA-78C013F41D52}" presName="text" presStyleLbl="node1" presStyleIdx="0" presStyleCnt="3">
        <dgm:presLayoutVars>
          <dgm:bulletEnabled val="1"/>
        </dgm:presLayoutVars>
      </dgm:prSet>
      <dgm:spPr/>
      <dgm:t>
        <a:bodyPr/>
        <a:lstStyle/>
        <a:p>
          <a:endParaRPr lang="es-CO"/>
        </a:p>
      </dgm:t>
    </dgm:pt>
    <dgm:pt modelId="{293269A5-C49B-4E7E-81E3-7773D575C456}" type="pres">
      <dgm:prSet presAssocID="{5DE407AC-DF7F-4993-8CCD-2632E0029F06}" presName="spacer" presStyleCnt="0"/>
      <dgm:spPr/>
    </dgm:pt>
    <dgm:pt modelId="{30AA933D-3BD2-4704-A463-CC4FFBF9BDC8}" type="pres">
      <dgm:prSet presAssocID="{643CF2D0-63D7-4441-AC88-0272D16F9290}" presName="comp" presStyleCnt="0"/>
      <dgm:spPr/>
    </dgm:pt>
    <dgm:pt modelId="{FA692ECE-10A2-4F98-83D8-4F930A3FF2BC}" type="pres">
      <dgm:prSet presAssocID="{643CF2D0-63D7-4441-AC88-0272D16F9290}" presName="box" presStyleLbl="node1" presStyleIdx="1" presStyleCnt="3" custLinFactNeighborX="-158" custLinFactNeighborY="-927"/>
      <dgm:spPr/>
      <dgm:t>
        <a:bodyPr/>
        <a:lstStyle/>
        <a:p>
          <a:endParaRPr lang="es-CO"/>
        </a:p>
      </dgm:t>
    </dgm:pt>
    <dgm:pt modelId="{18F2F67A-1235-4825-B7AE-E3172D51D292}" type="pres">
      <dgm:prSet presAssocID="{643CF2D0-63D7-4441-AC88-0272D16F9290}" presName="img" presStyleLbl="fgImgPlace1" presStyleIdx="1" presStyleCnt="3" custScaleX="36385" custScaleY="42306"/>
      <dgm:spPr/>
    </dgm:pt>
    <dgm:pt modelId="{00BA0E96-E6AB-428A-AC95-6ACBB9562973}" type="pres">
      <dgm:prSet presAssocID="{643CF2D0-63D7-4441-AC88-0272D16F9290}" presName="text" presStyleLbl="node1" presStyleIdx="1" presStyleCnt="3">
        <dgm:presLayoutVars>
          <dgm:bulletEnabled val="1"/>
        </dgm:presLayoutVars>
      </dgm:prSet>
      <dgm:spPr/>
      <dgm:t>
        <a:bodyPr/>
        <a:lstStyle/>
        <a:p>
          <a:endParaRPr lang="es-CO"/>
        </a:p>
      </dgm:t>
    </dgm:pt>
    <dgm:pt modelId="{5384D705-2E90-4DFB-A3BE-62946BD2C010}" type="pres">
      <dgm:prSet presAssocID="{F7717EF5-5292-4068-9DB9-769591A712BF}" presName="spacer" presStyleCnt="0"/>
      <dgm:spPr/>
    </dgm:pt>
    <dgm:pt modelId="{F8BF9504-B155-46BD-AC03-3EC9B3F2A9F8}" type="pres">
      <dgm:prSet presAssocID="{8CEB35ED-C0AF-492A-A8D9-4AB6FB19081B}" presName="comp" presStyleCnt="0"/>
      <dgm:spPr/>
    </dgm:pt>
    <dgm:pt modelId="{05DD7382-118E-4E0C-BE3A-B5710EE2041D}" type="pres">
      <dgm:prSet presAssocID="{8CEB35ED-C0AF-492A-A8D9-4AB6FB19081B}" presName="box" presStyleLbl="node1" presStyleIdx="2" presStyleCnt="3"/>
      <dgm:spPr/>
      <dgm:t>
        <a:bodyPr/>
        <a:lstStyle/>
        <a:p>
          <a:endParaRPr lang="es-CO"/>
        </a:p>
      </dgm:t>
    </dgm:pt>
    <dgm:pt modelId="{1ED5378E-000B-4FB5-9FC6-1343BF88C972}" type="pres">
      <dgm:prSet presAssocID="{8CEB35ED-C0AF-492A-A8D9-4AB6FB19081B}" presName="img" presStyleLbl="fgImgPlace1" presStyleIdx="2" presStyleCnt="3" custScaleX="26878" custScaleY="33996"/>
      <dgm:spPr/>
    </dgm:pt>
    <dgm:pt modelId="{6ED057F0-295D-4EBC-AC70-992CCE75B160}" type="pres">
      <dgm:prSet presAssocID="{8CEB35ED-C0AF-492A-A8D9-4AB6FB19081B}" presName="text" presStyleLbl="node1" presStyleIdx="2" presStyleCnt="3">
        <dgm:presLayoutVars>
          <dgm:bulletEnabled val="1"/>
        </dgm:presLayoutVars>
      </dgm:prSet>
      <dgm:spPr/>
      <dgm:t>
        <a:bodyPr/>
        <a:lstStyle/>
        <a:p>
          <a:endParaRPr lang="es-CO"/>
        </a:p>
      </dgm:t>
    </dgm:pt>
  </dgm:ptLst>
  <dgm:cxnLst>
    <dgm:cxn modelId="{C123A4E4-679F-4EC7-82FE-7751F2B37CB7}" srcId="{21E7B40F-7B80-4142-A5B1-4B472F096D2F}" destId="{92181955-C178-41E0-BADA-78C013F41D52}" srcOrd="0" destOrd="0" parTransId="{6B1C0D38-94B6-4A95-9FC5-90E115B54BD5}" sibTransId="{5DE407AC-DF7F-4993-8CCD-2632E0029F06}"/>
    <dgm:cxn modelId="{29AD9DFD-5361-4427-BD3F-AD5EC5FC99B9}" srcId="{643CF2D0-63D7-4441-AC88-0272D16F9290}" destId="{09E4AF9C-D682-4319-8F06-F05E1320BF5D}" srcOrd="0" destOrd="0" parTransId="{AA549406-286C-40D4-8BC2-406D46ACE199}" sibTransId="{5F18B7CB-E198-4CD3-B063-8B6C0C911AAD}"/>
    <dgm:cxn modelId="{56E62B74-90E3-4CA2-A651-4A5D77E80DB4}" type="presOf" srcId="{8CEB35ED-C0AF-492A-A8D9-4AB6FB19081B}" destId="{05DD7382-118E-4E0C-BE3A-B5710EE2041D}" srcOrd="0" destOrd="0" presId="urn:microsoft.com/office/officeart/2005/8/layout/vList4"/>
    <dgm:cxn modelId="{D00400BE-5193-4816-9633-BDB45742B10C}" type="presOf" srcId="{94693295-44BD-425D-9155-C8D28F76FD6F}" destId="{850039F5-79DA-4618-A53E-589519EA4113}" srcOrd="0" destOrd="1" presId="urn:microsoft.com/office/officeart/2005/8/layout/vList4"/>
    <dgm:cxn modelId="{D7259011-F607-40D7-8F1F-7E6186E9B409}" type="presOf" srcId="{545857B4-8E4F-41B7-AF9B-F8FC0F616B68}" destId="{05DD7382-118E-4E0C-BE3A-B5710EE2041D}" srcOrd="0" destOrd="1" presId="urn:microsoft.com/office/officeart/2005/8/layout/vList4"/>
    <dgm:cxn modelId="{1512196F-4DB7-43E8-A1DF-64C79A964892}" type="presOf" srcId="{545857B4-8E4F-41B7-AF9B-F8FC0F616B68}" destId="{6ED057F0-295D-4EBC-AC70-992CCE75B160}" srcOrd="1" destOrd="1" presId="urn:microsoft.com/office/officeart/2005/8/layout/vList4"/>
    <dgm:cxn modelId="{B5BFD786-F82F-4A45-9A7A-58F7CA2780FB}" srcId="{8CEB35ED-C0AF-492A-A8D9-4AB6FB19081B}" destId="{545857B4-8E4F-41B7-AF9B-F8FC0F616B68}" srcOrd="0" destOrd="0" parTransId="{EB827622-846F-4465-A5C7-59EF70FD5A17}" sibTransId="{DB97FF74-FDF9-447B-AC97-F4C5DAF7E64F}"/>
    <dgm:cxn modelId="{CB097418-A50E-402F-9128-8DD9EBF6F091}" srcId="{92181955-C178-41E0-BADA-78C013F41D52}" destId="{9BC03710-1E26-474C-AD3F-DC3C165DF4F7}" srcOrd="1" destOrd="0" parTransId="{A85B4539-E241-4314-9C07-387BB8831197}" sibTransId="{4087CA6C-EFEB-474A-92C1-B02FAF1FDD31}"/>
    <dgm:cxn modelId="{93DC89C2-A215-45F0-8587-B09B8D978425}" type="presOf" srcId="{94693295-44BD-425D-9155-C8D28F76FD6F}" destId="{8011CEC4-A76B-4997-9777-D516EBDFEAFD}" srcOrd="1" destOrd="1" presId="urn:microsoft.com/office/officeart/2005/8/layout/vList4"/>
    <dgm:cxn modelId="{C00BF336-9B36-488A-9F0C-C3A250628EEE}" type="presOf" srcId="{9BE1BF38-EF68-4312-96A7-E1190F3E6ED0}" destId="{00BA0E96-E6AB-428A-AC95-6ACBB9562973}" srcOrd="1" destOrd="2" presId="urn:microsoft.com/office/officeart/2005/8/layout/vList4"/>
    <dgm:cxn modelId="{1916D2C8-0BF3-43AB-ABFD-60BFAFA85DE7}" type="presOf" srcId="{92181955-C178-41E0-BADA-78C013F41D52}" destId="{8011CEC4-A76B-4997-9777-D516EBDFEAFD}" srcOrd="1" destOrd="0" presId="urn:microsoft.com/office/officeart/2005/8/layout/vList4"/>
    <dgm:cxn modelId="{26556C1A-FFD8-4E70-A172-BA528E4B0466}" type="presOf" srcId="{8842DA57-BF45-46BF-B4F2-FD57CC6FC4DA}" destId="{6ED057F0-295D-4EBC-AC70-992CCE75B160}" srcOrd="1" destOrd="2" presId="urn:microsoft.com/office/officeart/2005/8/layout/vList4"/>
    <dgm:cxn modelId="{BB42ECB1-1B87-443C-8663-370755863BE8}" srcId="{643CF2D0-63D7-4441-AC88-0272D16F9290}" destId="{9BE1BF38-EF68-4312-96A7-E1190F3E6ED0}" srcOrd="1" destOrd="0" parTransId="{653079BD-1724-43E3-821B-7E6ED8162548}" sibTransId="{8F276E0B-9BDE-4257-B347-ABE6A0F9073E}"/>
    <dgm:cxn modelId="{55BA982E-12F4-405C-A9BE-5E4A5860638E}" type="presOf" srcId="{8CEB35ED-C0AF-492A-A8D9-4AB6FB19081B}" destId="{6ED057F0-295D-4EBC-AC70-992CCE75B160}" srcOrd="1" destOrd="0" presId="urn:microsoft.com/office/officeart/2005/8/layout/vList4"/>
    <dgm:cxn modelId="{ABBE785F-EB8A-4412-BF8B-8EA9C15A68DD}" srcId="{21E7B40F-7B80-4142-A5B1-4B472F096D2F}" destId="{643CF2D0-63D7-4441-AC88-0272D16F9290}" srcOrd="1" destOrd="0" parTransId="{F6187B6A-1A56-4CFC-9190-3DD2B7DC2E2D}" sibTransId="{F7717EF5-5292-4068-9DB9-769591A712BF}"/>
    <dgm:cxn modelId="{98A58BFE-601E-442A-8B61-0E8F6C063B4F}" type="presOf" srcId="{21E7B40F-7B80-4142-A5B1-4B472F096D2F}" destId="{8B2FF04E-9191-4439-9AD2-720F699029E5}" srcOrd="0" destOrd="0" presId="urn:microsoft.com/office/officeart/2005/8/layout/vList4"/>
    <dgm:cxn modelId="{D751F99B-69B8-4D17-A6C6-9A82A90CB65B}" srcId="{21E7B40F-7B80-4142-A5B1-4B472F096D2F}" destId="{8CEB35ED-C0AF-492A-A8D9-4AB6FB19081B}" srcOrd="2" destOrd="0" parTransId="{A6600848-4E35-47E1-B19C-1CC7242F5A89}" sibTransId="{530CA4F2-1382-43E3-AE8E-42BC1E77E618}"/>
    <dgm:cxn modelId="{242CEFB9-4832-44AF-8D58-A31BDD004D88}" type="presOf" srcId="{09E4AF9C-D682-4319-8F06-F05E1320BF5D}" destId="{FA692ECE-10A2-4F98-83D8-4F930A3FF2BC}" srcOrd="0" destOrd="1" presId="urn:microsoft.com/office/officeart/2005/8/layout/vList4"/>
    <dgm:cxn modelId="{01454672-E5A9-4C3D-9327-2CBDC681D16F}" type="presOf" srcId="{09E4AF9C-D682-4319-8F06-F05E1320BF5D}" destId="{00BA0E96-E6AB-428A-AC95-6ACBB9562973}" srcOrd="1" destOrd="1" presId="urn:microsoft.com/office/officeart/2005/8/layout/vList4"/>
    <dgm:cxn modelId="{E5E41F98-7D00-4C9C-A328-B5F25D032F3D}" type="presOf" srcId="{9BC03710-1E26-474C-AD3F-DC3C165DF4F7}" destId="{850039F5-79DA-4618-A53E-589519EA4113}" srcOrd="0" destOrd="2" presId="urn:microsoft.com/office/officeart/2005/8/layout/vList4"/>
    <dgm:cxn modelId="{7870A7E7-7527-4C78-9115-900A46864630}" type="presOf" srcId="{9BC03710-1E26-474C-AD3F-DC3C165DF4F7}" destId="{8011CEC4-A76B-4997-9777-D516EBDFEAFD}" srcOrd="1" destOrd="2" presId="urn:microsoft.com/office/officeart/2005/8/layout/vList4"/>
    <dgm:cxn modelId="{5030A981-C294-4F5A-9479-4A5AFE102D0E}" type="presOf" srcId="{9BE1BF38-EF68-4312-96A7-E1190F3E6ED0}" destId="{FA692ECE-10A2-4F98-83D8-4F930A3FF2BC}" srcOrd="0" destOrd="2" presId="urn:microsoft.com/office/officeart/2005/8/layout/vList4"/>
    <dgm:cxn modelId="{CE743D05-07C0-41C1-98FF-18B673B95831}" srcId="{92181955-C178-41E0-BADA-78C013F41D52}" destId="{94693295-44BD-425D-9155-C8D28F76FD6F}" srcOrd="0" destOrd="0" parTransId="{7217F07F-D212-473F-8B9D-6FE550B987DD}" sibTransId="{E05DE95F-66F9-4744-82E8-AABB31D810AE}"/>
    <dgm:cxn modelId="{4811B07A-D69A-45DC-98A8-338BBE5A2CA8}" srcId="{8CEB35ED-C0AF-492A-A8D9-4AB6FB19081B}" destId="{8842DA57-BF45-46BF-B4F2-FD57CC6FC4DA}" srcOrd="1" destOrd="0" parTransId="{844FD5C1-8844-4562-8FE0-90BEB06D09DF}" sibTransId="{6EF4FE13-B740-40C4-B07E-E96993AEEEC1}"/>
    <dgm:cxn modelId="{84BC878A-67F8-4A9F-AE40-3432F142C1DC}" type="presOf" srcId="{643CF2D0-63D7-4441-AC88-0272D16F9290}" destId="{FA692ECE-10A2-4F98-83D8-4F930A3FF2BC}" srcOrd="0" destOrd="0" presId="urn:microsoft.com/office/officeart/2005/8/layout/vList4"/>
    <dgm:cxn modelId="{DA334B35-37D2-4D5E-9DBA-25E8D9FD1E5F}" type="presOf" srcId="{92181955-C178-41E0-BADA-78C013F41D52}" destId="{850039F5-79DA-4618-A53E-589519EA4113}" srcOrd="0" destOrd="0" presId="urn:microsoft.com/office/officeart/2005/8/layout/vList4"/>
    <dgm:cxn modelId="{5450507A-A31B-4655-A34D-A752F90D5257}" type="presOf" srcId="{8842DA57-BF45-46BF-B4F2-FD57CC6FC4DA}" destId="{05DD7382-118E-4E0C-BE3A-B5710EE2041D}" srcOrd="0" destOrd="2" presId="urn:microsoft.com/office/officeart/2005/8/layout/vList4"/>
    <dgm:cxn modelId="{7A44C719-00F5-4804-931F-EE18D752EDD1}" type="presOf" srcId="{643CF2D0-63D7-4441-AC88-0272D16F9290}" destId="{00BA0E96-E6AB-428A-AC95-6ACBB9562973}" srcOrd="1" destOrd="0" presId="urn:microsoft.com/office/officeart/2005/8/layout/vList4"/>
    <dgm:cxn modelId="{EE097FB5-49DE-4D2A-B0C3-DA65E633223E}" type="presParOf" srcId="{8B2FF04E-9191-4439-9AD2-720F699029E5}" destId="{8067C3DC-C5C5-4E9E-8151-FE0828E4F378}" srcOrd="0" destOrd="0" presId="urn:microsoft.com/office/officeart/2005/8/layout/vList4"/>
    <dgm:cxn modelId="{4D242EEC-C985-4600-BAFD-28BC5804807A}" type="presParOf" srcId="{8067C3DC-C5C5-4E9E-8151-FE0828E4F378}" destId="{850039F5-79DA-4618-A53E-589519EA4113}" srcOrd="0" destOrd="0" presId="urn:microsoft.com/office/officeart/2005/8/layout/vList4"/>
    <dgm:cxn modelId="{E0DC07CB-063D-4B23-92FE-71DEF130AC0C}" type="presParOf" srcId="{8067C3DC-C5C5-4E9E-8151-FE0828E4F378}" destId="{139D38B7-C8F3-4B6E-8D9B-BA434246F0AA}" srcOrd="1" destOrd="0" presId="urn:microsoft.com/office/officeart/2005/8/layout/vList4"/>
    <dgm:cxn modelId="{65EF0F89-F043-42DA-8961-0F8F22B45232}" type="presParOf" srcId="{8067C3DC-C5C5-4E9E-8151-FE0828E4F378}" destId="{8011CEC4-A76B-4997-9777-D516EBDFEAFD}" srcOrd="2" destOrd="0" presId="urn:microsoft.com/office/officeart/2005/8/layout/vList4"/>
    <dgm:cxn modelId="{EB144991-F2B0-43E5-A260-937ECE2A7CBE}" type="presParOf" srcId="{8B2FF04E-9191-4439-9AD2-720F699029E5}" destId="{293269A5-C49B-4E7E-81E3-7773D575C456}" srcOrd="1" destOrd="0" presId="urn:microsoft.com/office/officeart/2005/8/layout/vList4"/>
    <dgm:cxn modelId="{EF65B584-F4D6-4A77-9F78-0C813FF2B5A9}" type="presParOf" srcId="{8B2FF04E-9191-4439-9AD2-720F699029E5}" destId="{30AA933D-3BD2-4704-A463-CC4FFBF9BDC8}" srcOrd="2" destOrd="0" presId="urn:microsoft.com/office/officeart/2005/8/layout/vList4"/>
    <dgm:cxn modelId="{01EF2587-76F1-4864-9A49-743E4196835C}" type="presParOf" srcId="{30AA933D-3BD2-4704-A463-CC4FFBF9BDC8}" destId="{FA692ECE-10A2-4F98-83D8-4F930A3FF2BC}" srcOrd="0" destOrd="0" presId="urn:microsoft.com/office/officeart/2005/8/layout/vList4"/>
    <dgm:cxn modelId="{94085206-FE22-4EDD-9A4F-BA6170795E30}" type="presParOf" srcId="{30AA933D-3BD2-4704-A463-CC4FFBF9BDC8}" destId="{18F2F67A-1235-4825-B7AE-E3172D51D292}" srcOrd="1" destOrd="0" presId="urn:microsoft.com/office/officeart/2005/8/layout/vList4"/>
    <dgm:cxn modelId="{C58FC84B-7CC6-4D2C-A26A-0C32D7B32DEC}" type="presParOf" srcId="{30AA933D-3BD2-4704-A463-CC4FFBF9BDC8}" destId="{00BA0E96-E6AB-428A-AC95-6ACBB9562973}" srcOrd="2" destOrd="0" presId="urn:microsoft.com/office/officeart/2005/8/layout/vList4"/>
    <dgm:cxn modelId="{002BDF66-2FBE-41BB-B752-EC043D409DAD}" type="presParOf" srcId="{8B2FF04E-9191-4439-9AD2-720F699029E5}" destId="{5384D705-2E90-4DFB-A3BE-62946BD2C010}" srcOrd="3" destOrd="0" presId="urn:microsoft.com/office/officeart/2005/8/layout/vList4"/>
    <dgm:cxn modelId="{1F933153-7300-4BAD-85AD-7BD2C1A59672}" type="presParOf" srcId="{8B2FF04E-9191-4439-9AD2-720F699029E5}" destId="{F8BF9504-B155-46BD-AC03-3EC9B3F2A9F8}" srcOrd="4" destOrd="0" presId="urn:microsoft.com/office/officeart/2005/8/layout/vList4"/>
    <dgm:cxn modelId="{028CCD07-0AD7-49BB-A969-9136289A166D}" type="presParOf" srcId="{F8BF9504-B155-46BD-AC03-3EC9B3F2A9F8}" destId="{05DD7382-118E-4E0C-BE3A-B5710EE2041D}" srcOrd="0" destOrd="0" presId="urn:microsoft.com/office/officeart/2005/8/layout/vList4"/>
    <dgm:cxn modelId="{8AB999EC-DFA1-4E0A-BDCA-717578BCE03F}" type="presParOf" srcId="{F8BF9504-B155-46BD-AC03-3EC9B3F2A9F8}" destId="{1ED5378E-000B-4FB5-9FC6-1343BF88C972}" srcOrd="1" destOrd="0" presId="urn:microsoft.com/office/officeart/2005/8/layout/vList4"/>
    <dgm:cxn modelId="{04982F4A-31F0-43A6-91FE-F406848EC121}" type="presParOf" srcId="{F8BF9504-B155-46BD-AC03-3EC9B3F2A9F8}" destId="{6ED057F0-295D-4EBC-AC70-992CCE75B16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926A4-D709-4901-8DB1-1234E11C9518}">
      <dsp:nvSpPr>
        <dsp:cNvPr id="0" name=""/>
        <dsp:cNvSpPr/>
      </dsp:nvSpPr>
      <dsp:spPr>
        <a:xfrm rot="5400000">
          <a:off x="1559491" y="904640"/>
          <a:ext cx="778692" cy="886513"/>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B8A4179-050D-4D89-8326-20CE47C48629}">
      <dsp:nvSpPr>
        <dsp:cNvPr id="0" name=""/>
        <dsp:cNvSpPr/>
      </dsp:nvSpPr>
      <dsp:spPr>
        <a:xfrm>
          <a:off x="511698" y="41443"/>
          <a:ext cx="2297295" cy="917559"/>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Antes de junio de 1992 cada U. tiene su régimen salarial y prestacional</a:t>
          </a:r>
        </a:p>
        <a:p>
          <a:pPr lvl="0" algn="ctr" defTabSz="622300">
            <a:lnSpc>
              <a:spcPct val="90000"/>
            </a:lnSpc>
            <a:spcBef>
              <a:spcPct val="0"/>
            </a:spcBef>
            <a:spcAft>
              <a:spcPct val="35000"/>
            </a:spcAft>
          </a:pPr>
          <a:r>
            <a:rPr lang="es-CO" sz="1400" kern="1200" dirty="0" smtClean="0"/>
            <a:t>En UN decreto 910/92</a:t>
          </a:r>
          <a:endParaRPr lang="es-CO" sz="1400" kern="1200" dirty="0"/>
        </a:p>
      </dsp:txBody>
      <dsp:txXfrm>
        <a:off x="556498" y="86243"/>
        <a:ext cx="2207695" cy="827959"/>
      </dsp:txXfrm>
    </dsp:sp>
    <dsp:sp modelId="{7A731CED-26F4-408B-AA15-56311BB3340A}">
      <dsp:nvSpPr>
        <dsp:cNvPr id="0" name=""/>
        <dsp:cNvSpPr/>
      </dsp:nvSpPr>
      <dsp:spPr>
        <a:xfrm>
          <a:off x="2664045" y="128954"/>
          <a:ext cx="953394" cy="74161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DB5976-66F7-4CF5-B523-AAFD190FBD34}">
      <dsp:nvSpPr>
        <dsp:cNvPr id="0" name=""/>
        <dsp:cNvSpPr/>
      </dsp:nvSpPr>
      <dsp:spPr>
        <a:xfrm rot="5400000">
          <a:off x="2673788" y="1935362"/>
          <a:ext cx="778692" cy="886513"/>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8CF17B7-2105-4F0D-9085-08D10DA04E6E}">
      <dsp:nvSpPr>
        <dsp:cNvPr id="0" name=""/>
        <dsp:cNvSpPr/>
      </dsp:nvSpPr>
      <dsp:spPr>
        <a:xfrm>
          <a:off x="2314155" y="1072165"/>
          <a:ext cx="1820666" cy="917559"/>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En septiembre de 1992 el 910 mediante el 1444 se hace extensivo a las U de orden nacional</a:t>
          </a:r>
          <a:endParaRPr lang="es-CO" sz="1400" kern="1200" dirty="0"/>
        </a:p>
      </dsp:txBody>
      <dsp:txXfrm>
        <a:off x="2358955" y="1116965"/>
        <a:ext cx="1731066" cy="827959"/>
      </dsp:txXfrm>
    </dsp:sp>
    <dsp:sp modelId="{60BE070A-5AB4-4A5C-8DFF-D018755EEF55}">
      <dsp:nvSpPr>
        <dsp:cNvPr id="0" name=""/>
        <dsp:cNvSpPr/>
      </dsp:nvSpPr>
      <dsp:spPr>
        <a:xfrm>
          <a:off x="3749317" y="1159676"/>
          <a:ext cx="953394" cy="74161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EC3425-086B-42A2-97A1-D6FB2089D68A}">
      <dsp:nvSpPr>
        <dsp:cNvPr id="0" name=""/>
        <dsp:cNvSpPr/>
      </dsp:nvSpPr>
      <dsp:spPr>
        <a:xfrm rot="5400000">
          <a:off x="4218829" y="2966084"/>
          <a:ext cx="778692" cy="886513"/>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21F31F4-45F5-4C1A-AE7C-6B12E8B591E5}">
      <dsp:nvSpPr>
        <dsp:cNvPr id="0" name=""/>
        <dsp:cNvSpPr/>
      </dsp:nvSpPr>
      <dsp:spPr>
        <a:xfrm>
          <a:off x="3507140" y="2102887"/>
          <a:ext cx="2321624" cy="917559"/>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En decreto 55/94 se extiende a las U. Territoriales.</a:t>
          </a:r>
        </a:p>
        <a:p>
          <a:pPr lvl="0" algn="ctr" defTabSz="622300">
            <a:lnSpc>
              <a:spcPct val="90000"/>
            </a:lnSpc>
            <a:spcBef>
              <a:spcPct val="0"/>
            </a:spcBef>
            <a:spcAft>
              <a:spcPct val="35000"/>
            </a:spcAft>
          </a:pPr>
          <a:r>
            <a:rPr lang="es-CO" sz="1400" kern="1200" dirty="0" smtClean="0"/>
            <a:t>En decreto 15/96 se reitera</a:t>
          </a:r>
          <a:endParaRPr lang="es-CO" sz="1400" kern="1200" dirty="0"/>
        </a:p>
      </dsp:txBody>
      <dsp:txXfrm>
        <a:off x="3551940" y="2147687"/>
        <a:ext cx="2232024" cy="827959"/>
      </dsp:txXfrm>
    </dsp:sp>
    <dsp:sp modelId="{C5072F78-54F7-479C-891C-BA46E48EF2AE}">
      <dsp:nvSpPr>
        <dsp:cNvPr id="0" name=""/>
        <dsp:cNvSpPr/>
      </dsp:nvSpPr>
      <dsp:spPr>
        <a:xfrm>
          <a:off x="5323383" y="2190398"/>
          <a:ext cx="953394" cy="74161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s-CO" sz="1400" kern="1200" dirty="0"/>
        </a:p>
      </dsp:txBody>
      <dsp:txXfrm>
        <a:off x="5323383" y="2190398"/>
        <a:ext cx="953394" cy="741611"/>
      </dsp:txXfrm>
    </dsp:sp>
    <dsp:sp modelId="{23B09899-E0EF-4D2E-A275-DE9ECB77EA38}">
      <dsp:nvSpPr>
        <dsp:cNvPr id="0" name=""/>
        <dsp:cNvSpPr/>
      </dsp:nvSpPr>
      <dsp:spPr>
        <a:xfrm rot="5400000">
          <a:off x="5331868" y="3996806"/>
          <a:ext cx="778692" cy="886513"/>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FA0E7B1B-DCF9-45F9-8AFD-E644C970E231}">
      <dsp:nvSpPr>
        <dsp:cNvPr id="0" name=""/>
        <dsp:cNvSpPr/>
      </dsp:nvSpPr>
      <dsp:spPr>
        <a:xfrm>
          <a:off x="4946817" y="3133609"/>
          <a:ext cx="1813456" cy="917559"/>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smtClean="0"/>
            <a:t>Decreto  2912/01 modifica el 1444</a:t>
          </a:r>
          <a:endParaRPr lang="es-CO" sz="1400" kern="1200" dirty="0"/>
        </a:p>
      </dsp:txBody>
      <dsp:txXfrm>
        <a:off x="4991617" y="3178409"/>
        <a:ext cx="1723856" cy="827959"/>
      </dsp:txXfrm>
    </dsp:sp>
    <dsp:sp modelId="{8B174024-FBB8-40DC-B350-AA9D395A9C13}">
      <dsp:nvSpPr>
        <dsp:cNvPr id="0" name=""/>
        <dsp:cNvSpPr/>
      </dsp:nvSpPr>
      <dsp:spPr>
        <a:xfrm>
          <a:off x="6392885" y="3221119"/>
          <a:ext cx="953394" cy="74161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3F84EF-2CE0-4F14-8D8D-53571045FC98}">
      <dsp:nvSpPr>
        <dsp:cNvPr id="0" name=""/>
        <dsp:cNvSpPr/>
      </dsp:nvSpPr>
      <dsp:spPr>
        <a:xfrm rot="5400000">
          <a:off x="6623641" y="5027528"/>
          <a:ext cx="778692" cy="886513"/>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A37CF9D-8B9B-4947-941B-99196F0334D7}">
      <dsp:nvSpPr>
        <dsp:cNvPr id="0" name=""/>
        <dsp:cNvSpPr/>
      </dsp:nvSpPr>
      <dsp:spPr>
        <a:xfrm>
          <a:off x="6154314" y="4164331"/>
          <a:ext cx="1720805" cy="917559"/>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smtClean="0"/>
            <a:t>Decreto  2912/01 modifica el 1444</a:t>
          </a:r>
          <a:endParaRPr lang="es-CO" sz="1400" kern="1200" dirty="0"/>
        </a:p>
      </dsp:txBody>
      <dsp:txXfrm>
        <a:off x="6199114" y="4209131"/>
        <a:ext cx="1631205" cy="827959"/>
      </dsp:txXfrm>
    </dsp:sp>
    <dsp:sp modelId="{76D22CAF-B43E-48B1-98E5-BE014EE4D8C8}">
      <dsp:nvSpPr>
        <dsp:cNvPr id="0" name=""/>
        <dsp:cNvSpPr/>
      </dsp:nvSpPr>
      <dsp:spPr>
        <a:xfrm>
          <a:off x="7670146" y="4251841"/>
          <a:ext cx="953394" cy="74161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0BAFFE-E8FE-400C-B940-CE6EB3F54EE6}">
      <dsp:nvSpPr>
        <dsp:cNvPr id="0" name=""/>
        <dsp:cNvSpPr/>
      </dsp:nvSpPr>
      <dsp:spPr>
        <a:xfrm>
          <a:off x="7477900" y="5195053"/>
          <a:ext cx="2177731" cy="917559"/>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Decreto 1279/02 hibrido 1444/92 y 2912/01</a:t>
          </a:r>
          <a:endParaRPr lang="es-CO" sz="1400" kern="1200" dirty="0"/>
        </a:p>
      </dsp:txBody>
      <dsp:txXfrm>
        <a:off x="7522700" y="5239853"/>
        <a:ext cx="2088131" cy="827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E6B072F-4BAF-425D-825E-7299E1635DAF}" type="datetimeFigureOut">
              <a:rPr lang="es-CO" smtClean="0"/>
              <a:t>04/10/2018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254107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6B072F-4BAF-425D-825E-7299E1635DAF}" type="datetimeFigureOut">
              <a:rPr lang="es-CO" smtClean="0"/>
              <a:t>04/10/2018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282203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6B072F-4BAF-425D-825E-7299E1635DAF}" type="datetimeFigureOut">
              <a:rPr lang="es-CO" smtClean="0"/>
              <a:t>04/10/2018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389459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6B072F-4BAF-425D-825E-7299E1635DAF}" type="datetimeFigureOut">
              <a:rPr lang="es-CO" smtClean="0"/>
              <a:t>04/10/2018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173140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E6B072F-4BAF-425D-825E-7299E1635DAF}" type="datetimeFigureOut">
              <a:rPr lang="es-CO" smtClean="0"/>
              <a:t>04/10/2018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344276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E6B072F-4BAF-425D-825E-7299E1635DAF}" type="datetimeFigureOut">
              <a:rPr lang="es-CO" smtClean="0"/>
              <a:t>04/10/2018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346908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E6B072F-4BAF-425D-825E-7299E1635DAF}" type="datetimeFigureOut">
              <a:rPr lang="es-CO" smtClean="0"/>
              <a:t>04/10/2018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157888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E6B072F-4BAF-425D-825E-7299E1635DAF}" type="datetimeFigureOut">
              <a:rPr lang="es-CO" smtClean="0"/>
              <a:t>04/10/2018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310909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E6B072F-4BAF-425D-825E-7299E1635DAF}" type="datetimeFigureOut">
              <a:rPr lang="es-CO" smtClean="0"/>
              <a:t>04/10/2018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98550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6B072F-4BAF-425D-825E-7299E1635DAF}" type="datetimeFigureOut">
              <a:rPr lang="es-CO" smtClean="0"/>
              <a:t>04/10/2018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164923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6B072F-4BAF-425D-825E-7299E1635DAF}" type="datetimeFigureOut">
              <a:rPr lang="es-CO" smtClean="0"/>
              <a:t>04/10/2018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07B29A0-D472-4476-98AC-51074174E973}" type="slidenum">
              <a:rPr lang="es-CO" smtClean="0"/>
              <a:t>‹Nº›</a:t>
            </a:fld>
            <a:endParaRPr lang="es-CO"/>
          </a:p>
        </p:txBody>
      </p:sp>
    </p:spTree>
    <p:extLst>
      <p:ext uri="{BB962C8B-B14F-4D97-AF65-F5344CB8AC3E}">
        <p14:creationId xmlns:p14="http://schemas.microsoft.com/office/powerpoint/2010/main" val="13034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B072F-4BAF-425D-825E-7299E1635DAF}" type="datetimeFigureOut">
              <a:rPr lang="es-CO" smtClean="0"/>
              <a:t>04/10/2018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B29A0-D472-4476-98AC-51074174E973}" type="slidenum">
              <a:rPr lang="es-CO" smtClean="0"/>
              <a:t>‹Nº›</a:t>
            </a:fld>
            <a:endParaRPr lang="es-CO"/>
          </a:p>
        </p:txBody>
      </p:sp>
    </p:spTree>
    <p:extLst>
      <p:ext uri="{BB962C8B-B14F-4D97-AF65-F5344CB8AC3E}">
        <p14:creationId xmlns:p14="http://schemas.microsoft.com/office/powerpoint/2010/main" val="1052449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O" dirty="0" smtClean="0"/>
              <a:t>¿Reforma al decreto 1279 de 2002?</a:t>
            </a:r>
            <a:endParaRPr lang="es-CO" dirty="0"/>
          </a:p>
        </p:txBody>
      </p:sp>
      <p:sp>
        <p:nvSpPr>
          <p:cNvPr id="3" name="Subtítulo 2"/>
          <p:cNvSpPr>
            <a:spLocks noGrp="1"/>
          </p:cNvSpPr>
          <p:nvPr>
            <p:ph type="subTitle" idx="1"/>
          </p:nvPr>
        </p:nvSpPr>
        <p:spPr/>
        <p:txBody>
          <a:bodyPr>
            <a:normAutofit lnSpcReduction="10000"/>
          </a:bodyPr>
          <a:lstStyle/>
          <a:p>
            <a:r>
              <a:rPr lang="es-CO" dirty="0" smtClean="0"/>
              <a:t>Junio 19 de 2018</a:t>
            </a:r>
          </a:p>
          <a:p>
            <a:r>
              <a:rPr lang="es-CO" dirty="0" smtClean="0"/>
              <a:t>Jairo Ruiz</a:t>
            </a:r>
          </a:p>
          <a:p>
            <a:r>
              <a:rPr lang="es-CO" dirty="0" smtClean="0"/>
              <a:t>Secretario General ASPU</a:t>
            </a:r>
          </a:p>
          <a:p>
            <a:r>
              <a:rPr lang="es-CO" smtClean="0"/>
              <a:t>Profesor UDFJC</a:t>
            </a:r>
            <a:endParaRPr lang="es-CO" dirty="0"/>
          </a:p>
        </p:txBody>
      </p:sp>
    </p:spTree>
    <p:extLst>
      <p:ext uri="{BB962C8B-B14F-4D97-AF65-F5344CB8AC3E}">
        <p14:creationId xmlns:p14="http://schemas.microsoft.com/office/powerpoint/2010/main" val="426153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Salario de enganche</a:t>
            </a:r>
            <a:endParaRPr lang="es-CO" dirty="0"/>
          </a:p>
        </p:txBody>
      </p:sp>
      <p:sp>
        <p:nvSpPr>
          <p:cNvPr id="3" name="Marcador de contenido 2"/>
          <p:cNvSpPr>
            <a:spLocks noGrp="1"/>
          </p:cNvSpPr>
          <p:nvPr>
            <p:ph idx="1"/>
          </p:nvPr>
        </p:nvSpPr>
        <p:spPr/>
        <p:txBody>
          <a:bodyPr/>
          <a:lstStyle/>
          <a:p>
            <a:pPr marL="0" indent="0" algn="just">
              <a:buNone/>
            </a:pPr>
            <a:r>
              <a:rPr lang="es-CO" b="1" i="1" dirty="0"/>
              <a:t>Salario de enganche</a:t>
            </a:r>
            <a:r>
              <a:rPr lang="es-CO" i="1" dirty="0"/>
              <a:t>. Se establece como salario de enganche para la categoría auxiliar sin experiencia y sin título de posgrado un valor de 7 SMLV, o su equivalente 402,2 puntos. </a:t>
            </a:r>
            <a:endParaRPr lang="es-CO" i="1" dirty="0" smtClean="0"/>
          </a:p>
          <a:p>
            <a:pPr marL="0" indent="0" algn="just">
              <a:buNone/>
            </a:pPr>
            <a:r>
              <a:rPr lang="es-CO" i="1" dirty="0" smtClean="0"/>
              <a:t>Los </a:t>
            </a:r>
            <a:r>
              <a:rPr lang="es-CO" i="1" dirty="0"/>
              <a:t>salarios de los docentes vinculados a la fecha se actualizarán teniendo como base este salario de enganche.</a:t>
            </a:r>
            <a:endParaRPr lang="es-CO" dirty="0"/>
          </a:p>
          <a:p>
            <a:pPr algn="just"/>
            <a:endParaRPr lang="es-CO" dirty="0"/>
          </a:p>
        </p:txBody>
      </p:sp>
    </p:spTree>
    <p:extLst>
      <p:ext uri="{BB962C8B-B14F-4D97-AF65-F5344CB8AC3E}">
        <p14:creationId xmlns:p14="http://schemas.microsoft.com/office/powerpoint/2010/main" val="398531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Algunos aspectos </a:t>
            </a:r>
            <a:r>
              <a:rPr lang="es-CO" dirty="0" smtClean="0"/>
              <a:t>en los que se inscribe el </a:t>
            </a:r>
            <a:r>
              <a:rPr lang="es-CO" dirty="0"/>
              <a:t>decreto </a:t>
            </a:r>
            <a:r>
              <a:rPr lang="es-CO" dirty="0" smtClean="0"/>
              <a:t>1279/02</a:t>
            </a:r>
            <a:endParaRPr lang="es-CO" dirty="0"/>
          </a:p>
        </p:txBody>
      </p:sp>
      <p:sp>
        <p:nvSpPr>
          <p:cNvPr id="3" name="Marcador de texto 2"/>
          <p:cNvSpPr>
            <a:spLocks noGrp="1"/>
          </p:cNvSpPr>
          <p:nvPr>
            <p:ph type="body" idx="1"/>
          </p:nvPr>
        </p:nvSpPr>
        <p:spPr/>
        <p:txBody>
          <a:bodyPr/>
          <a:lstStyle/>
          <a:p>
            <a:endParaRPr lang="es-CO"/>
          </a:p>
        </p:txBody>
      </p:sp>
    </p:spTree>
    <p:extLst>
      <p:ext uri="{BB962C8B-B14F-4D97-AF65-F5344CB8AC3E}">
        <p14:creationId xmlns:p14="http://schemas.microsoft.com/office/powerpoint/2010/main" val="179442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64457"/>
            <a:ext cx="10515600" cy="5712506"/>
          </a:xfrm>
        </p:spPr>
        <p:txBody>
          <a:bodyPr>
            <a:normAutofit fontScale="92500" lnSpcReduction="10000"/>
          </a:bodyPr>
          <a:lstStyle/>
          <a:p>
            <a:r>
              <a:rPr lang="es-CO" dirty="0"/>
              <a:t>La ley 30/92 –manejo de recursos artículos 86 y 87-, ley 1188/08 –</a:t>
            </a:r>
            <a:r>
              <a:rPr lang="es-CO" dirty="0" smtClean="0"/>
              <a:t>acreditación- </a:t>
            </a:r>
          </a:p>
          <a:p>
            <a:r>
              <a:rPr lang="es-CO" dirty="0" smtClean="0"/>
              <a:t>ley </a:t>
            </a:r>
            <a:r>
              <a:rPr lang="es-CO" dirty="0"/>
              <a:t>1286/09 –COLCIENCIAS, Sistema Nacional de Ciencia, tecnología e innovación-, </a:t>
            </a:r>
            <a:endParaRPr lang="es-CO" dirty="0" smtClean="0"/>
          </a:p>
          <a:p>
            <a:r>
              <a:rPr lang="es-CO" dirty="0" smtClean="0"/>
              <a:t>Los </a:t>
            </a:r>
            <a:r>
              <a:rPr lang="es-CO" dirty="0"/>
              <a:t>planes de desarrollo de cada gobierno </a:t>
            </a:r>
            <a:endParaRPr lang="es-CO" dirty="0" smtClean="0"/>
          </a:p>
          <a:p>
            <a:pPr lvl="1"/>
            <a:r>
              <a:rPr lang="es-CO" dirty="0" smtClean="0"/>
              <a:t>Estado </a:t>
            </a:r>
            <a:r>
              <a:rPr lang="es-CO" dirty="0"/>
              <a:t>Comunitario: desarrollo para todos 2006-2010, ampliación de cobertura, aseguramiento de calidad; </a:t>
            </a:r>
            <a:endParaRPr lang="es-CO" dirty="0" smtClean="0"/>
          </a:p>
          <a:p>
            <a:pPr lvl="1"/>
            <a:r>
              <a:rPr lang="es-CO" dirty="0" smtClean="0"/>
              <a:t>Prosperidad </a:t>
            </a:r>
            <a:r>
              <a:rPr lang="es-CO" dirty="0"/>
              <a:t>para todos 2010-2014, Competitividad y crecimiento de la productividad; </a:t>
            </a:r>
            <a:endParaRPr lang="es-CO" dirty="0" smtClean="0"/>
          </a:p>
          <a:p>
            <a:pPr lvl="1"/>
            <a:r>
              <a:rPr lang="es-CO" dirty="0" smtClean="0"/>
              <a:t>Todos </a:t>
            </a:r>
            <a:r>
              <a:rPr lang="es-CO" dirty="0"/>
              <a:t>por un nuevo país 2014-2018, </a:t>
            </a:r>
            <a:endParaRPr lang="es-CO" dirty="0" smtClean="0"/>
          </a:p>
          <a:p>
            <a:r>
              <a:rPr lang="es-CO" dirty="0" smtClean="0"/>
              <a:t>Parques </a:t>
            </a:r>
            <a:r>
              <a:rPr lang="es-CO" dirty="0"/>
              <a:t>Científicos, Tecnológicos y de Innovación (PCTI), </a:t>
            </a:r>
            <a:endParaRPr lang="es-CO" dirty="0" smtClean="0"/>
          </a:p>
          <a:p>
            <a:r>
              <a:rPr lang="es-CO" dirty="0" smtClean="0"/>
              <a:t>la </a:t>
            </a:r>
            <a:r>
              <a:rPr lang="es-CO" dirty="0"/>
              <a:t>priorización de la financiación a la demanda más que a la oferta, </a:t>
            </a:r>
            <a:endParaRPr lang="es-CO" dirty="0" smtClean="0"/>
          </a:p>
          <a:p>
            <a:r>
              <a:rPr lang="es-CO" dirty="0" smtClean="0"/>
              <a:t>las </a:t>
            </a:r>
            <a:r>
              <a:rPr lang="es-CO" dirty="0"/>
              <a:t>bolsas presupuestales para financiar proyectos de investigación o de proyección social dentro y fuera de la universidad, </a:t>
            </a:r>
            <a:endParaRPr lang="es-CO" dirty="0" smtClean="0"/>
          </a:p>
          <a:p>
            <a:r>
              <a:rPr lang="es-CO" dirty="0" smtClean="0"/>
              <a:t>la </a:t>
            </a:r>
            <a:r>
              <a:rPr lang="es-CO" dirty="0"/>
              <a:t>ley Spin off </a:t>
            </a:r>
          </a:p>
        </p:txBody>
      </p:sp>
    </p:spTree>
    <p:extLst>
      <p:ext uri="{BB962C8B-B14F-4D97-AF65-F5344CB8AC3E}">
        <p14:creationId xmlns:p14="http://schemas.microsoft.com/office/powerpoint/2010/main" val="649333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85611"/>
            <a:ext cx="10515600" cy="5391352"/>
          </a:xfrm>
        </p:spPr>
        <p:txBody>
          <a:bodyPr>
            <a:normAutofit/>
          </a:bodyPr>
          <a:lstStyle/>
          <a:p>
            <a:pPr marL="514350" indent="-514350">
              <a:buFont typeface="+mj-lt"/>
              <a:buAutoNum type="arabicPeriod"/>
            </a:pPr>
            <a:r>
              <a:rPr lang="es-CO" dirty="0" smtClean="0"/>
              <a:t>Parte integral de una política contra la educación publica superior</a:t>
            </a:r>
          </a:p>
          <a:p>
            <a:pPr lvl="1" algn="just"/>
            <a:r>
              <a:rPr lang="es-CO" b="1" dirty="0" err="1" smtClean="0"/>
              <a:t>Desfinanciación</a:t>
            </a:r>
            <a:r>
              <a:rPr lang="es-CO" b="1" dirty="0" smtClean="0"/>
              <a:t> de la educación Superior pública: </a:t>
            </a:r>
          </a:p>
          <a:p>
            <a:pPr lvl="2" algn="just"/>
            <a:r>
              <a:rPr lang="es-CO" dirty="0" smtClean="0"/>
              <a:t>No se destino un rubro presupuestal en los planes de desarrollo para sostenimiento de la nomina docente, representando entre el 20 y 25% del presupuesto de cada universidad, mientras que la nomina de temporales y HC, a pesar de ser mayoría representa entre el 10 y 20 % </a:t>
            </a:r>
          </a:p>
          <a:p>
            <a:pPr lvl="2" algn="just"/>
            <a:r>
              <a:rPr lang="es-CO" dirty="0" smtClean="0"/>
              <a:t>Artículos 86 y 87 de ley 30/92 determinan presupuesto y en el tiempo desde 1993 se conserva el mismo valor</a:t>
            </a:r>
          </a:p>
          <a:p>
            <a:pPr lvl="2" algn="just"/>
            <a:r>
              <a:rPr lang="es-CO" dirty="0" smtClean="0"/>
              <a:t>Crecimiento de la matricula se incremento en la U. pública de 274.897 en el 2000 a 595.497 en el 2015</a:t>
            </a:r>
          </a:p>
          <a:p>
            <a:pPr lvl="2" algn="just"/>
            <a:r>
              <a:rPr lang="es-CO" dirty="0" smtClean="0"/>
              <a:t>El porcentaje de participación en transferencias de la nación a las IES como porcentaje del gasto total delas IES oscila entre el 48,8 y el 39,4 entre 2007 y 2016</a:t>
            </a:r>
          </a:p>
          <a:p>
            <a:pPr lvl="2" algn="just"/>
            <a:r>
              <a:rPr lang="es-CO" dirty="0"/>
              <a:t>Transferencias por funcionamiento </a:t>
            </a:r>
            <a:r>
              <a:rPr lang="es-CO" dirty="0" smtClean="0"/>
              <a:t>porcentualmente son inferiores al </a:t>
            </a:r>
            <a:r>
              <a:rPr lang="es-CO" dirty="0"/>
              <a:t>crecimiento del gasto </a:t>
            </a:r>
            <a:r>
              <a:rPr lang="es-CO" dirty="0" smtClean="0"/>
              <a:t>docente entre 4,4 y 6,4% entre 2009 y 2015 </a:t>
            </a:r>
          </a:p>
          <a:p>
            <a:pPr lvl="2" algn="just"/>
            <a:r>
              <a:rPr lang="es-CO" dirty="0" smtClean="0"/>
              <a:t>Programas de financiación ala demanda se privilegian sobre la financiación a la oferta y con presupuesto previamente destinado a la oferta que se destina a la demanda</a:t>
            </a:r>
          </a:p>
          <a:p>
            <a:pPr lvl="1"/>
            <a:endParaRPr lang="es-CO" dirty="0" smtClean="0"/>
          </a:p>
        </p:txBody>
      </p:sp>
    </p:spTree>
    <p:extLst>
      <p:ext uri="{BB962C8B-B14F-4D97-AF65-F5344CB8AC3E}">
        <p14:creationId xmlns:p14="http://schemas.microsoft.com/office/powerpoint/2010/main" val="31187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Transferencias de la nación a las IES entre 2002 y 2016</a:t>
            </a:r>
            <a:endParaRPr lang="es-CO" dirty="0"/>
          </a:p>
        </p:txBody>
      </p:sp>
      <p:pic>
        <p:nvPicPr>
          <p:cNvPr id="4" name="Marcador de contenido 3"/>
          <p:cNvPicPr>
            <a:picLocks noGrp="1" noChangeAspect="1"/>
          </p:cNvPicPr>
          <p:nvPr>
            <p:ph idx="1"/>
          </p:nvPr>
        </p:nvPicPr>
        <p:blipFill>
          <a:blip r:embed="rId2"/>
          <a:stretch>
            <a:fillRect/>
          </a:stretch>
        </p:blipFill>
        <p:spPr>
          <a:xfrm>
            <a:off x="1016000" y="1651456"/>
            <a:ext cx="10337799" cy="4662261"/>
          </a:xfrm>
          <a:prstGeom prst="rect">
            <a:avLst/>
          </a:prstGeom>
        </p:spPr>
      </p:pic>
      <p:pic>
        <p:nvPicPr>
          <p:cNvPr id="5" name="Imagen 4"/>
          <p:cNvPicPr>
            <a:picLocks noChangeAspect="1"/>
          </p:cNvPicPr>
          <p:nvPr/>
        </p:nvPicPr>
        <p:blipFill>
          <a:blip r:embed="rId3"/>
          <a:stretch>
            <a:fillRect/>
          </a:stretch>
        </p:blipFill>
        <p:spPr>
          <a:xfrm>
            <a:off x="1247203" y="6342745"/>
            <a:ext cx="9349249" cy="558938"/>
          </a:xfrm>
          <a:prstGeom prst="rect">
            <a:avLst/>
          </a:prstGeom>
        </p:spPr>
      </p:pic>
    </p:spTree>
    <p:extLst>
      <p:ext uri="{BB962C8B-B14F-4D97-AF65-F5344CB8AC3E}">
        <p14:creationId xmlns:p14="http://schemas.microsoft.com/office/powerpoint/2010/main" val="417305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Trasferencias de la nación por articulo 86</a:t>
            </a:r>
            <a:endParaRPr lang="es-CO" dirty="0"/>
          </a:p>
        </p:txBody>
      </p:sp>
      <p:pic>
        <p:nvPicPr>
          <p:cNvPr id="4" name="Marcador de contenido 3"/>
          <p:cNvPicPr>
            <a:picLocks noGrp="1" noChangeAspect="1"/>
          </p:cNvPicPr>
          <p:nvPr>
            <p:ph idx="1"/>
          </p:nvPr>
        </p:nvPicPr>
        <p:blipFill>
          <a:blip r:embed="rId2"/>
          <a:stretch>
            <a:fillRect/>
          </a:stretch>
        </p:blipFill>
        <p:spPr>
          <a:xfrm>
            <a:off x="838200" y="1825624"/>
            <a:ext cx="10515600" cy="4531633"/>
          </a:xfrm>
          <a:prstGeom prst="rect">
            <a:avLst/>
          </a:prstGeom>
        </p:spPr>
      </p:pic>
    </p:spTree>
    <p:extLst>
      <p:ext uri="{BB962C8B-B14F-4D97-AF65-F5344CB8AC3E}">
        <p14:creationId xmlns:p14="http://schemas.microsoft.com/office/powerpoint/2010/main" val="3968940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Estudiantes en educación superior público entre 2000 y 2015</a:t>
            </a:r>
            <a:endParaRPr lang="es-CO" dirty="0"/>
          </a:p>
        </p:txBody>
      </p:sp>
      <p:pic>
        <p:nvPicPr>
          <p:cNvPr id="4" name="Marcador de contenido 3"/>
          <p:cNvPicPr>
            <a:picLocks noGrp="1" noChangeAspect="1"/>
          </p:cNvPicPr>
          <p:nvPr>
            <p:ph idx="1"/>
          </p:nvPr>
        </p:nvPicPr>
        <p:blipFill>
          <a:blip r:embed="rId2"/>
          <a:stretch>
            <a:fillRect/>
          </a:stretch>
        </p:blipFill>
        <p:spPr>
          <a:xfrm>
            <a:off x="957943" y="1825625"/>
            <a:ext cx="10395857" cy="4351338"/>
          </a:xfrm>
          <a:prstGeom prst="rect">
            <a:avLst/>
          </a:prstGeom>
        </p:spPr>
      </p:pic>
    </p:spTree>
    <p:extLst>
      <p:ext uri="{BB962C8B-B14F-4D97-AF65-F5344CB8AC3E}">
        <p14:creationId xmlns:p14="http://schemas.microsoft.com/office/powerpoint/2010/main" val="2956820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Transferencia de la nación como porcentaje del gasto total de las IES</a:t>
            </a:r>
            <a:endParaRPr lang="es-CO" dirty="0"/>
          </a:p>
        </p:txBody>
      </p:sp>
      <p:pic>
        <p:nvPicPr>
          <p:cNvPr id="4" name="Marcador de contenido 3"/>
          <p:cNvPicPr>
            <a:picLocks noGrp="1" noChangeAspect="1"/>
          </p:cNvPicPr>
          <p:nvPr>
            <p:ph idx="1"/>
          </p:nvPr>
        </p:nvPicPr>
        <p:blipFill>
          <a:blip r:embed="rId2"/>
          <a:stretch>
            <a:fillRect/>
          </a:stretch>
        </p:blipFill>
        <p:spPr>
          <a:xfrm>
            <a:off x="884920" y="1879871"/>
            <a:ext cx="10468879" cy="4674732"/>
          </a:xfrm>
          <a:prstGeom prst="rect">
            <a:avLst/>
          </a:prstGeom>
        </p:spPr>
      </p:pic>
    </p:spTree>
    <p:extLst>
      <p:ext uri="{BB962C8B-B14F-4D97-AF65-F5344CB8AC3E}">
        <p14:creationId xmlns:p14="http://schemas.microsoft.com/office/powerpoint/2010/main" val="1193620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0914" y="391886"/>
            <a:ext cx="11480800" cy="6226628"/>
          </a:xfrm>
        </p:spPr>
        <p:txBody>
          <a:bodyPr>
            <a:noAutofit/>
          </a:bodyPr>
          <a:lstStyle/>
          <a:p>
            <a:pPr marL="0" indent="0">
              <a:buNone/>
            </a:pPr>
            <a:r>
              <a:rPr lang="es-CO" sz="1800" i="1" dirty="0" smtClean="0"/>
              <a:t>(</a:t>
            </a:r>
            <a:r>
              <a:rPr lang="es-CO" sz="1800" i="1" dirty="0"/>
              <a:t>i) los ANPFI </a:t>
            </a:r>
            <a:r>
              <a:rPr lang="es-CO" sz="1800" i="1" dirty="0" smtClean="0"/>
              <a:t>para </a:t>
            </a:r>
            <a:r>
              <a:rPr lang="es-CO" sz="1800" i="1" dirty="0"/>
              <a:t>cubrir costos de funcionamiento e inversión fueron congelados, </a:t>
            </a:r>
            <a:r>
              <a:rPr lang="es-CO" sz="1800" i="1" dirty="0" smtClean="0"/>
              <a:t>en </a:t>
            </a:r>
            <a:r>
              <a:rPr lang="es-CO" sz="1800" i="1" dirty="0"/>
              <a:t>el Artículo 86 de la Ley 30, estos aportes tuvieron incrementos anuales con base en el IPC </a:t>
            </a:r>
            <a:endParaRPr lang="es-CO" sz="1800" i="1" dirty="0" smtClean="0"/>
          </a:p>
          <a:p>
            <a:pPr marL="0" indent="0">
              <a:buNone/>
            </a:pPr>
            <a:r>
              <a:rPr lang="es-CO" sz="1800" i="1" dirty="0" smtClean="0"/>
              <a:t>(</a:t>
            </a:r>
            <a:r>
              <a:rPr lang="es-CO" sz="1800" i="1" dirty="0"/>
              <a:t>ii) los gastos de funcionamiento e inversión se incrementaron anualmente </a:t>
            </a:r>
            <a:r>
              <a:rPr lang="es-CO" sz="1800" i="1" dirty="0" smtClean="0"/>
              <a:t>con </a:t>
            </a:r>
            <a:r>
              <a:rPr lang="es-CO" sz="1800" i="1" dirty="0"/>
              <a:t>base los incrementos del </a:t>
            </a:r>
            <a:r>
              <a:rPr lang="es-CO" sz="1800" i="1" dirty="0" smtClean="0"/>
              <a:t>(</a:t>
            </a:r>
            <a:r>
              <a:rPr lang="es-CO" sz="1800" i="1" dirty="0"/>
              <a:t>SM); </a:t>
            </a:r>
            <a:endParaRPr lang="es-CO" sz="1800" i="1" dirty="0" smtClean="0"/>
          </a:p>
          <a:p>
            <a:pPr marL="0" indent="0">
              <a:buNone/>
            </a:pPr>
            <a:r>
              <a:rPr lang="es-CO" sz="1800" i="1" dirty="0" smtClean="0"/>
              <a:t>(</a:t>
            </a:r>
            <a:r>
              <a:rPr lang="es-CO" sz="1800" i="1" dirty="0"/>
              <a:t>iii) la tasa de crecimiento del SM fue mayor que la del IPC, es decir el SM creció por encima de la inflación; </a:t>
            </a:r>
            <a:endParaRPr lang="es-CO" sz="1800" i="1" dirty="0" smtClean="0"/>
          </a:p>
          <a:p>
            <a:pPr marL="0" indent="0">
              <a:buNone/>
            </a:pPr>
            <a:r>
              <a:rPr lang="es-CO" sz="1800" i="1" dirty="0" smtClean="0"/>
              <a:t>(</a:t>
            </a:r>
            <a:r>
              <a:rPr lang="es-CO" sz="1800" i="1" dirty="0"/>
              <a:t>iv) </a:t>
            </a:r>
            <a:r>
              <a:rPr lang="es-CO" sz="1800" i="1" dirty="0" smtClean="0"/>
              <a:t>los </a:t>
            </a:r>
            <a:r>
              <a:rPr lang="es-CO" sz="1800" i="1" dirty="0"/>
              <a:t>incrementos de los ANPFI destinados para cubrir los costos de funcionamiento e inversión </a:t>
            </a:r>
            <a:r>
              <a:rPr lang="es-CO" sz="1800" i="1" dirty="0" smtClean="0"/>
              <a:t>son más insuficientes </a:t>
            </a:r>
          </a:p>
          <a:p>
            <a:pPr marL="0" indent="0">
              <a:buNone/>
            </a:pPr>
            <a:r>
              <a:rPr lang="es-CO" sz="1800" i="1" dirty="0" smtClean="0"/>
              <a:t>(</a:t>
            </a:r>
            <a:r>
              <a:rPr lang="es-CO" sz="1800" i="1" dirty="0"/>
              <a:t>v) el déficit de recursos de la Nación asociado a los costos de funcionamiento e inversión, </a:t>
            </a:r>
            <a:r>
              <a:rPr lang="es-CO" sz="1800" i="1" dirty="0" smtClean="0"/>
              <a:t>subsanado </a:t>
            </a:r>
            <a:r>
              <a:rPr lang="es-CO" sz="1800" i="1" dirty="0"/>
              <a:t>parcialmente por las universidades estatales mediante la generación de una mayor cantidad de recursos propios y a través de la gestión de nuevos recursos de los entes </a:t>
            </a:r>
            <a:r>
              <a:rPr lang="es-CO" sz="1800" i="1" dirty="0" smtClean="0"/>
              <a:t>territoriales</a:t>
            </a:r>
          </a:p>
          <a:p>
            <a:pPr marL="0" indent="0">
              <a:buNone/>
            </a:pPr>
            <a:r>
              <a:rPr lang="es-CO" sz="1800" i="1" dirty="0" smtClean="0"/>
              <a:t>(</a:t>
            </a:r>
            <a:r>
              <a:rPr lang="es-CO" sz="1800" i="1" dirty="0"/>
              <a:t>vi) los incrementos reales de los ANPFI destinados al mejoramiento de la calidad (Artículo 87), fueron cercanos al 30% del incremento real del Producto Interno Bruto (PIB) </a:t>
            </a:r>
            <a:r>
              <a:rPr lang="es-CO" sz="1800" i="1" dirty="0" smtClean="0"/>
              <a:t> </a:t>
            </a:r>
          </a:p>
          <a:p>
            <a:pPr marL="0" indent="0">
              <a:buNone/>
            </a:pPr>
            <a:r>
              <a:rPr lang="es-CO" sz="1800" i="1" dirty="0" smtClean="0"/>
              <a:t>(</a:t>
            </a:r>
            <a:r>
              <a:rPr lang="es-CO" sz="1800" i="1" dirty="0"/>
              <a:t>vii) </a:t>
            </a:r>
            <a:r>
              <a:rPr lang="es-CO" sz="1800" i="1" dirty="0" smtClean="0"/>
              <a:t>Mejoramiento </a:t>
            </a:r>
            <a:r>
              <a:rPr lang="es-CO" sz="1800" i="1" dirty="0"/>
              <a:t>en los indicadores de eficiencia y desempeño, </a:t>
            </a:r>
            <a:r>
              <a:rPr lang="es-CO" sz="1800" i="1" dirty="0" smtClean="0"/>
              <a:t>para tener </a:t>
            </a:r>
            <a:r>
              <a:rPr lang="es-CO" sz="1800" i="1" dirty="0"/>
              <a:t>mayor participación en la distribución de los ANPFI destinados al mejoramiento de la </a:t>
            </a:r>
            <a:r>
              <a:rPr lang="es-CO" sz="1800" i="1" dirty="0" smtClean="0"/>
              <a:t>calidad, estimulo </a:t>
            </a:r>
            <a:r>
              <a:rPr lang="es-CO" sz="1800" i="1" dirty="0"/>
              <a:t>el crecimiento y desarrollo de las universidades estatales; </a:t>
            </a:r>
            <a:endParaRPr lang="es-CO" sz="1800" i="1" dirty="0" smtClean="0"/>
          </a:p>
          <a:p>
            <a:pPr marL="0" indent="0">
              <a:buNone/>
            </a:pPr>
            <a:r>
              <a:rPr lang="es-CO" sz="1800" i="1" dirty="0" smtClean="0"/>
              <a:t>(</a:t>
            </a:r>
            <a:r>
              <a:rPr lang="es-CO" sz="1800" i="1" dirty="0"/>
              <a:t>viii) los costos generados por el crecimiento y desarrollo de estas universidades fueron mayores a los recursos de la Nación que recibieron a través de los ANPFI destinados al mejoramiento de la </a:t>
            </a:r>
            <a:r>
              <a:rPr lang="es-CO" sz="1800" i="1" dirty="0" smtClean="0"/>
              <a:t>calidad, aumentándose el déficit </a:t>
            </a:r>
          </a:p>
          <a:p>
            <a:pPr marL="0" indent="0">
              <a:buNone/>
            </a:pPr>
            <a:r>
              <a:rPr lang="es-CO" sz="1800" i="1" dirty="0" smtClean="0"/>
              <a:t>(</a:t>
            </a:r>
            <a:r>
              <a:rPr lang="es-CO" sz="1800" i="1" dirty="0"/>
              <a:t>i</a:t>
            </a:r>
            <a:r>
              <a:rPr lang="es-CO" sz="1800" i="1" dirty="0" smtClean="0"/>
              <a:t>x</a:t>
            </a:r>
            <a:r>
              <a:rPr lang="es-CO" sz="1800" i="1" dirty="0"/>
              <a:t>) </a:t>
            </a:r>
            <a:r>
              <a:rPr lang="es-CO" sz="1800" i="1" dirty="0" smtClean="0"/>
              <a:t>El </a:t>
            </a:r>
            <a:r>
              <a:rPr lang="es-CO" sz="1800" i="1" dirty="0"/>
              <a:t>déficit de recursos de la Nación para financiar los gastos de funcionamiento e inversión en las universidades estatales, </a:t>
            </a:r>
            <a:r>
              <a:rPr lang="es-CO" sz="1800" i="1" dirty="0" smtClean="0"/>
              <a:t>se </a:t>
            </a:r>
            <a:r>
              <a:rPr lang="es-CO" sz="1800" i="1" dirty="0"/>
              <a:t>fue incrementando con el transcurrir de los años, hasta tal punto que para el año 2016, estas universidades requerían recursos de la Nación adicionales por valor de 1,2 billones de pesos para funcionamiento y de 1,6 billones de pesos incluyendo inversión (Gaviria, 2016).</a:t>
            </a:r>
            <a:r>
              <a:rPr lang="es-CO" sz="1800" dirty="0"/>
              <a:t>.</a:t>
            </a:r>
          </a:p>
        </p:txBody>
      </p:sp>
    </p:spTree>
    <p:extLst>
      <p:ext uri="{BB962C8B-B14F-4D97-AF65-F5344CB8AC3E}">
        <p14:creationId xmlns:p14="http://schemas.microsoft.com/office/powerpoint/2010/main" val="1732665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Transferencias por funcionamiento y crecimiento del gasto docente</a:t>
            </a:r>
            <a:endParaRPr lang="es-CO" dirty="0"/>
          </a:p>
        </p:txBody>
      </p:sp>
      <p:pic>
        <p:nvPicPr>
          <p:cNvPr id="4" name="Marcador de contenido 3"/>
          <p:cNvPicPr>
            <a:picLocks noGrp="1" noChangeAspect="1"/>
          </p:cNvPicPr>
          <p:nvPr>
            <p:ph idx="1"/>
          </p:nvPr>
        </p:nvPicPr>
        <p:blipFill>
          <a:blip r:embed="rId2"/>
          <a:stretch>
            <a:fillRect/>
          </a:stretch>
        </p:blipFill>
        <p:spPr>
          <a:xfrm>
            <a:off x="1088571" y="1825624"/>
            <a:ext cx="10450286" cy="4937443"/>
          </a:xfrm>
          <a:prstGeom prst="rect">
            <a:avLst/>
          </a:prstGeom>
        </p:spPr>
      </p:pic>
    </p:spTree>
    <p:extLst>
      <p:ext uri="{BB962C8B-B14F-4D97-AF65-F5344CB8AC3E}">
        <p14:creationId xmlns:p14="http://schemas.microsoft.com/office/powerpoint/2010/main" val="1439348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Temario</a:t>
            </a:r>
            <a:endParaRPr lang="es-CO" dirty="0"/>
          </a:p>
        </p:txBody>
      </p:sp>
      <p:sp>
        <p:nvSpPr>
          <p:cNvPr id="3" name="Marcador de contenido 2"/>
          <p:cNvSpPr>
            <a:spLocks noGrp="1"/>
          </p:cNvSpPr>
          <p:nvPr>
            <p:ph idx="1"/>
          </p:nvPr>
        </p:nvSpPr>
        <p:spPr/>
        <p:txBody>
          <a:bodyPr/>
          <a:lstStyle/>
          <a:p>
            <a:pPr marL="514350" indent="-514350">
              <a:buFont typeface="+mj-lt"/>
              <a:buAutoNum type="arabicPeriod"/>
            </a:pPr>
            <a:r>
              <a:rPr lang="es-CO" dirty="0" smtClean="0"/>
              <a:t>Una aclaración necesaria</a:t>
            </a:r>
          </a:p>
          <a:p>
            <a:pPr marL="514350" indent="-514350">
              <a:buFont typeface="+mj-lt"/>
              <a:buAutoNum type="arabicPeriod"/>
            </a:pPr>
            <a:r>
              <a:rPr lang="es-CO" dirty="0" smtClean="0"/>
              <a:t>Algunos aspectos de decreto 1279/02</a:t>
            </a:r>
          </a:p>
          <a:p>
            <a:pPr marL="514350" indent="-514350">
              <a:buFont typeface="+mj-lt"/>
              <a:buAutoNum type="arabicPeriod"/>
            </a:pPr>
            <a:r>
              <a:rPr lang="es-CO" dirty="0" smtClean="0"/>
              <a:t>Aspectos a modificar automáticamente en el 1279/02</a:t>
            </a:r>
          </a:p>
          <a:p>
            <a:pPr marL="514350" indent="-514350">
              <a:buFont typeface="+mj-lt"/>
              <a:buAutoNum type="arabicPeriod"/>
            </a:pPr>
            <a:r>
              <a:rPr lang="es-CO" dirty="0" smtClean="0"/>
              <a:t>Algunos Aspectos de una verdadera carrera docente universitaria</a:t>
            </a:r>
          </a:p>
          <a:p>
            <a:pPr marL="514350" indent="-514350">
              <a:buFont typeface="+mj-lt"/>
              <a:buAutoNum type="arabicPeriod"/>
            </a:pPr>
            <a:r>
              <a:rPr lang="es-CO" dirty="0" smtClean="0"/>
              <a:t>A modo de conclusión</a:t>
            </a:r>
          </a:p>
          <a:p>
            <a:pPr marL="514350" indent="-514350">
              <a:buFont typeface="+mj-lt"/>
              <a:buAutoNum type="arabicPeriod"/>
            </a:pPr>
            <a:endParaRPr lang="es-CO" dirty="0"/>
          </a:p>
        </p:txBody>
      </p:sp>
    </p:spTree>
    <p:extLst>
      <p:ext uri="{BB962C8B-B14F-4D97-AF65-F5344CB8AC3E}">
        <p14:creationId xmlns:p14="http://schemas.microsoft.com/office/powerpoint/2010/main" val="635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Impacto de los gastos de personal y del 1279</a:t>
            </a:r>
            <a:endParaRPr lang="es-CO" dirty="0"/>
          </a:p>
        </p:txBody>
      </p:sp>
      <p:pic>
        <p:nvPicPr>
          <p:cNvPr id="4" name="Marcador de contenido 3"/>
          <p:cNvPicPr>
            <a:picLocks noGrp="1" noChangeAspect="1"/>
          </p:cNvPicPr>
          <p:nvPr>
            <p:ph idx="1"/>
          </p:nvPr>
        </p:nvPicPr>
        <p:blipFill>
          <a:blip r:embed="rId2"/>
          <a:stretch>
            <a:fillRect/>
          </a:stretch>
        </p:blipFill>
        <p:spPr>
          <a:xfrm>
            <a:off x="838200" y="1494972"/>
            <a:ext cx="10308771" cy="5090538"/>
          </a:xfrm>
          <a:prstGeom prst="rect">
            <a:avLst/>
          </a:prstGeom>
        </p:spPr>
      </p:pic>
    </p:spTree>
    <p:extLst>
      <p:ext uri="{BB962C8B-B14F-4D97-AF65-F5344CB8AC3E}">
        <p14:creationId xmlns:p14="http://schemas.microsoft.com/office/powerpoint/2010/main" val="2840768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37881"/>
            <a:ext cx="10515600" cy="5639081"/>
          </a:xfrm>
        </p:spPr>
        <p:txBody>
          <a:bodyPr>
            <a:normAutofit lnSpcReduction="10000"/>
          </a:bodyPr>
          <a:lstStyle/>
          <a:p>
            <a:pPr marL="0" indent="0" algn="just">
              <a:buNone/>
            </a:pPr>
            <a:r>
              <a:rPr lang="es-CO" dirty="0" smtClean="0"/>
              <a:t>2.Sistema </a:t>
            </a:r>
            <a:r>
              <a:rPr lang="es-CO" dirty="0"/>
              <a:t>de acreditación y gestión de calidad con base en modelo </a:t>
            </a:r>
            <a:r>
              <a:rPr lang="es-CO" dirty="0" err="1" smtClean="0"/>
              <a:t>eficientista</a:t>
            </a:r>
            <a:r>
              <a:rPr lang="es-CO" dirty="0" smtClean="0"/>
              <a:t> </a:t>
            </a:r>
            <a:r>
              <a:rPr lang="es-CO" dirty="0"/>
              <a:t>y no con criterios de pertinencia y construcción de país</a:t>
            </a:r>
          </a:p>
          <a:p>
            <a:pPr lvl="1"/>
            <a:r>
              <a:rPr lang="es-CO" dirty="0"/>
              <a:t>Ley 1188 de 2008 por la cual se regula el registro calificado de programas de educación superior y se dictan otras disposiciones, y que a su vez propone las condiciones de calidad de los programas y de carácter institucional que se desarrollan en el Decreto 1295 de 2010 por el cual se reglamenta el registro calificado de que trata la Ley </a:t>
            </a:r>
            <a:endParaRPr lang="es-CO" dirty="0" smtClean="0"/>
          </a:p>
          <a:p>
            <a:pPr lvl="1"/>
            <a:r>
              <a:rPr lang="es-CO" dirty="0" smtClean="0"/>
              <a:t>factores sin criterio de pertinencia y con obediencia a normativas internacionales que no aplican en la realidad nacional-(1)justificación, (2) denominación, (3)Contenidos curriculares, (4)</a:t>
            </a:r>
            <a:r>
              <a:rPr lang="es-CO" dirty="0"/>
              <a:t> Organización de las actividades </a:t>
            </a:r>
            <a:r>
              <a:rPr lang="es-CO" dirty="0" smtClean="0"/>
              <a:t>académicas, (5)</a:t>
            </a:r>
            <a:r>
              <a:rPr lang="es-CO" dirty="0"/>
              <a:t> </a:t>
            </a:r>
            <a:r>
              <a:rPr lang="es-CO" dirty="0" smtClean="0"/>
              <a:t>Investigación, (6) Relación con el sector externo, (7)</a:t>
            </a:r>
            <a:r>
              <a:rPr lang="es-CO" dirty="0"/>
              <a:t> Personal </a:t>
            </a:r>
            <a:r>
              <a:rPr lang="es-CO" dirty="0" smtClean="0"/>
              <a:t>docente, (8)Medios educativos, (9)Infraestructura física, (10)</a:t>
            </a:r>
            <a:r>
              <a:rPr lang="es-CO" dirty="0"/>
              <a:t> Mecanismos de selección y </a:t>
            </a:r>
            <a:r>
              <a:rPr lang="es-CO" dirty="0" smtClean="0"/>
              <a:t>evaluación, (11)</a:t>
            </a:r>
            <a:r>
              <a:rPr lang="es-CO" dirty="0"/>
              <a:t> Estructura administrativa y </a:t>
            </a:r>
            <a:r>
              <a:rPr lang="es-CO" dirty="0" smtClean="0"/>
              <a:t>académica, (12)</a:t>
            </a:r>
            <a:r>
              <a:rPr lang="es-CO" dirty="0"/>
              <a:t> </a:t>
            </a:r>
            <a:r>
              <a:rPr lang="es-CO" dirty="0" smtClean="0"/>
              <a:t>Autoevaluación, (13)Programa de egresados, (14)</a:t>
            </a:r>
            <a:r>
              <a:rPr lang="es-CO" dirty="0"/>
              <a:t> Bienestar </a:t>
            </a:r>
            <a:r>
              <a:rPr lang="es-CO" dirty="0" smtClean="0"/>
              <a:t>universitario, (15) </a:t>
            </a:r>
            <a:r>
              <a:rPr lang="es-CO" dirty="0"/>
              <a:t>Recursos financieros suficientes.</a:t>
            </a:r>
            <a:endParaRPr lang="es-CO" dirty="0" smtClean="0"/>
          </a:p>
          <a:p>
            <a:pPr lvl="1"/>
            <a:r>
              <a:rPr lang="es-CO" dirty="0" smtClean="0"/>
              <a:t>Acuerdo 03 de 2014. </a:t>
            </a:r>
            <a:r>
              <a:rPr lang="es-ES" dirty="0"/>
              <a:t>Por el cual se aprueban los lineamientos para la acreditación institucional </a:t>
            </a:r>
            <a:endParaRPr lang="es-CO" dirty="0"/>
          </a:p>
          <a:p>
            <a:pPr lvl="1"/>
            <a:endParaRPr lang="es-CO" dirty="0"/>
          </a:p>
        </p:txBody>
      </p:sp>
    </p:spTree>
    <p:extLst>
      <p:ext uri="{BB962C8B-B14F-4D97-AF65-F5344CB8AC3E}">
        <p14:creationId xmlns:p14="http://schemas.microsoft.com/office/powerpoint/2010/main" val="409586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37882"/>
            <a:ext cx="10515600" cy="5639081"/>
          </a:xfrm>
        </p:spPr>
        <p:txBody>
          <a:bodyPr/>
          <a:lstStyle/>
          <a:p>
            <a:pPr marL="0" indent="0">
              <a:buNone/>
            </a:pPr>
            <a:r>
              <a:rPr lang="es-CO" dirty="0" smtClean="0"/>
              <a:t>3. Rankings y </a:t>
            </a:r>
            <a:r>
              <a:rPr lang="es-CO" dirty="0" err="1" smtClean="0"/>
              <a:t>cienciometria</a:t>
            </a:r>
            <a:r>
              <a:rPr lang="es-CO" dirty="0" smtClean="0"/>
              <a:t> al centro de la productividad académica y del quehacer universitario, desconociendo la proyección social y la docencia</a:t>
            </a:r>
          </a:p>
          <a:p>
            <a:pPr lvl="1"/>
            <a:r>
              <a:rPr lang="es-CO" dirty="0" smtClean="0"/>
              <a:t>Ley de ciencia, tecnología e innovación</a:t>
            </a:r>
          </a:p>
          <a:p>
            <a:pPr lvl="2"/>
            <a:r>
              <a:rPr lang="es-CO" dirty="0" smtClean="0"/>
              <a:t>De la comisión de sabios a la ley 29/90 y a la ley 1286/09</a:t>
            </a:r>
          </a:p>
          <a:p>
            <a:pPr lvl="2"/>
            <a:r>
              <a:rPr lang="es-CO" dirty="0" smtClean="0"/>
              <a:t>Clasificación de publicaciones –</a:t>
            </a:r>
            <a:r>
              <a:rPr lang="es-CO" dirty="0" err="1" smtClean="0"/>
              <a:t>publindex</a:t>
            </a:r>
            <a:r>
              <a:rPr lang="es-CO" dirty="0" smtClean="0"/>
              <a:t>-</a:t>
            </a:r>
          </a:p>
          <a:p>
            <a:pPr lvl="2"/>
            <a:r>
              <a:rPr lang="es-CO" dirty="0" smtClean="0"/>
              <a:t>Clasificación de grupos de investigación –</a:t>
            </a:r>
            <a:r>
              <a:rPr lang="es-CO" dirty="0" err="1" smtClean="0"/>
              <a:t>Cvlab</a:t>
            </a:r>
            <a:r>
              <a:rPr lang="es-CO" dirty="0" smtClean="0"/>
              <a:t> y </a:t>
            </a:r>
            <a:r>
              <a:rPr lang="es-CO" dirty="0" err="1" smtClean="0"/>
              <a:t>Gruplab</a:t>
            </a:r>
            <a:r>
              <a:rPr lang="es-CO" dirty="0" smtClean="0"/>
              <a:t>-</a:t>
            </a:r>
          </a:p>
          <a:p>
            <a:pPr lvl="2"/>
            <a:r>
              <a:rPr lang="es-CO" dirty="0"/>
              <a:t>ley Spin-Off </a:t>
            </a:r>
            <a:endParaRPr lang="es-CO" dirty="0" smtClean="0"/>
          </a:p>
          <a:p>
            <a:pPr lvl="1"/>
            <a:r>
              <a:rPr lang="es-CO" dirty="0" smtClean="0"/>
              <a:t>Todo apunta a que la proyección social autofinancie a las Universidades</a:t>
            </a:r>
            <a:endParaRPr lang="es-CO" dirty="0"/>
          </a:p>
        </p:txBody>
      </p:sp>
    </p:spTree>
    <p:extLst>
      <p:ext uri="{BB962C8B-B14F-4D97-AF65-F5344CB8AC3E}">
        <p14:creationId xmlns:p14="http://schemas.microsoft.com/office/powerpoint/2010/main" val="2364274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85451"/>
          </a:xfrm>
        </p:spPr>
        <p:txBody>
          <a:bodyPr/>
          <a:lstStyle/>
          <a:p>
            <a:r>
              <a:rPr lang="es-CO" dirty="0" smtClean="0"/>
              <a:t>Sistema Nacional de Ciencia y Tecnología</a:t>
            </a:r>
            <a:endParaRPr lang="es-CO" dirty="0"/>
          </a:p>
        </p:txBody>
      </p:sp>
      <p:pic>
        <p:nvPicPr>
          <p:cNvPr id="4" name="Marcador de contenido 3"/>
          <p:cNvPicPr>
            <a:picLocks noGrp="1" noChangeAspect="1"/>
          </p:cNvPicPr>
          <p:nvPr>
            <p:ph idx="1"/>
          </p:nvPr>
        </p:nvPicPr>
        <p:blipFill>
          <a:blip r:embed="rId2"/>
          <a:stretch>
            <a:fillRect/>
          </a:stretch>
        </p:blipFill>
        <p:spPr>
          <a:xfrm>
            <a:off x="2487706" y="1250576"/>
            <a:ext cx="6376748" cy="5352059"/>
          </a:xfrm>
          <a:prstGeom prst="rect">
            <a:avLst/>
          </a:prstGeom>
        </p:spPr>
      </p:pic>
    </p:spTree>
    <p:extLst>
      <p:ext uri="{BB962C8B-B14F-4D97-AF65-F5344CB8AC3E}">
        <p14:creationId xmlns:p14="http://schemas.microsoft.com/office/powerpoint/2010/main" val="2951404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Cómo funciona el 1279/02</a:t>
            </a:r>
            <a:endParaRPr lang="es-CO" dirty="0"/>
          </a:p>
        </p:txBody>
      </p:sp>
      <p:sp>
        <p:nvSpPr>
          <p:cNvPr id="3" name="Subtítulo 2"/>
          <p:cNvSpPr>
            <a:spLocks noGrp="1"/>
          </p:cNvSpPr>
          <p:nvPr>
            <p:ph type="subTitle" idx="1"/>
          </p:nvPr>
        </p:nvSpPr>
        <p:spPr/>
        <p:txBody>
          <a:bodyPr/>
          <a:lstStyle/>
          <a:p>
            <a:endParaRPr lang="es-CO"/>
          </a:p>
        </p:txBody>
      </p:sp>
    </p:spTree>
    <p:extLst>
      <p:ext uri="{BB962C8B-B14F-4D97-AF65-F5344CB8AC3E}">
        <p14:creationId xmlns:p14="http://schemas.microsoft.com/office/powerpoint/2010/main" val="2608822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109494125"/>
              </p:ext>
            </p:extLst>
          </p:nvPr>
        </p:nvGraphicFramePr>
        <p:xfrm>
          <a:off x="867228" y="275771"/>
          <a:ext cx="10515600" cy="61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300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38200" y="1857829"/>
            <a:ext cx="10515600" cy="3945860"/>
          </a:xfrm>
          <a:prstGeom prst="rect">
            <a:avLst/>
          </a:prstGeom>
        </p:spPr>
      </p:pic>
    </p:spTree>
    <p:extLst>
      <p:ext uri="{BB962C8B-B14F-4D97-AF65-F5344CB8AC3E}">
        <p14:creationId xmlns:p14="http://schemas.microsoft.com/office/powerpoint/2010/main" val="3480518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53143" y="263316"/>
            <a:ext cx="10827657" cy="6394611"/>
          </a:xfrm>
          <a:prstGeom prst="rect">
            <a:avLst/>
          </a:prstGeom>
        </p:spPr>
      </p:pic>
    </p:spTree>
    <p:extLst>
      <p:ext uri="{BB962C8B-B14F-4D97-AF65-F5344CB8AC3E}">
        <p14:creationId xmlns:p14="http://schemas.microsoft.com/office/powerpoint/2010/main" val="940250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44882" y="1654629"/>
            <a:ext cx="11469666" cy="4049485"/>
          </a:xfrm>
          <a:prstGeom prst="rect">
            <a:avLst/>
          </a:prstGeom>
        </p:spPr>
      </p:pic>
    </p:spTree>
    <p:extLst>
      <p:ext uri="{BB962C8B-B14F-4D97-AF65-F5344CB8AC3E}">
        <p14:creationId xmlns:p14="http://schemas.microsoft.com/office/powerpoint/2010/main" val="2162742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33850" y="1059543"/>
            <a:ext cx="11363826" cy="5117421"/>
          </a:xfrm>
          <a:prstGeom prst="rect">
            <a:avLst/>
          </a:prstGeom>
        </p:spPr>
      </p:pic>
    </p:spTree>
    <p:extLst>
      <p:ext uri="{BB962C8B-B14F-4D97-AF65-F5344CB8AC3E}">
        <p14:creationId xmlns:p14="http://schemas.microsoft.com/office/powerpoint/2010/main" val="837160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Una aclaración necesaria</a:t>
            </a:r>
            <a:endParaRPr lang="es-CO" dirty="0"/>
          </a:p>
        </p:txBody>
      </p:sp>
      <p:sp>
        <p:nvSpPr>
          <p:cNvPr id="3" name="Marcador de texto 2"/>
          <p:cNvSpPr>
            <a:spLocks noGrp="1"/>
          </p:cNvSpPr>
          <p:nvPr>
            <p:ph type="body" idx="1"/>
          </p:nvPr>
        </p:nvSpPr>
        <p:spPr/>
        <p:txBody>
          <a:bodyPr/>
          <a:lstStyle/>
          <a:p>
            <a:endParaRPr lang="es-CO"/>
          </a:p>
        </p:txBody>
      </p:sp>
    </p:spTree>
    <p:extLst>
      <p:ext uri="{BB962C8B-B14F-4D97-AF65-F5344CB8AC3E}">
        <p14:creationId xmlns:p14="http://schemas.microsoft.com/office/powerpoint/2010/main" val="4037492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119087" y="430890"/>
            <a:ext cx="8592456" cy="6027967"/>
          </a:xfrm>
          <a:prstGeom prst="rect">
            <a:avLst/>
          </a:prstGeom>
        </p:spPr>
      </p:pic>
    </p:spTree>
    <p:extLst>
      <p:ext uri="{BB962C8B-B14F-4D97-AF65-F5344CB8AC3E}">
        <p14:creationId xmlns:p14="http://schemas.microsoft.com/office/powerpoint/2010/main" val="1013452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51544" y="338938"/>
            <a:ext cx="10856686" cy="6240043"/>
          </a:xfrm>
          <a:prstGeom prst="rect">
            <a:avLst/>
          </a:prstGeom>
        </p:spPr>
      </p:pic>
    </p:spTree>
    <p:extLst>
      <p:ext uri="{BB962C8B-B14F-4D97-AF65-F5344CB8AC3E}">
        <p14:creationId xmlns:p14="http://schemas.microsoft.com/office/powerpoint/2010/main" val="144563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40229" y="372323"/>
            <a:ext cx="10871199" cy="6212704"/>
          </a:xfrm>
          <a:prstGeom prst="rect">
            <a:avLst/>
          </a:prstGeom>
        </p:spPr>
      </p:pic>
    </p:spTree>
    <p:extLst>
      <p:ext uri="{BB962C8B-B14F-4D97-AF65-F5344CB8AC3E}">
        <p14:creationId xmlns:p14="http://schemas.microsoft.com/office/powerpoint/2010/main" val="3616053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14061" y="728868"/>
            <a:ext cx="10836110" cy="5642903"/>
          </a:xfrm>
          <a:prstGeom prst="rect">
            <a:avLst/>
          </a:prstGeom>
        </p:spPr>
      </p:pic>
    </p:spTree>
    <p:extLst>
      <p:ext uri="{BB962C8B-B14F-4D97-AF65-F5344CB8AC3E}">
        <p14:creationId xmlns:p14="http://schemas.microsoft.com/office/powerpoint/2010/main" val="585782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624114" y="377371"/>
            <a:ext cx="10377715" cy="6286792"/>
          </a:xfrm>
          <a:prstGeom prst="rect">
            <a:avLst/>
          </a:prstGeom>
        </p:spPr>
      </p:pic>
    </p:spTree>
    <p:extLst>
      <p:ext uri="{BB962C8B-B14F-4D97-AF65-F5344CB8AC3E}">
        <p14:creationId xmlns:p14="http://schemas.microsoft.com/office/powerpoint/2010/main" val="1952158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706337" y="2265077"/>
            <a:ext cx="11161681" cy="3685779"/>
          </a:xfrm>
          <a:prstGeom prst="rect">
            <a:avLst/>
          </a:prstGeom>
        </p:spPr>
      </p:pic>
      <p:pic>
        <p:nvPicPr>
          <p:cNvPr id="5" name="Imagen 4"/>
          <p:cNvPicPr>
            <a:picLocks noChangeAspect="1"/>
          </p:cNvPicPr>
          <p:nvPr/>
        </p:nvPicPr>
        <p:blipFill>
          <a:blip r:embed="rId3"/>
          <a:stretch>
            <a:fillRect/>
          </a:stretch>
        </p:blipFill>
        <p:spPr>
          <a:xfrm>
            <a:off x="706337" y="1317061"/>
            <a:ext cx="11161681" cy="914625"/>
          </a:xfrm>
          <a:prstGeom prst="rect">
            <a:avLst/>
          </a:prstGeom>
        </p:spPr>
      </p:pic>
    </p:spTree>
    <p:extLst>
      <p:ext uri="{BB962C8B-B14F-4D97-AF65-F5344CB8AC3E}">
        <p14:creationId xmlns:p14="http://schemas.microsoft.com/office/powerpoint/2010/main" val="1343593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72493" y="1175658"/>
            <a:ext cx="10607670" cy="5001306"/>
          </a:xfrm>
          <a:prstGeom prst="rect">
            <a:avLst/>
          </a:prstGeom>
        </p:spPr>
      </p:pic>
    </p:spTree>
    <p:extLst>
      <p:ext uri="{BB962C8B-B14F-4D97-AF65-F5344CB8AC3E}">
        <p14:creationId xmlns:p14="http://schemas.microsoft.com/office/powerpoint/2010/main" val="1208067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48800" y="803597"/>
            <a:ext cx="10256229" cy="5494866"/>
          </a:xfrm>
          <a:prstGeom prst="rect">
            <a:avLst/>
          </a:prstGeom>
        </p:spPr>
      </p:pic>
    </p:spTree>
    <p:extLst>
      <p:ext uri="{BB962C8B-B14F-4D97-AF65-F5344CB8AC3E}">
        <p14:creationId xmlns:p14="http://schemas.microsoft.com/office/powerpoint/2010/main" val="580620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89542" y="725714"/>
            <a:ext cx="11401563" cy="5558971"/>
          </a:xfrm>
          <a:prstGeom prst="rect">
            <a:avLst/>
          </a:prstGeom>
        </p:spPr>
      </p:pic>
    </p:spTree>
    <p:extLst>
      <p:ext uri="{BB962C8B-B14F-4D97-AF65-F5344CB8AC3E}">
        <p14:creationId xmlns:p14="http://schemas.microsoft.com/office/powerpoint/2010/main" val="3425131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2525486" y="998972"/>
            <a:ext cx="7258480" cy="3311771"/>
          </a:xfrm>
          <a:prstGeom prst="rect">
            <a:avLst/>
          </a:prstGeom>
        </p:spPr>
      </p:pic>
    </p:spTree>
    <p:extLst>
      <p:ext uri="{BB962C8B-B14F-4D97-AF65-F5344CB8AC3E}">
        <p14:creationId xmlns:p14="http://schemas.microsoft.com/office/powerpoint/2010/main" val="2848268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Por que reformar el decreto 1279/02</a:t>
            </a:r>
            <a:endParaRPr lang="es-CO" dirty="0"/>
          </a:p>
        </p:txBody>
      </p:sp>
      <p:sp>
        <p:nvSpPr>
          <p:cNvPr id="3" name="Marcador de contenido 2"/>
          <p:cNvSpPr>
            <a:spLocks noGrp="1"/>
          </p:cNvSpPr>
          <p:nvPr>
            <p:ph idx="1"/>
          </p:nvPr>
        </p:nvSpPr>
        <p:spPr/>
        <p:txBody>
          <a:bodyPr>
            <a:normAutofit fontScale="85000" lnSpcReduction="10000"/>
          </a:bodyPr>
          <a:lstStyle/>
          <a:p>
            <a:pPr marL="0" indent="0">
              <a:buNone/>
            </a:pPr>
            <a:r>
              <a:rPr lang="es-CO" b="1" dirty="0" smtClean="0">
                <a:solidFill>
                  <a:srgbClr val="002060"/>
                </a:solidFill>
                <a:latin typeface="Futura-Bold"/>
              </a:rPr>
              <a:t>“Mitigar el alto crecimiento de costos en las IES públicas ocasionados por la nómina.</a:t>
            </a:r>
          </a:p>
          <a:p>
            <a:pPr marL="0" indent="0" algn="just">
              <a:buNone/>
            </a:pPr>
            <a:r>
              <a:rPr lang="es-CO" dirty="0" smtClean="0">
                <a:solidFill>
                  <a:srgbClr val="000000"/>
                </a:solidFill>
                <a:latin typeface="TimesNewRomanPSMT"/>
              </a:rPr>
              <a:t>El Ministerio de Educación Nacional conformará un equipo técnico que realice una propuesta de reforma del decreto salarial y prestacional docente, esta propuesta deberá buscar una reducción de los costos salariales agregados para las IES sin desincentivar la producción científica y artística de alta calidad de los docentes investigadores.</a:t>
            </a:r>
          </a:p>
          <a:p>
            <a:pPr marL="0" indent="0" algn="just">
              <a:buNone/>
            </a:pPr>
            <a:r>
              <a:rPr lang="es-CO" dirty="0" smtClean="0">
                <a:solidFill>
                  <a:srgbClr val="000000"/>
                </a:solidFill>
                <a:latin typeface="TimesNewRomanPSMT"/>
              </a:rPr>
              <a:t>La propuesta deberá contar con un estudio que describa el impacto financiero que tendrá para el sistema de educación superior público, el impacto jurídico del régimen de transición de los docentes ya contratados y, el impacto académico que tendrá la producción científica y artística de los docentes investigadores” (2018: S</a:t>
            </a:r>
            <a:r>
              <a:rPr lang="es-CO" dirty="0" smtClean="0"/>
              <a:t>ostenibilidad financiera de las instituciones de educación superior públicas. Borrador CONPES. P. 30)</a:t>
            </a:r>
            <a:endParaRPr lang="es-CO" dirty="0"/>
          </a:p>
        </p:txBody>
      </p:sp>
      <p:sp>
        <p:nvSpPr>
          <p:cNvPr id="4" name="Rectángulo 3"/>
          <p:cNvSpPr/>
          <p:nvPr/>
        </p:nvSpPr>
        <p:spPr>
          <a:xfrm>
            <a:off x="3048000" y="1028343"/>
            <a:ext cx="6096000" cy="369332"/>
          </a:xfrm>
          <a:prstGeom prst="rect">
            <a:avLst/>
          </a:prstGeom>
        </p:spPr>
        <p:txBody>
          <a:bodyPr>
            <a:spAutoFit/>
          </a:bodyPr>
          <a:lstStyle/>
          <a:p>
            <a:r>
              <a:rPr lang="es-CO" dirty="0" smtClean="0">
                <a:solidFill>
                  <a:srgbClr val="000000"/>
                </a:solidFill>
                <a:latin typeface="TimesNewRomanPSMT"/>
              </a:rPr>
              <a:t>.</a:t>
            </a:r>
            <a:endParaRPr lang="es-CO" dirty="0"/>
          </a:p>
        </p:txBody>
      </p:sp>
    </p:spTree>
    <p:extLst>
      <p:ext uri="{BB962C8B-B14F-4D97-AF65-F5344CB8AC3E}">
        <p14:creationId xmlns:p14="http://schemas.microsoft.com/office/powerpoint/2010/main" val="1183357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27314" y="101599"/>
            <a:ext cx="10174515" cy="6578566"/>
          </a:xfrm>
          <a:prstGeom prst="rect">
            <a:avLst/>
          </a:prstGeom>
        </p:spPr>
      </p:pic>
    </p:spTree>
    <p:extLst>
      <p:ext uri="{BB962C8B-B14F-4D97-AF65-F5344CB8AC3E}">
        <p14:creationId xmlns:p14="http://schemas.microsoft.com/office/powerpoint/2010/main" val="26572520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Algunas características del 1279/02</a:t>
            </a:r>
            <a:endParaRPr lang="es-CO" dirty="0"/>
          </a:p>
        </p:txBody>
      </p:sp>
      <p:sp>
        <p:nvSpPr>
          <p:cNvPr id="3" name="Marcador de texto 2"/>
          <p:cNvSpPr>
            <a:spLocks noGrp="1"/>
          </p:cNvSpPr>
          <p:nvPr>
            <p:ph type="body" idx="1"/>
          </p:nvPr>
        </p:nvSpPr>
        <p:spPr/>
        <p:txBody>
          <a:bodyPr/>
          <a:lstStyle/>
          <a:p>
            <a:endParaRPr lang="es-CO"/>
          </a:p>
        </p:txBody>
      </p:sp>
    </p:spTree>
    <p:extLst>
      <p:ext uri="{BB962C8B-B14F-4D97-AF65-F5344CB8AC3E}">
        <p14:creationId xmlns:p14="http://schemas.microsoft.com/office/powerpoint/2010/main" val="884599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32012"/>
            <a:ext cx="10515600" cy="5544951"/>
          </a:xfrm>
        </p:spPr>
        <p:txBody>
          <a:bodyPr/>
          <a:lstStyle/>
          <a:p>
            <a:r>
              <a:rPr lang="es-CO" dirty="0"/>
              <a:t>Segregacionista</a:t>
            </a:r>
          </a:p>
          <a:p>
            <a:r>
              <a:rPr lang="es-CO" dirty="0"/>
              <a:t>Inequitativo</a:t>
            </a:r>
          </a:p>
          <a:p>
            <a:r>
              <a:rPr lang="es-CO" dirty="0"/>
              <a:t>Privilegia la mercantilización educativa</a:t>
            </a:r>
          </a:p>
          <a:p>
            <a:r>
              <a:rPr lang="es-CO" dirty="0"/>
              <a:t>Formaliza la proletarización docente</a:t>
            </a:r>
          </a:p>
          <a:p>
            <a:r>
              <a:rPr lang="es-CO" dirty="0"/>
              <a:t>No fortalece la carrera docente, discrimina y destruye las relaciones docentes</a:t>
            </a:r>
          </a:p>
          <a:p>
            <a:r>
              <a:rPr lang="es-CO" dirty="0"/>
              <a:t>Excluye, divorcia y destruye la integración de las funciones </a:t>
            </a:r>
            <a:r>
              <a:rPr lang="es-CO" dirty="0" smtClean="0"/>
              <a:t>universitarias</a:t>
            </a:r>
          </a:p>
          <a:p>
            <a:r>
              <a:rPr lang="es-CO" dirty="0" smtClean="0"/>
              <a:t>Prioriza el aislamiento intelectual y neutraliza la organización docente</a:t>
            </a:r>
            <a:endParaRPr lang="es-CO" dirty="0"/>
          </a:p>
          <a:p>
            <a:endParaRPr lang="es-CO" dirty="0"/>
          </a:p>
        </p:txBody>
      </p:sp>
    </p:spTree>
    <p:extLst>
      <p:ext uri="{BB962C8B-B14F-4D97-AF65-F5344CB8AC3E}">
        <p14:creationId xmlns:p14="http://schemas.microsoft.com/office/powerpoint/2010/main" val="254640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Segregacionista</a:t>
            </a:r>
            <a:endParaRPr lang="es-CO" dirty="0"/>
          </a:p>
        </p:txBody>
      </p:sp>
      <p:sp>
        <p:nvSpPr>
          <p:cNvPr id="3" name="Marcador de contenido 2"/>
          <p:cNvSpPr>
            <a:spLocks noGrp="1"/>
          </p:cNvSpPr>
          <p:nvPr>
            <p:ph idx="1"/>
          </p:nvPr>
        </p:nvSpPr>
        <p:spPr>
          <a:xfrm>
            <a:off x="478303" y="1533378"/>
            <a:ext cx="11292987" cy="1287095"/>
          </a:xfrm>
        </p:spPr>
        <p:txBody>
          <a:bodyPr>
            <a:normAutofit lnSpcReduction="10000"/>
          </a:bodyPr>
          <a:lstStyle/>
          <a:p>
            <a:pPr lvl="0"/>
            <a:r>
              <a:rPr lang="es-CO" dirty="0" smtClean="0"/>
              <a:t>Excluyo de acuerdo a los artículos 73 y 74 a los profesores ocasionales y HC.</a:t>
            </a:r>
          </a:p>
          <a:p>
            <a:pPr lvl="0"/>
            <a:r>
              <a:rPr lang="es-CO" dirty="0" smtClean="0"/>
              <a:t>A los de carrera los estratifico, entre los investigadores y los otros</a:t>
            </a:r>
          </a:p>
        </p:txBody>
      </p:sp>
      <p:graphicFrame>
        <p:nvGraphicFramePr>
          <p:cNvPr id="4" name="Diagrama 3"/>
          <p:cNvGraphicFramePr/>
          <p:nvPr>
            <p:extLst>
              <p:ext uri="{D42A27DB-BD31-4B8C-83A1-F6EECF244321}">
                <p14:modId xmlns:p14="http://schemas.microsoft.com/office/powerpoint/2010/main" val="3404799733"/>
              </p:ext>
            </p:extLst>
          </p:nvPr>
        </p:nvGraphicFramePr>
        <p:xfrm>
          <a:off x="2305318" y="2743201"/>
          <a:ext cx="7547020" cy="382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5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7069"/>
            <a:ext cx="10515600" cy="1144361"/>
          </a:xfrm>
        </p:spPr>
        <p:txBody>
          <a:bodyPr/>
          <a:lstStyle/>
          <a:p>
            <a:r>
              <a:rPr lang="es-CO" dirty="0" smtClean="0"/>
              <a:t>Inequitativo</a:t>
            </a:r>
            <a:endParaRPr lang="es-CO" dirty="0"/>
          </a:p>
        </p:txBody>
      </p:sp>
      <p:pic>
        <p:nvPicPr>
          <p:cNvPr id="4" name="Marcador de contenido 3"/>
          <p:cNvPicPr>
            <a:picLocks noGrp="1" noChangeAspect="1"/>
          </p:cNvPicPr>
          <p:nvPr>
            <p:ph idx="1"/>
          </p:nvPr>
        </p:nvPicPr>
        <p:blipFill>
          <a:blip r:embed="rId2"/>
          <a:stretch>
            <a:fillRect/>
          </a:stretch>
        </p:blipFill>
        <p:spPr>
          <a:xfrm>
            <a:off x="371448" y="1190171"/>
            <a:ext cx="11449103" cy="3561143"/>
          </a:xfrm>
          <a:prstGeom prst="rect">
            <a:avLst/>
          </a:prstGeom>
        </p:spPr>
      </p:pic>
      <p:pic>
        <p:nvPicPr>
          <p:cNvPr id="5" name="Marcador de contenido 3"/>
          <p:cNvPicPr>
            <a:picLocks noChangeAspect="1"/>
          </p:cNvPicPr>
          <p:nvPr/>
        </p:nvPicPr>
        <p:blipFill>
          <a:blip r:embed="rId3"/>
          <a:stretch>
            <a:fillRect/>
          </a:stretch>
        </p:blipFill>
        <p:spPr>
          <a:xfrm>
            <a:off x="537029" y="4448922"/>
            <a:ext cx="10930590" cy="2370987"/>
          </a:xfrm>
          <a:prstGeom prst="rect">
            <a:avLst/>
          </a:prstGeom>
        </p:spPr>
      </p:pic>
    </p:spTree>
    <p:extLst>
      <p:ext uri="{BB962C8B-B14F-4D97-AF65-F5344CB8AC3E}">
        <p14:creationId xmlns:p14="http://schemas.microsoft.com/office/powerpoint/2010/main" val="293793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Entre 100 y 240 puntos de productividad</a:t>
            </a:r>
            <a:endParaRPr lang="es-CO" dirty="0"/>
          </a:p>
        </p:txBody>
      </p:sp>
      <p:pic>
        <p:nvPicPr>
          <p:cNvPr id="4" name="Marcador de contenido 3"/>
          <p:cNvPicPr>
            <a:picLocks noGrp="1" noChangeAspect="1"/>
          </p:cNvPicPr>
          <p:nvPr>
            <p:ph idx="1"/>
          </p:nvPr>
        </p:nvPicPr>
        <p:blipFill>
          <a:blip r:embed="rId2"/>
          <a:stretch>
            <a:fillRect/>
          </a:stretch>
        </p:blipFill>
        <p:spPr>
          <a:xfrm>
            <a:off x="478971" y="1596119"/>
            <a:ext cx="10874829" cy="2258693"/>
          </a:xfrm>
          <a:prstGeom prst="rect">
            <a:avLst/>
          </a:prstGeom>
        </p:spPr>
      </p:pic>
      <p:pic>
        <p:nvPicPr>
          <p:cNvPr id="5" name="Imagen 4"/>
          <p:cNvPicPr>
            <a:picLocks noChangeAspect="1"/>
          </p:cNvPicPr>
          <p:nvPr/>
        </p:nvPicPr>
        <p:blipFill>
          <a:blip r:embed="rId3"/>
          <a:stretch>
            <a:fillRect/>
          </a:stretch>
        </p:blipFill>
        <p:spPr>
          <a:xfrm>
            <a:off x="377370" y="4092757"/>
            <a:ext cx="11283601" cy="2351585"/>
          </a:xfrm>
          <a:prstGeom prst="rect">
            <a:avLst/>
          </a:prstGeom>
        </p:spPr>
      </p:pic>
    </p:spTree>
    <p:extLst>
      <p:ext uri="{BB962C8B-B14F-4D97-AF65-F5344CB8AC3E}">
        <p14:creationId xmlns:p14="http://schemas.microsoft.com/office/powerpoint/2010/main" val="1703866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Menos de 100 puntos de productividad</a:t>
            </a:r>
            <a:endParaRPr lang="es-CO" dirty="0"/>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a:stretch>
            <a:fillRect/>
          </a:stretch>
        </p:blipFill>
        <p:spPr>
          <a:xfrm>
            <a:off x="659208" y="1690688"/>
            <a:ext cx="10873583" cy="2540625"/>
          </a:xfrm>
          <a:prstGeom prst="rect">
            <a:avLst/>
          </a:prstGeom>
        </p:spPr>
      </p:pic>
      <p:pic>
        <p:nvPicPr>
          <p:cNvPr id="5" name="Imagen 4"/>
          <p:cNvPicPr>
            <a:picLocks noChangeAspect="1"/>
          </p:cNvPicPr>
          <p:nvPr/>
        </p:nvPicPr>
        <p:blipFill>
          <a:blip r:embed="rId3"/>
          <a:stretch>
            <a:fillRect/>
          </a:stretch>
        </p:blipFill>
        <p:spPr>
          <a:xfrm>
            <a:off x="659208" y="4231313"/>
            <a:ext cx="10873583" cy="2248453"/>
          </a:xfrm>
          <a:prstGeom prst="rect">
            <a:avLst/>
          </a:prstGeom>
        </p:spPr>
      </p:pic>
    </p:spTree>
    <p:extLst>
      <p:ext uri="{BB962C8B-B14F-4D97-AF65-F5344CB8AC3E}">
        <p14:creationId xmlns:p14="http://schemas.microsoft.com/office/powerpoint/2010/main" val="3202279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76077" y="725714"/>
            <a:ext cx="8916152" cy="5481930"/>
          </a:xfrm>
          <a:prstGeom prst="rect">
            <a:avLst/>
          </a:prstGeom>
        </p:spPr>
      </p:pic>
    </p:spTree>
    <p:extLst>
      <p:ext uri="{BB962C8B-B14F-4D97-AF65-F5344CB8AC3E}">
        <p14:creationId xmlns:p14="http://schemas.microsoft.com/office/powerpoint/2010/main" val="3409567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65442" y="566127"/>
            <a:ext cx="9792844" cy="5610836"/>
          </a:xfrm>
          <a:prstGeom prst="rect">
            <a:avLst/>
          </a:prstGeom>
        </p:spPr>
      </p:pic>
    </p:spTree>
    <p:extLst>
      <p:ext uri="{BB962C8B-B14F-4D97-AF65-F5344CB8AC3E}">
        <p14:creationId xmlns:p14="http://schemas.microsoft.com/office/powerpoint/2010/main" val="1689931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05772" y="725714"/>
            <a:ext cx="10268628" cy="5451249"/>
          </a:xfrm>
          <a:prstGeom prst="rect">
            <a:avLst/>
          </a:prstGeom>
        </p:spPr>
      </p:pic>
    </p:spTree>
    <p:extLst>
      <p:ext uri="{BB962C8B-B14F-4D97-AF65-F5344CB8AC3E}">
        <p14:creationId xmlns:p14="http://schemas.microsoft.com/office/powerpoint/2010/main" val="3877425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Aspectos a modificar automáticamente en el </a:t>
            </a:r>
            <a:r>
              <a:rPr lang="es-CO" dirty="0" smtClean="0"/>
              <a:t>1279/02</a:t>
            </a:r>
            <a:endParaRPr lang="es-CO" dirty="0"/>
          </a:p>
        </p:txBody>
      </p:sp>
      <p:sp>
        <p:nvSpPr>
          <p:cNvPr id="3" name="Marcador de texto 2"/>
          <p:cNvSpPr>
            <a:spLocks noGrp="1"/>
          </p:cNvSpPr>
          <p:nvPr>
            <p:ph type="body" idx="1"/>
          </p:nvPr>
        </p:nvSpPr>
        <p:spPr/>
        <p:txBody>
          <a:bodyPr/>
          <a:lstStyle/>
          <a:p>
            <a:endParaRPr lang="es-CO"/>
          </a:p>
        </p:txBody>
      </p:sp>
    </p:spTree>
    <p:extLst>
      <p:ext uri="{BB962C8B-B14F-4D97-AF65-F5344CB8AC3E}">
        <p14:creationId xmlns:p14="http://schemas.microsoft.com/office/powerpoint/2010/main" val="3800304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29960"/>
          </a:xfrm>
        </p:spPr>
        <p:txBody>
          <a:bodyPr>
            <a:normAutofit/>
          </a:bodyPr>
          <a:lstStyle/>
          <a:p>
            <a:r>
              <a:rPr lang="es-CO" sz="3200" dirty="0" smtClean="0"/>
              <a:t>Evolución puntos salariales por factor de asignación</a:t>
            </a:r>
            <a:endParaRPr lang="es-CO" sz="3200" dirty="0"/>
          </a:p>
        </p:txBody>
      </p:sp>
      <p:pic>
        <p:nvPicPr>
          <p:cNvPr id="4" name="Marcador de contenido 3"/>
          <p:cNvPicPr>
            <a:picLocks noGrp="1" noChangeAspect="1"/>
          </p:cNvPicPr>
          <p:nvPr>
            <p:ph idx="1"/>
          </p:nvPr>
        </p:nvPicPr>
        <p:blipFill>
          <a:blip r:embed="rId2"/>
          <a:stretch>
            <a:fillRect/>
          </a:stretch>
        </p:blipFill>
        <p:spPr>
          <a:xfrm>
            <a:off x="995082" y="1613647"/>
            <a:ext cx="9776012" cy="4415399"/>
          </a:xfrm>
          <a:prstGeom prst="rect">
            <a:avLst/>
          </a:prstGeom>
        </p:spPr>
      </p:pic>
      <p:sp>
        <p:nvSpPr>
          <p:cNvPr id="5" name="CuadroTexto 4"/>
          <p:cNvSpPr txBox="1"/>
          <p:nvPr/>
        </p:nvSpPr>
        <p:spPr>
          <a:xfrm>
            <a:off x="838200" y="6211669"/>
            <a:ext cx="10304929" cy="646331"/>
          </a:xfrm>
          <a:prstGeom prst="rect">
            <a:avLst/>
          </a:prstGeom>
          <a:noFill/>
        </p:spPr>
        <p:txBody>
          <a:bodyPr wrap="square" rtlCol="0">
            <a:spAutoFit/>
          </a:bodyPr>
          <a:lstStyle/>
          <a:p>
            <a:r>
              <a:rPr lang="es-CO" dirty="0" smtClean="0"/>
              <a:t>Fuente. MEN. Presentación ASPU, ARPUD, UNIVALLE, UNICAUCA de datos de Panorama Salarial de las Universidades Oficiales (UDEA 2014)</a:t>
            </a:r>
            <a:endParaRPr lang="es-CO" dirty="0"/>
          </a:p>
        </p:txBody>
      </p:sp>
    </p:spTree>
    <p:extLst>
      <p:ext uri="{BB962C8B-B14F-4D97-AF65-F5344CB8AC3E}">
        <p14:creationId xmlns:p14="http://schemas.microsoft.com/office/powerpoint/2010/main" val="1277510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t>Privilegia la mercantilización </a:t>
            </a:r>
            <a:r>
              <a:rPr lang="es-CO" dirty="0" smtClean="0"/>
              <a:t>educativa</a:t>
            </a:r>
            <a:endParaRPr lang="es-CO" dirty="0"/>
          </a:p>
        </p:txBody>
      </p:sp>
      <p:sp>
        <p:nvSpPr>
          <p:cNvPr id="3" name="Marcador de contenido 2"/>
          <p:cNvSpPr>
            <a:spLocks noGrp="1"/>
          </p:cNvSpPr>
          <p:nvPr>
            <p:ph idx="1"/>
          </p:nvPr>
        </p:nvSpPr>
        <p:spPr/>
        <p:txBody>
          <a:bodyPr/>
          <a:lstStyle/>
          <a:p>
            <a:r>
              <a:rPr lang="es-CO" dirty="0" smtClean="0"/>
              <a:t>Sistema de puntos para incrementar el salario</a:t>
            </a:r>
          </a:p>
          <a:p>
            <a:r>
              <a:rPr lang="es-CO" dirty="0" smtClean="0"/>
              <a:t>El sistema privilegia la productividad en investigaciones</a:t>
            </a:r>
          </a:p>
          <a:p>
            <a:r>
              <a:rPr lang="es-CO" dirty="0" smtClean="0"/>
              <a:t>Quien investiga se somete a los rankings y al proceso de bolsas </a:t>
            </a:r>
            <a:r>
              <a:rPr lang="es-CO" dirty="0" err="1" smtClean="0"/>
              <a:t>concursables</a:t>
            </a:r>
            <a:endParaRPr lang="es-CO" dirty="0" smtClean="0"/>
          </a:p>
          <a:p>
            <a:r>
              <a:rPr lang="es-CO" dirty="0" smtClean="0"/>
              <a:t>Quien no investiga se somete al sistema del taxímetro docente o a la autofinanciación con la consultoría, cursos extra-</a:t>
            </a:r>
            <a:r>
              <a:rPr lang="es-CO" dirty="0" err="1" smtClean="0"/>
              <a:t>curricures</a:t>
            </a:r>
            <a:r>
              <a:rPr lang="es-CO" dirty="0" smtClean="0"/>
              <a:t> –proyección social, posiblemente sin criterio-.</a:t>
            </a:r>
          </a:p>
          <a:p>
            <a:pPr marL="0" indent="0">
              <a:buNone/>
            </a:pPr>
            <a:endParaRPr lang="es-CO" dirty="0" smtClean="0"/>
          </a:p>
          <a:p>
            <a:endParaRPr lang="es-CO" dirty="0"/>
          </a:p>
        </p:txBody>
      </p:sp>
    </p:spTree>
    <p:extLst>
      <p:ext uri="{BB962C8B-B14F-4D97-AF65-F5344CB8AC3E}">
        <p14:creationId xmlns:p14="http://schemas.microsoft.com/office/powerpoint/2010/main" val="995229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t>Formaliza la proletarización </a:t>
            </a:r>
            <a:r>
              <a:rPr lang="es-CO" dirty="0" smtClean="0"/>
              <a:t>docente</a:t>
            </a:r>
            <a:endParaRPr lang="es-CO" dirty="0"/>
          </a:p>
        </p:txBody>
      </p:sp>
      <p:sp>
        <p:nvSpPr>
          <p:cNvPr id="3" name="Marcador de contenido 2"/>
          <p:cNvSpPr>
            <a:spLocks noGrp="1"/>
          </p:cNvSpPr>
          <p:nvPr>
            <p:ph idx="1"/>
          </p:nvPr>
        </p:nvSpPr>
        <p:spPr/>
        <p:txBody>
          <a:bodyPr>
            <a:normAutofit lnSpcReduction="10000"/>
          </a:bodyPr>
          <a:lstStyle/>
          <a:p>
            <a:r>
              <a:rPr lang="es-CO" b="1" dirty="0" smtClean="0"/>
              <a:t>Proletarización técnica: </a:t>
            </a:r>
            <a:r>
              <a:rPr lang="es-CO" dirty="0" smtClean="0"/>
              <a:t>Subdivisión de la labor –docencia, productividad académica subdividida, extensión (cursos, asesorías, consultorías, etc. Disgregadas de la función docente)</a:t>
            </a:r>
          </a:p>
          <a:p>
            <a:pPr lvl="1"/>
            <a:r>
              <a:rPr lang="es-CO" dirty="0" smtClean="0"/>
              <a:t>En docencia: Enseñanza-aprendizaje  se fracciona, no hay control sobre el proceso de evaluación, combinación de virtualización y </a:t>
            </a:r>
            <a:r>
              <a:rPr lang="es-CO" dirty="0" err="1" smtClean="0"/>
              <a:t>presencialidad</a:t>
            </a:r>
            <a:r>
              <a:rPr lang="es-CO" dirty="0" smtClean="0"/>
              <a:t> segmenta funciones docentes. –el 1279 no estimula función docente coadyuvando a la perdida de control de la acción docente con las metodologías pedagógicas de avanzada, los procesos de evaluación y autoevaluación tecnocráticos, el uso de recursos tecnológicos</a:t>
            </a:r>
          </a:p>
          <a:p>
            <a:pPr lvl="1"/>
            <a:r>
              <a:rPr lang="es-CO" dirty="0" smtClean="0"/>
              <a:t>Investigación: 1279 desagrega toda la productividad para designación de puntajes, política de </a:t>
            </a:r>
            <a:r>
              <a:rPr lang="es-CO" dirty="0" err="1" smtClean="0"/>
              <a:t>SNCyT</a:t>
            </a:r>
            <a:r>
              <a:rPr lang="es-CO" dirty="0" smtClean="0"/>
              <a:t> y </a:t>
            </a:r>
            <a:r>
              <a:rPr lang="es-CO" dirty="0" err="1" smtClean="0"/>
              <a:t>Cienciometria</a:t>
            </a:r>
            <a:r>
              <a:rPr lang="es-CO" dirty="0" smtClean="0"/>
              <a:t> definen las áreas y el control de la productividad es ficticio.</a:t>
            </a:r>
          </a:p>
          <a:p>
            <a:pPr lvl="1"/>
            <a:r>
              <a:rPr lang="es-CO" dirty="0" smtClean="0"/>
              <a:t>Proyección social: separada de la labor docente. El decreto no la menciona</a:t>
            </a:r>
            <a:endParaRPr lang="es-CO" dirty="0"/>
          </a:p>
        </p:txBody>
      </p:sp>
    </p:spTree>
    <p:extLst>
      <p:ext uri="{BB962C8B-B14F-4D97-AF65-F5344CB8AC3E}">
        <p14:creationId xmlns:p14="http://schemas.microsoft.com/office/powerpoint/2010/main" val="3585467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58906"/>
            <a:ext cx="10515600" cy="5518057"/>
          </a:xfrm>
        </p:spPr>
        <p:txBody>
          <a:bodyPr/>
          <a:lstStyle/>
          <a:p>
            <a:r>
              <a:rPr lang="es-CO" b="1" dirty="0" smtClean="0"/>
              <a:t>Proletarización ideológica. </a:t>
            </a:r>
            <a:r>
              <a:rPr lang="es-CO" dirty="0" smtClean="0"/>
              <a:t>Renuncia a tener una visión o interpretación del mundo y se asimila la oficial</a:t>
            </a:r>
          </a:p>
          <a:p>
            <a:pPr lvl="1"/>
            <a:r>
              <a:rPr lang="es-CO" dirty="0" smtClean="0"/>
              <a:t>Labor docente al volverse </a:t>
            </a:r>
            <a:r>
              <a:rPr lang="es-CO" dirty="0" err="1" smtClean="0"/>
              <a:t>instruccional</a:t>
            </a:r>
            <a:r>
              <a:rPr lang="es-CO" dirty="0" smtClean="0"/>
              <a:t> y segmentada requiere priorizar procesos disciplinarios y minimiza el trabajo de enseñanza. Se vuelve prioritario el manejo de recurso tecnológico o la herramienta pedagógica que el conocimiento u objeto de estudio. El docente pierde control del tiempo de los estudiantes</a:t>
            </a:r>
          </a:p>
          <a:p>
            <a:pPr lvl="1"/>
            <a:r>
              <a:rPr lang="es-CO" dirty="0" smtClean="0"/>
              <a:t>El docente es el intelectual que mas fácil se corporativiza, es decir asume la ideología oficial ante la necesidad de mantener su aparente status o sus supuestos privilegios, ya que a diferencia del docente de la educación básica y media, el docente universitario tiende a tener mejores ingresos y se niega reconocerse como pobre</a:t>
            </a:r>
            <a:endParaRPr lang="es-CO" dirty="0"/>
          </a:p>
        </p:txBody>
      </p:sp>
    </p:spTree>
    <p:extLst>
      <p:ext uri="{BB962C8B-B14F-4D97-AF65-F5344CB8AC3E}">
        <p14:creationId xmlns:p14="http://schemas.microsoft.com/office/powerpoint/2010/main" val="1658864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45110"/>
          </a:xfrm>
        </p:spPr>
        <p:txBody>
          <a:bodyPr>
            <a:normAutofit/>
          </a:bodyPr>
          <a:lstStyle/>
          <a:p>
            <a:r>
              <a:rPr lang="es-CO" sz="3200" dirty="0"/>
              <a:t>No fortalece la carrera </a:t>
            </a:r>
            <a:r>
              <a:rPr lang="es-CO" sz="3200" dirty="0" smtClean="0"/>
              <a:t>docente</a:t>
            </a:r>
            <a:endParaRPr lang="es-CO" sz="3200"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73162682"/>
              </p:ext>
            </p:extLst>
          </p:nvPr>
        </p:nvGraphicFramePr>
        <p:xfrm>
          <a:off x="1727200" y="1429054"/>
          <a:ext cx="8519887" cy="4957517"/>
        </p:xfrm>
        <a:graphic>
          <a:graphicData uri="http://schemas.openxmlformats.org/drawingml/2006/table">
            <a:tbl>
              <a:tblPr firstRow="1" firstCol="1" bandRow="1">
                <a:tableStyleId>{5C22544A-7EE6-4342-B048-85BDC9FD1C3A}</a:tableStyleId>
              </a:tblPr>
              <a:tblGrid>
                <a:gridCol w="1217127"/>
                <a:gridCol w="1460552"/>
                <a:gridCol w="1460552"/>
                <a:gridCol w="1460552"/>
                <a:gridCol w="1460552"/>
                <a:gridCol w="1460552"/>
              </a:tblGrid>
              <a:tr h="429260">
                <a:tc>
                  <a:txBody>
                    <a:bodyPr/>
                    <a:lstStyle/>
                    <a:p>
                      <a:pPr>
                        <a:lnSpc>
                          <a:spcPct val="107000"/>
                        </a:lnSpc>
                        <a:spcAft>
                          <a:spcPts val="0"/>
                        </a:spcAft>
                      </a:pPr>
                      <a:r>
                        <a:rPr lang="es-CO" sz="1600">
                          <a:effectLst/>
                        </a:rPr>
                        <a:t>AÑO</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a:effectLst/>
                        </a:rPr>
                        <a:t>VALOR PUNTO</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a:effectLst/>
                        </a:rPr>
                        <a:t>%VALOR DEL PUNTO</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a:effectLst/>
                        </a:rPr>
                        <a:t>%ACUMULADO VALORPUNTO</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dirty="0">
                          <a:effectLst/>
                        </a:rPr>
                        <a:t>IPC</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a:effectLst/>
                        </a:rPr>
                        <a:t>INCREMENTO IPC ACUMULADO</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a:effectLst/>
                        </a:rPr>
                        <a:t>2003</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6661</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a:effectLst/>
                        </a:rPr>
                        <a:t> </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0</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6,49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6,49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a:effectLst/>
                        </a:rPr>
                        <a:t>2004</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7093</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6,48551269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6,48551269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5,5</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11,99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dirty="0">
                          <a:effectLst/>
                        </a:rPr>
                        <a:t>2005</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07000"/>
                        </a:lnSpc>
                        <a:spcAft>
                          <a:spcPts val="0"/>
                        </a:spcAft>
                      </a:pPr>
                      <a:r>
                        <a:rPr lang="es-CO" sz="1600" dirty="0">
                          <a:effectLst/>
                        </a:rPr>
                        <a:t>7310</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07000"/>
                        </a:lnSpc>
                        <a:spcAft>
                          <a:spcPts val="0"/>
                        </a:spcAft>
                      </a:pPr>
                      <a:r>
                        <a:rPr lang="es-CO" sz="1600" dirty="0">
                          <a:effectLst/>
                        </a:rPr>
                        <a:t>3,05935429</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07000"/>
                        </a:lnSpc>
                        <a:spcAft>
                          <a:spcPts val="0"/>
                        </a:spcAft>
                      </a:pPr>
                      <a:r>
                        <a:rPr lang="es-CO" sz="1600" dirty="0">
                          <a:effectLst/>
                        </a:rPr>
                        <a:t>9,54486698</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07000"/>
                        </a:lnSpc>
                        <a:spcAft>
                          <a:spcPts val="0"/>
                        </a:spcAft>
                      </a:pPr>
                      <a:r>
                        <a:rPr lang="es-CO" sz="1600" dirty="0">
                          <a:effectLst/>
                        </a:rPr>
                        <a:t>4,85</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07000"/>
                        </a:lnSpc>
                        <a:spcAft>
                          <a:spcPts val="0"/>
                        </a:spcAft>
                      </a:pPr>
                      <a:r>
                        <a:rPr lang="es-CO" sz="1600" dirty="0">
                          <a:effectLst/>
                        </a:rPr>
                        <a:t>16,84</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r>
              <a:tr h="190500">
                <a:tc>
                  <a:txBody>
                    <a:bodyPr/>
                    <a:lstStyle/>
                    <a:p>
                      <a:pPr algn="r">
                        <a:lnSpc>
                          <a:spcPct val="107000"/>
                        </a:lnSpc>
                        <a:spcAft>
                          <a:spcPts val="0"/>
                        </a:spcAft>
                      </a:pPr>
                      <a:r>
                        <a:rPr lang="es-CO" sz="1600">
                          <a:effectLst/>
                        </a:rPr>
                        <a:t>2006</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7676</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5,00683995</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14,5517069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4,48</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21,32</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a:effectLst/>
                        </a:rPr>
                        <a:t>2007</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8022</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4,50755602</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19,0592629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5,69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27,01</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a:effectLst/>
                        </a:rPr>
                        <a:t>2008</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8479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5,69683371</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dirty="0">
                          <a:effectLst/>
                        </a:rPr>
                        <a:t>24,7560967</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7,67</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34,68</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a:effectLst/>
                        </a:rPr>
                        <a:t>2009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9130</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7,67779219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dirty="0">
                          <a:effectLst/>
                        </a:rPr>
                        <a:t>32,4338888</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2</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36,68</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a:effectLst/>
                        </a:rPr>
                        <a:t>2010</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9313</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2,00438116</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dirty="0">
                          <a:effectLst/>
                        </a:rPr>
                        <a:t>34,43827</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3,17</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39,85</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a:effectLst/>
                        </a:rPr>
                        <a:t>2011</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9609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3,17835284</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dirty="0">
                          <a:effectLst/>
                        </a:rPr>
                        <a:t>37,6166228</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3,73</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43,58</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r">
                        <a:lnSpc>
                          <a:spcPct val="107000"/>
                        </a:lnSpc>
                        <a:spcAft>
                          <a:spcPts val="0"/>
                        </a:spcAft>
                      </a:pPr>
                      <a:r>
                        <a:rPr lang="es-CO" sz="1600" dirty="0">
                          <a:effectLst/>
                        </a:rPr>
                        <a:t>2012</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10090</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5,0057238</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42,6223466</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2,44</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46,02</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r>
              <a:tr h="190500">
                <a:tc>
                  <a:txBody>
                    <a:bodyPr/>
                    <a:lstStyle/>
                    <a:p>
                      <a:pPr algn="r">
                        <a:lnSpc>
                          <a:spcPct val="107000"/>
                        </a:lnSpc>
                        <a:spcAft>
                          <a:spcPts val="0"/>
                        </a:spcAft>
                      </a:pPr>
                      <a:r>
                        <a:rPr lang="es-CO" sz="1600" dirty="0">
                          <a:effectLst/>
                        </a:rPr>
                        <a:t>2013</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10438</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3,44895937</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46,071306</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1,94</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47,96</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r>
              <a:tr h="190500">
                <a:tc>
                  <a:txBody>
                    <a:bodyPr/>
                    <a:lstStyle/>
                    <a:p>
                      <a:pPr algn="r">
                        <a:lnSpc>
                          <a:spcPct val="107000"/>
                        </a:lnSpc>
                        <a:spcAft>
                          <a:spcPts val="0"/>
                        </a:spcAft>
                      </a:pPr>
                      <a:r>
                        <a:rPr lang="es-CO" sz="1600">
                          <a:effectLst/>
                        </a:rPr>
                        <a:t>2014</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10745</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2,94117647</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49,0124825</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3,66</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51,62</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r>
              <a:tr h="190500">
                <a:tc>
                  <a:txBody>
                    <a:bodyPr/>
                    <a:lstStyle/>
                    <a:p>
                      <a:pPr algn="r">
                        <a:lnSpc>
                          <a:spcPct val="107000"/>
                        </a:lnSpc>
                        <a:spcAft>
                          <a:spcPts val="0"/>
                        </a:spcAft>
                      </a:pPr>
                      <a:r>
                        <a:rPr lang="es-CO" sz="1600">
                          <a:effectLst/>
                        </a:rPr>
                        <a:t>2015</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11246</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4,66263378</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53,6751163</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6,77</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58,39</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r>
              <a:tr h="190500">
                <a:tc>
                  <a:txBody>
                    <a:bodyPr/>
                    <a:lstStyle/>
                    <a:p>
                      <a:pPr algn="r">
                        <a:lnSpc>
                          <a:spcPct val="107000"/>
                        </a:lnSpc>
                        <a:spcAft>
                          <a:spcPts val="0"/>
                        </a:spcAft>
                      </a:pPr>
                      <a:r>
                        <a:rPr lang="es-CO" sz="1600">
                          <a:effectLst/>
                        </a:rPr>
                        <a:t>2016</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12121</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7,78054419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61,4556605</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5,75</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64,14</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r>
              <a:tr h="190500">
                <a:tc>
                  <a:txBody>
                    <a:bodyPr/>
                    <a:lstStyle/>
                    <a:p>
                      <a:pPr algn="r">
                        <a:lnSpc>
                          <a:spcPct val="107000"/>
                        </a:lnSpc>
                        <a:spcAft>
                          <a:spcPts val="0"/>
                        </a:spcAft>
                      </a:pPr>
                      <a:r>
                        <a:rPr lang="es-CO" sz="1600">
                          <a:effectLst/>
                        </a:rPr>
                        <a:t>2017</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12939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6,7486181</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68,2042786</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a:effectLst/>
                        </a:rPr>
                        <a:t>4,09</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c>
                  <a:txBody>
                    <a:bodyPr/>
                    <a:lstStyle/>
                    <a:p>
                      <a:pPr algn="r">
                        <a:lnSpc>
                          <a:spcPct val="107000"/>
                        </a:lnSpc>
                        <a:spcAft>
                          <a:spcPts val="0"/>
                        </a:spcAft>
                      </a:pPr>
                      <a:r>
                        <a:rPr lang="es-CO" sz="1600" dirty="0">
                          <a:effectLst/>
                        </a:rPr>
                        <a:t>68,23</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FFC000"/>
                    </a:solidFill>
                  </a:tcPr>
                </a:tc>
              </a:tr>
              <a:tr h="190500">
                <a:tc>
                  <a:txBody>
                    <a:bodyPr/>
                    <a:lstStyle/>
                    <a:p>
                      <a:pPr>
                        <a:lnSpc>
                          <a:spcPct val="107000"/>
                        </a:lnSpc>
                        <a:spcAft>
                          <a:spcPts val="0"/>
                        </a:spcAft>
                      </a:pPr>
                      <a:r>
                        <a:rPr lang="es-CO" sz="1600">
                          <a:effectLst/>
                        </a:rPr>
                        <a:t>TOTAL</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a:effectLst/>
                        </a:rPr>
                        <a:t> </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68,2042786</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dirty="0">
                          <a:effectLst/>
                        </a:rPr>
                        <a:t> </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600">
                          <a:effectLst/>
                        </a:rPr>
                        <a:t>68,23</a:t>
                      </a:r>
                      <a:endParaRPr lang="es-CO"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600" dirty="0">
                          <a:effectLst/>
                        </a:rPr>
                        <a:t> </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037059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sz="3200" dirty="0"/>
              <a:t>Evolución del IPC anual y de los incrementos porcentuales anuales del SM y del </a:t>
            </a:r>
            <a:r>
              <a:rPr lang="es-CO" sz="3200" dirty="0" smtClean="0"/>
              <a:t>PS durante </a:t>
            </a:r>
            <a:r>
              <a:rPr lang="es-CO" sz="3200" dirty="0"/>
              <a:t>el período 1999-2017</a:t>
            </a:r>
          </a:p>
        </p:txBody>
      </p:sp>
      <p:pic>
        <p:nvPicPr>
          <p:cNvPr id="4" name="Marcador de contenido 3"/>
          <p:cNvPicPr>
            <a:picLocks noGrp="1" noChangeAspect="1"/>
          </p:cNvPicPr>
          <p:nvPr>
            <p:ph idx="1"/>
          </p:nvPr>
        </p:nvPicPr>
        <p:blipFill>
          <a:blip r:embed="rId2"/>
          <a:stretch>
            <a:fillRect/>
          </a:stretch>
        </p:blipFill>
        <p:spPr>
          <a:xfrm>
            <a:off x="1843313" y="1709513"/>
            <a:ext cx="8461829" cy="4351338"/>
          </a:xfrm>
          <a:prstGeom prst="rect">
            <a:avLst/>
          </a:prstGeom>
        </p:spPr>
      </p:pic>
      <p:sp>
        <p:nvSpPr>
          <p:cNvPr id="5" name="CuadroTexto 4"/>
          <p:cNvSpPr txBox="1"/>
          <p:nvPr/>
        </p:nvSpPr>
        <p:spPr>
          <a:xfrm>
            <a:off x="1248229" y="6152246"/>
            <a:ext cx="9564915" cy="646331"/>
          </a:xfrm>
          <a:prstGeom prst="rect">
            <a:avLst/>
          </a:prstGeom>
          <a:noFill/>
        </p:spPr>
        <p:txBody>
          <a:bodyPr wrap="square" rtlCol="0">
            <a:spAutoFit/>
          </a:bodyPr>
          <a:lstStyle/>
          <a:p>
            <a:r>
              <a:rPr lang="es-CO" dirty="0" smtClean="0"/>
              <a:t>Fuente </a:t>
            </a:r>
            <a:r>
              <a:rPr lang="es-CO" dirty="0" err="1"/>
              <a:t>Quimbay</a:t>
            </a:r>
            <a:r>
              <a:rPr lang="es-CO" dirty="0"/>
              <a:t> </a:t>
            </a:r>
            <a:r>
              <a:rPr lang="es-CO" dirty="0" smtClean="0"/>
              <a:t>C </a:t>
            </a:r>
            <a:r>
              <a:rPr lang="es-CO" dirty="0"/>
              <a:t>y </a:t>
            </a:r>
            <a:r>
              <a:rPr lang="es-CO" dirty="0" err="1"/>
              <a:t>Villabona</a:t>
            </a:r>
            <a:r>
              <a:rPr lang="es-CO" dirty="0"/>
              <a:t> </a:t>
            </a:r>
            <a:r>
              <a:rPr lang="es-CO" dirty="0" smtClean="0"/>
              <a:t>J (2017). </a:t>
            </a:r>
            <a:r>
              <a:rPr lang="es-CO" dirty="0"/>
              <a:t>El desfinanciamiento de las universidades estatales en Colombia y su efecto en el salario de los profesores de carrera docente</a:t>
            </a:r>
            <a:r>
              <a:rPr lang="es-CO" dirty="0" smtClean="0"/>
              <a:t> </a:t>
            </a:r>
            <a:endParaRPr lang="es-CO" dirty="0"/>
          </a:p>
        </p:txBody>
      </p:sp>
    </p:spTree>
    <p:extLst>
      <p:ext uri="{BB962C8B-B14F-4D97-AF65-F5344CB8AC3E}">
        <p14:creationId xmlns:p14="http://schemas.microsoft.com/office/powerpoint/2010/main" val="1527114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D</a:t>
            </a:r>
            <a:r>
              <a:rPr lang="es-CO" dirty="0" smtClean="0"/>
              <a:t>iscrimina </a:t>
            </a:r>
            <a:r>
              <a:rPr lang="es-CO" dirty="0"/>
              <a:t>y destruye las relaciones docentes</a:t>
            </a:r>
          </a:p>
        </p:txBody>
      </p:sp>
      <p:sp>
        <p:nvSpPr>
          <p:cNvPr id="3" name="Marcador de contenido 2"/>
          <p:cNvSpPr>
            <a:spLocks noGrp="1"/>
          </p:cNvSpPr>
          <p:nvPr>
            <p:ph idx="1"/>
          </p:nvPr>
        </p:nvSpPr>
        <p:spPr/>
        <p:txBody>
          <a:bodyPr/>
          <a:lstStyle/>
          <a:p>
            <a:r>
              <a:rPr lang="es-CO" dirty="0" smtClean="0"/>
              <a:t>Estratificación docente</a:t>
            </a:r>
          </a:p>
          <a:p>
            <a:r>
              <a:rPr lang="es-CO" dirty="0" smtClean="0"/>
              <a:t>Clasificación de investigadores</a:t>
            </a:r>
          </a:p>
          <a:p>
            <a:r>
              <a:rPr lang="es-CO" dirty="0" smtClean="0"/>
              <a:t>Clasificación grupos de investigación</a:t>
            </a:r>
          </a:p>
          <a:p>
            <a:r>
              <a:rPr lang="es-CO" dirty="0" smtClean="0"/>
              <a:t>Trabajo interno en los grupos –segmentación técnica-</a:t>
            </a:r>
            <a:endParaRPr lang="es-CO" dirty="0"/>
          </a:p>
        </p:txBody>
      </p:sp>
    </p:spTree>
    <p:extLst>
      <p:ext uri="{BB962C8B-B14F-4D97-AF65-F5344CB8AC3E}">
        <p14:creationId xmlns:p14="http://schemas.microsoft.com/office/powerpoint/2010/main" val="2470726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Clasificación grupos de investigación Colciencias 2017</a:t>
            </a:r>
            <a:endParaRPr lang="es-CO" dirty="0"/>
          </a:p>
        </p:txBody>
      </p:sp>
      <p:pic>
        <p:nvPicPr>
          <p:cNvPr id="4" name="Marcador de contenido 3"/>
          <p:cNvPicPr>
            <a:picLocks noGrp="1" noChangeAspect="1"/>
          </p:cNvPicPr>
          <p:nvPr>
            <p:ph idx="1"/>
          </p:nvPr>
        </p:nvPicPr>
        <p:blipFill>
          <a:blip r:embed="rId2"/>
          <a:stretch>
            <a:fillRect/>
          </a:stretch>
        </p:blipFill>
        <p:spPr>
          <a:xfrm>
            <a:off x="3072737" y="2305426"/>
            <a:ext cx="6046525" cy="3391735"/>
          </a:xfrm>
          <a:prstGeom prst="rect">
            <a:avLst/>
          </a:prstGeom>
        </p:spPr>
      </p:pic>
    </p:spTree>
    <p:extLst>
      <p:ext uri="{BB962C8B-B14F-4D97-AF65-F5344CB8AC3E}">
        <p14:creationId xmlns:p14="http://schemas.microsoft.com/office/powerpoint/2010/main" val="42628948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Composición grupos por sector de CT e I</a:t>
            </a:r>
            <a:endParaRPr lang="es-CO" dirty="0"/>
          </a:p>
        </p:txBody>
      </p:sp>
      <p:pic>
        <p:nvPicPr>
          <p:cNvPr id="4" name="Marcador de contenido 3"/>
          <p:cNvPicPr>
            <a:picLocks noGrp="1" noChangeAspect="1"/>
          </p:cNvPicPr>
          <p:nvPr>
            <p:ph idx="1"/>
          </p:nvPr>
        </p:nvPicPr>
        <p:blipFill>
          <a:blip r:embed="rId2"/>
          <a:stretch>
            <a:fillRect/>
          </a:stretch>
        </p:blipFill>
        <p:spPr>
          <a:xfrm>
            <a:off x="1335314" y="1805882"/>
            <a:ext cx="10018486" cy="4362689"/>
          </a:xfrm>
          <a:prstGeom prst="rect">
            <a:avLst/>
          </a:prstGeom>
        </p:spPr>
      </p:pic>
    </p:spTree>
    <p:extLst>
      <p:ext uri="{BB962C8B-B14F-4D97-AF65-F5344CB8AC3E}">
        <p14:creationId xmlns:p14="http://schemas.microsoft.com/office/powerpoint/2010/main" val="2785973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58875"/>
          </a:xfrm>
        </p:spPr>
        <p:txBody>
          <a:bodyPr>
            <a:normAutofit fontScale="90000"/>
          </a:bodyPr>
          <a:lstStyle/>
          <a:p>
            <a:r>
              <a:rPr lang="es-CO" dirty="0" smtClean="0"/>
              <a:t>Porcentaje </a:t>
            </a:r>
            <a:r>
              <a:rPr lang="es-CO" dirty="0"/>
              <a:t>grupos de investigación 2017 por grandes áreas de conocimiento </a:t>
            </a:r>
            <a:r>
              <a:rPr lang="es-CO" dirty="0" smtClean="0"/>
              <a:t>de la OCDE</a:t>
            </a:r>
            <a:endParaRPr lang="es-CO"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9830" y="1690688"/>
            <a:ext cx="9085942" cy="4753655"/>
          </a:xfrm>
          <a:prstGeom prst="rect">
            <a:avLst/>
          </a:prstGeom>
          <a:noFill/>
          <a:ln>
            <a:noFill/>
          </a:ln>
        </p:spPr>
      </p:pic>
    </p:spTree>
    <p:extLst>
      <p:ext uri="{BB962C8B-B14F-4D97-AF65-F5344CB8AC3E}">
        <p14:creationId xmlns:p14="http://schemas.microsoft.com/office/powerpoint/2010/main" val="355500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Reconocimiento de empleo</a:t>
            </a:r>
            <a:endParaRPr lang="es-CO" dirty="0"/>
          </a:p>
        </p:txBody>
      </p:sp>
      <p:sp>
        <p:nvSpPr>
          <p:cNvPr id="3" name="Marcador de contenido 2"/>
          <p:cNvSpPr>
            <a:spLocks noGrp="1"/>
          </p:cNvSpPr>
          <p:nvPr>
            <p:ph idx="1"/>
          </p:nvPr>
        </p:nvSpPr>
        <p:spPr/>
        <p:txBody>
          <a:bodyPr/>
          <a:lstStyle/>
          <a:p>
            <a:r>
              <a:rPr lang="es-CO" dirty="0"/>
              <a:t>la Sentencia del Consejo </a:t>
            </a:r>
            <a:r>
              <a:rPr lang="es-CO" dirty="0" smtClean="0"/>
              <a:t>de Estado </a:t>
            </a:r>
            <a:r>
              <a:rPr lang="es-CO" dirty="0"/>
              <a:t>– Sección Segunda en el proceso radicado con el No. 11001-03-25-000-2005-00057-00 (</a:t>
            </a:r>
            <a:r>
              <a:rPr lang="es-CO" dirty="0" smtClean="0"/>
              <a:t>1873-05)</a:t>
            </a:r>
          </a:p>
          <a:p>
            <a:r>
              <a:rPr lang="es-CO" dirty="0"/>
              <a:t>Sentencia </a:t>
            </a:r>
            <a:r>
              <a:rPr lang="es-CO" dirty="0" smtClean="0"/>
              <a:t>C-06 </a:t>
            </a:r>
            <a:r>
              <a:rPr lang="es-CO" dirty="0"/>
              <a:t>de </a:t>
            </a:r>
            <a:r>
              <a:rPr lang="es-CO" dirty="0" smtClean="0"/>
              <a:t>1996</a:t>
            </a:r>
            <a:endParaRPr lang="es-CO" dirty="0"/>
          </a:p>
          <a:p>
            <a:r>
              <a:rPr lang="es-CO" dirty="0" smtClean="0"/>
              <a:t>Sentencia C-614 de 2009</a:t>
            </a:r>
            <a:endParaRPr lang="es-CO" dirty="0"/>
          </a:p>
        </p:txBody>
      </p:sp>
    </p:spTree>
    <p:extLst>
      <p:ext uri="{BB962C8B-B14F-4D97-AF65-F5344CB8AC3E}">
        <p14:creationId xmlns:p14="http://schemas.microsoft.com/office/powerpoint/2010/main" val="2218338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t>Prioriza el aislamiento intelectual y neutraliza la organización </a:t>
            </a:r>
            <a:r>
              <a:rPr lang="es-CO" dirty="0" smtClean="0"/>
              <a:t>docente</a:t>
            </a:r>
            <a:endParaRPr lang="es-CO" dirty="0"/>
          </a:p>
        </p:txBody>
      </p:sp>
      <p:sp>
        <p:nvSpPr>
          <p:cNvPr id="3" name="Marcador de contenido 2"/>
          <p:cNvSpPr>
            <a:spLocks noGrp="1"/>
          </p:cNvSpPr>
          <p:nvPr>
            <p:ph idx="1"/>
          </p:nvPr>
        </p:nvSpPr>
        <p:spPr/>
        <p:txBody>
          <a:bodyPr/>
          <a:lstStyle/>
          <a:p>
            <a:r>
              <a:rPr lang="es-CO" dirty="0"/>
              <a:t>Ante el atiborramiento de productividad o de trabajo para mejorar su salario real renuncia a:</a:t>
            </a:r>
          </a:p>
          <a:p>
            <a:pPr lvl="1"/>
            <a:r>
              <a:rPr lang="es-CO" dirty="0"/>
              <a:t>Pensar </a:t>
            </a:r>
          </a:p>
          <a:p>
            <a:pPr lvl="1"/>
            <a:r>
              <a:rPr lang="es-CO" dirty="0"/>
              <a:t>Pensar críticamente</a:t>
            </a:r>
          </a:p>
          <a:p>
            <a:pPr lvl="1"/>
            <a:r>
              <a:rPr lang="es-CO" dirty="0"/>
              <a:t>Asumir una posición distinta a quien le financia sus proyectos</a:t>
            </a:r>
          </a:p>
          <a:p>
            <a:pPr lvl="1"/>
            <a:r>
              <a:rPr lang="es-CO" dirty="0"/>
              <a:t>Organizarse para cosas distintas a ejecutar la operatividad del segmento laboral que le corresponde</a:t>
            </a:r>
          </a:p>
          <a:p>
            <a:endParaRPr lang="es-CO" dirty="0"/>
          </a:p>
        </p:txBody>
      </p:sp>
    </p:spTree>
    <p:extLst>
      <p:ext uri="{BB962C8B-B14F-4D97-AF65-F5344CB8AC3E}">
        <p14:creationId xmlns:p14="http://schemas.microsoft.com/office/powerpoint/2010/main" val="14494670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1279 es o no una carrera docente?</a:t>
            </a:r>
            <a:endParaRPr lang="es-CO" dirty="0"/>
          </a:p>
        </p:txBody>
      </p:sp>
      <p:sp>
        <p:nvSpPr>
          <p:cNvPr id="3" name="Marcador de contenido 2"/>
          <p:cNvSpPr>
            <a:spLocks noGrp="1"/>
          </p:cNvSpPr>
          <p:nvPr>
            <p:ph idx="1"/>
          </p:nvPr>
        </p:nvSpPr>
        <p:spPr/>
        <p:txBody>
          <a:bodyPr/>
          <a:lstStyle/>
          <a:p>
            <a:r>
              <a:rPr lang="es-CO" b="1" dirty="0" err="1"/>
              <a:t>Profesion</a:t>
            </a:r>
            <a:r>
              <a:rPr lang="es-CO" b="1" dirty="0"/>
              <a:t> docente universitaria</a:t>
            </a:r>
            <a:r>
              <a:rPr lang="es-CO" dirty="0"/>
              <a:t>. Las personas que ejercen la profesión docente universitaria se denominan genéricamente educadores. Se entiende por profesión docente universitaria el ejercicio de la docencia, la investigación-creación y/o la extensión-proyección social en las IES no universidades y las Universidades oficiales y no oficiales de educación en los distintos niveles de educación: técnica, tecnológica, </a:t>
            </a:r>
            <a:r>
              <a:rPr lang="es-CO" dirty="0" smtClean="0"/>
              <a:t>profesional y en los diferentes campos del saber.</a:t>
            </a:r>
            <a:endParaRPr lang="es-CO" dirty="0"/>
          </a:p>
          <a:p>
            <a:endParaRPr lang="es-CO" dirty="0"/>
          </a:p>
        </p:txBody>
      </p:sp>
    </p:spTree>
    <p:extLst>
      <p:ext uri="{BB962C8B-B14F-4D97-AF65-F5344CB8AC3E}">
        <p14:creationId xmlns:p14="http://schemas.microsoft.com/office/powerpoint/2010/main" val="3153253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67657"/>
            <a:ext cx="10515600" cy="5509306"/>
          </a:xfrm>
        </p:spPr>
        <p:txBody>
          <a:bodyPr>
            <a:normAutofit lnSpcReduction="10000"/>
          </a:bodyPr>
          <a:lstStyle/>
          <a:p>
            <a:pPr algn="just"/>
            <a:r>
              <a:rPr lang="es-CO" b="1" dirty="0"/>
              <a:t>La carrera docente Universitaria</a:t>
            </a:r>
            <a:r>
              <a:rPr lang="es-CO" dirty="0"/>
              <a:t> es el régimen legal que ampara el ejercicio de la profesión docente universitaria en el sector oficial, garantiza la estabilidad de dichos educadores en el empleo, les otorga el derecho a la profesionalización, actualización y capacitación permanentes, establece el número de categorías del escalafón docente y regula las condiciones de inscripción, ascenso y permanencia dentro del mismo, así como la promoción a los cargos directivos de carácter académico-administrativo.</a:t>
            </a:r>
          </a:p>
          <a:p>
            <a:pPr algn="just"/>
            <a:r>
              <a:rPr lang="es-CO" b="1" dirty="0"/>
              <a:t>Escalafón docente. </a:t>
            </a:r>
            <a:r>
              <a:rPr lang="es-CO" dirty="0"/>
              <a:t>En el caso de los docentes de Educación Básica y Media el escalafón docente es nacional, independientemente de que el docente se inscriba en un municipio, departamento o la nación. En el caso de un docente universitario, hay 32 posibilidades, depende de la universidad. Eso imposibilita procesos de movilidad</a:t>
            </a:r>
            <a:r>
              <a:rPr lang="es-CO" dirty="0" smtClean="0"/>
              <a:t>. Este </a:t>
            </a:r>
            <a:r>
              <a:rPr lang="es-CO" dirty="0"/>
              <a:t>escalafón es válido tanto para docentes de vinculación a las entidades públicas, como a las privadas</a:t>
            </a:r>
          </a:p>
          <a:p>
            <a:pPr algn="just"/>
            <a:endParaRPr lang="es-CO" dirty="0"/>
          </a:p>
        </p:txBody>
      </p:sp>
    </p:spTree>
    <p:extLst>
      <p:ext uri="{BB962C8B-B14F-4D97-AF65-F5344CB8AC3E}">
        <p14:creationId xmlns:p14="http://schemas.microsoft.com/office/powerpoint/2010/main" val="3903746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a:t>
            </a:r>
            <a:endParaRPr lang="es-CO" dirty="0"/>
          </a:p>
        </p:txBody>
      </p:sp>
      <p:sp>
        <p:nvSpPr>
          <p:cNvPr id="3" name="Marcador de contenido 2"/>
          <p:cNvSpPr>
            <a:spLocks noGrp="1"/>
          </p:cNvSpPr>
          <p:nvPr>
            <p:ph idx="1"/>
          </p:nvPr>
        </p:nvSpPr>
        <p:spPr>
          <a:xfrm>
            <a:off x="838200" y="1825625"/>
            <a:ext cx="10515600" cy="4807404"/>
          </a:xfrm>
        </p:spPr>
        <p:txBody>
          <a:bodyPr>
            <a:normAutofit fontScale="85000" lnSpcReduction="20000"/>
          </a:bodyPr>
          <a:lstStyle/>
          <a:p>
            <a:pPr marL="514350" lvl="0" indent="-514350" algn="just">
              <a:buFont typeface="+mj-lt"/>
              <a:buAutoNum type="arabicPeriod"/>
            </a:pPr>
            <a:r>
              <a:rPr lang="es-CO" dirty="0"/>
              <a:t>Es compromiso del gobierno allegar el presupuesto necesario y suficiente para financiar la educación pública superior, incluyendo los rubros de los costos de la nómina docente.</a:t>
            </a:r>
          </a:p>
          <a:p>
            <a:pPr marL="514350" lvl="0" indent="-514350" algn="just">
              <a:buFont typeface="+mj-lt"/>
              <a:buAutoNum type="arabicPeriod"/>
            </a:pPr>
            <a:r>
              <a:rPr lang="es-CO" dirty="0"/>
              <a:t>La reforma del 1279/02 se debe hacer por fases. </a:t>
            </a:r>
            <a:endParaRPr lang="es-CO" dirty="0" smtClean="0"/>
          </a:p>
          <a:p>
            <a:pPr marL="914400" lvl="1" indent="-457200" algn="just">
              <a:buFont typeface="+mj-lt"/>
              <a:buAutoNum type="arabicPeriod"/>
            </a:pPr>
            <a:r>
              <a:rPr lang="es-CO" dirty="0" smtClean="0"/>
              <a:t>En </a:t>
            </a:r>
            <a:r>
              <a:rPr lang="es-CO" dirty="0"/>
              <a:t>primera instancia se debe modificar los artículos 1, 3, 4 y 32 para que sean recogidos los profesores temporales y H.C por este sistema salarial y prestacional y poner un piso al salario docente. </a:t>
            </a:r>
            <a:endParaRPr lang="es-CO" dirty="0" smtClean="0"/>
          </a:p>
          <a:p>
            <a:pPr marL="914400" lvl="1" indent="-457200" algn="just">
              <a:buFont typeface="+mj-lt"/>
              <a:buAutoNum type="arabicPeriod"/>
            </a:pPr>
            <a:r>
              <a:rPr lang="es-CO" dirty="0" smtClean="0"/>
              <a:t>En </a:t>
            </a:r>
            <a:r>
              <a:rPr lang="es-CO" dirty="0"/>
              <a:t>una segunda fase, en consonancia con una reforma a la ley 30 en sus propósito, la dinámica de las funciones universitarias interrelacionadas, la clasificación de la IES, los principios universitarios. Un plan nacional de C, T e I de carácter pertinente al desarrollo del país más que sintonizado con la </a:t>
            </a:r>
            <a:r>
              <a:rPr lang="es-CO" dirty="0" err="1"/>
              <a:t>cienciometria</a:t>
            </a:r>
            <a:r>
              <a:rPr lang="es-CO" dirty="0"/>
              <a:t>. En ese marco un proceso de consolidación de la carrera docente si se puede pensar.</a:t>
            </a:r>
          </a:p>
          <a:p>
            <a:pPr marL="971550" lvl="1" indent="-514350" algn="just">
              <a:buFont typeface="+mj-lt"/>
              <a:buAutoNum type="arabicPeriod"/>
            </a:pPr>
            <a:r>
              <a:rPr lang="es-CO" dirty="0"/>
              <a:t>En esta fase se debe definir la carrera docente, cuales son las categorías y como las funciones universitarias se desarrollan en cada una. Establecer las funciones y tareas que se desarrollan en cada categoría y como se construye carrera docente universitaria estatal. Definir que hace un auxiliar, un asistente, un asociado y un titular desde la docencia, la proyección social y la investigación. Como se establece trabajo en equipo para asegurar la proyección de la educación superior con base en redes de trabajo que potencien la docencia, la investigación y la proyección social. </a:t>
            </a:r>
          </a:p>
          <a:p>
            <a:pPr marL="514350" indent="-514350" algn="just">
              <a:buFont typeface="+mj-lt"/>
              <a:buAutoNum type="arabicPeriod"/>
            </a:pPr>
            <a:endParaRPr lang="es-CO" dirty="0"/>
          </a:p>
        </p:txBody>
      </p:sp>
    </p:spTree>
    <p:extLst>
      <p:ext uri="{BB962C8B-B14F-4D97-AF65-F5344CB8AC3E}">
        <p14:creationId xmlns:p14="http://schemas.microsoft.com/office/powerpoint/2010/main" val="1910200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96686"/>
            <a:ext cx="10515600" cy="5480277"/>
          </a:xfrm>
        </p:spPr>
        <p:txBody>
          <a:bodyPr>
            <a:normAutofit fontScale="85000" lnSpcReduction="10000"/>
          </a:bodyPr>
          <a:lstStyle/>
          <a:p>
            <a:pPr marL="457200" lvl="1" indent="0" algn="just">
              <a:buNone/>
            </a:pPr>
            <a:r>
              <a:rPr lang="es-CO" dirty="0" smtClean="0"/>
              <a:t>4. Como </a:t>
            </a:r>
            <a:r>
              <a:rPr lang="es-CO" dirty="0"/>
              <a:t>en la educación básica y media, se debe fijar, una vez aclarado lo anterior un escalafón único nacional valido para todas las universidades e IES. Precisando las condiciones de ingreso al escalafón docente y las condiciones de pertenencia a una u otra categoría y las condiciones de estancia y ascenso en el escalafón. Caracterizando y presentando las condiciones en las que se agencia el ascenso. Se puede partir de los factores existentes hoy: Estudios y títulos, pertenencia a la categoría, experiencia acumulada en la categoría, productividad investigativa, labor en dirección académico-administrativa y agregando productividad docente y productividad en proyección social. En ningún caso esta productividad se mide en puntos, podrá optarse por dar valores taxativos. Lo importante es explicitar el tipo de producto y que este impacte a los cursos, los estudiantes, la universidad, la región y el país.</a:t>
            </a:r>
          </a:p>
          <a:p>
            <a:pPr marL="457200" lvl="1" indent="0" algn="just">
              <a:buNone/>
            </a:pPr>
            <a:r>
              <a:rPr lang="es-CO" dirty="0" smtClean="0"/>
              <a:t>5. Sobre </a:t>
            </a:r>
            <a:r>
              <a:rPr lang="es-CO" dirty="0"/>
              <a:t>la base de una verdadera carrera docente, se ha de establecer como pasar de una categoría a la siguiente, con base en mejores títulos académicos, experiencia mínima, productividad en por lo menos una de las funciones universitarias y su aporte a las otras funciones. El paso de una categoría a la siguiente debe representar un significativo incremento salarial, toda vez que se logra por un acumulado cognitivo histórico.</a:t>
            </a:r>
          </a:p>
          <a:p>
            <a:pPr marL="0" lvl="0" indent="0" algn="just">
              <a:buNone/>
            </a:pPr>
            <a:r>
              <a:rPr lang="es-CO" dirty="0"/>
              <a:t>4</a:t>
            </a:r>
            <a:r>
              <a:rPr lang="es-CO" dirty="0" smtClean="0"/>
              <a:t>. </a:t>
            </a:r>
            <a:r>
              <a:rPr lang="es-CO" dirty="0"/>
              <a:t>N</a:t>
            </a:r>
            <a:r>
              <a:rPr lang="es-CO" dirty="0" smtClean="0"/>
              <a:t>inguna </a:t>
            </a:r>
            <a:r>
              <a:rPr lang="es-CO" dirty="0"/>
              <a:t>modificación parcial o total al 1279/02, puede desmejorar las condiciones laborales, prestacionales y salariales de los docentes, ni segmentarlos en más regímenes. La condición de cualquier reforma es la de maximizar el salario docente y mejorar sus condiciones laborales para realizar una mejor labor docente, de investigación y de proyección social.</a:t>
            </a:r>
          </a:p>
          <a:p>
            <a:pPr algn="just"/>
            <a:endParaRPr lang="es-CO" dirty="0"/>
          </a:p>
        </p:txBody>
      </p:sp>
    </p:spTree>
    <p:extLst>
      <p:ext uri="{BB962C8B-B14F-4D97-AF65-F5344CB8AC3E}">
        <p14:creationId xmlns:p14="http://schemas.microsoft.com/office/powerpoint/2010/main" val="371080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Campo de aplicación</a:t>
            </a:r>
            <a:endParaRPr lang="es-CO" dirty="0"/>
          </a:p>
        </p:txBody>
      </p:sp>
      <p:sp>
        <p:nvSpPr>
          <p:cNvPr id="3" name="Marcador de contenido 2"/>
          <p:cNvSpPr>
            <a:spLocks noGrp="1"/>
          </p:cNvSpPr>
          <p:nvPr>
            <p:ph idx="1"/>
          </p:nvPr>
        </p:nvSpPr>
        <p:spPr/>
        <p:txBody>
          <a:bodyPr>
            <a:normAutofit fontScale="92500" lnSpcReduction="10000"/>
          </a:bodyPr>
          <a:lstStyle/>
          <a:p>
            <a:pPr marL="0" indent="0">
              <a:buNone/>
            </a:pPr>
            <a:r>
              <a:rPr lang="es-CO" i="1" dirty="0"/>
              <a:t>“</a:t>
            </a:r>
            <a:r>
              <a:rPr lang="es-CO" b="1" i="1" dirty="0"/>
              <a:t>ARTÍCULO 1. Campo de aplicación de este Decreto</a:t>
            </a:r>
            <a:r>
              <a:rPr lang="es-CO" i="1" dirty="0"/>
              <a:t>. Las disposiciones de este decreto se aplican en las universidades estatales u oficiales a quienes se vinculen por concurso como empleados públicos docentes, o reingresen a la carrera docente, a partir de la vigencia de este decreto.</a:t>
            </a:r>
            <a:endParaRPr lang="es-CO" dirty="0"/>
          </a:p>
          <a:p>
            <a:pPr marL="0" indent="0">
              <a:buNone/>
            </a:pPr>
            <a:r>
              <a:rPr lang="es-CO" i="1" dirty="0"/>
              <a:t>Igualmente, están cobijados por el presente decreto los docentes que antes de la vigencia del Decreto 2912 del 2001 se regían por el régimen establecido en el Decreto 1444 de1992 y los profesores que estando sometidos con anterioridad al 8 de enero del 2002 a un régimen salarial y prestacional diferente al del Decreto 1444 de1992, se acojan al presente decreto</a:t>
            </a:r>
            <a:r>
              <a:rPr lang="es-CO" i="1" dirty="0" smtClean="0"/>
              <a:t>.”</a:t>
            </a:r>
          </a:p>
          <a:p>
            <a:pPr marL="0" indent="0">
              <a:buNone/>
            </a:pPr>
            <a:r>
              <a:rPr lang="es-CO" i="1" dirty="0">
                <a:solidFill>
                  <a:srgbClr val="FF0000"/>
                </a:solidFill>
              </a:rPr>
              <a:t>“Están cobijados, también, todos los docentes TCO, MTO y Catedráticos de las Universidades Públicas, en materia salarial y prestacional y en la fijación del escalafón docente“.</a:t>
            </a:r>
            <a:endParaRPr lang="es-CO" dirty="0">
              <a:solidFill>
                <a:srgbClr val="FF0000"/>
              </a:solidFill>
            </a:endParaRPr>
          </a:p>
          <a:p>
            <a:pPr marL="0" indent="0">
              <a:buNone/>
            </a:pPr>
            <a:endParaRPr lang="es-CO" dirty="0"/>
          </a:p>
          <a:p>
            <a:endParaRPr lang="es-CO" dirty="0"/>
          </a:p>
        </p:txBody>
      </p:sp>
    </p:spTree>
    <p:extLst>
      <p:ext uri="{BB962C8B-B14F-4D97-AF65-F5344CB8AC3E}">
        <p14:creationId xmlns:p14="http://schemas.microsoft.com/office/powerpoint/2010/main" val="274845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Artículos 3 y 4</a:t>
            </a:r>
            <a:endParaRPr lang="es-CO" dirty="0"/>
          </a:p>
        </p:txBody>
      </p:sp>
      <p:sp>
        <p:nvSpPr>
          <p:cNvPr id="3" name="Marcador de contenido 2"/>
          <p:cNvSpPr>
            <a:spLocks noGrp="1"/>
          </p:cNvSpPr>
          <p:nvPr>
            <p:ph idx="1"/>
          </p:nvPr>
        </p:nvSpPr>
        <p:spPr/>
        <p:txBody>
          <a:bodyPr>
            <a:normAutofit fontScale="70000" lnSpcReduction="20000"/>
          </a:bodyPr>
          <a:lstStyle/>
          <a:p>
            <a:pPr marL="0" indent="0" algn="just">
              <a:buNone/>
            </a:pPr>
            <a:r>
              <a:rPr lang="es-CO" b="1" i="1" dirty="0"/>
              <a:t>“ARTÍCULO 3. Profesores Ocasionales</a:t>
            </a:r>
            <a:r>
              <a:rPr lang="es-CO" i="1" dirty="0"/>
              <a:t>. Los profesores ocasionales no son empleados públicos docentes de régimen especial ni pertenecen a la carrera profesoral y, por consiguiente, sus condiciones salariales y prestacionales no están regidas por el presente Decreto. No obstante, su vinculación se hace conforme a las reglas que define cada Universidad, con sujeción a lo dispuesto por la ley 30 de 1992 y demás disposiciones constitucionales y legales vigentes.</a:t>
            </a:r>
            <a:endParaRPr lang="es-CO" dirty="0"/>
          </a:p>
          <a:p>
            <a:pPr marL="0" indent="0" algn="just">
              <a:buNone/>
            </a:pPr>
            <a:r>
              <a:rPr lang="es-CO" b="1" i="1" dirty="0"/>
              <a:t>ARTÍCULO 4. Profesores de hora-cátedra de las Universidades estatales y oficiales distintas a la Universidad Nacional de Colombia</a:t>
            </a:r>
            <a:r>
              <a:rPr lang="es-CO" i="1" dirty="0"/>
              <a:t>. Los profesores de hora-cátedra de las Universidades estatales u oficiales distintas a la Universidad Nacional de Colombia no son empleados públicos docentes de régimen especial ni pertenecen a la carrera profesoral y, por consiguiente, sus condiciones salariales y prestacionales no están regidas por el presente Decreto, sino por las reglas contractuales que en cada caso se convengan, conforme a las normas internas de cada Universidad, con sujeción a lo dispuesto en las disposiciones constitucionales y legales</a:t>
            </a:r>
            <a:r>
              <a:rPr lang="es-CO" i="1" dirty="0" smtClean="0"/>
              <a:t>”.</a:t>
            </a:r>
          </a:p>
          <a:p>
            <a:pPr marL="0" indent="0" algn="just">
              <a:buNone/>
            </a:pPr>
            <a:endParaRPr lang="es-CO" dirty="0"/>
          </a:p>
          <a:p>
            <a:pPr marL="0" indent="0" algn="just">
              <a:buNone/>
            </a:pPr>
            <a:r>
              <a:rPr lang="es-CO" i="1" dirty="0">
                <a:solidFill>
                  <a:srgbClr val="FF0000"/>
                </a:solidFill>
              </a:rPr>
              <a:t>“Los Profesores Ocasionales y de Hora Catedra de las Universidades estatales y oficiales son servidores públicos </a:t>
            </a:r>
            <a:r>
              <a:rPr lang="es-CO" i="1" dirty="0" smtClean="0">
                <a:solidFill>
                  <a:srgbClr val="FF0000"/>
                </a:solidFill>
              </a:rPr>
              <a:t>y se </a:t>
            </a:r>
            <a:r>
              <a:rPr lang="es-CO" i="1" dirty="0">
                <a:solidFill>
                  <a:srgbClr val="FF0000"/>
                </a:solidFill>
              </a:rPr>
              <a:t>les considera como </a:t>
            </a:r>
            <a:r>
              <a:rPr lang="es-CO" i="1" dirty="0" smtClean="0">
                <a:solidFill>
                  <a:srgbClr val="FF0000"/>
                </a:solidFill>
              </a:rPr>
              <a:t>empleados</a:t>
            </a:r>
            <a:r>
              <a:rPr lang="es-CO" i="1" dirty="0" smtClean="0"/>
              <a:t>, </a:t>
            </a:r>
            <a:r>
              <a:rPr lang="es-CO" i="1" dirty="0" smtClean="0">
                <a:solidFill>
                  <a:srgbClr val="FF0000"/>
                </a:solidFill>
              </a:rPr>
              <a:t>mientras </a:t>
            </a:r>
            <a:r>
              <a:rPr lang="es-CO" i="1" dirty="0">
                <a:solidFill>
                  <a:srgbClr val="FF0000"/>
                </a:solidFill>
              </a:rPr>
              <a:t>tengan vinculación con la Universidad y por ello, sus condiciones salariales y prestacionales están regidas por el presente decreto”.</a:t>
            </a:r>
            <a:endParaRPr lang="es-CO" dirty="0">
              <a:solidFill>
                <a:srgbClr val="FF0000"/>
              </a:solidFill>
            </a:endParaRPr>
          </a:p>
          <a:p>
            <a:pPr marL="0" indent="0" algn="just">
              <a:buNone/>
            </a:pPr>
            <a:endParaRPr lang="es-CO" dirty="0" smtClean="0"/>
          </a:p>
          <a:p>
            <a:pPr algn="just"/>
            <a:endParaRPr lang="es-CO" dirty="0"/>
          </a:p>
        </p:txBody>
      </p:sp>
    </p:spTree>
    <p:extLst>
      <p:ext uri="{BB962C8B-B14F-4D97-AF65-F5344CB8AC3E}">
        <p14:creationId xmlns:p14="http://schemas.microsoft.com/office/powerpoint/2010/main" val="131941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Articulo 32</a:t>
            </a:r>
            <a:endParaRPr lang="es-CO"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CO" b="1" i="1" dirty="0"/>
              <a:t>“ARTICULO 32. Campo de aplicación. </a:t>
            </a:r>
            <a:r>
              <a:rPr lang="es-CO" i="1" dirty="0"/>
              <a:t>El régimen prestacional señalado en presente decreto se aplica a los empleados públicos docentes de carrera amparados por este decreto (Capítulo I) y vinculados a las universidades estatales u oficiales.</a:t>
            </a:r>
            <a:endParaRPr lang="es-CO" dirty="0"/>
          </a:p>
          <a:p>
            <a:pPr marL="0" indent="0" algn="just">
              <a:buNone/>
            </a:pPr>
            <a:r>
              <a:rPr lang="es-CO" i="1" dirty="0"/>
              <a:t>PARAGRAFO. Para el reconocimiento y pago de las prestaciones sociales de los empleados públicos docentes que se retiren de una universidad estatal u oficial del orden nacional, departamental, municipal o distrital y se vinculen a otra del orden antes señalado, se entiende que hay solución de continuidad cuando entre el retiro y la fecha de la nueva posesión transcurren más de quince (15) días hábiles</a:t>
            </a:r>
            <a:r>
              <a:rPr lang="es-CO" i="1" dirty="0" smtClean="0"/>
              <a:t>”</a:t>
            </a:r>
          </a:p>
          <a:p>
            <a:pPr marL="0" indent="0" algn="just">
              <a:buNone/>
            </a:pPr>
            <a:r>
              <a:rPr lang="es-CO" i="1" dirty="0">
                <a:solidFill>
                  <a:srgbClr val="FF0000"/>
                </a:solidFill>
              </a:rPr>
              <a:t>“El régimen prestacional señalado en presente decreto se aplica a los empleados públicos docentes de carrera y los docentes ocasionales y de hora catedra amparados por este decreto y vinculados a las universidades estatales u oficiales …”.</a:t>
            </a:r>
            <a:endParaRPr lang="es-CO" dirty="0">
              <a:solidFill>
                <a:srgbClr val="FF0000"/>
              </a:solidFill>
            </a:endParaRPr>
          </a:p>
        </p:txBody>
      </p:sp>
    </p:spTree>
    <p:extLst>
      <p:ext uri="{BB962C8B-B14F-4D97-AF65-F5344CB8AC3E}">
        <p14:creationId xmlns:p14="http://schemas.microsoft.com/office/powerpoint/2010/main" val="37317967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11717</TotalTime>
  <Words>3372</Words>
  <Application>Microsoft Office PowerPoint</Application>
  <PresentationFormat>Panorámica</PresentationFormat>
  <Paragraphs>263</Paragraphs>
  <Slides>64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64</vt:i4>
      </vt:variant>
    </vt:vector>
  </HeadingPairs>
  <TitlesOfParts>
    <vt:vector size="71" baseType="lpstr">
      <vt:lpstr>Arial</vt:lpstr>
      <vt:lpstr>Calibri</vt:lpstr>
      <vt:lpstr>Calibri Light</vt:lpstr>
      <vt:lpstr>Futura-Bold</vt:lpstr>
      <vt:lpstr>Times New Roman</vt:lpstr>
      <vt:lpstr>TimesNewRomanPSMT</vt:lpstr>
      <vt:lpstr>Tema de Office</vt:lpstr>
      <vt:lpstr>¿Reforma al decreto 1279 de 2002?</vt:lpstr>
      <vt:lpstr>Temario</vt:lpstr>
      <vt:lpstr>Una aclaración necesaria</vt:lpstr>
      <vt:lpstr>Por que reformar el decreto 1279/02</vt:lpstr>
      <vt:lpstr>Aspectos a modificar automáticamente en el 1279/02</vt:lpstr>
      <vt:lpstr>Reconocimiento de empleo</vt:lpstr>
      <vt:lpstr>Campo de aplicación</vt:lpstr>
      <vt:lpstr>Artículos 3 y 4</vt:lpstr>
      <vt:lpstr>Articulo 32</vt:lpstr>
      <vt:lpstr>Salario de enganche</vt:lpstr>
      <vt:lpstr>Algunos aspectos en los que se inscribe el decreto 1279/02</vt:lpstr>
      <vt:lpstr>Presentación de PowerPoint</vt:lpstr>
      <vt:lpstr>Presentación de PowerPoint</vt:lpstr>
      <vt:lpstr>Transferencias de la nación a las IES entre 2002 y 2016</vt:lpstr>
      <vt:lpstr>Trasferencias de la nación por articulo 86</vt:lpstr>
      <vt:lpstr>Estudiantes en educación superior público entre 2000 y 2015</vt:lpstr>
      <vt:lpstr>Transferencia de la nación como porcentaje del gasto total de las IES</vt:lpstr>
      <vt:lpstr>Presentación de PowerPoint</vt:lpstr>
      <vt:lpstr>Transferencias por funcionamiento y crecimiento del gasto docente</vt:lpstr>
      <vt:lpstr>Impacto de los gastos de personal y del 1279</vt:lpstr>
      <vt:lpstr>Presentación de PowerPoint</vt:lpstr>
      <vt:lpstr>Presentación de PowerPoint</vt:lpstr>
      <vt:lpstr>Sistema Nacional de Ciencia y Tecnología</vt:lpstr>
      <vt:lpstr>Cómo funciona el 1279/02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Algunas características del 1279/02</vt:lpstr>
      <vt:lpstr>Presentación de PowerPoint</vt:lpstr>
      <vt:lpstr>Segregacionista</vt:lpstr>
      <vt:lpstr>Inequitativo</vt:lpstr>
      <vt:lpstr>Entre 100 y 240 puntos de productividad</vt:lpstr>
      <vt:lpstr>Menos de 100 puntos de productividad</vt:lpstr>
      <vt:lpstr>Presentación de PowerPoint</vt:lpstr>
      <vt:lpstr>Presentación de PowerPoint</vt:lpstr>
      <vt:lpstr>Presentación de PowerPoint</vt:lpstr>
      <vt:lpstr>Evolución puntos salariales por factor de asignación</vt:lpstr>
      <vt:lpstr>Privilegia la mercantilización educativa</vt:lpstr>
      <vt:lpstr>Formaliza la proletarización docente</vt:lpstr>
      <vt:lpstr>Presentación de PowerPoint</vt:lpstr>
      <vt:lpstr>No fortalece la carrera docente</vt:lpstr>
      <vt:lpstr>Evolución del IPC anual y de los incrementos porcentuales anuales del SM y del PS durante el período 1999-2017</vt:lpstr>
      <vt:lpstr>Discrimina y destruye las relaciones docentes</vt:lpstr>
      <vt:lpstr>Clasificación grupos de investigación Colciencias 2017</vt:lpstr>
      <vt:lpstr>Composición grupos por sector de CT e I</vt:lpstr>
      <vt:lpstr>Porcentaje grupos de investigación 2017 por grandes áreas de conocimiento de la OCDE</vt:lpstr>
      <vt:lpstr>Prioriza el aislamiento intelectual y neutraliza la organización docente</vt:lpstr>
      <vt:lpstr>¿El 1279 es o no una carrera docente?</vt:lpstr>
      <vt:lpstr>Presentación de PowerPoint</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Asamblea de ASPU-UD</dc:title>
  <dc:creator>JAIRO RUIZ</dc:creator>
  <cp:lastModifiedBy>pc</cp:lastModifiedBy>
  <cp:revision>149</cp:revision>
  <dcterms:created xsi:type="dcterms:W3CDTF">2017-01-27T23:29:12Z</dcterms:created>
  <dcterms:modified xsi:type="dcterms:W3CDTF">2018-10-04T18:16:41Z</dcterms:modified>
</cp:coreProperties>
</file>