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61" r:id="rId4"/>
    <p:sldId id="306" r:id="rId5"/>
    <p:sldId id="307" r:id="rId6"/>
    <p:sldId id="262" r:id="rId7"/>
    <p:sldId id="295" r:id="rId8"/>
    <p:sldId id="267" r:id="rId9"/>
    <p:sldId id="268" r:id="rId10"/>
    <p:sldId id="260" r:id="rId11"/>
    <p:sldId id="269" r:id="rId12"/>
    <p:sldId id="309" r:id="rId13"/>
    <p:sldId id="310" r:id="rId14"/>
    <p:sldId id="296" r:id="rId15"/>
    <p:sldId id="311" r:id="rId16"/>
    <p:sldId id="308" r:id="rId17"/>
    <p:sldId id="297" r:id="rId18"/>
    <p:sldId id="298" r:id="rId19"/>
    <p:sldId id="299" r:id="rId20"/>
    <p:sldId id="300" r:id="rId21"/>
    <p:sldId id="301" r:id="rId22"/>
    <p:sldId id="302" r:id="rId23"/>
    <p:sldId id="304" r:id="rId24"/>
    <p:sldId id="305" r:id="rId25"/>
    <p:sldId id="259" r:id="rId26"/>
    <p:sldId id="293" r:id="rId27"/>
    <p:sldId id="294" r:id="rId28"/>
    <p:sldId id="274" r:id="rId29"/>
    <p:sldId id="275" r:id="rId30"/>
    <p:sldId id="276" r:id="rId31"/>
    <p:sldId id="277" r:id="rId32"/>
    <p:sldId id="283" r:id="rId33"/>
    <p:sldId id="285" r:id="rId34"/>
    <p:sldId id="284" r:id="rId35"/>
    <p:sldId id="286" r:id="rId36"/>
    <p:sldId id="287" r:id="rId37"/>
    <p:sldId id="278" r:id="rId38"/>
    <p:sldId id="279" r:id="rId3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2EAD8-F68B-4BA7-A1DF-DD71248F9DD8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7A603-194A-449A-B383-DEA9CD2189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15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O" smtClean="0"/>
              <a:t>Atcon, R. (2009). La universidad latinoamericana Clave para un enfoque conjunto del desarrollo coordinado social, económico y educativo en América. 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70A538-7CBA-4629-8262-7EC15F094117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9906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DC2D8-832C-4D91-823F-461B4CC96B68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06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35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706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150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700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294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344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56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193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123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974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929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60E3F-6FC4-4B5D-8FE5-B6AA9839D37B}" type="datetimeFigureOut">
              <a:rPr lang="es-CO" smtClean="0"/>
              <a:t>04/10/2018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5F4FB-2B84-48ED-B6DE-BC78535C08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51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918648" cy="1611610"/>
          </a:xfrm>
        </p:spPr>
        <p:txBody>
          <a:bodyPr>
            <a:normAutofit/>
          </a:bodyPr>
          <a:lstStyle/>
          <a:p>
            <a:r>
              <a:rPr lang="es-CO" dirty="0" smtClean="0"/>
              <a:t>Aspectos generales de la educación superior en Colombia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Jairo Ruiz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7308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Ley </a:t>
            </a:r>
            <a:r>
              <a:rPr lang="es-CO" smtClean="0"/>
              <a:t>30 de 1992 –estructura-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/>
              <a:t>TÍTULO I. </a:t>
            </a:r>
            <a:r>
              <a:rPr lang="es-CO" dirty="0" smtClean="0"/>
              <a:t>Fundamentos de la educación superior</a:t>
            </a:r>
          </a:p>
          <a:p>
            <a:pPr algn="just"/>
            <a:r>
              <a:rPr lang="es-CO" dirty="0" smtClean="0">
                <a:solidFill>
                  <a:srgbClr val="FF0000"/>
                </a:solidFill>
              </a:rPr>
              <a:t>TÍTULO </a:t>
            </a:r>
            <a:r>
              <a:rPr lang="es-CO" dirty="0">
                <a:solidFill>
                  <a:srgbClr val="FF0000"/>
                </a:solidFill>
              </a:rPr>
              <a:t>II. </a:t>
            </a:r>
            <a:r>
              <a:rPr lang="es-CO" dirty="0" smtClean="0">
                <a:solidFill>
                  <a:srgbClr val="FF0000"/>
                </a:solidFill>
              </a:rPr>
              <a:t>Del Consejo Nacional de Educación Superior </a:t>
            </a:r>
            <a:r>
              <a:rPr lang="es-CO" dirty="0">
                <a:solidFill>
                  <a:srgbClr val="FF0000"/>
                </a:solidFill>
              </a:rPr>
              <a:t>(CESU) Y </a:t>
            </a:r>
            <a:r>
              <a:rPr lang="es-CO" dirty="0" smtClean="0">
                <a:solidFill>
                  <a:srgbClr val="FF0000"/>
                </a:solidFill>
              </a:rPr>
              <a:t>Del Instituto Colombiano para el Fomento de la Educación superior </a:t>
            </a:r>
            <a:r>
              <a:rPr lang="es-CO" dirty="0">
                <a:solidFill>
                  <a:srgbClr val="FF0000"/>
                </a:solidFill>
              </a:rPr>
              <a:t>(</a:t>
            </a:r>
            <a:r>
              <a:rPr lang="es-CO" dirty="0" smtClean="0">
                <a:solidFill>
                  <a:srgbClr val="FF0000"/>
                </a:solidFill>
              </a:rPr>
              <a:t>ICFES)</a:t>
            </a:r>
          </a:p>
          <a:p>
            <a:pPr algn="just"/>
            <a:r>
              <a:rPr lang="es-CO" dirty="0"/>
              <a:t>TÍTULO III. </a:t>
            </a:r>
            <a:r>
              <a:rPr lang="es-CO" dirty="0" smtClean="0"/>
              <a:t>Del régimen especial de las universidades del estado y de las otras instituciones de educación superior estatales u oficiales</a:t>
            </a:r>
          </a:p>
          <a:p>
            <a:pPr algn="just"/>
            <a:r>
              <a:rPr lang="es-CO" dirty="0"/>
              <a:t>TÍTULO V. </a:t>
            </a:r>
            <a:r>
              <a:rPr lang="es-CO" dirty="0" smtClean="0"/>
              <a:t>Del régimen estudiantil</a:t>
            </a:r>
          </a:p>
          <a:p>
            <a:pPr algn="just"/>
            <a:r>
              <a:rPr lang="es-CO" dirty="0" smtClean="0"/>
              <a:t>TÍTULO </a:t>
            </a:r>
            <a:r>
              <a:rPr lang="es-CO" dirty="0"/>
              <a:t>VI. </a:t>
            </a:r>
            <a:r>
              <a:rPr lang="es-CO" dirty="0" smtClean="0"/>
              <a:t>Disposiciones generales, especiales y transitorias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1562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Rezagos de la ley 30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La educación superior esta desconectada de la educación media y básica.</a:t>
            </a:r>
          </a:p>
          <a:p>
            <a:pPr algn="just"/>
            <a:r>
              <a:rPr lang="es-CO" dirty="0"/>
              <a:t>El sistema educativo está diseñado para pobres por una vía  o para ricos en otra línea desde la escuela inicial.</a:t>
            </a:r>
          </a:p>
          <a:p>
            <a:pPr algn="just"/>
            <a:r>
              <a:rPr lang="es-CO" dirty="0"/>
              <a:t>Procesos de verificación y control  introducen procesos mercantiles en la educación</a:t>
            </a:r>
          </a:p>
          <a:p>
            <a:pPr algn="just"/>
            <a:r>
              <a:rPr lang="es-CO" dirty="0"/>
              <a:t>Acreditación persigue calidad con base en las </a:t>
            </a:r>
            <a:r>
              <a:rPr lang="es-CO" dirty="0" smtClean="0"/>
              <a:t>competencias</a:t>
            </a:r>
          </a:p>
          <a:p>
            <a:pPr algn="just"/>
            <a:r>
              <a:rPr lang="es-CO" dirty="0" smtClean="0"/>
              <a:t>Sistema de financiación se quedo corto</a:t>
            </a:r>
          </a:p>
          <a:p>
            <a:pPr algn="just"/>
            <a:r>
              <a:rPr lang="es-CO" dirty="0" smtClean="0"/>
              <a:t>Violación de la autonomía universitaria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15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La Declaración de Bolonia (1999</a:t>
            </a:r>
            <a:r>
              <a:rPr lang="es-CO" dirty="0" smtClean="0"/>
              <a:t>)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Sistema </a:t>
            </a:r>
            <a:r>
              <a:rPr lang="es-CO" dirty="0"/>
              <a:t>de titulaciones </a:t>
            </a:r>
            <a:r>
              <a:rPr lang="es-CO" dirty="0" smtClean="0"/>
              <a:t>fácilmente comprensible </a:t>
            </a:r>
            <a:r>
              <a:rPr lang="es-CO" dirty="0"/>
              <a:t>y comparable</a:t>
            </a:r>
          </a:p>
          <a:p>
            <a:pPr lvl="1"/>
            <a:r>
              <a:rPr lang="es-CO" dirty="0" smtClean="0"/>
              <a:t>Suplemento </a:t>
            </a:r>
            <a:r>
              <a:rPr lang="es-CO" dirty="0"/>
              <a:t>Europeo al Título</a:t>
            </a:r>
          </a:p>
          <a:p>
            <a:pPr lvl="2"/>
            <a:r>
              <a:rPr lang="es-CO" dirty="0"/>
              <a:t>(</a:t>
            </a:r>
            <a:r>
              <a:rPr lang="es-CO" i="1" dirty="0"/>
              <a:t>Diploma </a:t>
            </a:r>
            <a:r>
              <a:rPr lang="es-CO" i="1" dirty="0" err="1"/>
              <a:t>Supplement</a:t>
            </a:r>
            <a:r>
              <a:rPr lang="es-CO" dirty="0"/>
              <a:t>)</a:t>
            </a:r>
          </a:p>
          <a:p>
            <a:r>
              <a:rPr lang="es-CO" dirty="0" smtClean="0"/>
              <a:t>Sistema </a:t>
            </a:r>
            <a:r>
              <a:rPr lang="es-CO" dirty="0"/>
              <a:t>basado en dos </a:t>
            </a:r>
            <a:r>
              <a:rPr lang="es-CO" dirty="0" smtClean="0"/>
              <a:t>Ciclos fundamentales</a:t>
            </a:r>
            <a:endParaRPr lang="es-CO" dirty="0"/>
          </a:p>
          <a:p>
            <a:pPr lvl="1"/>
            <a:r>
              <a:rPr lang="es-CO" dirty="0" smtClean="0"/>
              <a:t>Ciclo </a:t>
            </a:r>
            <a:r>
              <a:rPr lang="es-CO" dirty="0"/>
              <a:t>de cualificación profesional</a:t>
            </a:r>
          </a:p>
          <a:p>
            <a:pPr lvl="1"/>
            <a:r>
              <a:rPr lang="es-CO" dirty="0" smtClean="0"/>
              <a:t>Ciclo </a:t>
            </a:r>
            <a:r>
              <a:rPr lang="es-CO" dirty="0"/>
              <a:t>de </a:t>
            </a:r>
            <a:r>
              <a:rPr lang="es-CO" dirty="0" err="1"/>
              <a:t>másters</a:t>
            </a:r>
            <a:r>
              <a:rPr lang="es-CO" dirty="0"/>
              <a:t> y doctorados.</a:t>
            </a:r>
          </a:p>
          <a:p>
            <a:r>
              <a:rPr lang="es-CO" dirty="0" smtClean="0"/>
              <a:t>Establecimiento </a:t>
            </a:r>
            <a:r>
              <a:rPr lang="es-CO" dirty="0"/>
              <a:t>de un sistema </a:t>
            </a:r>
            <a:r>
              <a:rPr lang="es-CO" dirty="0" smtClean="0"/>
              <a:t>de créditos como el ECTS </a:t>
            </a:r>
            <a:r>
              <a:rPr lang="es-CO" dirty="0"/>
              <a:t>(</a:t>
            </a:r>
            <a:r>
              <a:rPr lang="es-CO" dirty="0" err="1"/>
              <a:t>European</a:t>
            </a:r>
            <a:r>
              <a:rPr lang="es-CO" dirty="0"/>
              <a:t> </a:t>
            </a:r>
            <a:r>
              <a:rPr lang="es-CO" dirty="0" err="1"/>
              <a:t>Credit</a:t>
            </a:r>
            <a:r>
              <a:rPr lang="es-CO" dirty="0"/>
              <a:t> Transfer </a:t>
            </a:r>
            <a:r>
              <a:rPr lang="es-CO" dirty="0" err="1"/>
              <a:t>System</a:t>
            </a:r>
            <a:r>
              <a:rPr lang="es-CO" dirty="0"/>
              <a:t>) equivale a 25 – 30 horas de formación</a:t>
            </a:r>
          </a:p>
        </p:txBody>
      </p:sp>
    </p:spTree>
    <p:extLst>
      <p:ext uri="{BB962C8B-B14F-4D97-AF65-F5344CB8AC3E}">
        <p14:creationId xmlns:p14="http://schemas.microsoft.com/office/powerpoint/2010/main" val="3774672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es-CO" dirty="0"/>
              <a:t>Promoción de la movilidad de estudiantes </a:t>
            </a:r>
            <a:r>
              <a:rPr lang="es-CO" dirty="0" smtClean="0"/>
              <a:t>y profesores</a:t>
            </a:r>
            <a:endParaRPr lang="es-CO" dirty="0"/>
          </a:p>
          <a:p>
            <a:r>
              <a:rPr lang="es-CO" dirty="0" smtClean="0"/>
              <a:t>Cooperación </a:t>
            </a:r>
            <a:r>
              <a:rPr lang="es-CO" dirty="0"/>
              <a:t>europea para una garantía </a:t>
            </a:r>
            <a:r>
              <a:rPr lang="es-CO" dirty="0" smtClean="0"/>
              <a:t>de calidad</a:t>
            </a:r>
            <a:endParaRPr lang="es-CO" dirty="0"/>
          </a:p>
          <a:p>
            <a:pPr lvl="1"/>
            <a:r>
              <a:rPr lang="es-CO" dirty="0" smtClean="0"/>
              <a:t>Diseño </a:t>
            </a:r>
            <a:r>
              <a:rPr lang="es-CO" dirty="0"/>
              <a:t>de metodologías y criterios comparables</a:t>
            </a:r>
          </a:p>
          <a:p>
            <a:r>
              <a:rPr lang="es-CO" dirty="0" smtClean="0"/>
              <a:t>Promoción </a:t>
            </a:r>
            <a:r>
              <a:rPr lang="es-CO" dirty="0"/>
              <a:t>de la dimensión europea en </a:t>
            </a:r>
            <a:r>
              <a:rPr lang="es-CO" dirty="0" smtClean="0"/>
              <a:t>la educación </a:t>
            </a:r>
            <a:r>
              <a:rPr lang="es-CO" dirty="0"/>
              <a:t>superior</a:t>
            </a:r>
          </a:p>
          <a:p>
            <a:pPr lvl="1"/>
            <a:r>
              <a:rPr lang="es-CO" dirty="0" smtClean="0"/>
              <a:t>Cooperación </a:t>
            </a:r>
            <a:r>
              <a:rPr lang="es-CO" dirty="0"/>
              <a:t>interinstitucional</a:t>
            </a:r>
          </a:p>
          <a:p>
            <a:pPr lvl="1"/>
            <a:r>
              <a:rPr lang="es-CO" dirty="0" smtClean="0"/>
              <a:t>Planes </a:t>
            </a:r>
            <a:r>
              <a:rPr lang="es-CO" dirty="0"/>
              <a:t>de movilidad</a:t>
            </a:r>
          </a:p>
          <a:p>
            <a:pPr lvl="1"/>
            <a:r>
              <a:rPr lang="es-CO" dirty="0" smtClean="0"/>
              <a:t>Programas </a:t>
            </a:r>
            <a:r>
              <a:rPr lang="es-CO" dirty="0"/>
              <a:t>integrados de educación e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2527215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COMPROMISOS CON LA OCDE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/>
              <a:t>Definir la enseñanza </a:t>
            </a:r>
            <a:r>
              <a:rPr lang="es-CO" dirty="0" smtClean="0"/>
              <a:t>eficaz</a:t>
            </a:r>
          </a:p>
          <a:p>
            <a:r>
              <a:rPr lang="es-CO" dirty="0"/>
              <a:t>Atraer mejores candidatos </a:t>
            </a:r>
            <a:r>
              <a:rPr lang="es-CO" dirty="0" smtClean="0"/>
              <a:t>docentes</a:t>
            </a:r>
          </a:p>
          <a:p>
            <a:r>
              <a:rPr lang="es-CO" dirty="0"/>
              <a:t>Fortalecer la formación inicial </a:t>
            </a:r>
            <a:r>
              <a:rPr lang="es-CO" dirty="0" smtClean="0"/>
              <a:t>docente</a:t>
            </a:r>
          </a:p>
          <a:p>
            <a:r>
              <a:rPr lang="es-CO" dirty="0"/>
              <a:t>Mejorar la evaluación inicial </a:t>
            </a:r>
            <a:r>
              <a:rPr lang="es-CO" dirty="0" smtClean="0"/>
              <a:t>docente.</a:t>
            </a:r>
          </a:p>
          <a:p>
            <a:r>
              <a:rPr lang="es-CO" dirty="0"/>
              <a:t>Abrir todas las plazas docentes a </a:t>
            </a:r>
            <a:r>
              <a:rPr lang="es-CO" dirty="0" smtClean="0"/>
              <a:t>concurso</a:t>
            </a:r>
          </a:p>
          <a:p>
            <a:r>
              <a:rPr lang="es-CO" dirty="0"/>
              <a:t>Crear periodos de inducción y </a:t>
            </a:r>
            <a:r>
              <a:rPr lang="es-CO" dirty="0" smtClean="0"/>
              <a:t>prueba</a:t>
            </a:r>
          </a:p>
          <a:p>
            <a:r>
              <a:rPr lang="es-CO" dirty="0"/>
              <a:t>Mejorar el desarrollo </a:t>
            </a:r>
            <a:r>
              <a:rPr lang="es-CO" dirty="0" smtClean="0"/>
              <a:t>profesional</a:t>
            </a:r>
          </a:p>
          <a:p>
            <a:r>
              <a:rPr lang="es-CO" dirty="0" smtClean="0"/>
              <a:t>Currículos únicos</a:t>
            </a:r>
          </a:p>
          <a:p>
            <a:r>
              <a:rPr lang="es-CO" dirty="0" smtClean="0"/>
              <a:t>Resolver el problema de inversión en educación. Mecanismos para que la sociedad responda por este beneficio  -mercancía-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0222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Proyecciones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9705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Efectos del modelo de educación superior en Colombia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Privatización educativa</a:t>
            </a:r>
          </a:p>
          <a:p>
            <a:pPr algn="just"/>
            <a:r>
              <a:rPr lang="es-CO" dirty="0" smtClean="0"/>
              <a:t>Mercantilización de la educación superior</a:t>
            </a:r>
          </a:p>
          <a:p>
            <a:pPr algn="just"/>
            <a:r>
              <a:rPr lang="es-CO" dirty="0" smtClean="0"/>
              <a:t>Docente Universitario ingresa a la clase obrera</a:t>
            </a:r>
          </a:p>
          <a:p>
            <a:pPr algn="just"/>
            <a:r>
              <a:rPr lang="es-CO" dirty="0" smtClean="0"/>
              <a:t>Perdida sistemática de la autonomía universitaria</a:t>
            </a:r>
          </a:p>
          <a:p>
            <a:pPr algn="just"/>
            <a:r>
              <a:rPr lang="es-CO" dirty="0" smtClean="0"/>
              <a:t>Proyecto educativo al servicio de la privatización y el capital en contra de cualquier proyecto de nación por la diversidad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2853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565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O" dirty="0"/>
              <a:t>La ley 30/92 –manejo de recursos artículos 86 y 87-, ley 1188/08 –</a:t>
            </a:r>
            <a:r>
              <a:rPr lang="es-CO" dirty="0" smtClean="0"/>
              <a:t>acreditación- </a:t>
            </a:r>
          </a:p>
          <a:p>
            <a:pPr algn="just"/>
            <a:r>
              <a:rPr lang="es-CO" dirty="0" smtClean="0"/>
              <a:t>ley </a:t>
            </a:r>
            <a:r>
              <a:rPr lang="es-CO" dirty="0"/>
              <a:t>1286/09 –COLCIENCIAS, Sistema Nacional de Ciencia, tecnología e innovación-, </a:t>
            </a:r>
            <a:endParaRPr lang="es-CO" dirty="0" smtClean="0"/>
          </a:p>
          <a:p>
            <a:pPr algn="just"/>
            <a:r>
              <a:rPr lang="es-CO" dirty="0" smtClean="0"/>
              <a:t>Los </a:t>
            </a:r>
            <a:r>
              <a:rPr lang="es-CO" dirty="0"/>
              <a:t>planes de desarrollo de cada gobierno </a:t>
            </a:r>
            <a:endParaRPr lang="es-CO" dirty="0" smtClean="0"/>
          </a:p>
          <a:p>
            <a:pPr lvl="1" algn="just"/>
            <a:r>
              <a:rPr lang="es-CO" dirty="0" smtClean="0"/>
              <a:t>Estado </a:t>
            </a:r>
            <a:r>
              <a:rPr lang="es-CO" dirty="0"/>
              <a:t>Comunitario: desarrollo para todos 2006-2010, ampliación de cobertura, aseguramiento de calidad; </a:t>
            </a:r>
            <a:endParaRPr lang="es-CO" dirty="0" smtClean="0"/>
          </a:p>
          <a:p>
            <a:pPr lvl="1" algn="just"/>
            <a:r>
              <a:rPr lang="es-CO" dirty="0" smtClean="0"/>
              <a:t>Prosperidad </a:t>
            </a:r>
            <a:r>
              <a:rPr lang="es-CO" dirty="0"/>
              <a:t>para todos 2010-2014, Competitividad y crecimiento de la productividad; </a:t>
            </a:r>
            <a:endParaRPr lang="es-CO" dirty="0" smtClean="0"/>
          </a:p>
          <a:p>
            <a:pPr lvl="1" algn="just"/>
            <a:r>
              <a:rPr lang="es-CO" dirty="0" smtClean="0"/>
              <a:t>Todos </a:t>
            </a:r>
            <a:r>
              <a:rPr lang="es-CO" dirty="0"/>
              <a:t>por un nuevo país 2014-2018, </a:t>
            </a:r>
            <a:endParaRPr lang="es-CO" dirty="0" smtClean="0"/>
          </a:p>
          <a:p>
            <a:pPr algn="just"/>
            <a:r>
              <a:rPr lang="es-CO" dirty="0" smtClean="0"/>
              <a:t>Parques </a:t>
            </a:r>
            <a:r>
              <a:rPr lang="es-CO" dirty="0"/>
              <a:t>Científicos, Tecnológicos y de Innovación (PCTI), </a:t>
            </a:r>
            <a:endParaRPr lang="es-CO" dirty="0" smtClean="0"/>
          </a:p>
          <a:p>
            <a:pPr algn="just"/>
            <a:r>
              <a:rPr lang="es-CO" dirty="0" smtClean="0"/>
              <a:t>la </a:t>
            </a:r>
            <a:r>
              <a:rPr lang="es-CO" dirty="0"/>
              <a:t>priorización de la financiación a la demanda más que a la oferta, </a:t>
            </a:r>
            <a:endParaRPr lang="es-CO" dirty="0" smtClean="0"/>
          </a:p>
          <a:p>
            <a:pPr algn="just"/>
            <a:r>
              <a:rPr lang="es-CO" dirty="0" smtClean="0"/>
              <a:t>las </a:t>
            </a:r>
            <a:r>
              <a:rPr lang="es-CO" dirty="0"/>
              <a:t>bolsas presupuestales para financiar proyectos de investigación o de proyección social dentro y fuera de la universidad, </a:t>
            </a:r>
            <a:r>
              <a:rPr lang="es-CO" dirty="0" smtClean="0"/>
              <a:t>-1278 de 2018-</a:t>
            </a:r>
          </a:p>
          <a:p>
            <a:pPr algn="just"/>
            <a:r>
              <a:rPr lang="es-CO" dirty="0" smtClean="0"/>
              <a:t>la </a:t>
            </a:r>
            <a:r>
              <a:rPr lang="es-CO" dirty="0"/>
              <a:t>ley Spin off </a:t>
            </a:r>
          </a:p>
        </p:txBody>
      </p:sp>
    </p:spTree>
    <p:extLst>
      <p:ext uri="{BB962C8B-B14F-4D97-AF65-F5344CB8AC3E}">
        <p14:creationId xmlns:p14="http://schemas.microsoft.com/office/powerpoint/2010/main" val="33031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404664"/>
            <a:ext cx="7886700" cy="60486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O" dirty="0" smtClean="0"/>
              <a:t>Parte integral de una política contra la educación publica superior</a:t>
            </a:r>
          </a:p>
          <a:p>
            <a:pPr algn="just"/>
            <a:r>
              <a:rPr lang="es-CO" b="1" dirty="0" err="1" smtClean="0"/>
              <a:t>Desfinanciación</a:t>
            </a:r>
            <a:r>
              <a:rPr lang="es-CO" b="1" dirty="0" smtClean="0"/>
              <a:t> de la educación Superior pública: </a:t>
            </a:r>
          </a:p>
          <a:p>
            <a:pPr lvl="1" algn="just"/>
            <a:r>
              <a:rPr lang="es-CO" dirty="0" smtClean="0"/>
              <a:t>No se destino un rubro presupuestal en los planes de desarrollo para sostenimiento de la nomina docente, representando entre el 20 y 25% del presupuesto de cada universidad, mientras que la nomina de temporales y HC, a pesar de ser mayoría representa entre el 10 y 20 % </a:t>
            </a:r>
          </a:p>
          <a:p>
            <a:pPr lvl="1" algn="just"/>
            <a:r>
              <a:rPr lang="es-CO" dirty="0" smtClean="0"/>
              <a:t>Artículos 86 y 87 de ley 30/92 determinan presupuesto y en el tiempo desde 1993 se conserva el mismo valor</a:t>
            </a:r>
          </a:p>
          <a:p>
            <a:pPr lvl="1" algn="just"/>
            <a:r>
              <a:rPr lang="es-CO" dirty="0" smtClean="0"/>
              <a:t>Crecimiento de la matricula se incremento en la U. pública de 274.897 en el 2000 a 595.497 en el 2015</a:t>
            </a:r>
          </a:p>
          <a:p>
            <a:pPr lvl="1" algn="just"/>
            <a:r>
              <a:rPr lang="es-CO" dirty="0" smtClean="0"/>
              <a:t>El porcentaje de participación en transferencias de la nación a las IES como porcentaje del gasto total delas IES oscila entre el 48,8 y el 39,4 entre 2007 y 2016</a:t>
            </a:r>
          </a:p>
          <a:p>
            <a:pPr lvl="1" algn="just"/>
            <a:r>
              <a:rPr lang="es-CO" dirty="0"/>
              <a:t>Transferencias por funcionamiento </a:t>
            </a:r>
            <a:r>
              <a:rPr lang="es-CO" dirty="0" smtClean="0"/>
              <a:t>porcentualmente son inferiores al </a:t>
            </a:r>
            <a:r>
              <a:rPr lang="es-CO" dirty="0"/>
              <a:t>crecimiento del gasto </a:t>
            </a:r>
            <a:r>
              <a:rPr lang="es-CO" dirty="0" smtClean="0"/>
              <a:t>docente entre 4,4 y 6,4% entre 2009 y 2015 </a:t>
            </a:r>
          </a:p>
          <a:p>
            <a:pPr lvl="1" algn="just"/>
            <a:r>
              <a:rPr lang="es-CO" dirty="0" smtClean="0"/>
              <a:t>Programas de financiación ala demanda se privilegian sobre la financiación a la oferta y con presupuesto previamente destinado a la oferta que se destina a la demanda</a:t>
            </a:r>
          </a:p>
          <a:p>
            <a:pPr lvl="1"/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158422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Transferencias de la nación a las IES entre 2002 y 2016</a:t>
            </a: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95841"/>
            <a:ext cx="8451403" cy="370942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403" y="6034132"/>
            <a:ext cx="7011937" cy="41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9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Contenido básico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CO" dirty="0"/>
              <a:t>Informe </a:t>
            </a:r>
            <a:r>
              <a:rPr lang="es-CO" dirty="0" err="1"/>
              <a:t>Atcon</a:t>
            </a:r>
            <a:r>
              <a:rPr lang="es-CO" dirty="0"/>
              <a:t> y plan básico</a:t>
            </a:r>
          </a:p>
          <a:p>
            <a:pPr lvl="0"/>
            <a:r>
              <a:rPr lang="es-CO" dirty="0"/>
              <a:t>Milton Friedman y la libertad de elegir</a:t>
            </a:r>
          </a:p>
          <a:p>
            <a:pPr lvl="0"/>
            <a:r>
              <a:rPr lang="es-CO" dirty="0"/>
              <a:t>080 DE 1980</a:t>
            </a:r>
          </a:p>
          <a:p>
            <a:pPr lvl="0"/>
            <a:r>
              <a:rPr lang="es-CO" dirty="0"/>
              <a:t>Tendencias Reformistas en A.L a finales del siglo XX (JJ Bruner y B de Souza)</a:t>
            </a:r>
          </a:p>
          <a:p>
            <a:pPr lvl="0"/>
            <a:r>
              <a:rPr lang="es-CO" dirty="0"/>
              <a:t>Ley 30 de 1992 y la apertura económica</a:t>
            </a:r>
          </a:p>
          <a:p>
            <a:pPr lvl="0"/>
            <a:r>
              <a:rPr lang="es-CO" dirty="0"/>
              <a:t>Conferencia de Bolonia</a:t>
            </a:r>
          </a:p>
          <a:p>
            <a:pPr lvl="0"/>
            <a:r>
              <a:rPr lang="es-CO" dirty="0"/>
              <a:t>Situación actual y proyección</a:t>
            </a:r>
          </a:p>
        </p:txBody>
      </p:sp>
    </p:spTree>
    <p:extLst>
      <p:ext uri="{BB962C8B-B14F-4D97-AF65-F5344CB8AC3E}">
        <p14:creationId xmlns:p14="http://schemas.microsoft.com/office/powerpoint/2010/main" val="2888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Trasferencias de la nación por articulo 86</a:t>
            </a: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891" y="2060848"/>
            <a:ext cx="8521778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Estudiantes en educación superior público entre 2000 y 2015</a:t>
            </a: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458" y="1988840"/>
            <a:ext cx="7796893" cy="424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0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Transferencia de la nación como porcentaje del gasto total de las IES</a:t>
            </a: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3691" y="2267153"/>
            <a:ext cx="7851659" cy="350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5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Transferencias por funcionamiento y crecimiento del gasto docente</a:t>
            </a: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6428" y="2226469"/>
            <a:ext cx="7837715" cy="370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Impacto de los gastos de personal y del 1279</a:t>
            </a: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" y="1978478"/>
            <a:ext cx="7731578" cy="425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1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62" y="1052736"/>
            <a:ext cx="7101947" cy="511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79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50" y="980728"/>
            <a:ext cx="8624399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869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347788"/>
            <a:ext cx="787717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146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Desarrollos de la ley 30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 smtClean="0"/>
              <a:t>Decreto 1444 de 1992 Régimen docente y 2912 del 2001 y el 1279 del 2002 </a:t>
            </a:r>
          </a:p>
          <a:p>
            <a:pPr algn="just"/>
            <a:r>
              <a:rPr lang="es-CO" dirty="0"/>
              <a:t>Leyes y decretos de reglamentación de programas de </a:t>
            </a:r>
            <a:r>
              <a:rPr lang="es-CO" dirty="0" smtClean="0"/>
              <a:t>pregrado (1992 y 2000)</a:t>
            </a:r>
            <a:endParaRPr lang="es-CO" dirty="0"/>
          </a:p>
          <a:p>
            <a:pPr algn="just"/>
            <a:r>
              <a:rPr lang="es-CO" dirty="0" smtClean="0"/>
              <a:t>Ley 749 de 2002 Modalidad técnica, tecnológica y profesional</a:t>
            </a:r>
          </a:p>
          <a:p>
            <a:pPr algn="just"/>
            <a:r>
              <a:rPr lang="es-CO" dirty="0" smtClean="0"/>
              <a:t>Leyes y decretos de reglamentación de programas de pre y posgrado </a:t>
            </a:r>
          </a:p>
          <a:p>
            <a:pPr algn="just"/>
            <a:r>
              <a:rPr lang="es-CO" dirty="0" smtClean="0"/>
              <a:t>Decreto 2566 de 2003 condiciones mínimas de calidad y las resoluciones de cada área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121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Decretos instituciones técnicas y tecnológicas (2216 de 2003)</a:t>
            </a:r>
          </a:p>
          <a:p>
            <a:r>
              <a:rPr lang="es-CO" dirty="0"/>
              <a:t>Ley 1188 de Abril 25 de </a:t>
            </a:r>
            <a:r>
              <a:rPr lang="es-CO" dirty="0" smtClean="0"/>
              <a:t>2008 Por </a:t>
            </a:r>
            <a:r>
              <a:rPr lang="es-CO" dirty="0"/>
              <a:t>la cual se regula el registro calificado de los programas de educación </a:t>
            </a:r>
            <a:r>
              <a:rPr lang="es-CO" dirty="0" smtClean="0"/>
              <a:t>superior. Y su decreto reglamentario  1295 de 2010</a:t>
            </a:r>
          </a:p>
          <a:p>
            <a:r>
              <a:rPr lang="es-CO" dirty="0" smtClean="0"/>
              <a:t>Ley 1324 de 2009 Sistema de evaluación de la educación superior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9367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Plan </a:t>
            </a:r>
            <a:r>
              <a:rPr lang="es-CO" dirty="0" err="1" smtClean="0"/>
              <a:t>Atcon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/>
              <a:t>Planeación educativa – planeación social</a:t>
            </a:r>
          </a:p>
          <a:p>
            <a:pPr algn="just"/>
            <a:r>
              <a:rPr lang="es-CO" dirty="0"/>
              <a:t>Transformación educación estatal en función privada</a:t>
            </a:r>
          </a:p>
          <a:p>
            <a:pPr algn="just"/>
            <a:r>
              <a:rPr lang="es-CO" dirty="0"/>
              <a:t>Reforma académica estructural que cope de tiempo completo a los estudiantes</a:t>
            </a:r>
          </a:p>
          <a:p>
            <a:pPr algn="just"/>
            <a:r>
              <a:rPr lang="es-CO" dirty="0"/>
              <a:t>Prescindir de los estudiantes en la administración universitaria</a:t>
            </a:r>
          </a:p>
          <a:p>
            <a:pPr algn="just"/>
            <a:r>
              <a:rPr lang="es-CO" dirty="0"/>
              <a:t>Independencia financiera del sector educativo (El Estado debe dejar que las universidades se </a:t>
            </a:r>
            <a:r>
              <a:rPr lang="es-CO" dirty="0" smtClean="0"/>
              <a:t>autofinancien)</a:t>
            </a:r>
            <a:endParaRPr lang="es-CO" dirty="0"/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2240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Virtudes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Dos posiciones en conflicto Autonomía vs inspección y vigilancia.</a:t>
            </a:r>
          </a:p>
          <a:p>
            <a:r>
              <a:rPr lang="es-CO" dirty="0" smtClean="0"/>
              <a:t>Principios y objetivos en contradicción pero  hay criterios de construcción colectiva al llamar a la CN que refiere a tal construcción</a:t>
            </a:r>
          </a:p>
          <a:p>
            <a:r>
              <a:rPr lang="es-CO" dirty="0" smtClean="0"/>
              <a:t>Un proceso de financiación que se queda corto porque no se proyecta crecimiento en la planta física, en la cobertura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407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Atentados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Criterio mercantil de la educación</a:t>
            </a:r>
          </a:p>
          <a:p>
            <a:r>
              <a:rPr lang="es-CO" dirty="0" smtClean="0"/>
              <a:t>Educación un servicio publico</a:t>
            </a:r>
          </a:p>
          <a:p>
            <a:r>
              <a:rPr lang="es-CO" dirty="0" smtClean="0"/>
              <a:t>Inspección y vigilancia a la luz de una mercancía y violando la autonomía planteada. Inicios de la concepción de Friedman</a:t>
            </a:r>
          </a:p>
          <a:p>
            <a:r>
              <a:rPr lang="es-CO" dirty="0" smtClean="0"/>
              <a:t>Procesos de acreditación de orden mercantil</a:t>
            </a:r>
          </a:p>
          <a:p>
            <a:r>
              <a:rPr lang="es-CO" dirty="0" smtClean="0"/>
              <a:t>Proceso de privatización en marcha vía créditos educativos.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1427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Sector agrícola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495039"/>
              </p:ext>
            </p:extLst>
          </p:nvPr>
        </p:nvGraphicFramePr>
        <p:xfrm>
          <a:off x="539552" y="1556792"/>
          <a:ext cx="8064895" cy="435292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503904"/>
                <a:gridCol w="664448"/>
                <a:gridCol w="720080"/>
                <a:gridCol w="720080"/>
                <a:gridCol w="648072"/>
                <a:gridCol w="792088"/>
                <a:gridCol w="557049"/>
                <a:gridCol w="591557"/>
                <a:gridCol w="591557"/>
                <a:gridCol w="276060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Países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1999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2002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2004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2005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2008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2009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2010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Argentina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0,8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Brasil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16,9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16,5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Chile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13,1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11,4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Colombia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23,0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20,6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18,0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18,3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18,1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Costa Rica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15,6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14,7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15,0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12,3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15,0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Ecuador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29,0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30,4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28,0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28,5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27,6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Venezuela (República Bolivariana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10,4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9,7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8,7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6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Sector servicios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827880"/>
              </p:ext>
            </p:extLst>
          </p:nvPr>
        </p:nvGraphicFramePr>
        <p:xfrm>
          <a:off x="467543" y="1484784"/>
          <a:ext cx="8136906" cy="43924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92962"/>
                <a:gridCol w="617993"/>
                <a:gridCol w="617993"/>
                <a:gridCol w="617993"/>
                <a:gridCol w="617993"/>
                <a:gridCol w="617993"/>
                <a:gridCol w="617993"/>
                <a:gridCol w="617993"/>
                <a:gridCol w="617993"/>
              </a:tblGrid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Países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1999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2010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Argentina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78,6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75,5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2464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Bolivia (Estado Plurinacional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43,0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41,7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46,0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Brasil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57,5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58,6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58,9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58,5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58,7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60,3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Colombia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59,6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62,0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61,8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62,0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Costa Rica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57,2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61,9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63,2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63,4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66,1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68,3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65,6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Ecuador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52,6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52,1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53,0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52,7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53,6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2464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Venezuela (República Bolivariana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67,1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69,4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69,6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69,5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68,5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69,2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67899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 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67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Sector industrial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840441"/>
              </p:ext>
            </p:extLst>
          </p:nvPr>
        </p:nvGraphicFramePr>
        <p:xfrm>
          <a:off x="539551" y="1484784"/>
          <a:ext cx="8064896" cy="406717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25890"/>
                <a:gridCol w="585656"/>
                <a:gridCol w="585656"/>
                <a:gridCol w="585656"/>
                <a:gridCol w="585656"/>
                <a:gridCol w="585656"/>
                <a:gridCol w="585656"/>
                <a:gridCol w="585656"/>
                <a:gridCol w="939414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Países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1999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2010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Argentina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Bolivia (Estado Plurinacional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Brasil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Chile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Colombia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18,0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19,8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19,5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20,2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20,2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20,0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  19,9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Costa Rica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21,5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Ecuador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18,4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17,6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19,0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18,8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Venezuela (República Bolivariana de) 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...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20,8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23,0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  22,1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  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  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3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Desempleo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663727"/>
              </p:ext>
            </p:extLst>
          </p:nvPr>
        </p:nvGraphicFramePr>
        <p:xfrm>
          <a:off x="539550" y="1484784"/>
          <a:ext cx="8136907" cy="505206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024338"/>
                <a:gridCol w="619669"/>
                <a:gridCol w="463783"/>
                <a:gridCol w="463783"/>
                <a:gridCol w="463783"/>
                <a:gridCol w="463783"/>
                <a:gridCol w="463783"/>
                <a:gridCol w="434797"/>
                <a:gridCol w="434797"/>
                <a:gridCol w="434797"/>
                <a:gridCol w="434797"/>
                <a:gridCol w="434797"/>
              </a:tblGrid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Países y Regiones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1990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95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01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04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06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07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08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09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10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9221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Argentina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17,5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15,1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17,4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17,3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13,6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Bolivia (Estado </a:t>
                      </a:r>
                      <a:r>
                        <a:rPr lang="es-CO" sz="1800" u="none" strike="noStrike" dirty="0" err="1" smtClean="0">
                          <a:effectLst/>
                        </a:rPr>
                        <a:t>Plurinac</a:t>
                      </a:r>
                      <a:r>
                        <a:rPr lang="es-CO" sz="1800" u="none" strike="noStrike" dirty="0" smtClean="0">
                          <a:effectLst/>
                        </a:rPr>
                        <a:t>. </a:t>
                      </a:r>
                      <a:r>
                        <a:rPr lang="es-CO" sz="1800" u="none" strike="noStrike" dirty="0">
                          <a:effectLst/>
                        </a:rPr>
                        <a:t>de)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3,6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86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Brasil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12,3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11,5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86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Colombia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10,5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8,8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17,3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18,2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17,1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15,8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13,1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11,4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11,5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13,0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  12,4</a:t>
                      </a:r>
                      <a:endParaRPr lang="es-CO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Costa Rica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625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Cuba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2,3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2,5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847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 smtClean="0">
                          <a:effectLst/>
                        </a:rPr>
                        <a:t>Ecuador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8,1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México 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2,7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3,4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3,6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5,3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4,9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6,4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6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Perú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8,2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9,4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8,5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86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Venezuela (República Bolivariana de) 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13,9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13,3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18,0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15,3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10,0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8,4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7,3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7,8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8,6</a:t>
                      </a:r>
                      <a:endParaRPr lang="es-CO" sz="18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86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América Latina y el Caribe 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...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10,0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10,4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10,2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11,1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10,3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8,6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7,9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7,3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>
                          <a:effectLst/>
                        </a:rPr>
                        <a:t>  8,1</a:t>
                      </a:r>
                      <a:endParaRPr lang="es-CO" sz="18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es-CO" sz="1800" u="none" strike="noStrike" dirty="0">
                          <a:effectLst/>
                        </a:rPr>
                        <a:t>7,3</a:t>
                      </a:r>
                      <a:endParaRPr lang="es-CO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15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Gasto público en educación (%del PIB)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760499"/>
              </p:ext>
            </p:extLst>
          </p:nvPr>
        </p:nvGraphicFramePr>
        <p:xfrm>
          <a:off x="611562" y="1443608"/>
          <a:ext cx="7776861" cy="44729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718634"/>
                <a:gridCol w="679201"/>
                <a:gridCol w="679201"/>
                <a:gridCol w="679201"/>
                <a:gridCol w="662222"/>
                <a:gridCol w="679201"/>
                <a:gridCol w="679201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Países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2006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2008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2010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Argentina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4,6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Bolivia (Estado Plurinacional de)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6,2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6,3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Brasil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Chile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 dirty="0">
                          <a:effectLst/>
                        </a:rPr>
                        <a:t>Colombia 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3,5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4,3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4,1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3,9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3,9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  4,8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Cuba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7,7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9,6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10,3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9,1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13,6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México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5,3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4,9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Perú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Uruguay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2,8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Venezuela (República Bolivariana de) 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  3,7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...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 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 dirty="0">
                          <a:effectLst/>
                        </a:rPr>
                        <a:t> 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9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¿Por qué reformar en el marco tecnocrático?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En sus propósitos privatizadores se quedo corta</a:t>
            </a:r>
          </a:p>
          <a:p>
            <a:pPr algn="just"/>
            <a:r>
              <a:rPr lang="es-CO" dirty="0" smtClean="0"/>
              <a:t>En sus procesos de inspección y vigilancia ya no es posible violentar más la autonomía académica.</a:t>
            </a:r>
          </a:p>
          <a:p>
            <a:pPr algn="just"/>
            <a:r>
              <a:rPr lang="es-CO" dirty="0" smtClean="0"/>
              <a:t>La concepción mercantil que requiere minimizar la educación para ponerlo a tono con el TLC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768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¿Por que reformar en el marco progresista?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CO" dirty="0" smtClean="0"/>
              <a:t>Se requiere una concepción de país, de soberanía y de nación que se debe construir desde las comunidades y la Universidad debe hacer parte de esa construcción.</a:t>
            </a:r>
          </a:p>
          <a:p>
            <a:pPr algn="just"/>
            <a:r>
              <a:rPr lang="es-CO" dirty="0" smtClean="0"/>
              <a:t>Vital rescatar del carácter mercantil a la educación y reivindicarla como un derecho fundamental (autonomía, financiación, cobertura, excelencia)</a:t>
            </a:r>
          </a:p>
          <a:p>
            <a:pPr algn="just"/>
            <a:r>
              <a:rPr lang="es-CO" dirty="0" smtClean="0"/>
              <a:t>Necesario armonizar el sistema educativo de la nación</a:t>
            </a:r>
          </a:p>
          <a:p>
            <a:pPr algn="just"/>
            <a:r>
              <a:rPr lang="es-CO" dirty="0" smtClean="0"/>
              <a:t>Fortalecer la concepción del proyecto de nación, los PUI que impulsen tal construcción en forma autónoma.</a:t>
            </a:r>
          </a:p>
          <a:p>
            <a:pPr algn="just"/>
            <a:r>
              <a:rPr lang="es-CO" dirty="0" smtClean="0"/>
              <a:t>Sobre los PUI realizar los procesos de autoevaluación como parte del proceso de construcción de nación y no por estándares que desvirtúan la identidad de la nación y e proyecto en construcción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60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1raTesis básica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Sin la creación de un plan de desarrollo total, coordinado y dinámico, </a:t>
            </a:r>
            <a:r>
              <a:rPr lang="es-CO" dirty="0" smtClean="0"/>
              <a:t>este continente </a:t>
            </a:r>
            <a:r>
              <a:rPr lang="es-CO" dirty="0"/>
              <a:t>irá rápidamente a la descomposición separada y al caos colectivo. Tal cosa </a:t>
            </a:r>
            <a:r>
              <a:rPr lang="es-CO" dirty="0" smtClean="0"/>
              <a:t>debe impedirse </a:t>
            </a:r>
            <a:r>
              <a:rPr lang="es-CO" dirty="0"/>
              <a:t>y aún es posible hacerlo, con tal de </a:t>
            </a:r>
            <a:r>
              <a:rPr lang="es-CO" dirty="0" smtClean="0"/>
              <a:t>que mostremos </a:t>
            </a:r>
            <a:r>
              <a:rPr lang="es-CO" dirty="0"/>
              <a:t>el coraje y la imaginación </a:t>
            </a:r>
            <a:r>
              <a:rPr lang="es-CO" dirty="0" smtClean="0"/>
              <a:t>de romper </a:t>
            </a:r>
            <a:r>
              <a:rPr lang="es-CO" dirty="0"/>
              <a:t>con el pasado y de inventar el futuro.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526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2da tesis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CO" i="1" dirty="0" smtClean="0"/>
              <a:t>El </a:t>
            </a:r>
            <a:r>
              <a:rPr lang="es-CO" i="1" dirty="0"/>
              <a:t>desarrollo socioeconómico de una </a:t>
            </a:r>
            <a:r>
              <a:rPr lang="es-CO" i="1" dirty="0" smtClean="0"/>
              <a:t>comunidad está </a:t>
            </a:r>
            <a:r>
              <a:rPr lang="es-CO" i="1" dirty="0"/>
              <a:t>en función directa de su desarrollo educativo.</a:t>
            </a:r>
          </a:p>
          <a:p>
            <a:pPr algn="just"/>
            <a:r>
              <a:rPr lang="es-CO" dirty="0" smtClean="0"/>
              <a:t>“No </a:t>
            </a:r>
            <a:r>
              <a:rPr lang="es-CO" dirty="0"/>
              <a:t>hay razón valedera para que sigamos pensando que sólo una sociedad próspera </a:t>
            </a:r>
            <a:r>
              <a:rPr lang="es-CO" i="1" dirty="0" smtClean="0"/>
              <a:t>puede asumir </a:t>
            </a:r>
            <a:r>
              <a:rPr lang="es-CO" i="1" dirty="0"/>
              <a:t>el gasto </a:t>
            </a:r>
            <a:r>
              <a:rPr lang="es-CO" dirty="0"/>
              <a:t>de un sistema educativo de primera clase. Precisamente es la sociedad </a:t>
            </a:r>
            <a:r>
              <a:rPr lang="es-CO" dirty="0" smtClean="0"/>
              <a:t>menos favorecida</a:t>
            </a:r>
            <a:r>
              <a:rPr lang="es-CO" dirty="0"/>
              <a:t>, la menos desarrollada, la menos adelantada técnica e industrialmente, la </a:t>
            </a:r>
            <a:r>
              <a:rPr lang="es-CO" dirty="0" smtClean="0"/>
              <a:t>sociedad tradicional </a:t>
            </a:r>
            <a:r>
              <a:rPr lang="es-CO" dirty="0"/>
              <a:t>en un nivel bajo de equilibrio económico, la que más necesita hacer </a:t>
            </a:r>
            <a:r>
              <a:rPr lang="es-CO" dirty="0" smtClean="0"/>
              <a:t>fuertes inversiones </a:t>
            </a:r>
            <a:r>
              <a:rPr lang="es-CO" dirty="0"/>
              <a:t>en la educación</a:t>
            </a:r>
            <a:r>
              <a:rPr lang="es-CO" dirty="0" smtClean="0"/>
              <a:t>. En </a:t>
            </a:r>
            <a:r>
              <a:rPr lang="es-CO" dirty="0"/>
              <a:t>vez de aguardar a que el bienestar material permita el "lujo" de un sistema </a:t>
            </a:r>
            <a:r>
              <a:rPr lang="es-CO" dirty="0" smtClean="0"/>
              <a:t>educativo adecuado </a:t>
            </a:r>
            <a:r>
              <a:rPr lang="es-CO" dirty="0"/>
              <a:t>-una especie de subproducto de la madurez económica- la sociedad </a:t>
            </a:r>
            <a:r>
              <a:rPr lang="es-CO" dirty="0" smtClean="0"/>
              <a:t>menos desarrollada </a:t>
            </a:r>
            <a:r>
              <a:rPr lang="es-CO" dirty="0"/>
              <a:t>debe invertir primero y ante todo en su educación para dejar que el factor </a:t>
            </a:r>
            <a:r>
              <a:rPr lang="es-CO" dirty="0" smtClean="0"/>
              <a:t>humano haga </a:t>
            </a:r>
            <a:r>
              <a:rPr lang="es-CO" dirty="0"/>
              <a:t>el resto. Con las inversiones apropiadas y asistencia externa, el bienestar material </a:t>
            </a:r>
            <a:r>
              <a:rPr lang="es-CO" dirty="0" smtClean="0"/>
              <a:t>seguirá entonces </a:t>
            </a:r>
            <a:r>
              <a:rPr lang="es-CO" dirty="0"/>
              <a:t>al crecimiento educativo y a la aplicación de ideas nuevas en los mecanismos </a:t>
            </a:r>
            <a:r>
              <a:rPr lang="es-CO" dirty="0" smtClean="0"/>
              <a:t>de producción </a:t>
            </a:r>
            <a:r>
              <a:rPr lang="es-CO" dirty="0"/>
              <a:t>de la sociedad</a:t>
            </a:r>
            <a:r>
              <a:rPr lang="es-CO" dirty="0" smtClean="0"/>
              <a:t>.”(p. 6)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59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Decreto ley 080 de 1980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Estatuto de seguridad - Objetivos del plan </a:t>
            </a:r>
            <a:r>
              <a:rPr lang="es-CO" dirty="0" err="1" smtClean="0"/>
              <a:t>Atcon</a:t>
            </a:r>
            <a:r>
              <a:rPr lang="es-CO" dirty="0" smtClean="0"/>
              <a:t> para la formación terciaria</a:t>
            </a:r>
          </a:p>
          <a:p>
            <a:pPr algn="just"/>
            <a:r>
              <a:rPr lang="es-CO" dirty="0" smtClean="0"/>
              <a:t>Se </a:t>
            </a:r>
            <a:r>
              <a:rPr lang="es-CO" dirty="0"/>
              <a:t>establecen los requisitos que debe tener un establecimiento de educación superior</a:t>
            </a:r>
          </a:p>
          <a:p>
            <a:pPr algn="just"/>
            <a:r>
              <a:rPr lang="es-CO" dirty="0"/>
              <a:t>Define las funciones del ICFES frente a las universidades. </a:t>
            </a:r>
          </a:p>
          <a:p>
            <a:pPr algn="just"/>
            <a:r>
              <a:rPr lang="es-CO" dirty="0"/>
              <a:t>Se institucionaliza el control y vigilancia</a:t>
            </a:r>
          </a:p>
          <a:p>
            <a:pPr algn="just"/>
            <a:r>
              <a:rPr lang="es-CO" dirty="0"/>
              <a:t>Se inicia la evaluación periódica de instituciones reafirmándose la investigación como actividad de la educación superior. </a:t>
            </a:r>
          </a:p>
          <a:p>
            <a:pPr algn="just"/>
            <a:r>
              <a:rPr lang="es-CO" dirty="0"/>
              <a:t>El poder de las universidades se concentra en el rector y en los consejos superiores que, en la práctica, son asesores.</a:t>
            </a:r>
          </a:p>
          <a:p>
            <a:pPr algn="just"/>
            <a:r>
              <a:rPr lang="es-CO" dirty="0"/>
              <a:t>Se consagra la autofinanciación y las universidades privadas siguen en crecimiento acelerado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409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Libertad de elegir M. </a:t>
            </a:r>
            <a:r>
              <a:rPr lang="es-CO" dirty="0"/>
              <a:t>F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O" dirty="0" smtClean="0"/>
              <a:t>La educación se puede comprar en el mercado, cada cual la puede adquirir de acuerdo a sus condiciones.</a:t>
            </a:r>
          </a:p>
          <a:p>
            <a:pPr algn="just"/>
            <a:r>
              <a:rPr lang="es-CO" dirty="0" smtClean="0"/>
              <a:t>Desmonte de subsidios e incentivos, predominio de las becas y los prestamos a bajo interés</a:t>
            </a:r>
          </a:p>
          <a:p>
            <a:pPr algn="just"/>
            <a:r>
              <a:rPr lang="es-CO" dirty="0" smtClean="0"/>
              <a:t>Desmonte del estado de bienestar, mercantilizar y poner a la libertad del mercado las responsabilidades del estado</a:t>
            </a:r>
          </a:p>
          <a:p>
            <a:pPr algn="just"/>
            <a:r>
              <a:rPr lang="es-CO" dirty="0" smtClean="0"/>
              <a:t>Estado pequeño.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71990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i="1" dirty="0" smtClean="0"/>
              <a:t>De Sousa Santos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CO" dirty="0" smtClean="0"/>
              <a:t>De Sousa, incorpora la existencia de una triple crisis en la vida universitaria: </a:t>
            </a:r>
          </a:p>
          <a:p>
            <a:pPr algn="just"/>
            <a:r>
              <a:rPr lang="es-CO" dirty="0" smtClean="0"/>
              <a:t>crisis de hegemonía (</a:t>
            </a:r>
            <a:r>
              <a:rPr lang="es-CO" dirty="0" err="1" smtClean="0"/>
              <a:t>Gramsci</a:t>
            </a:r>
            <a:r>
              <a:rPr lang="es-CO" dirty="0"/>
              <a:t>) - centralidad de la </a:t>
            </a:r>
            <a:r>
              <a:rPr lang="es-CO" dirty="0" smtClean="0"/>
              <a:t>universidad-; </a:t>
            </a:r>
          </a:p>
          <a:p>
            <a:pPr algn="just"/>
            <a:r>
              <a:rPr lang="es-CO" dirty="0" smtClean="0"/>
              <a:t>crisis de legitimidad (Weber</a:t>
            </a:r>
            <a:r>
              <a:rPr lang="es-CO" dirty="0"/>
              <a:t>) </a:t>
            </a:r>
            <a:r>
              <a:rPr lang="es-CO" dirty="0" smtClean="0"/>
              <a:t>en cuestión su validez </a:t>
            </a:r>
            <a:r>
              <a:rPr lang="es-CO" dirty="0"/>
              <a:t>; </a:t>
            </a:r>
            <a:r>
              <a:rPr lang="es-CO" dirty="0" smtClean="0"/>
              <a:t>y </a:t>
            </a:r>
          </a:p>
          <a:p>
            <a:pPr algn="just"/>
            <a:r>
              <a:rPr lang="es-CO" dirty="0" smtClean="0"/>
              <a:t>crisis institucional (</a:t>
            </a:r>
            <a:r>
              <a:rPr lang="es-CO" dirty="0" err="1" smtClean="0"/>
              <a:t>Habermas</a:t>
            </a:r>
            <a:r>
              <a:rPr lang="es-CO" dirty="0"/>
              <a:t>). </a:t>
            </a:r>
            <a:r>
              <a:rPr lang="es-CO" dirty="0" smtClean="0"/>
              <a:t>Formas </a:t>
            </a:r>
            <a:r>
              <a:rPr lang="es-CO" dirty="0"/>
              <a:t>organizativas institucionales e históricas de la universidad son puestas en tela de juicio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919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JJ Bruner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escasa calidad de los procesos y productos, </a:t>
            </a:r>
          </a:p>
          <a:p>
            <a:pPr algn="just"/>
            <a:r>
              <a:rPr lang="es-CO" dirty="0"/>
              <a:t>baja equidad de los sistemas y </a:t>
            </a:r>
          </a:p>
          <a:p>
            <a:pPr algn="just"/>
            <a:r>
              <a:rPr lang="es-CO" dirty="0"/>
              <a:t>abundantes problemas de eficiencia interna (calidad y eficiencia en la misma dimensión)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5559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4482</TotalTime>
  <Words>2533</Words>
  <Application>Microsoft Office PowerPoint</Application>
  <PresentationFormat>Presentación en pantalla (4:3)</PresentationFormat>
  <Paragraphs>631</Paragraphs>
  <Slides>38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Tema de Office</vt:lpstr>
      <vt:lpstr>Aspectos generales de la educación superior en Colombia</vt:lpstr>
      <vt:lpstr>Contenido básico</vt:lpstr>
      <vt:lpstr>Plan Atcon</vt:lpstr>
      <vt:lpstr>1raTesis básica</vt:lpstr>
      <vt:lpstr>2da tesis</vt:lpstr>
      <vt:lpstr>Decreto ley 080 de 1980</vt:lpstr>
      <vt:lpstr>Libertad de elegir M. F</vt:lpstr>
      <vt:lpstr>De Sousa Santos</vt:lpstr>
      <vt:lpstr>JJ Bruner</vt:lpstr>
      <vt:lpstr>Ley 30 de 1992 –estructura-</vt:lpstr>
      <vt:lpstr>Rezagos de la ley 30</vt:lpstr>
      <vt:lpstr>La Declaración de Bolonia (1999)</vt:lpstr>
      <vt:lpstr>Presentación de PowerPoint</vt:lpstr>
      <vt:lpstr>COMPROMISOS CON LA OCDE </vt:lpstr>
      <vt:lpstr>Proyecciones</vt:lpstr>
      <vt:lpstr>Efectos del modelo de educación superior en Colombia</vt:lpstr>
      <vt:lpstr>Presentación de PowerPoint</vt:lpstr>
      <vt:lpstr>Presentación de PowerPoint</vt:lpstr>
      <vt:lpstr>Transferencias de la nación a las IES entre 2002 y 2016</vt:lpstr>
      <vt:lpstr>Trasferencias de la nación por articulo 86</vt:lpstr>
      <vt:lpstr>Estudiantes en educación superior público entre 2000 y 2015</vt:lpstr>
      <vt:lpstr>Transferencia de la nación como porcentaje del gasto total de las IES</vt:lpstr>
      <vt:lpstr>Transferencias por funcionamiento y crecimiento del gasto docente</vt:lpstr>
      <vt:lpstr>Impacto de los gastos de personal y del 1279</vt:lpstr>
      <vt:lpstr>Presentación de PowerPoint</vt:lpstr>
      <vt:lpstr>Presentación de PowerPoint</vt:lpstr>
      <vt:lpstr>Presentación de PowerPoint</vt:lpstr>
      <vt:lpstr>Desarrollos de la ley 30</vt:lpstr>
      <vt:lpstr>Presentación de PowerPoint</vt:lpstr>
      <vt:lpstr>Virtudes</vt:lpstr>
      <vt:lpstr>Atentados</vt:lpstr>
      <vt:lpstr>Sector agrícola</vt:lpstr>
      <vt:lpstr>Sector servicios</vt:lpstr>
      <vt:lpstr>Sector industrial</vt:lpstr>
      <vt:lpstr>Desempleo</vt:lpstr>
      <vt:lpstr>Gasto público en educación (%del PIB)</vt:lpstr>
      <vt:lpstr>¿Por qué reformar en el marco tecnocrático?</vt:lpstr>
      <vt:lpstr>¿Por que reformar en el marco progresista?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ley 30 una segunda fase de la mercantilización de la educación superior</dc:title>
  <dc:creator>Jairo</dc:creator>
  <cp:lastModifiedBy>pc</cp:lastModifiedBy>
  <cp:revision>64</cp:revision>
  <dcterms:created xsi:type="dcterms:W3CDTF">2012-10-08T14:38:22Z</dcterms:created>
  <dcterms:modified xsi:type="dcterms:W3CDTF">2018-10-04T17:43:33Z</dcterms:modified>
</cp:coreProperties>
</file>